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91" r:id="rId6"/>
    <p:sldMasterId id="2147483709" r:id="rId7"/>
    <p:sldMasterId id="2147483723" r:id="rId8"/>
  </p:sldMasterIdLst>
  <p:notesMasterIdLst>
    <p:notesMasterId r:id="rId100"/>
  </p:notesMasterIdLst>
  <p:sldIdLst>
    <p:sldId id="257" r:id="rId9"/>
    <p:sldId id="277" r:id="rId10"/>
    <p:sldId id="2145707911" r:id="rId11"/>
    <p:sldId id="2145707909" r:id="rId12"/>
    <p:sldId id="2145707910" r:id="rId13"/>
    <p:sldId id="410" r:id="rId14"/>
    <p:sldId id="408" r:id="rId15"/>
    <p:sldId id="412" r:id="rId16"/>
    <p:sldId id="391" r:id="rId17"/>
    <p:sldId id="383" r:id="rId18"/>
    <p:sldId id="411" r:id="rId19"/>
    <p:sldId id="413" r:id="rId20"/>
    <p:sldId id="414" r:id="rId21"/>
    <p:sldId id="415" r:id="rId22"/>
    <p:sldId id="405" r:id="rId23"/>
    <p:sldId id="416" r:id="rId24"/>
    <p:sldId id="404" r:id="rId25"/>
    <p:sldId id="398" r:id="rId26"/>
    <p:sldId id="2145707921" r:id="rId27"/>
    <p:sldId id="2145707922" r:id="rId28"/>
    <p:sldId id="2145707923" r:id="rId29"/>
    <p:sldId id="259" r:id="rId30"/>
    <p:sldId id="2145707924" r:id="rId31"/>
    <p:sldId id="2145707925" r:id="rId32"/>
    <p:sldId id="2145707926" r:id="rId33"/>
    <p:sldId id="2145707927" r:id="rId34"/>
    <p:sldId id="2145707928" r:id="rId35"/>
    <p:sldId id="2145707929" r:id="rId36"/>
    <p:sldId id="266" r:id="rId37"/>
    <p:sldId id="267" r:id="rId38"/>
    <p:sldId id="268" r:id="rId39"/>
    <p:sldId id="2145707930" r:id="rId40"/>
    <p:sldId id="2145707931" r:id="rId41"/>
    <p:sldId id="271" r:id="rId42"/>
    <p:sldId id="256" r:id="rId43"/>
    <p:sldId id="1118" r:id="rId44"/>
    <p:sldId id="507" r:id="rId45"/>
    <p:sldId id="1121" r:id="rId46"/>
    <p:sldId id="1124" r:id="rId47"/>
    <p:sldId id="1127" r:id="rId48"/>
    <p:sldId id="1128" r:id="rId49"/>
    <p:sldId id="1106" r:id="rId50"/>
    <p:sldId id="1836" r:id="rId51"/>
    <p:sldId id="1837" r:id="rId52"/>
    <p:sldId id="1831" r:id="rId53"/>
    <p:sldId id="1832" r:id="rId54"/>
    <p:sldId id="1834" r:id="rId55"/>
    <p:sldId id="1833" r:id="rId56"/>
    <p:sldId id="270" r:id="rId57"/>
    <p:sldId id="258" r:id="rId58"/>
    <p:sldId id="9607" r:id="rId59"/>
    <p:sldId id="496" r:id="rId60"/>
    <p:sldId id="9608" r:id="rId61"/>
    <p:sldId id="9609" r:id="rId62"/>
    <p:sldId id="276" r:id="rId63"/>
    <p:sldId id="9613" r:id="rId64"/>
    <p:sldId id="287" r:id="rId65"/>
    <p:sldId id="497" r:id="rId66"/>
    <p:sldId id="9611" r:id="rId67"/>
    <p:sldId id="388" r:id="rId68"/>
    <p:sldId id="273" r:id="rId69"/>
    <p:sldId id="274" r:id="rId70"/>
    <p:sldId id="9610" r:id="rId71"/>
    <p:sldId id="9612" r:id="rId72"/>
    <p:sldId id="278" r:id="rId73"/>
    <p:sldId id="2145707912" r:id="rId74"/>
    <p:sldId id="2145707913" r:id="rId75"/>
    <p:sldId id="261" r:id="rId76"/>
    <p:sldId id="260" r:id="rId77"/>
    <p:sldId id="263" r:id="rId78"/>
    <p:sldId id="262" r:id="rId79"/>
    <p:sldId id="280" r:id="rId80"/>
    <p:sldId id="269" r:id="rId81"/>
    <p:sldId id="2145707914" r:id="rId82"/>
    <p:sldId id="275" r:id="rId83"/>
    <p:sldId id="314" r:id="rId84"/>
    <p:sldId id="264" r:id="rId85"/>
    <p:sldId id="315" r:id="rId86"/>
    <p:sldId id="316" r:id="rId87"/>
    <p:sldId id="279" r:id="rId88"/>
    <p:sldId id="2145707915" r:id="rId89"/>
    <p:sldId id="317" r:id="rId90"/>
    <p:sldId id="2145707916" r:id="rId91"/>
    <p:sldId id="265" r:id="rId92"/>
    <p:sldId id="319" r:id="rId93"/>
    <p:sldId id="320" r:id="rId94"/>
    <p:sldId id="321" r:id="rId95"/>
    <p:sldId id="322" r:id="rId96"/>
    <p:sldId id="2145707917" r:id="rId97"/>
    <p:sldId id="2145707920" r:id="rId98"/>
    <p:sldId id="2145707919"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075A4D-9713-452B-88DC-D0B1CFDEC2E9}">
          <p14:sldIdLst>
            <p14:sldId id="257"/>
            <p14:sldId id="277"/>
            <p14:sldId id="2145707911"/>
            <p14:sldId id="2145707909"/>
            <p14:sldId id="2145707910"/>
            <p14:sldId id="410"/>
            <p14:sldId id="408"/>
            <p14:sldId id="412"/>
            <p14:sldId id="391"/>
            <p14:sldId id="383"/>
            <p14:sldId id="411"/>
            <p14:sldId id="413"/>
            <p14:sldId id="414"/>
            <p14:sldId id="415"/>
            <p14:sldId id="405"/>
            <p14:sldId id="416"/>
            <p14:sldId id="404"/>
            <p14:sldId id="398"/>
            <p14:sldId id="2145707921"/>
            <p14:sldId id="2145707922"/>
            <p14:sldId id="2145707923"/>
            <p14:sldId id="259"/>
            <p14:sldId id="2145707924"/>
            <p14:sldId id="2145707925"/>
            <p14:sldId id="2145707926"/>
            <p14:sldId id="2145707927"/>
            <p14:sldId id="2145707928"/>
            <p14:sldId id="2145707929"/>
            <p14:sldId id="266"/>
            <p14:sldId id="267"/>
            <p14:sldId id="268"/>
            <p14:sldId id="2145707930"/>
            <p14:sldId id="2145707931"/>
            <p14:sldId id="271"/>
            <p14:sldId id="256"/>
            <p14:sldId id="1118"/>
            <p14:sldId id="507"/>
            <p14:sldId id="1121"/>
            <p14:sldId id="1124"/>
            <p14:sldId id="1127"/>
            <p14:sldId id="1128"/>
            <p14:sldId id="1106"/>
            <p14:sldId id="1836"/>
            <p14:sldId id="1837"/>
            <p14:sldId id="1831"/>
            <p14:sldId id="1832"/>
            <p14:sldId id="1834"/>
            <p14:sldId id="1833"/>
            <p14:sldId id="270"/>
          </p14:sldIdLst>
        </p14:section>
        <p14:section name="Oletusosa" id="{83062EE9-B481-4043-9663-47EB8496244E}">
          <p14:sldIdLst>
            <p14:sldId id="258"/>
            <p14:sldId id="9607"/>
            <p14:sldId id="496"/>
            <p14:sldId id="9608"/>
            <p14:sldId id="9609"/>
            <p14:sldId id="276"/>
            <p14:sldId id="9613"/>
            <p14:sldId id="287"/>
            <p14:sldId id="497"/>
            <p14:sldId id="9611"/>
            <p14:sldId id="388"/>
            <p14:sldId id="273"/>
            <p14:sldId id="274"/>
            <p14:sldId id="9610"/>
            <p14:sldId id="9612"/>
            <p14:sldId id="278"/>
            <p14:sldId id="2145707912"/>
            <p14:sldId id="2145707913"/>
            <p14:sldId id="261"/>
            <p14:sldId id="260"/>
            <p14:sldId id="263"/>
            <p14:sldId id="262"/>
            <p14:sldId id="280"/>
            <p14:sldId id="269"/>
            <p14:sldId id="2145707914"/>
            <p14:sldId id="275"/>
            <p14:sldId id="314"/>
            <p14:sldId id="264"/>
            <p14:sldId id="315"/>
            <p14:sldId id="316"/>
            <p14:sldId id="279"/>
            <p14:sldId id="2145707915"/>
            <p14:sldId id="317"/>
            <p14:sldId id="2145707916"/>
            <p14:sldId id="265"/>
            <p14:sldId id="319"/>
            <p14:sldId id="320"/>
            <p14:sldId id="321"/>
            <p14:sldId id="322"/>
            <p14:sldId id="2145707917"/>
            <p14:sldId id="2145707920"/>
            <p14:sldId id="214570791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41A49-8070-4D89-B60E-5BDCD37BBEAA}" v="13" dt="2025-04-22T07:43:19.043"/>
    <p1510:client id="{6D49AC85-735C-6095-A5C3-F4109A4D8F29}" v="2" dt="2025-04-22T07:54:51.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notesMaster" Target="notesMasters/notesMaster1.xml"/><Relationship Id="rId105"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smagopoulou\Downloads\Survey_Greening_3103_SM%20mastercopy.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magopoulou\Downloads\Survey_Greening_3103_SM%20mastercopy.xlsx"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magopoulou\Downloads\Survey_Greening_3103_SM%20mastercopy.xlsx" TargetMode="External"/><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magopoulou\Downloads\Survey_Greening_3103_SM%20mastercopy.xlsx"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magopoulou\Downloads\Survey_Greening_3103_SM%20mastercopy.xlsx" TargetMode="External"/><Relationship Id="rId2" Type="http://schemas.microsoft.com/office/2011/relationships/chartColorStyle" Target="colors7.xml"/><Relationship Id="rId1" Type="http://schemas.microsoft.com/office/2011/relationships/chartStyle" Target="style7.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smagopoulou\Downloads\Survey_Greening_3103_SM%20mastercop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66394295052741E-2"/>
          <c:y val="5.2606408417025345E-2"/>
          <c:w val="0.89003417025701981"/>
          <c:h val="0.7313804569263848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4">
                  <a:lumMod val="50000"/>
                </a:schemeClr>
              </a:solidFill>
              <a:ln>
                <a:noFill/>
              </a:ln>
              <a:effectLst/>
            </c:spPr>
            <c:extLst>
              <c:ext xmlns:c16="http://schemas.microsoft.com/office/drawing/2014/chart" uri="{C3380CC4-5D6E-409C-BE32-E72D297353CC}">
                <c16:uniqueId val="{00000001-3C5F-44BB-9976-01BDBA8D2476}"/>
              </c:ext>
            </c:extLst>
          </c:dPt>
          <c:dPt>
            <c:idx val="1"/>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3-3C5F-44BB-9976-01BDBA8D2476}"/>
              </c:ext>
            </c:extLst>
          </c:dPt>
          <c:dPt>
            <c:idx val="2"/>
            <c:invertIfNegative val="0"/>
            <c:bubble3D val="0"/>
            <c:spPr>
              <a:solidFill>
                <a:srgbClr val="95DB9C"/>
              </a:solidFill>
              <a:ln>
                <a:noFill/>
              </a:ln>
              <a:effectLst/>
            </c:spPr>
            <c:extLst>
              <c:ext xmlns:c16="http://schemas.microsoft.com/office/drawing/2014/chart" uri="{C3380CC4-5D6E-409C-BE32-E72D297353CC}">
                <c16:uniqueId val="{00000005-3C5F-44BB-9976-01BDBA8D2476}"/>
              </c:ext>
            </c:extLst>
          </c:dPt>
          <c:dPt>
            <c:idx val="3"/>
            <c:invertIfNegative val="0"/>
            <c:bubble3D val="0"/>
            <c:spPr>
              <a:solidFill>
                <a:srgbClr val="359B3F"/>
              </a:solidFill>
              <a:ln>
                <a:noFill/>
              </a:ln>
              <a:effectLst/>
            </c:spPr>
            <c:extLst>
              <c:ext xmlns:c16="http://schemas.microsoft.com/office/drawing/2014/chart" uri="{C3380CC4-5D6E-409C-BE32-E72D297353CC}">
                <c16:uniqueId val="{00000007-3C5F-44BB-9976-01BDBA8D2476}"/>
              </c:ext>
            </c:extLst>
          </c:dPt>
          <c:cat>
            <c:strRef>
              <c:f>'Final Response Tables _ Graphs'!$A$26:$A$29</c:f>
              <c:strCache>
                <c:ptCount val="4"/>
                <c:pt idx="0">
                  <c:v>No and we do not plan to have one in the short term </c:v>
                </c:pt>
                <c:pt idx="1">
                  <c:v>Not sure</c:v>
                </c:pt>
                <c:pt idx="2">
                  <c:v>Not yet but we are in the process of developing it</c:v>
                </c:pt>
                <c:pt idx="3">
                  <c:v>Yes</c:v>
                </c:pt>
              </c:strCache>
            </c:strRef>
          </c:cat>
          <c:val>
            <c:numRef>
              <c:f>'Final Response Tables _ Graphs'!$B$26:$B$29</c:f>
              <c:numCache>
                <c:formatCode>General</c:formatCode>
                <c:ptCount val="4"/>
                <c:pt idx="0">
                  <c:v>13</c:v>
                </c:pt>
                <c:pt idx="1">
                  <c:v>10</c:v>
                </c:pt>
                <c:pt idx="2">
                  <c:v>40</c:v>
                </c:pt>
                <c:pt idx="3">
                  <c:v>26</c:v>
                </c:pt>
              </c:numCache>
            </c:numRef>
          </c:val>
          <c:extLst>
            <c:ext xmlns:c16="http://schemas.microsoft.com/office/drawing/2014/chart" uri="{C3380CC4-5D6E-409C-BE32-E72D297353CC}">
              <c16:uniqueId val="{00000008-3C5F-44BB-9976-01BDBA8D2476}"/>
            </c:ext>
          </c:extLst>
        </c:ser>
        <c:dLbls>
          <c:showLegendKey val="0"/>
          <c:showVal val="0"/>
          <c:showCatName val="0"/>
          <c:showSerName val="0"/>
          <c:showPercent val="0"/>
          <c:showBubbleSize val="0"/>
        </c:dLbls>
        <c:gapWidth val="219"/>
        <c:overlap val="-27"/>
        <c:axId val="2048413312"/>
        <c:axId val="2048414752"/>
      </c:barChart>
      <c:catAx>
        <c:axId val="204841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8414752"/>
        <c:crosses val="autoZero"/>
        <c:auto val="1"/>
        <c:lblAlgn val="ctr"/>
        <c:lblOffset val="100"/>
        <c:noMultiLvlLbl val="0"/>
      </c:catAx>
      <c:valAx>
        <c:axId val="2048414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8413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495-4DF2-814F-CFB3085C6C55}"/>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495-4DF2-814F-CFB3085C6C55}"/>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495-4DF2-814F-CFB3085C6C55}"/>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ptos" panose="020B0004020202020204" pitchFamily="34"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'Final Response Tables _ Graphs'!$A$74:$A$76</c:f>
              <c:strCache>
                <c:ptCount val="3"/>
                <c:pt idx="0">
                  <c:v>No</c:v>
                </c:pt>
                <c:pt idx="1">
                  <c:v>Not sure</c:v>
                </c:pt>
                <c:pt idx="2">
                  <c:v>Yes</c:v>
                </c:pt>
              </c:strCache>
            </c:strRef>
          </c:cat>
          <c:val>
            <c:numRef>
              <c:f>'Final Response Tables _ Graphs'!$B$74:$B$76</c:f>
              <c:numCache>
                <c:formatCode>General</c:formatCode>
                <c:ptCount val="3"/>
                <c:pt idx="0">
                  <c:v>13</c:v>
                </c:pt>
                <c:pt idx="1">
                  <c:v>9</c:v>
                </c:pt>
                <c:pt idx="2">
                  <c:v>67</c:v>
                </c:pt>
              </c:numCache>
            </c:numRef>
          </c:val>
          <c:extLst>
            <c:ext xmlns:c16="http://schemas.microsoft.com/office/drawing/2014/chart" uri="{C3380CC4-5D6E-409C-BE32-E72D297353CC}">
              <c16:uniqueId val="{00000006-9495-4DF2-814F-CFB3085C6C5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bg2">
                  <a:lumMod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'Final Response Tables _ Graphs'!$D$86:$D$89</c:f>
              <c:strCache>
                <c:ptCount val="4"/>
                <c:pt idx="0">
                  <c:v>Surface area of urban green space</c:v>
                </c:pt>
                <c:pt idx="1">
                  <c:v>Urban tree canopy</c:v>
                </c:pt>
                <c:pt idx="2">
                  <c:v>Surface area of urban green space &amp; Urban tree canopy</c:v>
                </c:pt>
                <c:pt idx="3">
                  <c:v>Not sure</c:v>
                </c:pt>
              </c:strCache>
            </c:strRef>
          </c:cat>
          <c:val>
            <c:numRef>
              <c:f>'Final Response Tables _ Graphs'!$E$86:$E$89</c:f>
            </c:numRef>
          </c:val>
          <c:extLst>
            <c:ext xmlns:c16="http://schemas.microsoft.com/office/drawing/2014/chart" uri="{C3380CC4-5D6E-409C-BE32-E72D297353CC}">
              <c16:uniqueId val="{00000000-BA2E-4585-B87A-CF625A38BECC}"/>
            </c:ext>
          </c:extLst>
        </c:ser>
        <c:ser>
          <c:idx val="1"/>
          <c:order val="1"/>
          <c:spPr>
            <a:solidFill>
              <a:schemeClr val="accent1">
                <a:lumMod val="75000"/>
              </a:schemeClr>
            </a:solidFill>
            <a:ln>
              <a:noFill/>
            </a:ln>
            <a:effectLst/>
          </c:spPr>
          <c:invertIfNegative val="0"/>
          <c:cat>
            <c:strRef>
              <c:f>'Final Response Tables _ Graphs'!$D$86:$D$89</c:f>
              <c:strCache>
                <c:ptCount val="4"/>
                <c:pt idx="0">
                  <c:v>Surface area of urban green space</c:v>
                </c:pt>
                <c:pt idx="1">
                  <c:v>Urban tree canopy</c:v>
                </c:pt>
                <c:pt idx="2">
                  <c:v>Surface area of urban green space &amp; Urban tree canopy</c:v>
                </c:pt>
                <c:pt idx="3">
                  <c:v>Not sure</c:v>
                </c:pt>
              </c:strCache>
            </c:strRef>
          </c:cat>
          <c:val>
            <c:numRef>
              <c:f>'Final Response Tables _ Graphs'!$F$86:$F$89</c:f>
              <c:numCache>
                <c:formatCode>General</c:formatCode>
                <c:ptCount val="4"/>
                <c:pt idx="0">
                  <c:v>25.842696629213485</c:v>
                </c:pt>
                <c:pt idx="1">
                  <c:v>2.2471910112359552</c:v>
                </c:pt>
                <c:pt idx="2">
                  <c:v>51.68539325842697</c:v>
                </c:pt>
                <c:pt idx="3">
                  <c:v>20.224719101123593</c:v>
                </c:pt>
              </c:numCache>
            </c:numRef>
          </c:val>
          <c:extLst>
            <c:ext xmlns:c16="http://schemas.microsoft.com/office/drawing/2014/chart" uri="{C3380CC4-5D6E-409C-BE32-E72D297353CC}">
              <c16:uniqueId val="{00000001-BA2E-4585-B87A-CF625A38BECC}"/>
            </c:ext>
          </c:extLst>
        </c:ser>
        <c:dLbls>
          <c:showLegendKey val="0"/>
          <c:showVal val="0"/>
          <c:showCatName val="0"/>
          <c:showSerName val="0"/>
          <c:showPercent val="0"/>
          <c:showBubbleSize val="0"/>
        </c:dLbls>
        <c:gapWidth val="182"/>
        <c:axId val="226988192"/>
        <c:axId val="226977632"/>
      </c:barChart>
      <c:catAx>
        <c:axId val="226988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2">
                    <a:lumMod val="25000"/>
                  </a:schemeClr>
                </a:solidFill>
                <a:latin typeface="+mn-lt"/>
                <a:ea typeface="+mn-ea"/>
                <a:cs typeface="+mn-cs"/>
              </a:defRPr>
            </a:pPr>
            <a:endParaRPr lang="en-US"/>
          </a:p>
        </c:txPr>
        <c:crossAx val="226977632"/>
        <c:crosses val="autoZero"/>
        <c:auto val="1"/>
        <c:lblAlgn val="ctr"/>
        <c:lblOffset val="100"/>
        <c:noMultiLvlLbl val="0"/>
      </c:catAx>
      <c:valAx>
        <c:axId val="2269776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25000"/>
                  </a:schemeClr>
                </a:solidFill>
                <a:latin typeface="+mn-lt"/>
                <a:ea typeface="+mn-ea"/>
                <a:cs typeface="+mn-cs"/>
              </a:defRPr>
            </a:pPr>
            <a:endParaRPr lang="en-US"/>
          </a:p>
        </c:txPr>
        <c:crossAx val="22698819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2">
              <a:lumMod val="25000"/>
            </a:schemeClr>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explosion val="3"/>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F3D-4439-BFF7-E93385A82DEE}"/>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F3D-4439-BFF7-E93385A82DEE}"/>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F3D-4439-BFF7-E93385A82DEE}"/>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'Final Response Tables _ Graphs'!$A$104:$A$106</c:f>
              <c:strCache>
                <c:ptCount val="3"/>
                <c:pt idx="0">
                  <c:v>No</c:v>
                </c:pt>
                <c:pt idx="1">
                  <c:v>Not sure</c:v>
                </c:pt>
                <c:pt idx="2">
                  <c:v>Yes</c:v>
                </c:pt>
              </c:strCache>
            </c:strRef>
          </c:cat>
          <c:val>
            <c:numRef>
              <c:f>'Final Response Tables _ Graphs'!$D$104:$D$106</c:f>
              <c:numCache>
                <c:formatCode>General</c:formatCode>
                <c:ptCount val="3"/>
                <c:pt idx="0">
                  <c:v>16.100000000000001</c:v>
                </c:pt>
                <c:pt idx="1">
                  <c:v>32.299999999999997</c:v>
                </c:pt>
                <c:pt idx="2">
                  <c:v>51.6</c:v>
                </c:pt>
              </c:numCache>
            </c:numRef>
          </c:val>
          <c:extLst>
            <c:ext xmlns:c16="http://schemas.microsoft.com/office/drawing/2014/chart" uri="{C3380CC4-5D6E-409C-BE32-E72D297353CC}">
              <c16:uniqueId val="{00000006-0F3D-4439-BFF7-E93385A82DE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bg2">
                  <a:lumMod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E82-4254-9D0B-5B89FB9776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E82-4254-9D0B-5B89FB9776D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E82-4254-9D0B-5B89FB9776DA}"/>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'Final Response Tables _ Graphs'!$A$109:$A$111</c:f>
              <c:strCache>
                <c:ptCount val="3"/>
                <c:pt idx="0">
                  <c:v>No</c:v>
                </c:pt>
                <c:pt idx="1">
                  <c:v>Not sure</c:v>
                </c:pt>
                <c:pt idx="2">
                  <c:v>Yes</c:v>
                </c:pt>
              </c:strCache>
            </c:strRef>
          </c:cat>
          <c:val>
            <c:numRef>
              <c:f>'Final Response Tables _ Graphs'!$D$109:$D$111</c:f>
              <c:numCache>
                <c:formatCode>General</c:formatCode>
                <c:ptCount val="3"/>
                <c:pt idx="0">
                  <c:v>27</c:v>
                </c:pt>
                <c:pt idx="1">
                  <c:v>29.2</c:v>
                </c:pt>
                <c:pt idx="2">
                  <c:v>43.8</c:v>
                </c:pt>
              </c:numCache>
            </c:numRef>
          </c:val>
          <c:extLst>
            <c:ext xmlns:c16="http://schemas.microsoft.com/office/drawing/2014/chart" uri="{C3380CC4-5D6E-409C-BE32-E72D297353CC}">
              <c16:uniqueId val="{00000006-AE82-4254-9D0B-5B89FB9776D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bg2">
                  <a:lumMod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'Final Response Tables _ Graphs'!$A$215:$A$218</c:f>
              <c:strCache>
                <c:ptCount val="4"/>
                <c:pt idx="0">
                  <c:v>Lack of financial resources</c:v>
                </c:pt>
                <c:pt idx="1">
                  <c:v>Lack of technical staff</c:v>
                </c:pt>
                <c:pt idx="2">
                  <c:v>Lack of knowledge and skills</c:v>
                </c:pt>
                <c:pt idx="3">
                  <c:v>Lack of local political commitment</c:v>
                </c:pt>
              </c:strCache>
            </c:strRef>
          </c:cat>
          <c:val>
            <c:numRef>
              <c:f>'Final Response Tables _ Graphs'!$D$215:$D$218</c:f>
              <c:numCache>
                <c:formatCode>General</c:formatCode>
                <c:ptCount val="4"/>
                <c:pt idx="0">
                  <c:v>76.400000000000006</c:v>
                </c:pt>
                <c:pt idx="1">
                  <c:v>70.8</c:v>
                </c:pt>
                <c:pt idx="2">
                  <c:v>50.6</c:v>
                </c:pt>
                <c:pt idx="3">
                  <c:v>28.1</c:v>
                </c:pt>
              </c:numCache>
            </c:numRef>
          </c:val>
          <c:extLst>
            <c:ext xmlns:c16="http://schemas.microsoft.com/office/drawing/2014/chart" uri="{C3380CC4-5D6E-409C-BE32-E72D297353CC}">
              <c16:uniqueId val="{00000000-1469-490C-AEF8-D9472F7A0427}"/>
            </c:ext>
          </c:extLst>
        </c:ser>
        <c:dLbls>
          <c:showLegendKey val="0"/>
          <c:showVal val="0"/>
          <c:showCatName val="0"/>
          <c:showSerName val="0"/>
          <c:showPercent val="0"/>
          <c:showBubbleSize val="0"/>
        </c:dLbls>
        <c:gapWidth val="219"/>
        <c:overlap val="-27"/>
        <c:axId val="21389695"/>
        <c:axId val="21390175"/>
      </c:barChart>
      <c:catAx>
        <c:axId val="21389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Aptos" panose="020B0004020202020204" pitchFamily="34" charset="0"/>
                <a:ea typeface="+mn-ea"/>
                <a:cs typeface="+mn-cs"/>
              </a:defRPr>
            </a:pPr>
            <a:endParaRPr lang="en-US"/>
          </a:p>
        </c:txPr>
        <c:crossAx val="21390175"/>
        <c:crosses val="autoZero"/>
        <c:auto val="1"/>
        <c:lblAlgn val="ctr"/>
        <c:lblOffset val="100"/>
        <c:noMultiLvlLbl val="0"/>
      </c:catAx>
      <c:valAx>
        <c:axId val="213901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25000"/>
                  </a:schemeClr>
                </a:solidFill>
                <a:latin typeface="Aptos" panose="020B0004020202020204" pitchFamily="34" charset="0"/>
                <a:ea typeface="+mn-ea"/>
                <a:cs typeface="+mn-cs"/>
              </a:defRPr>
            </a:pPr>
            <a:endParaRPr lang="en-US"/>
          </a:p>
        </c:txPr>
        <c:crossAx val="21389695"/>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bg2">
              <a:lumMod val="25000"/>
            </a:schemeClr>
          </a:solidFill>
          <a:latin typeface="Aptos" panose="020B0004020202020204" pitchFamily="34" charset="0"/>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'Final Response Tables _ Graphs'!$A$3:$A$13</cx:f>
        <cx:nf>'Final Response Tables _ Graphs'!$A$2</cx:nf>
        <cx:lvl ptCount="11" name="Country">
          <cx:pt idx="0">Belgium</cx:pt>
          <cx:pt idx="1">Croatia</cx:pt>
          <cx:pt idx="2">Finland</cx:pt>
          <cx:pt idx="3">France</cx:pt>
          <cx:pt idx="4">Italy</cx:pt>
          <cx:pt idx="5">Netherlands</cx:pt>
          <cx:pt idx="6">Poland</cx:pt>
          <cx:pt idx="7">Portugal</cx:pt>
          <cx:pt idx="8">Romania</cx:pt>
          <cx:pt idx="9">Slovakia</cx:pt>
          <cx:pt idx="10">Spain</cx:pt>
        </cx:lvl>
      </cx:strDim>
      <cx:numDim type="colorVal">
        <cx:f>'Final Response Tables _ Graphs'!$B$3:$B$13</cx:f>
        <cx:lvl ptCount="11" formatCode="General">
          <cx:pt idx="0">2</cx:pt>
          <cx:pt idx="1">18</cx:pt>
          <cx:pt idx="2">3</cx:pt>
          <cx:pt idx="3">1</cx:pt>
          <cx:pt idx="4">2</cx:pt>
          <cx:pt idx="5">1</cx:pt>
          <cx:pt idx="6">4</cx:pt>
          <cx:pt idx="7">3</cx:pt>
          <cx:pt idx="8">7</cx:pt>
          <cx:pt idx="9">1</cx:pt>
          <cx:pt idx="10">47</cx:pt>
        </cx:lvl>
      </cx:numDim>
    </cx:data>
  </cx:chartData>
  <cx:chart>
    <cx:plotArea>
      <cx:plotAreaRegion>
        <cx:series layoutId="regionMap" uniqueId="{0CECD054-194F-4539-8EF3-9D66006CE94B}">
          <cx:dataId val="0"/>
          <cx:layoutPr>
            <cx:regionLabelLayout val="none"/>
            <cx:geography cultureLanguage="en-US" cultureRegion="GR" attribution="Powered by Bing">
              <cx:geoCache provider="{E9337A44-BEBE-4D9F-B70C-5C5E7DAFC167}">
                <cx:binary>zHzZktzGte2vKPR8QeU8OOzzAKCquro5U5QtvyDaJIV5nvF+v+z+2F0gRboLDXXJtiJ8GCEpVCBq
Z+7c49or688fpj99yD7dN99NeVa0f/ow/eX7qOuqP/3wQ/sh+pTft8/y+ENTtuUv3bMPZf5D+csv
8YdPP3xs7se4CH9ghIofPkT3Tfdp+v5//oxvCz+Vz8sP911cFm/6T8389lPbZ137xLPdR999KPui
W18P8U1/+f5ddR8X33/3qejibv5xrj795fuLv/H9dz9sv+eRzO8yLKvrP+JdQZ5xSyhR1H75Y77/
LiuL8NfHDn8mpeBKUUq+/KFfZb+8z/H+1eV8Xsz9x4/Np7b97tf/fnvtYuXfPo3b0vuyaa9c13h4
93lTP1wq9X/+vPkA29x88kDvW51ce7RV+9syvy/i+6+b/wMUL59ZIxkVjH1RvL5QPBPPlJGWsW8H
81X0F73/jvXsa/7bixvdf/t8q/23r/772n+XlcN9+oeq3zzTglLJNbvQO7XPhGRGcWX37f13rGRf
8f/cw0bz/3ywVf27u/++6l+XTdeH99lX8/vPLZ9bmDajVstLk3f0M4sHRlv+ayzC8y9x7ovN/56l
7Ov+n29udP/PB1vdv/7xv6/7l5+66FOT3Rcf26+a+M/VL9kzJqTijF6qXz5TDEZvtP5V+/arzC/a
/52L2T+Ai5c3Z3DxbHsML5//94/hdbkewVdt/DEnQKXlQssvMeZRCKJcIC/w/ZR7fTn7Z/D1vY36
v3681fzr/wWaPzb3xYdPf5zmhYKRC0Msu7R9hqBvuFaIPb/++Srzi+1fX8e+yr++t1H514+3Kj++
/e8b+zEu/lhrVxzxRmmtpNmzdoY6iBFLpdq39t+xnt/Q/deNbJX/9fNH2j//97XvNSVK8z+2zOTQ
vBD61zITUf1BfU8R9aVGGcrkpcX/joXsq/3bixu1f/t8q/ab/wVGf+7us/mrAv7zAC/QNTEpJTHi
i1GjaXqodPaMfrb2Xx2CbHqqq6vZ1/yvr230/uunW62f/xeUN+6nLIz7/I/TuyTPlCBWfovjl1Ee
LZWizEjzVe/8q+gvUf53rGdf899e3Oj+2+db7buHPyLU/Ha3+63j9++7+8NnqOBBw/v0089bBHix
efUpxOFLkX7++JfvteDUoHw3lBtJGBcG8eYbILF+5UVF///+75prvju3FzXub37Rp/u2+8v3jD4D
GmGoMYohbxAOEeOn9QmaN05RNVmmGHzPKjhWgf4l+sv3igDIMEYqq9D2Uc6Ac7Rlvz6S9pnRjAIA
IVwqIST/BuCgNprDsvimsF///7uiz1+XcdG1+OLvv6u+/K3PyyZEGvT0kK85qglKYILVh/u3wIjw
l+n/EU1a03iIF5+Vk3W7vh9v2k7d1kkzuIFQ0/GBvn6nOEkkNK2NolKLS3GdqgVghGjxE0ujQ1Ua
5g5d1rkNyYNDmzDtPi0Pun20PWOV5cjmXEq2kZe2XNpaZsTXDv41jrR7Ieesf02yafbnts1yNyjn
7myjLDxattCbp+Wv379Vr5US28UKtDbkcr9p3sfUVDnxVVSpc01qxysSmZ2eloLkt5XCiKBr3UKE
so+kNGFF2UBxiNVY+Alry2NfqMrLSTx/ce0vWNXOAe4olMFmYDISFoMzvNxQU7WJ4dW8+Kkw3U1n
neWQy9q6Zi6zGxpH1JPWykM3OovPg7G8slO6J5/BaWD2Vq0561K+MOVS1HJc/Hqpl8FLVEbfKiyJ
u2kPZ3MjmTenuumTxCV1lbzIRbQE6xn3tVs4dfRuUiPvvTQV6ftlLKPEC4eBxH7eO+HrhYn5Yxz0
+gOp8viaLdK9Y0KXxJhctSftxtcSu0R93hAYf17Zg4ryxqv7LjzYxDiv84kYdyLOi6AIqB9FSeOq
IZFnGHdx05ZO9gp+E98w02e+EwTO+WkTQjx5ZELcUo1MzxWRfH3+IA5MsemKKggW36FR6461rk5h
33beEAxe3OrGr2Md+E3NptunBe8EIMatpJIhEFp0kpeCSxEXwaz54geV7o+6m5dzPYyzXwzTRzK0
X7DW3zTfR0eAvRG+wjnSInSqjfkEYknnJpuEP5GAHQvW2Nd5oHK3qqvKe3pjj1x/FSXoaqSAiYDQ
XW6MBqqtabsIX7YJ9zMnCW8qS8L3T0tZbeYiwEAK4+jMFdEIc2bd8INzW4JKqCYKsKGuC9yZdvUh
Ec1HK5vY01WzeMui+8PTMh8d2SoThYtAJCBar8DMQ5kO7dtkaBLpD2Uwvh6LrH4xiCDybdqEvilo
++PT8ugaVB5tUiK+WasZQ/C5FJin/SRqBYFxns5uVhWp1+Rh7FNhYr+b05/bIZzuelV373J41U1e
tPzgyCK9Es33FwLr0VxzhaIBFdnDnUs15vNkHJzp4iw3fdLWL8JM88OYBbGb0yq/dXqnO4ZtVrqL
nOpzk47FoR+QVZ9WyeNjp0KhUaIAICVFBr9ciKqqKqrzVPpVnVeuiklwKkV3MCITro1J5aYdC09P
y6SPYoSCUL2ibowzjeJkI7Tg9ZxqK3zm9J2XmsCbsnJ2ScFmT2VJdOCjKE6hs67BhAeST4jKUtgj
j5bWU0FS3AxjTfxI85e8rps7q0Luayu7Kwazox24gjJCcRwTkJLLhfa1KJQjBPH7PnurVLa8CXmQ
v80q9XPZxU3s1pmJrsh8lJgw+UD7JD8rhzGxMQ2h4jAwmFz5ZVrXd0NLHJdIFfslwuqPJJo+lA4M
xZo6OIaizK8Em72zsWINNbAJrjjZxG/FymguWgPlklZDzaZ+L/NKuFMuhN9mvD/GmUMPsUmtH7Ay
97tElKeZ2NZVSsiDnFp27Ktc+c2ITJ6WVX9QlnWurcbcf9qQdlWlFTUIjgpHtD5/ELPmuazibFiI
n3Bm3Xx0mpdL2TGfDkPlp2V8rkPj5W32CbVi+mXm8JsJYMeGrbAwCyQcaZCFL2Xr2MZ0bHFMXdf2
L9OgiTyUgs1t1TqhG9IwPYbIhD9OsuJXdr1+82UQg4E8kLzxnraae9bVCkY5NunBcNRnfTEkB6eY
75/W7575I8sphRSnORcb/dalzGm99ARJruwOdVOhnpi0OYSURifJWHwbsEVcscC9Q30gdFuY2VHZ
rtAQGhuen6io9E0RFB8WIl6rSgvXpHPtT+Gg75ao+ldrCPgeShaC/gpHSo24PNS+122SBvD3suLc
rxFangPKLs5pIYZjQWJ5xYj2jlIKBEOULRC8TQNzO6qsZpr4Ii+0p9MgPQWp+odGzXqlf9nJONja
2h5ioA2MRmzqbccRS9kg/ftFnnd+nIaDXxRDjd5F5Cc7L71Xq1KfJjMU/uTI6JDYXh8KErErOqar
Erf2KzV6VcxcKLL+xqqkIHlZRIz4jWkblw+V9IZYG68o0uygy8q8cvqh8rq8F4elIIFr57rw4rmN
XvG0JEfBuum2RKt8ftra6ZrrtgsDUqKZQNRFct5E3mjuRZxYTv1Bhq0bRezcmOoNmxfmNsGyuPGc
j+eIxdLXMgi8uambg20QAgvKxyul0Z7rKS3FWhygmt66XrckpBbNSH2WJdQNi0r4larim2R29Btk
KvJytHl3xfUe12PUPhC6dT2eNU2uyp76IcsCr9dJfAyWEP2DHDqXVip5/7TG91wdsV9hMkEMRxy9
dDfVD5HWA6V+nii0MGIwNyqfXzidLV1JsvhQyDFz+6Z3DrTu0tPT0unedjU6QIFhOFrR7XZNvKAH
MvA+QCHqzNCOPqfEUUcxmtx1giw6yGyYvGJtCkM9NrcdD6aX+GuLl+V29CteVcehytRZtaLyCrSJ
/8aBGG2oRTmA5t9uQj3TSrVZyuG0NJWfBpsRL9NZ59VDOR7nxqgrVvc4qTEEB1RnazEOnGETJEa0
BXOqNPWnKAq8rCOVR5piOgdNXrqspi+sKryspeFPTx/F45AAuWt5gPmsJY9wBxEwVS8l2lU5s/ht
aEnpDYabKwf+2NwgBUN2wQWzCECrzz0oF1jtVFIEkvo9gv9rUyntWd6nXpSJ7hyks3LrMspvKhl8
NJMxV2L9Y2tbpaPgR3XHgeBtc8uQ5GNJoFvrRBalq2R+lJrwfVagQgjrxLkS8ffOklMM9tBiQbV2
U8hlndOING+Zb7skRy6LrCuXokKpnSdoePrlHMhQuWRslytWu3eaACHXtgK4juIbt+YBa/IkgmRS
iPFFiPrNb9OsvyJl/ZbLaA2npQTtIxxkbV0uT7OXPDRt0WN/aBYOVJb6MNdzf04ys/hPm+e+KM0M
cgMqg21JzpMxDliNDUVVMvs0r4bTtJDO78t/HddEigZgK4FfoLBkcpMc23DoI5HNzB/IshzHLP1H
NAShH6sOWNg8hP+OEi3KfEsZMOxttb+oYOkGWTC/TtrEa2s0o8wmocdS/OtpJe5UIIxAkkIjBdTK
bisQ5lQ1UlbJ/HYkvT+YynghsufR6cbFq9PJHqROtJ+IIvirMzLuV/lUerRp5L+1ktVwlDYakPgG
vGFLnTZcDsyfij49jkE5HCLjoMylZnbnMZ/8xVj9Oi3Kyg9tOLiqmpnXRQ7Jrzjp4zQPwJwCTwTr
Af0p26ykdBQfgEVQf8zNcFMW1utI52YJeZHkOr3Js6C7EuL3nBPTA4PSArgLap1Lt1lqqwd0ktRv
m6a70XwgHunr9Pj0Ye/tyzJgY5g6WUXUJgSYOZ1oHEBKP8fxmZMpOGAvvZf3xRuZOgM6iji6osu9
gIciWgEsg0Ao9XJnsaJpAQBrTSJzeHBKp7plLBpOJRfNG4wnBhejAnJStTFXJO+FdhROa2YhaEY/
99QPEksd8V7IKmF+UjHrlX0zH/KRFn4fldFhCItrrrQXjyymeRTkW2EQ5C93OnZTIkYH2uVBmxx4
3stjLIvoSDW86+mD/AxxbMIsOgZUAwJqBVyzsRceEDbKIobXts70ourqc0ec2OVNbP28jhrXodUx
m4uzzah9MVfEPm+YeU9M5RxbSUoXTY55o8JRuBHSnxtR5XiLrI58mZKbEYXmiWSl8gcevydByG+I
jOh75izRXVx16VF2IXMLYsZTUCah22YW04IWaJEzz+M5TiJ9ztnS3MnRLN6sO+OGnPZXzPmzRh9p
gTPQOQwBpWDbGqRxTqowYmgNWu48z+3cewtNF+CIqj5PydT4dmm7Y8UdcQwCLo9DG2bHJEmzM7C9
2k1q3p+yrmq8oRmKu3qO+kNUD+rKOncMg5IHy9wc1jAULF0muEA05qmvKta+ARxTQlS4XIkjOzYP
UeBHc+gE6Mv6/IHNBxlr0qpCszTCTm9NtvzYpE36U4fxGYLpssT/uo9h+EmQ69GbCVSJl/K0Dp10
XIs32w/Bm5yM3U0bWHls+pwfRT2mV/a3q0oD9g4HAIhxJr+U54SFsZ1y1jhJwxfJnFWeA1T5MLTz
dMXHzPpdW+tC3EIIQRFswY3eyBLJ6CQrzpI3effTEgVZ4kYLd95OchhDr0yj+HU6af3aduTtmE6D
L9M0vuGBY1/GWV39raKTG9XsU9K39EUz2TZz81Yo4UVVlsMiu6jlt1U1Wc8JygjQWNUdbEoa35ls
N3qjplPvLvmEOU0QVKP0JhUMzO2cYim8uq70T6SbGLJ0FMjbwKkn7VEnN4vLlnZ8Pdm4ubVZkS+Y
NPH+Xa0Bl7iATPXLEPW4OBZLFr3KMpYRNwuZupcZnxJ3lpwO/ijLrD5RXRTyGGnWhy6GO71x5Rzm
qSt12v1sgyz9hQ5lj+FEH1anWsT2r4IBX/N1oea/5SwfBhfRqzlWsi+ZZ5yO/TVHo5Md7SibHnGy
arkXO0n39zGp63dklvQ41gyvtTQTL6tCVz/bOaZvux6VnTsuwQE40EIOBZ3mwusU7yYvD6P2Yyj7
OHOB0wfEE0IgELToN05VyAW5YvI7SRTNP4Iv2KmYE9iNCS6oGHRft4AYMYm5SQv1tzrr4wPva+ob
lRbugLH0FZl7Zo+yAF6m17y9RbxlUjitEZBJCnQIvLHa5W00HzqMCa6Y/a4oDoRDofLEdGsTQWRd
B4YNHcC2HhGkqEh7ioq+/Nuy4HCezmK78RslgaYA23BlRW5qAxZhO301EL+1qfa57eQdySN2U4X2
eVvq/lWX54VXEVMf7RzSQ8Nn6wkAfrezcQovVHz2CoYWykkQ3MdFdqeA9fb09DL3DlyiDl85BoAk
tqSGxbQTI/NE/CDMS39Om8wD9K28susaNwnS8fmQ6GvF8E7wWUkjBD0vagqgcpfBZ+wFm/TQUr/g
KYbdU1/0xyZV0+jmWaJKt+JJ+l6asI9ckU/h+yEx00/znAfvxjqTwIXaOftJYcJ6rapi7HFYZBQg
BCo60GrQNVyuLGddV1c0IH66xH3otcPUpW420zHzVZFOf03RvAsvZxxkCGfKkpcR53XmAtqL/1ZE
VfOLVEX+PIxVFblhK8jLZWpSl2nd/hwJad9USxRXboDa5B+10+r3UxWLjz2fG3VFx+tCN/Edgxxc
N2ISyAP/DEQ9yJXSIPwU+QScy9H6qOP5723VC28yJD7aVrJ/3YxwuYawlUuNPmWLKmNlNJjzBSfa
EnHI9FR7OiQhBmeRep2mOnZZAZd+2nZ3vJmhEkU7hXilUChdHlazmKEudEcxSIxDYLRl6y3K2nPX
i/qKqB2gFu0SUA1QoFB1iy2CrHVdDkuMDYIHk/nhHFaHwCBb6LGjLndY4OuyDQ52XNDJ5eZuGklx
dOo5+btuy+nK4e6gSp97N7RvAt0k2fhP0o62CWSGmquwNeKLE7lDHi23VVzMbkLG4m4wSe2paIz9
SibXMNvHZBAF2yKaQBOgP4hHzYBOJOsigKi8UfpjTvv43SIWedcGY3qyueRv0s4Azk7z5r0xaf+u
WiqMqboKqorU6FZdMbkyVmhcWjJfCbx7lm/Qbq4cG3AYtqa4TDYLkhJQl5PX9FSR5IVophNzTHSb
hcl8JXnRVdcbR8MBULgaYHOkzY0R2rwBxDEDPZnaoPIxI2NuWi31KSZ56zUxH31WlCD7iO6nxglO
rBXDlenGWqo9WsE6XwFRgxDMFS/dgMkqDwUmBn64Onc8ZsyNx4HdPO1sOzbHUecjmUmtwWTYpDOl
s4G22ch8mSn6ppzZ7Ffh3LvZ0E1HaVjhp2RozoWIw3NfI17+6+Ipx8AdFQhDytiIx2Aoyoa55f4y
AHoLlmnxC1ICugny9CiGTPoAGbSXZPWPVaSd109L37N4js2jD+MY1qFOudRxlKWaxD3guDhYlJvV
mbrryWD92dD82A1mvllBeWCOkzmYbMqOwJUyrw/QSCajig5llaU+j+VbU43VFdXspHA0DAwTGODY
YNJszj+2wyLKkDN/1tXgRwujrxtUJWfeYoqU8mxw52W5hgfsCcUQA4RHWD7K+o3QqWegPqkIRjcf
+qZJX/K+WI6x5vFN1i/6bu6uWPnnfndr5qhuNV+7sZXzenkEibDRMFWQaEduwdQrkiMjUwkYq6mf
Rzri6zSxdxmP8tMyO4M7JHb6MbXNfWaT0XVk1VxR/E6k4ZKu2CIqBf0IDs7yQvVlXTGfT3HzztGq
PzlD9b6tGnViedZcCTXrBrcKWK+oYl4IGhgizqUC0hDwFs8K7sdU5oekkuiIepSQyvbmSoLZO10F
oitBRQjEckvRqZJOZl1dc38aReqReRndpm9KNy2dVynJKpBQquGKzN1ICk4wgB/cUtGoJS73J+Hj
WWgz7mNC3d3FssJEJuoSb5xo4s9DtLjl2EovaRzA4PnSnatIFVeSx+7GcZnAWBzq6uqXa0iKuh2T
HmtYqrE+dotc/ClPtUto7reRw475Yn9+OrbsigQZaqW+4Eam2YqkcTlNYkJgXaLuZYFSE1VTA/JK
aEofvJk5crvRtldsdzeiIZqtZFRqAANv3KlsRNykNIDxpjw411laHdKpV3d1MC8nU8fUTYfSHLgS
WeQGXWKOC7h6btgVja/mwh5IItRh5Lr2HI0Delope66F4gIngEIDBexmdV22oCPMI+6LmaYH1fAP
sSlD38rYuRPJZK8Fl9W2tr4FWpw2KxSC6fAmvnOpW9Ar2edDMGeaAnhQCU2PgSmrU8CrT7FKp9s0
zMNXVVq25yBHDKoGU7woJjm6Nghd1KLj+Wkt7Hk83E9TDPGQdLYFrqzGvkD7LfwFtMglYCCotdns
d5oXV/S9Z4SfhwErE1Ng+n9p96Ft4zgGG9CvnVA/1yJLASIv+tSJCYO8TpK7kMfXWEV7QsEVEjhj
sL/EtqRIwIKOQ9EJ3xHFeJin8LR0TXq0lDIQNcofQYL68V9XKJh1GuNQDbr5ltc60SFLiiYBsSHU
mTfWgnp9W4du2sbLlWi9w2oDNxjjQkktRi2gR1yqNOZRKGkzcgBnhP9dhUN8I4m965Ow92zVI67l
Nj5E6G1Pjc6YNwGdfl4UMzka2Xew8mwBDdypzhXK6EOx0Ay8YoDfcxldibx7pR3KVwzfLX6cArPA
y5UmYRumadtx3zizxsw9vC962txGTVN7wZCmt71cBpeWET2AfseuSN+ZoWCKgeG0RvAX+KWAS+lF
KYo+LEOB8nUejllXgn7RkuHt1LfVCfAleUHy5Edlpvnf8C4LmiVMEBdpKFnV8qBFjkbAajLIIDiS
gF+ICe/05Iw+2pTu3xFl0CiBQwfax3oL7aEoUfIwCmpYehsUjWfIkLtZxOaDqfNrw7bPaXIbyoBX
wvKAqWGyyy9lRSbDhYoJwGXJk/Ylrfoe/Pd2OViH/iMyRf1iimxyW0/1B0zsGIomOXtysdMpWxiY
i/2BlA452bZNPVZwdC7B5NKsIa4CeAAGUjbehcgWp1DlxC2jYPQcpxaHpx11LzRYUABxWwgTykfQ
+9w42RImg1jn+dMxanIQdAtR39a6brw+bAdUBQ295rI7vRxosAagArBIRIhtFnDmPi3aEaqr+/gu
ReRy8wCElEmXsd90ZPZ5Jn7qcxWeyrLL7oaypFe8YSfkIzitRECwgDGn3RolxmlBqmEplTO2oCDl
1avK6J/jKY+/XCL/TTbp3nD8oajtIFgKcLtJAB3jrkZ6BsOGezoojTvIERepWru8ViJ1ni9UdqCE
peNNkdvgNo9DfqXo2qv8BOhGCMmY+YEts9E70Gw7JQETPg0H8Iw70BAqOf2SFqM5qrTsTrqfeo/k
MxAH5TjeZC274qF7AA8ASZgbxtSgI22HS2U+R06cUuFH5Vh5vNO4O0JLxx1ZJ/0CJYArh2E5ctRq
hxHA7jnjvPEqY60343rIlcPZMwMQTda5Ey4CIFtdOnEdT6QZQEb3M8wcXMOc9JxEFimr4dfm5jul
z+dreutoDRf2t4zmYsxmTGhgcUlpI5eAunBg7fhvIO8PpYhNNmxDPRcja4TfkABhQ0YItnKo3Kl2
rh7lGuE2ERC4D/18NRH2tOVaaBPo1owom+Zi7u4VICAPrJ7UbUGAP7dDiohFaXEmIS9Ohs+Tax3g
y3EPbmXbZdHJ9GlyLbSsEf7RmmBYGhN0QN+PovLUtPW0JhuFGRGoUeDtRbwCYsCa+shU3nyIg1m4
3VIsL8ayKs9R00anZOzYlci6+tKjhShcRMHkEGjRlqMVJo2lTU2EX5Sq9Zt47PzUhuKcLrZ4HYFW
cMW59+VBIJACjDW3HDQ5g5jTlKtfJdWIgV+dvOB9pbwIqR3pI5XXSnm2t0GgBBLF/IoCbiyt4jKQ
9YS7SxV5LXg2urKY/h46ozz1c2Iw2MiXzK1lag5xmNQvxiayx3hq05+iZoy+/EDTb8bY3c3j3g94
P+u8Y3vqVVzKbClb+NbSx54N1HJqs7r261aXRxnpPrtiZ3txA1Cgwq8M4NYWyk4o50FN48xDWbXl
wH3Cw/AWP782+rhD2ng6rq9ly88F7NaS8PNNCJcICohSG1laLOHo0AZMQmC/B4L7RZj9ttMhymTj
Drik66sSyLRNO+uXM+rGrM+pB7K7c2wcUvuAscMDS6m+lV1VnYuizp8bgbuOJhPzMa0Lx8f0PXMH
wYqbMZKzy8KRe7PIylMt88grJm6OkaPrVxluTR6juGAgpehr+NpOgSow1MBF63Uuiu7jUqeLMEXS
i4X7eZnHPgPA7LMoUqca2JJfZR3A5TSaz02/dFe6sj3zQU2MW6cGowewpy4l44KSNY2IBNijuj31
Vdm+DpVTuj1LAnQJhFwx172dCpBUCf/8Gy3biphXZJERiMW4+NNPbjc0/NA40XOwYLpzK8b0Zd/w
yC3p3Lx8utzb3eg/BX8uEB6YbTooHTNRI0i0evZYPCmXlSHYo2CNuWXM1c3T8lbFbU13hdHwj8bA
edvuRjLBcIyAaQEScPqLkYW5TWZUlmaZx/cY0KYvcliTF9c6PI6JvTZm3OsNcZpoeaVdic/buOA0
jZOnqOD9JemtS4Iy/jlAOXxbZnY6R4UZva5l3U0+ieA4io7d1Lg3cR8IWbttbsMjkUMPkL/VXmlJ
cdCKhTchMtnNEKfFFV3tcNaZWO/Won0B9I8VX1phQhOY/1wzoBAsuVFD8ZFPNXoXLdtTvbLQK21G
N5iTHDy0iR1NhwkErlST5y1TjTvOOnkx1hV/SULVHgbUvu+ePs3dShalMjSJuI+FrlHxgfnQ1qmp
hlS/qJ24cKclE4cyZx/jhc/HsakWH4QP89csTNWROwCDlVbZKxJEzZXkuhd+MRvBVWBNEBe3s6c8
ks0cWjDXpqkV7wN07rhOAlzPRY33/ulN75nwQ1FrWfdgzzLtaDdJ3DwTFE17ByailzupOJslCG9V
r9SpH8TPS0fIMZ6BYV5JNHskvbVjxzgIl0UE4v+l/HhI8OsgUQkyVhoyf2RzfuhHgmvWQpbnHldW
3oaGtc9ZtRQod5L5FJIiOldmSb2pCORblPUfc5a8g/2KW/AzJa5ETOJOjFHzHDOg+d7JFNjxiQq8
XPDWZWPaPY/6hf7cz8L4Cxk6Lyk10rtMy9NkB5B0WFg8DzAZPeLXEcyxLnL+XGIMfSt7Vh/7jPUH
RtV4pWPb4wzg+AwAXHgsfqhhY31QgyhoD2okUlb/JopwuRcX9TQ4x2Hg4ecI+POh6vUty+f6RTIs
1dFE1Xi3xJ3yYi6WV6VOhgPmS6XLa639vuqXn+pRsVdhXxUnrpKCunEyf1pSxQ5y0NcmK3tGi/se
dK1S1p9j3Pg3kKGRstxQvwuw9DmPmhNY1ekJM4/mSoLZaevR0iPsriCIAJf00mikiAfTDxijzXma
HinYLmC39PnLqkpKV4MH4s+4n/viaU/Z3R+CAwUepxnYApdC8dsEOe4eYEwjddYf+SDzn8ZR31Ow
w/4/e1+2HDeOtfkq/QKo4E7iZi7I3JSp1C55uWHIGwgSIAgQJEA+/f+l7eouu6vaUz1XEzM3FaGS
JYpJEDjn285/0bVBcnF5pkkCtflPVwpljuaG4ErGOHsVZMmxpnN01+XxryqDP7unS3ULKhQkDTQ0
P94TzBcavlzsyc6K4SqSvdquc1hvo9yRX6zvP71UFl/SZoCbokn88VKrBngG3RyeWaKgtsu02OUj
CiHeFPoXtfufLA/UriBZ4XlIUfj8VO/IJQXmWIOTMCOzV5bFbJ+GylQQv8Jr3YFRXcgvua4/ub8U
XlqALnj5L2qGH++PJiMr+oFGm8wVdDuwRECFlfoyEfRXQOtXUuWnugM9JvZMLMOLjvqnGxyRKkLr
BbTGTE2/XzJoKDl0I9ugCbIz4bHZevi/d2Jd5I2YSFS1Ta/LprgEFBRNt4ErZdwToYDLUgYJIwJC
Nji1092qSXENlWBxb6Bqhhw6Vp+HyLLTKup+DyaH7fk4vP/PL9afVQYQxIAsAwkK0uBntVQ4RPyb
1AIuI3XgMDWUAxnZtRGGHed6QKE8tX2Zj6Ld6W5Z9pkPuutESFXVAxxCgWvtxkgXn8e5z0pCM/Xy
n//EP3m4kBQCXI4h6EJszwUq+MMpWcy8dYHC4p1UQ45NI9oqgd3/0DXkV76KP8FRfrjUTwcisLTw
YuSFan2B8jnJvTm2TVD/Yov5k2MfHDBo50t8xWXZ/nhDwkmeWsBYED6kMH3n3bwf9TRABJTTLc+i
+h6lbftA+3i4ggZX/uIN/bPPE3gs6Eog9jjzfvo8g2kBP70g+cAbw/Gh8va4JvYjcWbc//0nF6FC
R1IUKDC0sj/eaGhjKEkuMp5GMfWo4tztzdQAy45jV3691PfMrrtvL+C3YKmPalgMZ833cPB/fvm/
bofP/aM1nz/b8+vwNdz6X9/78Uv8ou+/+ZKx9cMX/xb/9RcBX9/yyf/im/976V8QvF26ir/O+7q5
hHH94/z68fMn9Yc07Uty1vef/R7xFf+Gdg9AEEXGE/wzlybzW8RXFCCqE9wI5MDIMoCpBtf7HvGV
RL9BHQyh3yWW6pIagcX+PeILKeegDRCRFWCPg0Ik/TsJX+BH8Jj/sGPCF42+B/6WHMIApHf8vGMG
S6ajxnoBklnBqxssTXjdLtFnPtw0bHnbMsjW23GBvaN4H47D26YhV1nmsteVkGXfN+ZTypAygrLj
7tKRyXLMUnWIZQ4tuKnLib6L2YXW78J9UYf34TJu4lTfpUn+dkiH5FY523xJe92VYMOuOvBvECbs
Aj/eKPEljn0pBwHdnwgof7Q2V7drcwyApi+dfOyatBtK2aZlu8qKKOjMk6V7UMAZL1bFrpB7lbW3
zNsNDT1krV5FO4h/13OzcHrmsqeiTGZTQUo8lrZ/Fsq8aLmebdedQ9eAL4WBlPdk18Iji9CnpZxU
H2+XfOw2XqnsNk2b6JyzZR/03ZWkcyVtfTUZ8Yyzle7HJKo4Tz7GFh9gbcCngN9ub0elP1PKcuj5
V2QoGaCldri2erqWufrU8PCTLggsq+An20C+yedgKwsePmm9xruJFUPp+uQxDkkPQT4pF2nITnj3
xmiAN2x90t3wOW7IfE1E/9Sp/N0qAQFB57uL2+hT72XVhnGz8Qu573l9Uj2dS2/YUvYDtu9aCnrD
UDijXIUEaBr4xg2fawOd9fBFBWbHbT5+liG8dbpufLki52bFD4dCNk8go7MyhtZ8m08pzAZGb1If
9Z9yCZVu5tr8oYnEU2MeLlaTsha1Ki3X/pH7Iq8EHZ+gqHi1UFSJpN15RVzZAhHZyNCuO9pyWcVq
BVFQLENJuLkZTWRvgZMlm3mx857LGQxqmGG3HlhWwXhwaIzItk3bbWNl86rQRJdDLmnFAxHuvSNL
6aFXKDOa620UkKIkvepBC09x6V3zfuFY0TGZRTm4/C4lbIuUiuJEClJsre7hS8qSbRhBBwYliMVb
IBOgWPBZqkF+4I26cuE6HrrBHGpe3OTLejshIagMo3m/6BRqj6k+uJZxcH/Q1vEMikbZAH8aOhAF
6oPK+2KTWMD4Zu2Lapamxm3NdfYuKsZ3eUMUL3PKIPGOmJn2tb9vVI4DanzjRIz0ujCB0n86LXW8
xzIHNaCjKslB9iYxBJWd0B9gg83KXK3ZhqUkeUca0uLLBGUSeQzbGBkBlABzuICM8wblCF4zIu9S
dSua+p0SY1nT4Vj0u3Z9M3WQjjXNltbyKmxh4h1J3tykzXo/Am881EVY37bmAKNfX1EYEZaebwNq
ZAkj+mcYm0Va4nls8xHsUEzfsxwuRry5YYpKgvN36cyxSTG4xPBQTJUFXbKFdXCDMCMN9adfDlm+
DAeUou4ulmm+V35gGzlqsY/n8FH02XaiQQkX/KH3WbANTP4FoOOZAgi76dr1NV3q/KYZUlrV6qbo
WAKxPH51xswmcWznW3qs52vOIvjZWoBCrZThw4TCsPQtGUrw7N31CD9TaVK8YhQoZsfiK5XMSTm7
6aMW4N0T0u0Gk+4zqhXMB3g+SoaIyYiGj0uEsrWYRlhFg8+z4cepae4a/BmHblGqivwrtU2/5VJU
LJqD2wJFVxKSU90AzOISFpupTJXBK8N6izUb7gn170MdCtBbq2+gobcHPWislSibylbEXZWM7k3R
rtet07Kc1qCHkjE/+lq/jX2zD1bCqrVdHuZuwWPtyCHrEVyB/8tPvYr2xcVQsAhIxgRozAJJjWOq
3YbQfH0fdORo4/z9IuXJB4zfGNm32zyVbotZIO9Cnm9S66+ZIDMAZ/+RsqDsErVjNCyLZD2TppFQ
wg45snjTA7PjHZ8cLIojNvphmp/Aq5ZOr9WQvWdD2JfNoNNznu3zlbz1TR5XjV8PmsBCFYyvhS72
Vs9PPuyQRejfEEXnbaD9u2Wazy3Xm2IRQEGZ3qwNoWfkQkw3IunJkRR2s/LWl37u+43Vjm/Tvu8/
qjkkZe1g3UZx/cpX1lQFXe/zcVw2eTiDVg5hbortqdbwYas8+jh65F1l7MWxBfxM0Pn3XHdyl7XZ
mx7G11L5+i6bn0jKkuMUCV3WekEUD/IMylVoe1e45jGRTbYLOGWbhbL+ysPH0woE8inC6LZPcBSi
ebxNzITf9gE2jmnTMvkup16Xef6u72FxT/iU7Yp1ay3EtVU05hsS8BseDnchGU9cZV/YoJcqyOaw
7IGXorpHVoumfNNBLIDQuPnjwJe05AO1FQmaZwZ7wF5n2cdltGZH0yV5DAKv71mCE3UKF5QGoS3Y
VWcBPsOyRZ6F5eN26kMCze6Qbto051tzWWk0aYYXCAfseay76S4NIDFdudQ3Wd2ZB9+05IahOL9S
yM+6Z65ovtSRFdcWYrk7jS6sOTWEjXtKbf62CX0jy2xak+twHNedbJbmzRCl+RXViPrQ6xp/oGNd
XwscIygpOlLBA4jVCvgdmiKBD6yf3rCCqVejSXLUMa23Osym49j4YOvh1XsoZmU3rIeLrgp6IQ9j
1IqHDiqy24IQfhRzgbTNHtoPYdLDxO2wQ/iaGcq4UeMXWigKk3bbV0lRd68ZNHcbHY3pMZFyhHPJ
RCdgq6+E1vZTRzuGPUbqJzqNExAcPPP60v1ki9vovnX3AVubrUNM6sfJu3otYfcKr/RiId+2OmBl
Go39OXDNcIo7M24Bcwe3AQx8RyDxMG4PsI3fpZLrczBmCEcRkFdPr2nhqxpWeV720ootcjRuZdRM
t75F8tbW6EzzTWqMuXeekuM42BVGoyjdh2vj5rLNEndD20GXpKvHikKJdiQsAefQcmpKBdWLKmue
qu0kePbWeuZvm06/WkrnjVis++DSiJSoHdXesiWdUYfFrt2IrM8Q6jmsxyiv9QOHN3BnXZe+63SE
QBPsijBKcrLuWaP4KUffX/Xqps67U12Mu7jeZDjD6Pg6hz7YT1Z+FEtQkSUDzJqd8sVUtI/EVW9n
+8yFvxH4iNPCvW+lOJElxkEt3FVkXHs7TRKhQZYlKMkGbErp1w/WlrUM4CMDVm5NcK2aHHYV5C0N
1vUlsr2ui7Hd5N6q+1yp6TQIdLJifJhiWwE4C7fFiHUrcEogDtTtXSs+ZT6Mqsnn4nmp55exRqoT
FKUMTHYDRFg2h7jv2U4pelIs7HeQS6tbQtVZyeJQZMmz7rqJorbSj965LZige9qcXISXcK1hg4Nu
sBz7PrhJxiYrJR12svB3WlukxJxD1aEOdTUETniROYCRCl5p9ZySoGKQ5iTRcjXxqRyCfDeIge9r
wh8cfFmly5jfMRdAzlK/rKtVm3ywpGyXTB6BQ2blPCl679kkt+ip90kXbIu0eYkzaM1zh71yaEI4
Zqd+eYum4i0O6VObDX4z2RQxp18gqqK3edSxK69GLH3821fSF1npe5wSIG42Bhm+JrMfmQ7X40Sf
fMeulSM7GYMjoX50B0uCEo6BbTMhCg13Lss1bqFUfONp38BYWpRipBv0dXeRB8YeoKWRSt/WhTvm
9oKL65p/RlAJRQ3UnrW9HC72JWw0uY6L7tynfAViXw9ly87p+ByPhUL84nwObHe9JOsxXqe+WpWA
dUt0jzQlTUXtcdHoMnLVIx6IHkUInX0V2CWcP4vJlaHz/n1nNN8nwXoKBSlRjQ2Vg1V7O1nab41p
ul0n56b0aX9MZtTeOLsIMmEA1tvtkI0lH43HwYBfAX8d6v4sREpXdjMKXB5g+bgiKCnv8WdSZFUC
UH7T8Ta+Notuh/8XYAGo/gDQ/jUsgPzvz/9QXwAM/HOy2VdI4NvPfYMESIJsbygx6destAvAjK78
GyaAb0HJCsoHHDHmNgGhx9W+gwJp8ttF4QgJO/AAQG1/zP1OfoPa9hJZiD4eWhBwiL+jHz/AM8hC
//71H3O/f8TA0Hoj6Z9eMl3glQeFGvyEtBnlVLRaRkqZt/XB1q/eDKKkkPWXVvH0PmftvvD04roZ
0m+L4i8VHV8Btn8BEl8vDv0xzNEo3nErwQUh+wOiGESEysjF6I2YaSvlTDheEZz+5TAO9dWoAxGX
xmX2KBs235MJ/gmOIO29QOrRcSzirqmU7EZZQX9HqzHrxAnnQ1MB73s7L5IhPrnRwemC/CPtKw+n
S0bfHQ+l/+gcUX5TBwql/xjUW2ZS+8YEEV/KopWgixcOzjOcnYevLp6bHZ9nViaEI46hEAt4ic4s
13Xd0Hu5SP7ergmaOYQcwKw6MudfwALsMiLSVxL0cJy3sYVqBZ0aHABUJ2tlolx9WWyYnovU0eS/
eN/Ovw/++xFz+7pY/gXI/d8G1kFR8Z/eybPq7ef+M5KHfh+ScHklv/7Qd4wOkwNTuHiDILsEwoMf
+f19DIvfEryIWIwFvleAAf/n65hc5gleBgRAfQgBJaC8f2F0ITA65C/Bcw+lI1BW+ndeR/z7n0A6
MEAgDi8+BSRIIbvzJ1CapCRKp1h0WCvIIy9HZQJbTbNNLpGGHvW9t4N/n2BQYoRA4SVqS2h7xeU0
FJYdRBi12XZYPMQBcogQgMCK7HocLUTLLV8s36wogp6SaO3CUmYm/9TFhcO7IyUV13Ciuo0TqYRP
AY1JBT+B+ZzDT+NxgtB8JxfoN4u8hpZ9qhtgVpq5+TbpE5wXfqllXyZhuzwLnwao9zQC1ycAWRcR
YFLs4PkFBpa4IX6WksyIYeeTTyvkZAHTWLx5v2DYzjlBLBhkMWOOUzRBM4K+FY0uxLQJ1CvJoEiL
8D6IzkAfywnhNekwlAMjwaGNSXyPrKDkM1g1RaowMeqYQMPQVgTloUQmFC/eWZRjfUljq1C9tTn0
Tb0jiSxdmg7XmLTQHYtgGNASLjYq9jAqo+YyQkLWuEJbfUiWiD2JNWZHHkyrR5yNyDtsKrG86bIV
IYgNPu53RNj0zTjGSM1dpkWd8tXPSzlMCuZle6mTtwNV29BFw1KBzR8skgsQ3IjPJprvkLyj01Il
en7WJIP6A9DsAnYirX0Ob8yIEJ0pL3ATA/DPL92UJmef+u6WzUn8Ie0nBNVIWaS2LNREM4QzSGrO
COMIjxGfoxaPdwoPVMIBAc2fvwdmUUxwRHh5BfmYgfnZNRlB/WfGu175naYT2nTNGpSzBBWCDgf6
kkU2SLdTHcTHfJqypBScEtwLQuuWUqb0Ie+IeMECx2Y3zVnttwXpZrEldU+RAVSnYLPgTjHmpvO9
uYNTZT1B3FB4kP1qnjYJFl9xRfIhfJGRgK8E5TLbCodKc8tSKCC2rB7ZUDHCXoOsntoNGV34nGRk
fuXIK183o7eu3QnN0Hl0cwJ5wJKyPC2HhQL1aobcvAvQFSXlisSQM+vI2FSsj80KW15nHzpm67Nr
F+jVGUUyPUIkG+mqSHFxBaeiMBXP24yW0FCsyJqEyPVupAghqYrcoxnGGlIJBFBN3pYWQl1fOaaI
KRsy4gopwVZSSmTJ3BQ9yVtACIm9TdpZke3gHcA7jXitz020AlRcg2E+UxCBR2g0w0MekVaUmbK9
RMD0YuRRJWCnkIEh9S6VIZpM2kOLW4XBDKx8neLzUjtEZFLt73NXjGlJnSZYmDyRaSUb9NeSXzJy
kX3kryWy8rCI+yDlVaRRsjxZmSO8ArvonP3/Iwpw1tfT5uLx/Ouy8bnn9vOnf5wwW+WT+ucYoX/+
4LdjKvwN5jHofGE+CVAjQZ/w+zFFCkwLwkEEzTH4pG8F4O9lI8bFIO3okskO2BTymQRH2O9cEsbF
QJ4H6SyCYeD8/ltc0qVo/QOVdMm1BS0FHx2CHJADjFPxx8ptlbVC5r6U1a59lOehvKkOp/vT5gvd
HL4zin9ZJUIW+m8Xg2ATE3Muk3G+3txPF+tss4ZTiKYlyhfdYPmbvNg5wJEzeAxCyX7pBD0ZQEIK
ZVkTvoRS811BhuRKBHXOb1bHii91p8IvfuzVkfCMXS1iyXde5vypYG7Y+lEJ87iuq9/niIK9A0GQ
nbIlSt72Tpu9okOCPCOL2RiVSpfgPfeWv8/CNueVG0j2JrairzdF0kdBGeGcnjfwgZql1LyY432G
U+bRdVAo3na0V+2ma1axHlk8D/MVZTILQZu1xdsInEG/QQj6bACWINZ5l9WSfh5UnaGLZSlTW8z8
SGDsWILQ700XIFFmGYsoqlA8Y8YAtI2D3jEtfYoNFJv7Q0SbkeM4Dr2/SmqZ5xWfR9kdA4zCwQc3
AQp1Mvb7XkKz8QxdJIfYGDvnwYKdxiWol+8atYpbt3ZDUnGczemuLwQCQqJiqTdDQSIMPRiW+SwR
lQIv3gpPE05p4fO9jJMaRjfTQGHs4IZslc4RCgkpqah8PWfRLp0TuKMoaINPdg3AkyCdf0n3w6xy
c9e4Gv6xpQ1QlyR9DjCJk0U8Kkez2ygaPN/6XnXnCK4LhGA0woc7bFsAEzOe9O/mOOXD0SC5Pq1g
2w93wGzjD6GVWXEvqFvMzjYt/uAU9dEWaVFRtGvRWvSl7ZrhNl9hpntalVfIPaRDr7cUbNJ4ZQcb
fAjCCURg3fQcSVct3D5wQubuZFpTIJwGUgJYvZgDrA4BwwE+tvh5DQ0HeSGVvZ9RAxkQ/hl/AoAJ
qhC7ev/RAX35NDeZfqsWF5yTXPCDxqF1mkgnSTkhMj3fOAreCUB3tiKwbyCw5I/ygfpZTxu3AGiP
ZaNPycRQJcCCGj0iP8zsao0Q7K1dVNqWENJ1LwquhTujYpSNNXXjoWjnIkDb0rq27Ne5fgVAiEEF
SNUpKlqM6x6lC4K849zIeQPHcKa3U5vrptIyrBHXtfSvcm27Q9aS+EWHE003oqjVZ8gHx6Qa2jyb
kR4o16AyEIvBIghLcBzW6p6bdNibIo30Nmzy/FYDkcMgiS5Y23LmNAQ9FrCcbXspEKQ2xXX7WpAw
miBfwNLE6kZeYJdNvdu5tEEmmQl5f8YhRx2ChsbJlmvAhvQqg3XgTHwHP2iPl/VDBiM0jKqgEP/m
sBfIkLC3gmaH4R+JLkif+3GrkmFnA1QbYSnMRgXBITPsFxLin6Qx366AaRYIQYasC73Ij1eAlVCb
qcMVtAFTmB8C1v4fXuGnrhx+WhfLAVeQGtxpcMjt+N9cAVBIjleqiABk/HgP4cpGLBVQIRNIiTQ5
YMrYL67w1XD3L2gB6e8IvISYKkU7BV0FavMfL8GGoNFxW2MdWJX4czMNweM6yuINZwkJT4HRQ487
YxZZuRfnecIh+BtycQ5TVJibIh7bbKf9JN94DXynGhmSG96acA7kQaNoDfd1ygN/HZAA4qsQJs5f
eXkvWsAf7gCrB9OmLyLxAuq2/CctnVadB+6eh2g9wuvAfipod0xUsFXuVyMbfhQi4bPClaBAShFg
kKM8+BmGIUk4NgGmgpTRMjzVhWlPc77e9438e0HMv18InkRknFxGx/y0slYQs5JjdkCZTNlGclPF
Tr1w6t7+oZz6E0zr3z85WA9hkQLkhmf/by+hz4QqlnCJyiATG3TRqhJ98c732YG47hfXuizVH58S
tDshEDz8ByjWzyp1joBDKG/7uJwKfwUNhYb41oN2isZTk+/+8339pM2/fH45bgoW3ktqJxS/lxv/
A17WZf2YFL65THOJK5G9BPAL5ScKF4suXvP5AUrBQl7HY/8LoA7y/x+3na+XhqU9vYCEkJHBV/Dj
pV0yYLhcb+JSA554AvHZZuViqIBropjYbe+ojyu1iPxTJIg4ItpifYjdrLZ2hAxzk5iGqwMOeX7b
KkCBVZcNQN4bVTeo59KJvMV4GbGfU3TCVYTj8NSG0/C80AirJZ1a+1Qj3vFdvY70fV1kLYCRQuqh
jC7I/CbMBKxORE4MpHmcYWpYwgagBi0Ecdfgj+yVglkbSSuZmz+IwfXZLmeRe86GAloMA7JvK9Kx
eEgn6cYHZvMEmYEA6fxRQoQcn9jggg/wVfE7AYJrLUlc66lyGVmPwZCDAokxTuYhnhgm1QTQx3jE
FdKSeTogznax8ExgJmT46MaMR6epGKLsSD3Tj3p1Rl158Em7ZSDjJ74wkHM92j6wb/1B5kxsE4sh
LtBlLY2C1GWOzH6esvgcJw7GbY3CJKga4AFBCY4SA6ksoKUAcppw+NCCxOFoAdehvQzHkv4WWVrj
ZkAWujxLs8yvdTGpk2bIpmm0Du4peIu70EQKNHaSXcP90FRkRilVMYlBehBzBeo2omqWuxnBj9Mj
8yLnCMdFtnqZdchmO4/oVOFpz0YQEVVYjz6r2tF2034EnZiWiH/JYfxulXtEZieo9BGDiN7RlR5b
7HeHFNT4rilMfI+ikD66Hnv4PmT1DnqjHBQqQQ4RepwXkoX1NTEUzJWsJ3Y9wKnjjniY0W7UYOF8
Uc/HSbFFloFhHrjt0PZPDm/NlmhkI2LgG7aP64lCzAuJBML8ry1zYr8WGXkZohUiHDpNgNAyuHWw
qjFZ7Q7FQ17psdWwUYOeQmPPlTlPdl63IyFtV1pkKl9FQ92oh8kCOdj5eqHTSeKjvKXQd1+5muLw
QCqFW546rJ147/DrMoZMZUw2gxZEpwV9sgkX2yli68nYPkMS2uCWQzoqrOUS4HOxY4uikAIJ7naj
DXJx1G5u2n2q50tameJREN3CRzK2H2cI0CGS8rUlhyWlwj3CS9C+YoggVafY1/mVQEAs5G1UCQAk
kqZPiCU1/NrG/XghsBbQnjoz7Xu92nawm2Qaab2ZcarvE3RiQLNaexEfhSYnV70JsmkDF79508PN
l+w4rM/QAcR21ycLfWwSpItBNDBj0lQQ2ddIJM0uIRiJRhZn7jxoCpTOyfAlCl1ygBoOBsSWFIfW
mAmyjsBtU8ZHvFxeFPMmhKTcbDjXoMr4VM+HEWK/57FuI8RNO4mkamSDNJ+AgRUPdT1zREy6fn1j
oHgF4w8u9pU2baSqtEa2YO7m9DgCgQL3jl0X6c+1fZvFTfG6LBqKE7CY8Z5k1t7NU4u/g4DvK2E2
lkeemZC85mMTh/t+5GQ7MUK7TZ/UXkBD5RnZYvQvZDsNNrl5361ivE7W5Q2mgTWviAvur8O+XT9C
DlYXewcQVsF2UECWAQFI4PaeRG1TmaHmzws3DBEKIzH7VNbEbIBzJVBViUB+cVYXm26IHX2YQTBl
+4AOAhGpU++j2ybnY7gNY4g5Nl1q7HoNpg/JekinAR0uU0/1AcoIxOZmde/v0V06fTZhK6YXJJO7
GpajQCQQAFiOKTYgMwASTtiidzUk2b7iQIef8Hf3QO0K9xq0fh7e2YvubpIJto4+A6CIWDdMvjnF
LaKFDw1BMQYlWDvvex26fVS7UO/zvFWfMoXhCWXeRuYoNfRN1bRgsGguKIewKhjJQxPkEpY92vPn
tZbpM7yV6XZp++FIh7BhgDsZ2+jCLi/FEGcrFCE8OJNl9dOTNkF30Wj2/Z0lbbOf4jj/4Kaw4FCu
IgsN6QjrECOxoyniZ1FYDk8sG06Q35v8AE9/AZlFHTqz7dSyUmhF12Vwj+j72vUoAs7VLrcYHHqH
wIlRvrW1RuhVwqOJ30PqLreBnILjhP4vfC+mBunyBU91cudQP15DuDXfo/tak0OoXVQfIseaDZsj
dhNihN1DP0xRgjzOyxgDSOvmui25RcT1Vi8+Y6+ZwXO9yZNpgUpUYDDhrp3WkB2800v0YhEXjSYr
c/6Um5kd1DhQdl7mMGaXFtxcwSakHjEUg0LY5iwXJ5ZO6bwpAkXvBHMR3Xo40oYjnG+CVQgeXloI
fUDngwSAEx8CFQK9ZsUW5DW3owgwcCiANe1E0lV0ZQvs4mGmeFsOM0xX2QFngzlgzJySN4aqEeGO
LH0jWQQxRAvAwe3qcLaH1YXyDZzm69sVG0COWXm8342kWID1knZGyFYW4i3J0rEpu6gJYYkz051d
+Zxfy6HxECzMSALedaM3uoT5N35IEAiAT9a7PejF5pVhAiBoiqXmj3E3BmgJ6nibtVG9XadCQnqI
qmKfy3bhZdh6lCMQ+2Vo95sUO1i+hmrfICbdl2LN4ysTzGF43dHM2RHpPnX/kKgkRwzYNAeYRZmS
fj9SPPdyDJDJfJPGC3sgaFL6nRvW5Hltmgds04j+aoJ50gdd+6l923WMuhtJoNTNx17f6IEkBVSJ
YwCICL6Q6aQidFGIPGgBENg+xl+9BmbBYRpAHyGHllSwkvrjHHSiUitKK99ZId9DDSDw3s2FSy75
/pjb1ccctG/YIZAj1lNvPyCHJtxKtwZQi8LLfEhSMXXXsnZtesBkN9JtQtOGDpUnowQKXaoXwDWw
1MC9Wr+ii9elCBPXvjgbchxjRtDiJgvXVp6ML2hfgZGOwBrVPbtqL0av0sxr+nal8LGUBbNqP4dB
1GGvRbLagY091GBsRaTMcey6dlNoaMkxOmHs2EMIncy8Aa7XaWDu0iCmFyoZTFNbUUH9D2XntRu3
Eq3pFxoCzOGWZCd1K7Si7RtCTsyxyGJ4+vnog5ljtQwJ29CW7G1ZxVBhhT808yM2M0I+INUUaCkc
CzduO6R15zgcsSto8Su4SdAr20EnSrZxT9sLWHG8jVn9pd8OKt2NZZr2E43BTeFaHQTY2HZPuVao
4nerSFSepKCG1qYWggSKUnHW5lnvO5Eo5VmWY5tvUGPPvf1gOf1N4lXq17KdmpyNZGg2yiLnYyma
CWu83oMwRQ13gmkLdbz4MlI7SbA1KnVBJ3DWTnovgJXpqSlP6owZy7WXm/oIGMsrvmccrgQGihcf
qtxGdqPOR/s4ydG+y6KlvJtmp3Zfx1zG8TNM0SbUxeJlHGm28zWKo26LiMayKepxJJhQ1K/KhE5B
AABBnCdDr3IfuJp91AGxUnRws3rjeWOp0MFKXIjKkQIQc06W6dBIwkVQSs0ELGVRou8l4J1AK/VK
+UoaNdAETJtZeXCqxHWoN6VguXj282uPRvb8U3eqqP2uoXORbgenVIYQK7GufLDyhC0ESek6GDos
kA86xVuaIKiGhtT5vA08LTRUkZlOgkkXxuMwl+QJZaPOVzMFwoOCOmAJ4jSC3sWJIYMiAU/tO2bb
/gZSSQRNVRPwXX6Y8/wI5suv5sowN5VnJyKcl0454F2Yb506ifeZl0W3E9Dyx0Zse0J5QWXIRz+U
BaBORl/eIjJOfVrLMefziSMXfLCXOCLdyBfnPOpZa6BTL9wbt80QYVUN62ZQZ3Iosxx+F6lVPLHk
aEE2uXsUXqNvFVcov7WYlRWwNc+HUfWi8cqKVoTDMjUGUeNcxT9ssxl2gB6BXw6AxyY/q91ID+pM
g/pKjKputQUSczhrmSWfG5iXZGE4T/v5BPKvsxSR+aRZIMhhRpxEgfj4hk5ApQV9CxA46qZoOaTL
MseHQknMNNAEKLhyrFp0pAo5ZgfFHh2897IWBrFb2LXhW0zaL2nnVMi4FlMzbvoFcsUpH5bxWCe6
MR/YFpMDSVVU4E9mqOlGy8b5B6cBDa18KQHjTYmqX8XtmnelID40UfXJ1i6ks89iPBBqtbHFvsni
ZLx3J9OhOGbr2d2MiO331hHyetVf3YENxPa09lBk0Ns8qk+Dko5foD9LelzVNIJkrwa7Z9uM+8nZ
jEuRtaeaCrpz1a8su8e+cilN9rxPZ9MaTf7FICnOA2IRRNZkYZyVKRLfXKGpaHdM9nKME7U/Sqsw
X6cS4H4Qm6VaXS/jiIaOnvZdcm9HkHU4Js0U0vKgzEdFxvO4aU11ukG9CtNv8Pzjmpvkkx+DhgOR
K7sfDe3zW0XpKnGg6ph/N2OzhZUQhb1VgexbEBHPr602Wb5aGvF5qPcdkDcjxfxlmUX2kvUwEwKD
Y7cIJPV5dFwk4FiUKgZ+TiR0L1TsDn3K2m45AoTTnGgOjvYh84jje2ERM3h4kM8F7OMVyblNc9lv
5wlkbKNN2P6qrbMZUIwDDIkBzM6TSfwto7r22MwNom1VBOi07Yv0XHdCfe40UtZqUfNbrAOVTTHZ
QvUpGkRf9a5xKNBp7RFl+O4mWWqGBfDfNhsT+OmLZzfp76IuRmLyyZt2gIvnGxuBYySA7I4yscaZ
GFZ22t/OtanvciSrxFONGuhVIhIQEZgrL1uWnBUHBZCroBztH7bQleucunrml7Dtz4Sk9ddBasAw
Um7eLxdBAGQaUTywTcTN7MveItOkFaQf0F4G9y8nccrTvDgxo6H219BcuPT2bOi19jiaxUNUESZY
VDdAB9G2Zm4UmsBaqV1+s9FoV5k3erh/ID1+mInfKz9fqupFdEOT4PKcmTd5YuQNriOOWAVGjR+I
oOWbsWvhoiyONgZVQ1scWg25SARE7SsSecoergQ1KmUSQxIYgp6+XxhoQG8cMNkrgrsWYct+8Kwo
ubdFKSD+Yie9WR90lCEomrd2dZXqjRsiDd55vozt/Kyk7vRV6eLy3m61OIA7Mx0LGjWnsUPvxDc0
R7upXbvcy9nI77uod4Dku1ZQOUV924vU29u5J1PfJXn3MbYaytDu7fHbMFgYFDu6sPfZxPuCBNFa
iNMkau5sGlXxdog5A88fsa0nE2mr6KlFWW+3aLoS2l2k0fObib9bPTsm6PbtY5oEBwxWhsivAYEA
/pDiqoSU8AicPTsjw053ZbSmyN6kwGA7wAzKEkrq8A9DMdq7RYqpwl1FIhXcpnO+R2GOigVojaCN
BmH7uG+OWw07GA7iucYMnP8t87BM8M8zO3V2gnH2MtJ0kXG/VaFNZ0V3E9JkvGpNYD6h29A0jCCt
7ayRfc3S5sbwKd/yj4RXls/FnOn5Lmf/gIdlFRC9wDSEIw/CDaB+yhNg0k4Esu+sX7HI6w0nffVt
sATMETe7j4RmyOtmGaxwDZ6fsPpyHsqhBkyjYaSR/8A6rXlBMxDHXGVx1eKOx8HymRqJNAasOpxd
B2QRg34plVttsW0afmttkDgATcMdzgHOvE8zBP5OVaxZr3VqamzG1EVDTNtWqyuwJaNP/Kpv1DlX
Pfh6rYOCVxfl2zaRHEfwN35AfBo2KE7egSiK20A0ZFK+pozyNEiWjqOoeiBZU3eistxf9kxlal6x
hEGvJ8sXr4rML5GYx3uKYOSSXmZVR5fVpVGuFNjTQEIkhU4GnUbcQsNmM6ZL+hB5S7btjNTZeFoV
pVvEH0FwTAWTYNPRTzJ810laK1CQpDihHqFg8GF08dnuZqAkDf13ol9mnk8iNsmHaOn85lk50cTL
yp2qNSim1bT2tznmL4M4If6cbrxS+dnPA0h+aHnqr2iwsedWItSdkC9OtlYENmbsQAn7veaqyX6s
OvHqmKW5U53aDFt4w/MeHCFDj8KYWdlIx59x69Nup4IXh0/QsMm9cgTVnAKYhl8X3Zh16rV+22K2
AqFBLNZ1k4pHvL5fHbeT14urz/em9NLTAnqZXVajtXZl7ZJzzvTbz1GPiWlnEo/vnM4avixp5ThX
al9O7LZ1W19Tk58JD2uSpkmPkwOKzWZF/tTaz+SG49XoIlKr5+Mk9/FQ9D8bgsrex46uDGXD1AD9
jMegS3UqXGC29ZRPcvncEwd/x2yM99DZpI6bvDeSIkzgVxBuq+Rk1xXIKG/fdRlI9aSZBgnOBpnO
ZHTZfQnZTCPIlrl6AgCVaGFKqf92SiR+td1gsHEAxIFZmnmtdG4Mo6i3roQBCQKU3AKogTV+16Em
pbtCOMNBTwCNY/ic9a/5kNm7pJH5qwKctwmdUdeuoiWbVPQHpnncpa13y7I85wmVgwSrbiwbJis6
eN1gWpiIpEUF9YIkYesQD103MN3AfK2s/6yJuy9NCiOnQ0ey8wuvjF7wMwbwqg/uOPk1r+zZpggL
PGzJhHFv1DSKI5mZBxtXwn6rjkqJlkzmEjYZUoe3lKI0CgkW31Rlb4x2dx3Fs/uTguavWi/PUZKn
li8mV7+drbTW4CeMUbGJnah4MHpz2KWdnv4GoggzMxLIqIPuKk2/chDmL/159srTnOWgjyIlicEI
Cgud9diu59e4cUs1IO2Zns0IlIUfuXl21Ay0eKG3Fppx0JdGHXbDgoV04I6iKzdmaQ85bLqhzzdF
XHbZNlOSGVKKVtKfxMxORo9TITrMpNJ4kVuay9EMC0aNrt3Yc1AqTJtc7PKqME4KoEnD98p49vZJ
SX3/JkHGYvYB/wKsFO6c/tAojssgV5AIxcmytcLIjGdnb8xzpuxAp9ivwBs0bDeInOzQi4th19TV
kp9jrXUfG3RcZTAws0+DM3AdThPDYPbGHKXNzqLIEvtlghPzHSrVihNSsx8o/fPIIGaIdnwFkDWi
I2u07aukTLf87Em0ijtJ3Huo2AOnfQVYAPZdo+tnLa7tPIzySntU1mh3HyM8IvZebURB31fVxoQy
cAuPVDwMGBBTN29V7deCmvJ2whhLAeZdIf0mJqNBEdROMihSg9xORgd/EuTqltgkvTZlHy27Qom7
s4j1YT8CIyCN6rzlto/U9I6wbrypDCGTwNGmhoKC6vBd9hT9rOZBhfKcWbkBaW515e6qzJp2al2O
5tGwUKVLbBE9V4aLeRpyvu4JsAy0T7enCn8/6CzsIGUSP5dLRcgI9UkhNNDi8hkAQD5v8nbA5nmR
ysgEiqmf+oMSZ89pRzmAvdmGNl0UUbjYpjgB6WNjdvK25tx16QDV0yuD5dEGqE/7oCxK91SUjUVn
jRPrl1lm2R1euy6O61rS7ySQ4Q0ySngYlStz51hTLnzo58Ucg6LODf2UWoP3u+jJXFEhG7QlTCIh
xp2hLjM+QU5srq5wjSvRffeK/VTl4F7qyUkOVZmbCo9G1rs8ztuvpTVb19GAXDXEjPFBNRDdbLMC
ZnL0y2sa5VyCI9xm3s8U5r1ndVpIo5PKATjQGMF7vDwU2jGa+ktoo9cGEhZX4ldVlBnHPCmTlyzC
XWmTDgWpmdoxn+kpe09UBW9lUjxGGiJQaMMisuzD72l4i/XKIpwGEo0mO8Kvw7uvth0gKmKGcVxR
CDmpkYmWmonX+2pOM/bNAcJbRcuAV31jwp+Wm2qQ2QKENceartOhAR6x0KJDWFZLfzKjiAIfbzyl
fkZKgaRYBSalqWgMheBZkoiLTGIK9DNdK9AkXbNX6Rnet+uhG/cuM8/2mhzdOVb3Nxp9Goa4ld6l
PjPV3KSdNhFgVov+KMqsupVORSSYU3fkUZG9bSdqo/kucwrOhap1Sc/GtJuzK02TzhdE7NOjMpZi
vu3qftB8azLgV1eJBq0OXnWIN3SLQQj9iO+51lbptuuWYnxpGnoWfuuNSbrrGoPDtkOjZiOVCGFk
nigmVqNcjohIT/m5oj3Hnbl9XNxpveWe01Tvq6sim2slLCtHeVpEA5kvjpfWV0vKRlbelkC81QWg
+KLbOoGOZ0/XZbM4L4a6lsJjpUfoyqgK+8RcirbEUSoWaf1QXU29Zn4n4uQJWZYGbZ1e11MtBgCt
WmH0ji9K4SyYb7gwY7M4zvTHllBMC1bJZ0RnAKcx3qBgrMfSRocVUP3s267Cdl3YUnmuo6ndZw5H
ql+mxfydF6ddp47I8m85t+3rZaorDzRFC5orEkAchTvHeBh7V1mLjpEIc01QELAyOHhr70keegT7
8v0SN02HfL+1PGZWKouwgCv11EPZCxv0VE4z5eozXfTsW9W33T6tq7I7OGXf5GgEVCDAJkvfgBik
RllGs9OttLzsodLm1vVHLAmWkMKE91CqhAPXYJrH4r6vIycOSshX5MbS1eYtEIam2BadgKM7VnGh
Eo049m8F0Etx6Memp1mD4HUaGF4hDslADPG9oYkzPyl2pSX3ArMdxPO82ECJaTYp6VtuNz5JmaEH
FU1p9SQgWxIjC5cqOt11RQExT9l8u0hMqs591KMBm6a5QHUjLg+NuiR7OChG7a9y98+pMEzQjlP+
kFgNdSUzGiOFd4fNik+dQ11NTdOpCyjHNOqpH3FEuckhpqn3STIzwzPmlnO0OLIPJWLR6VVGl5mc
NOHp+7OrD6+ARPsbLV+p2Ybw7HOqsw8HY9uXd27siAeDtN/0wWQ3sJt7uznHMT6Vp1HXUWXK6/ir
TSAkfDlF1BozNTVIcMT82uYuVHB0yVOJwTSHS6Bzbk9HZYnTIdDMeBJhPQ3pnREXxnIorKitX9ol
G28gl6pk43FevFQqCARf1UT/2Ft29zjbDjxK024Uiv1pfeUubZeEi6fosOnxobNgw5NDBGWb6xST
mqE8UdArzlw7ypamqfXmj3weuqOsrO5OswlMdLNdnmFQJ9co67ihQcs91JZCXtmUTVReJ50D27c6
ZY5Rp7JQkJiNwu0q/F4yZ7rPsp7Op6N2+jnDBv2nqTZeEiapIbd5AaDza0oMSO1zBhfh03p09giF
UVazsuFEz835hhq9e0Tz2qKsjtpD6FVtlO/GToX06tipsdXNTD3LGv0JPYUTwSKc0VEUBTssLuXp
zunbIdkP5MR0LUuh7fXBJMlKK69vNyBmvY1Fc+I3RxZydpiOuWFkZcWrGLruGlhhcldPOYhCplVV
+zb1vzqsFFCQfgVMdrhv9Va/E/C1tmh1TDfYLelftK7XTrBcrQ2izcVrS/c+CqpU4MGTtrQQC31s
EBysZ2aJWZWQEaCnbwypZO4VrZ/phUpRhcKwpS5+CXHiiGJIfO1YDQ6ng53RZtCHm2YcvH0a5/Q7
C3rQ5CtaTAGfxlhFTErj/ydrKdrIRnh3WTdQqSoiLgiTyC00CfXWSPGV8BGjdcOS7eRlUAnuVabm
Bjyji5ZrlOjl7ygm9julIzjHqxh1xiSMCvbjVewd9GsyZuqhGKPyIdPE+M2o0rjyKYwKovrY64y7
JMVUcA+Or7rKetPeTx5xrm8VU82MVpXyfgbfQDsza7Nfqh4tXyGM0xlR6bR1e8qV81O7qL2Kug1V
Rr80SwhzIz7W0Wb0UuOXwTLcRaoZdaHRZzjgVEpe3McxIl4+QBbtfqSGSSRF1c0XuS6rbaLQ9sTg
HfcMFGHcp3KJamtjywG1FJGlgNxkWQ5hmRlLdYi8WEGqZXBwiSaiwBe5oEe4r4p4KR7nFGaMVMrx
pBPXef6cs8tta460I7i/AfreUlZ3CLtYcBM0w6XyqgnkFaDhEbesL24bCYLqW+qcbvxNLq3OQunQ
LF5UughhXMr4ekgFQGljhr39bNeEWV48iwkpBcWaDoO+mFSdXQppLPGWJFLBbdBhm4T7L2w4NbR0
l6KXG3vGfCEv8jvYNXmKKU2f3ydDRVueV3FEYGR5otsei5tU1aKM+qER7+l/xo+NkrKuxiG7iTVU
JQOAejGIEuL0bOtUCiksST3rYuGBDYFC9BxOC867MJ2S7keHcHoZQOOQ36zMYtOK2qS8E3XvTWFO
fwtx+gwZQpeuRHUPhYjm5VyVR1zCnBtSGPt26KfurKVzisTHqkc0y1JsvQjlz8jtcxksQ+OtMX1h
brNamM4m0a1yP7jsw3BUVPWexhmF35afBWvRMqPDzGEjr3rbHm7HVoJvRAfaiLedtTozTlQWUGaJ
bHRfNHOo74zM1K+nSkmMI9i6ejoYdkqJy+3U+k7pq5zmjmSp0OlPyTXa7jbuTIu1MVa7jPjmqEXJ
8hp1+fjQ9QApESSxxlOHVIzY4MAX4UnmEGBtm1U3zdeaQh6oXOvPNpH3C3DzmQq9ZdB2MFvtdagj
CGEsu6i+m5op35hWLnEgnmbzaszTznspcAA4oR075X7CazG2nVm2ZdD1CpoFzpDR9VKL/DaTPKAt
YQIyLXKsBM6tVN2rM12IZH4ASVB0Xwh7OgHUrE32FgTs30JVXWVXelBE70jlXbkbiGdCQxR2GagS
XrDfmbVbbtY2ruW3eK9QpQeGc882kINcUqHvW3NT7rql15/gqE50C8d6wxNXvwLta9gFLc4/PSST
IeDn5B5JYheLcgQ904JtuZQYPmwVQU/Xq2nXGFOv2JTWCQByCn2nDD3oE0yBNkP+NW6eDIQZn01D
dcLc0ZOfrs6l7GEpNYIGRO1mZIsalSmueEqOM662L96Sp/Y29exO3bDjegCxOAzjFyS13Z8xfon5
oRprykigE7tqQwA/5YHV1Nr1jLsmcAF3nL/08AS/p1NlvLauFDCO88r9loBsQg+hbcqObn7s/kxo
X6wi8vRfKKGOqyUWmGq2LqWjTZRk5W3Wz9AgNHAZmEWhA7TsYU54Z0qYwECweEgfEE9Sm5s8UseR
ZZhZBCzwDuVticbjVaLJ6YfKufrLqNtkDmSus+/Unr7Oc8xxv+iNZj7MrQJFru7SNNqv4RmSVQml
pS31bHvGyKLSshNYtEpHBMLV1DDVvf5LRzZ5zKYk7w61kBH6s2zUuIhKmsmQLPR1p44l1YOyjz01
bMw2xhjGNNDYWJaI2nceK+LZGCbze1IR4AcG0kscJhyt/VUa9bV9oHc+nftcGerd/+nRKhiqDv0W
keZGHSrSlL+RFTJ6mGZZep8PlbtDyCQ74Qc1vuoIhFCDVdWvH8NS38OHMVoDmOph9OGAIb6Ahtaj
JkUyzIavi3tY09clCxddoMPHo/wDaEsvEgt5A1cR1zQvAN1qk0XKjJO2X+gQvJX7FIMNr76hl9uY
dx8P9Q+sq4eJtgfG3rJWPf63WFfwWejQlSs5MCFjUyOE1aLzx0P845lB+0dM0zG4H/yi3g5hGY0y
DTlDGM25cR6rZUMR/+Mh3qOgkQVeNWZNFba++YfC9TdYGNKrpFpt0pRGOkYx/DTfqcBkl+Qz03GX
i32LgXZVtF45zbFW03DpenszVesgmZPCpJ+byMf2j8xZJUXY29OP0r1KvU/hyOu7vhwQShN+1y4o
cqQT3g5YN0vegbNFzaRAVY/i4WpA3u3Q+cvS6zjeSNq99ifg6/dvbIU9g2HTLeiZ6iV2XUd6Cu0b
k86FvNfrYS+rfmsMm4/f2R+4+Ns781Qq4DavCx4cPbm3dzY5Sg2QhBi6CcdAbOydDKcQ6Q8f2epN
HRBkhl5A3TFoQxn0G4iloRbw0H1KJQEeD360QW0rHIKPr+v9iuCyNMoAoL8d+50tbuPinNfZXJbm
3U7Dc+9+osT6Rzf63X3zZHUdsyYNysPb+1aKmCq1C22n3az3LUMZ6oEeUAvysar8//cNdy2gQxqA
jwn/567BWgZxGAXUUoPPzCr+GES9uaoVbA/jxrFVBDf+sCn/xttrY1NgTI2wsDsf0HDQ4pCOZyYC
+0FstZtor5RH2x94A0+J//Dzs4e+io28neYXw6/r7q8VLFUowVHG8Dh/wG/TzwgnVodvt3XQo0YY
uJWfHqJts/8BlMWHEO7fzP5vZBSD7JPXf+EXC/qfdc1GBSEFALvNTv/2SgRldzR40ZA3xRC0mhrI
+iWz7KCbEyRtTGDijeIb8lUXz4J6CiXpQ5o5n2iPv9tmIKfA5OGM0W1X01fhhr8fh1aXsAG8hZqn
Yd3WSRMOan8/ZwgpYp1yp7dZSAfqEzONC1nmP3fOmldhJKoWsvSXtiF24QHZTTR6K5l307UvzUgQ
KczxLJT6NFdoMIz2DX1cStsWjkyQv+4m1wiEkZ+qdtmLOL5u4un+4+X4r/fBVRnYfKk8DGgnbx9F
J2aanbC/MBP9XjfmUSV0tzKz9WV97dpDEE+ruuXw5OnFrWKtrSXjO3T8T7gv/3whq2MxcrZch3vx
QhxUAOZ4AmrdliB1LSX00Fgd2zikQLbPqdwBGvvx8Z2/iwLWOfDXkBdLQu9mcB8VQ3ZMfItCmZr4
Iz3aoRv3dfLJlv9u17sY7HIztmKA8SODSUBVxHn0vx2y0I/v6N25wiCsLMda/cKQY7w4PMHRztlQ
GdjiztaGXtOuycFmk0J8PMz7vQTONz58Fvs3yr+Xnt+xo/S90q9SO5Z7N1fqb9u1KKmV4mlZnM+U
wt89ODTnUEuhlIK7uUth5+301K1OCivLPYQyvxomal6f3My/fj6RE9Ofx8aOcDH9Gw9oaVyDWZuX
+ntPSWMZnef/+Ly4hb+HWC/hr71XyRQJnoUhVCBVpKJYjzuBM4Q9QImPR3o/ATx8mlWX6MnGQfPS
cKUpDfQYLCfylVTdaSQksSGfWfKfBLXvFyvDrJaZ+qpxo136MdZ9rMt+8SLf0Z77bFuCR6lA4cAA
GL44jfXJifF+nRKsaxDVVlocDLmLWT0qMum9FlmpilF9pCgPMsKYYyrPubdsZLV8Mt4/pjcBqMn6
0VS+Xm5FaepSTtf0yDfr79LWboqpv69Q+jSr+Pjx63o3EmcCC4ibQvPH9uyLHUhZO8FVhlYn9kpn
vrPexxJRjzYz3DDp1U9m+rrFvIlAiIh05MEJ4lF0gAb6dhqq3dQNoF3Z74ZAmA+a9XuEa1WpdNid
TSm/VHLcfHx/76bjOqKJTLzmEfFYl/vR0JZlHuNugmyjGVgpMgTWr2j+zPLmH6OQwqEjgRYTsg6X
xyql3Fn3Khsgx3QzNV+tLqLu9Um88I83xRgu7wpnPnKhi12CZnHjQsUn8UGxlkKZ2V05xcs8fLJT
XLhdMh1ICUwiRLqV3urhdpGZyt6YXa3QV/1lRTvB9e/D1mmnQzEZ2XEerN+RMfbg5KnnNrJC4hdK
Y0eHdIPz2PTJ7Hy37lzSVZt+xLrrEqxfbFujaHG9cjRU0nVzBJwDpgWdauPRMGVxoMBEsc8cqk+i
d9bX+2kKg3GlcoNOZ55ePGp01IU08BfywzA8huF1eLzmd9v1Y7v1t4eD7/Plervd8jv/4O96/7Db
+fc7Pv2/Xzb0k+/+vb/jrw98vef7+N7N+vd8CtaPgF/h+ikI/DA4n8M9H8c9Y4XrJ/4L+Fi/Zf3W
9Q/hz+Pz+fn489iEDX86Hvn4eVz/Cdd5/GS1vp9xqP8jsWIh/k9N5JL9b+KpUNFWBeHTe37e/dDV
ZRvlp8h+/HiNvn/Lhok0GM4VsDlRH7vYXZFIbZeuBzVcM+tkI+EiWscScFeTBo33++PB/nVTLFLU
CZExZNyLd1sackw1j8pjXjR3EMUP8KsBGY8nqSv7j4d6P42QAUQ7AfEu2yaCWO/7r0MXDW08neIK
8c0iD+voWWDvSIEwgP6AXcQPEAgfj/d+FzIs4hx0GnBq4qhab/2v8RItNxojS9BdlmZ3VJHDD4Eo
1FeTUsrNx0O938gZykM30SNesQhh3w6VCjs2LZFDS5RuftBoNvgpEoXhNNt14tP9tK9iZ5ZHYDjP
DiicT4KMP4/u7UEClm8NM9jUjfUEezu+tBB1moqSsrhf+9/+J6s2bgFN+fOGS9nJLTzUsAx+jVv4
BcYmeoDVthuPoz/4z02o+r9/ukG8dcL5Svlk1ax70uWlGSTalDzWNfPH6Oevt7CA0MwcgVnyYAj6
FKgCGJ/FWO+HwAba/SMJ4ejmuwUzyTkHEDY45KgeHWlowZ/ZLV3o9q2nwNshLuZSo7mDo3WSuZtq
1b6Wyhxacz0cOgC2QYuX6MbQqp9IMLfBWBW3xqC2/zUGWq/AQ1FjFWQiP764grJAjdKUXIFGSy5A
3ORUr6JyyOoWzmcWxP/YFCAjW4g/UY8lFb8oCMDImGmbkBoVfRJqypXqXZcl0Zb4ZG58Ns5FJtEp
Ek64xjggDMJRu45AEKWo0rTFJ8HCv2YItm2osZJdrnXmt+ujjYo8HjRQL22tndsm/pE5n83zf+w2
EJsJdzRKKOtUfzvEmORgigtKCR3AXx9R0cDSJ1QdrfaTxa6tT//tiuLF/DXSxUxADzhxk5qnNpir
EOPdwsRLfvWrG4WFq0NHTXh4FeD8Ufr7eJu7cOP8swwY2uL8oxHAby5uMhvQOwDCyLaiPabxLVAL
U9234m7UdypABjM91fJKnXYNnODuHn9CgFWDt7Vyf6lfP7mWfz/w/72Wi8dgZn2K7BWPgWuZ613c
39TqtwhNGMM6Qfi2rV06PRTRMcokgJSNnW/n+ZPQ6B/TisjQRsSXY80yLiMCTdpGbXc8jqZTNbpr
Dec1eLWPb/Qfi8TWTA5MpN8o0V0WxgYA+WhP0C+Da/hbr60tXIlfkJQ3rZ3896FWATmDbQZ7I2ox
b+cwep+t2eQG/mJO9yLT+dwI6wi29keUN59t2u9fHxkCQnM0ezgVnMu+kjLqbYuGErPYUHZt6/4w
ch1VB+/rf316DENCrKv0fDTt0mhwloAyZwzCfKeXp2QqQfvA/qjnDbWHT6qJ/zqF10zfpl9Cuex/
VFb+Ouo8UxFtIxOKc5QT3HNDh/WAyYgyvhQ9dh2Y9tCv3tCJdF9Mo58ywBULp5WS5iNODfGcHiDF
288FIhjOddQ14y/07bzlBM0L7pEDEAJZyNIi2ekXmrdbkAvFbwQgUQCxl9R61iGl36ld4V0xZTBc
aeQoH5ukgzI4GajtI5RRFTvTyCZAgEnaPTn2Ej+KtM++0jjuD1k1Db8iZ7Uw1r0p+8+b/dr2+N9A
4GK99oscR4iELvxfpQjLfIpxJVXH/YJ8xEbU6vT48Zv/05h6u0/S5dY1AjPqVA5dsrezua4Abg9u
5fnAJn3baK6aPPcp+aF6AqIJmShwVY+IbNxj2RC4CdykukJ6PwkdWC8o7Z4/vp73Yb1NwxEhAQy/
qJpYF4eq1y1ZkTpK5GuVeW+aMSzlDj0Csc+W5Iu7aJ9Ev+/3Ju4bkg9NLfI2puTbu4/zxlb0QVUA
JaTRKRPO73Hpl0+m/LtFTONoTVRcz0At0r68p3bqqyEz0MMjJQq14Wrpmafu/F9nzsUoF9vSjETW
IjNGkTNcI/oRA9okM10zR/1kA3yfovxpdCLxxk0RSV7MUaspZqNNAYqW7ffUo9Xi/mxTpBDbmyw7
OPonUcn7GbFWtVzajbrDfvsn6PxrvyDHNMBQInKnuAsygtEZLI+v4WSDdYhvLNF/jiARnV8XBC1O
6nfuOmP+Gk61kQfRBBbdidDQtt1Yxrh1FnR8qk8Gejcr3LW1ReZKVWZtrlwkevROozoGxuqbCPbW
KrQYZ6sY9Sfr+/3TYxTcIVASYLelHPn2dvIGVYMpTeKgEdqPHv/fCDWASXFgLXYjErnC3X28gP91
W8jII5zskWtxHL8dcMHCQipICwZO/fh/STuzHreRJQv/IgLcSb2SopbaXItdVfYLYZdt7vvOXz8f
fTHTEsUR4b5tuB+6AQUzMzIzMuLEOWlOr39gwHW5NnmXNSlKpMjHkt8hq0VucLZxY7lHRktAxOH2
PbEiy5uSJh9vtmM/rWSTpMsjYkO9TSWxQ3eDgq3zAflEGy54HN+W9+WW9M1+f1dtY4vMyvWJ+zMz
5yfxuaGZ53WKDDtjAN8U3RV/at8l9e/Q1h3UQbYKg5z+Jvy5fX/f3m+c+08769hPA98/fqjWnWqh
PufkjuZ8WI/0/VrgRKy3vfNiH55+/rxdS19eRlznnztbATo2I6/0mBfBaEM0CdJgn0o53D1e9Gxo
nbQSRV468mTOpNChwxNGpeB8GcDLwokEZM4Om/4GCPFOLIwbE5qevq93XJkry37pxpRuSBIoJE/J
jEzaE6fHAGQzKc3lfmDToXBTFUiFRUN3m8vCSkniMidyPqzZKRC7glGbCAvaiPJaivtO64ETVdz3
TX9QqB7pWixZuq9trzvbxfAAcky1FrA9YFa0ebg8emqlmH0RIWsz2jqpFi3SLVNZkedesoJeAAsG
ksigGnY+iTLKECR5gcF11Z02cXYg1i4EK/vmYn9OsAw0nk2JtxZkoLMDp4iKXFTSDgr6pjlodAhw
FB7+erYYgo4vcFrrtLCej6MZPdQISsYxIklE5/Wuorwixsbf+xzXG+8KOAbBkimzkagwxRbSdHOH
JjTLEz2ueBfF79fHMjnu7JQ5MzILE2joHoaYR5HdB8yZ5NGkVKFQ3XF/88SI3d9+X75cN7nwFkfF
ZYqwOEZVJO1n89cGeUfjQB/w2A+e/E7eIcpo96X4IUneUx+1dPaIbzTUUCAotgEKJ9ftXxwdSGTD
+AZVO/EkkIGZGzYQw8TtRNPRiUgu1J3xAU+99r1QGsmWgAZs4yIdvly3ueD6bCzAZ9RFKKKasyH3
Hc2aoZ4FdhlC7KtrMPsRxQaO17Gpr5uSp7zp2ZIyPsIwrCGaQVV0+paTkMVHoAz4oRTYg7eD88oi
zYmawasbwwgXvTbxpH90R6f2rR9PU20n4NP7vZ6EuzwSj0LzULq/DOOodSvBtbywNQHLqFCdQqrH
R84mYSyHLipUPbDHlAISeeWQKGqTVvTngBhP7lF6DHSbXhFa1gJBb+pDlsnaox/LgiMGJWKhSWB6
/k3JzTBYxH7KlvYC+amjl6Hdlu2Qw+Qi9MKtCf2oaksRjUpI6HS8A4ukUN4bA/XAHZiQsFk5Py9d
mgN0ymJJSAdNQelsaCWcedGQRnBc0zQGtQXM7KN+FFO7HXeGDF9cA38iurzpiuEFv8KuyvtbRA4Z
JtTztR4LP3WFnO4K+ultJdK2WSVAgCo5Kz41/c7Mp6a7gXQ0sbBEOHxuR696dMjKlNdEzGIh6CME
Txvziwr1GzwApKrqwCncG8Xbt9krHAC9+VLCwtl+z/NbdULtO33ziUTC9c9acCjicvBo06aihD+b
dRrgCy2gPY3+6T3NlrTIV/Z1C5c5bBb21MT0CSebqemRfJArTOQfFH8hQYWSpr0Z3rsf/de1hOvC
waSRPcZ/aEyEnGJ2Fm/GokenBVsmREsDbWHVp1pGI7XaVmuF4CW/4f0por7NmwN04fmwPEPXPfgO
uMK8HImrcetF2hHK1JXpuwgK+XliJtJjuCd38kU4I7e9ICJklZMevyNhNW5zNOFQuGnFgxR4+srN
vGiPAje3JkWli8s/KsdWqnRA/Rs/vpHrr14gw1q2E9WVR+jC9IH7AxEAnoeLZB4vBTENuzBvMq6h
eODG+oDbcO8J5ufr3rc0nKl4zetJ5uIwZqvEOTj6hM7o+4TfJO1n2+505Wfur4QAy1Y0tEUJAafu
uHNfCOjj8ZtADm1PPNbjzxHn8/rHoP15fTBLc8ZRZYC44Y1LUHNuJoxrglsX+aKQSHovBFoCoaUa
BJCqhtlKikVeOK/+YKGI1nm6X9yBIeXgzAii0Jb9TnyFFQ2R79QPpad+EGlBGuiAggtbkMUfVdoZ
u5QWmC8xZAl3CV1qxiP0QHnC2c1LeQ+yRqQlRqzcnxVUX59H34s/DKPSDlCA0aQ1tKbxVQ0z6fvf
zxdZZZFQRZQoyM7Ko0XDPdWJbmA36rB1fVo1N9lh4262180srf6pmdkNkspuRA0NMzRzQFWF2LBo
o+8KycjrvzCkUmrUgQSChJqdBRu1gE0WtThIUA0gimmvqm+SGRXPJG2Uj1H3CQyuW1zwOGA05FI4
fwChzAM9eLOlwczRzTb06Igc9FaFy8atg/11Mxch9JRp4/rh5GZ4nHjnjq2UsqvWtR/brlrSsAsL
CeXBmwGVKMRRALgU9bZpfv8bmwBLQPrzHJ3f+7VbuoNnYBNGYidocdtjLj2VGY/G5BHevuvWFi4m
1BWmtwgFzqlqcz5CStEanHUQZioIwCBFcUxaY6s3v4MaeK3R7q5bW1o2MitE5ybZWOR+zq0VSIwm
tOYh9D2aN5P8iWRqjlytHBELfk+xRiKDQ3KZ19VsTI0GAclGgBJDzPT9lEQIk9zqIBuB8XXltliY
PvydZy+1G87YuYNUm1DhQOlDm9w6nA9iK9xziPxAFqumpxwt9Y4a0kp+ZGF4/0Gaksonk/8nYD2J
WwTXFArSqLS3dfC9F52diAINKMnB7ZKVnMWaqVnYYqIbS+qAxG+UvebQatDRSB/nu6+unFQLfnE2
pNk+Q3ej1pQUOzQHbr2qcow6OKBx/fenBo8U/pDQlnkfzs4pMRBLtaSzlZkzt41UPrgQfEHxvOLl
Kl48i6gRzwXnR+cWB4cxM6O0ZRaGzcR3Er51eskD/+Wvt9EErTFJHFBfA+pxvo1yN498PWsiG7I8
dmqyyyA7pCvy7517gvrRoMMtS41mtltFRAJ8QffIt8TZHQU1sAiQOqc/QfZAxTD85eIAbVbQ5piw
Agh9UT85H9Ro5lHYw+RpQ1T/NE5Cxag9IFR9fermHj23Mp34J5tHjmCs9BAJsKE7NpWbTn1MxAet
XQlWL2ptczOz8K7WXQRNNpiBb4bClv2HJ9qH09jps9c2s83gNgm+BO5tW9HUYSuwYgn76yOd76k/
n2AAThAJZnGU2Xx2auirnY6mXw5tgdLfacM3PVm5PaZhnHr63MZsNimqkq7w0BUSq2df2SbJD6P+
Xo+O5P4sVITVV6Z1cfFOhjSb1UoggildhqSq79oAe9VnfXOba3+5ff8zKHAd1AKInOflGnOItSyd
1q4aerstfvjuig8ur8w/Bmaz1qlkqHIDA2W9jwiVlV/QJVxf/Okn5gsDZxWXNk8LSnezAxW0s+Cb
XpfbcOSlz7lf30D5KDljE2o3NcyKD56oRnsZ7vZ/sUTk0qlBAWOgaDg7muQ+7bVN2ucItjwbxpMQ
vvXybdSsLNHSDCoyIHHa84Bm/GllO9nFnTz1svvKtL3krRuIR08bt0KqrGyh+UGOJyA6OOWbpzYS
mvDPD4tKMyBjMTUCiTZUbNF3RfTa0He5vlbTRpyt1ZmV6StOBtNu4AFtyP7bgjY85jxO/CLeGTR2
o6tu68aaayzMHWUVBLUQVOQKnA/Kr+MYWR0U6YwGneuy+gB6YeuCuBKlLJoBIAyIlizLZt5WTK1S
EpPehG43zAHuQ1sqlY8bfyWRflGzm5boP+KMOBs+N/M3I9ATTfVJS7lmqjlmEYXPgErfx8gLEcdp
4HCnNT7U3zKa7q121CH/S+ABqyGV6t1ic4wqmNL/fj2Bd3Iv07Cja9p0ip2sZ6LlUkD2jkemQrsW
+t7R+KDV5CwhkPp83dTCgcjdjHoyZxX5yXn0noZB7ldRmNiwwEj3wNFc203hUZWGyO1st6INauVg
WdoSYDYARuP85ElmR7DkJkIJ7R5qCG3fWnDFVPs6z6qb6+P682Kc74kJujuVeshJ/sk3n8yhOPIe
z4aagfl7WbxBH9Lf3KcCjEV7L4YPP96X4o0OZW2lfrim46tf/fLoNo+0Yq98ycIVp59+yczBotAL
vBBlNDt6petx3JY/im1hj/avZk/rmnD070hjO6bTHPSHYcW7l04GkkMU9en+5pSbnT9tKxdVO3nS
ZmIe2mSjldYo1RkIssEIAgvgNP3Xx7toEti0iaIfO3f+uPB7g45DyCbtvt9tmhtXK/n7bdBkhA1X
TF0kYP/s3RNb8vlGUQMdgSOwHfbgwjbmH9IWxcaADOJDDX288jRkkVUKzvUBXvQZz63OJlV3PThi
AIfbXRLFLcyfRngvS1kFVtIc7lFCUT5Jrk4bUNebORIJTQWtoi66R0+U2id0WCHYGWUJlSqhF48b
qS1buyors7ByykypHQsb6cOvvIll1+OKQpp5g26GrOQHNwq8Lz76QDEUBRC6B26rfbs+vKUTAY8B
lkHTPniJWcxOq4QiaSSZ4aHMbUk75Nk2QABhXDGzdLoDwQTkREsit9fkRif7c9PFxSChM27ribQv
ESKFqsYZkBS5PppFF9F1rgqVdy5dErPd52k6EgMldyJE0nGLRIev/aZXEdK9waWhaLdBDclxq6J+
RuisMew2pdBheVHi1yu39J+swfxIAj8HqzRoAbAJs5NvHMJWA3gKq+xOUG33KG2Bm1u98yFtPUfa
NU+eo9xQvBJiSzat8CY8hvT3wwJuxcf+dnDSfWM1zot8V7yk9hp6dCHeo2j9fx9nzDKKipR1aJjw
cSP0QoXy0myOfKSv7jvI5NuVd+HS4p8am/lY53FgCdNM0LAty1YnlOIvqSvMZ/QF4q/XPeDivgHf
TxDOGcgDFFDYzNEk1HyCxMtwAFF5M4bqqSJy+XsTska5hK7DCfozMyEihNBvooG4K290yHnk2kZb
ee0euRgIgcrppM0OuzwZDT2ZVkh/Kn1HupUdE1KLJrBIze7SB3hZt7+vj2ttmWYH3RAIUVZAfGUr
3nOtkkSEvXll6i4K0tNhejqqadQn54CqZXqOyC4cfC/vgTMe2230Tbb9T3eS/TgeHl34fy31Ltgp
jre7PrrFyO/U9Oxo0EYYpgsZ081v4/P43n760VvSnpafm8dk39tRvrKCy9PJWUeaj1fV/GaUc+Ac
WsNlHGu/+/RRbm6DteBq0QQ5EJAnEyHPPI/ebLIw6EqCWVEbJtJ7S4I7MMrXWmcuejj/rBqMK3+4
HkwgVuerJiNuJDd/PIOSJ3xPP7z0I2niO7niiBrin6UEkk9FKjqBfhSlJEjqVhKLF5wOfz7hJEie
rV4Ui7UE4xrOWXdIrkTlm7gRuh1axug8xrBPu5r6IpZI1IhicNtrgfDVQGsjkRrdkQb4pa9709K1
SbcfUzI1FvAyOp8REYb2SJkC6VD5VUtOB30mfBZwS/x3ZmaHgAvBYQerMMFk9uCGiFPeN6hTDNoK
Gmt5gUF4k4IEjwzt2vlwmi6OgqqIEtuLjHAHyTws7zB4DcPnTfPmp/F9CX1dIQZv8O/v0ng8avL7
9ZFetMb8WeCTT5hurJOTQZJC30tUPsHwtv5nM7dC3wKd7xTOJ1mw3rqt9yINVnXcHFtIXFZuqGl8
F3e1zrN9orMBUDxz8NZDjErViCxr9adpvuJsVp/ty+AnNI3Xx7l48Z5Ymh2AitzBuD7FsGWtoT7w
7vsN2kJouZD8ChpKN263sriLF4lBRVeeGA6oE51PLDqGbalM8SuZkR5auX7YljBhrnjq0lFEJRcg
wYQdBLdwbkUcArUWxZQZLLZh9KWv2IhrAsmL0R2tthRBTeDDgJfPjaCzaaiFQHQnenZHI+rw2pi7
crwzRYj+6Tkwtob7fH29Fv3y1OZ0Epz4pRdA9ClssClHPpphtPMBlIYa/UFxd4UMefonv7AHTiLh
Hc7ruGusTIQHA1X1I7KPK3fK4v1JOQwIhck7Hujk+deAkJqyt1N8m916FBXVX27/hNwqbRGd/KK7
FnTlqCfq5SctuoX0zgWtXtw0jZN3X2M4ssKVW3XpHJwKJPoGNoTNBWBg02fkUWKeD5r4a6zec92w
h9y0AdKvjFxdtDQhuyWVAisQ/PORGxvX80sdS5UD8+BB3RM+7KRtTKO11R603Tv0WzvjExiCB8Gq
9gBXU6ixviKDZye2afW3kgMN44OJ1JB1qN8Hgoz2ddy71lO+de995/W63yztB9jxwLuocL5dBIlN
VFW9pnaEb7z58JwxeDTXIDXLNgCESPTQ0W02mxLUgbMmgBvSTgcQCFpxb2TSQZCqlcNxMaPxH+oQ
cqjEb+czjwBi5sUbcitdlaKtO3awALdpF97Q/5NslbKGR7mRoTsfanESyvXTt+tzubjvp9Il5THC
+4ukHRetUJIm45F6cL8JqKb86PUtstDCDgmDNSqYpVml8Wdq3YV3iMT0+XClsG4MWPh5GnW7jfIN
nmURCfHrI1q6BU5tzKYU0RnS0aBrbM3bwlMVyQcZcZAw2xXUS5XjdWN/vnh+u51am905ALzAu3iM
KCh5YWIODIvVfn3P9sB7LP1nhrwsQZRNRvlutG+0n8Phb7upptudjkDTADo4ZQBmJ3cTuhk5Qj6h
HNkMjUz5sQlX3GRx4U5sTCfI6UmdCD2XODZccyz3E3PlEeLpH0ZSrSW9LixBzAxwnaZIijLsu9mE
+qKg6m3QpqC+jX2AppdsJNuoGnfXF+7CDJMGVAWHB1YGzc3ssE9o0BmBvuL2xdFrv4ruHpKt6yaW
HPHUxCzqKnJlIEmOiYKHl+DejTR3ggBsRRu9KqvMnOvmFkd0kqadnVhKESGiXk7mWhkR5829PwkU
B+PzdTOLozoxM9vCTVHoRV2wvcZJz3trlCUM32969XkjHHNjZUyLwfNpxne2mUH/QajdYY1MQx2/
jx7sR8kXYmc/f6tNJ8vQzvwlFkeI7VdW72I6ASbA3EC33dTSyjvk3OOVAI2ibqPDDZw8dtFDbHwW
xZWpvMysz2zMPIQl66s2xYYh2/1tcSM9C3bg6Efo1scniKtukl28779KP/+66jkZ/gNM1aZ89nxw
rRl7ZpQopa2N1c5toQRBmxlJCnflelscIcy81OyIY1Cbnp0b2SiJ0QZoqi3uq2fT7pz2VrrVj6ml
Htw7Ui5bcSveGkd5ZWaXFo89DTSfkhe9B7O90Hku6reKCr69MN8CNzlImX5vrvbzXL6cmcdTO7PN
IGmZWZQxdnwQBFXxJSDXp5NRrmQYlIc3eNf3cttA4N3RglBZOdLelLS/XN+RFzHE7CNme0Q1Eikg
I8diDsqnhqamQK2cMFbvwItQajYdDcmXDPPXza7N8eyghrxa69UCs9EEx6tpl5MgBtNXLti1wU1f
cXLxKAH0ce0GKyWqSgyj/6KQwVLeB/d7HN26UGJeH9XkkGf3+WwyZw4LSi0qfGOypzq+u6VjJ928
icOKfy5a0XgUUtqBeGjObJTGvkhEhwZKqtxBSUGk0jX3yhpL5iXyZRrMiZnZEg0jvanJZEa9H9+N
xlJ+hKIlPAQ39Zt+rJ/yZ92zpF9rbCMXXRrQcdHWLhFQwm1Aem52dIIVqugqZg6D7LVUZSu4KX8b
+taQP9HcbqCg2n4f1uAo029erNuJzdlR6tWVAiE7NqV+F4W/e62xuuFtEz7U/lpm8OIGZHhTkAKi
g9fZBTdv5tdGUlZses28L9P7xr8v1U91/qqMT+0aHmHJUU5tzYbVyMI4NBm21Ni3fN3JXXStED1f
axpaG9O0DU+2WSChAaz700HWxE5GeFJkPwNd3oVpjcCKYuuN6fz9RjsZmTarkqDy0hSlN81i/inz
fhntlwB9Y7jpr5tZ8gug/RTg4DidAuXzgZVIhHWCoWEGQT4zftC7m1FrYa+9lfP9dVNLB+Kpqdla
9SoSKmBHOBDDo5t9F+nt8n79dyZmy5TCuFtAnljandTbcvAo5B8FbVfXjSz63D9TNq9fbSoyhUhf
4nNBozqhmJZbqdKgAXdN/ZO0cdee2ou+R38xEGueMNCwnS+RXucmrWZTpNXLr2MYevR09duyG25F
tCmHSnnTN7L9L8YI+Sk1JlIeFwECQs0SIg5uaSdZCf8jF0ltD/42Vl/+jR0I2MgiTORns7F5GZ2l
dFSV9N91R/rHUFSzNwK8AMOK800/ND//JmoD8GUT+elFdwkQw6oamcSi/V7lt6CjLSXbI0nSosOD
Lka/Ym/aN9fsze7JJE+9Tu6xJ4+HDF4jxHHqrwYyqPlKdfuCCn26TQBcoPDA2xbui+lLTo4mFD87
TnamsLvfPEzkCW/RIT8E9+VN/EWyUfPwjt4jhedfm+YQ/RB21xdw8TI7NT/b1UrlV+JmMt/usocG
rfIQssj4VtgH2+rgZ3/tl5TRpAllY0K+So7kfLBygvZHHUD0nkn7Chn4+p6msUE+Xh/U5Q7HCk2G
cIYyrSDzz61QCtDkAXZxuwgPvXane19KuP43r9et/NF5OPeRSZODNB2tSFTq58jAoZPGPmmVyoa5
DxEBmX9Xe+lWeZBvNjvYWLJ9BfxrFwLfuDGOwVat7NtgW/wtcIcYayIyAXsLUeoFLotWkpBKFb8d
I7sMMlGykhzh7Me8XPHUy/P/3NBsS3T0zMJKxnB75QP+4aTdGtWPlSldszHbDHormrUQMRjxqb4r
bP1o7pQ9wJk9lAmHZuftfTt3ov1EyS9sQ0c7invTUe/X3lcLkaVCrkmk/5nzGvrZ2Xeow+h2Ym9W
tvdaflAFbKzxk773LOGX4aSH8E27l27WGM0WXlvnRmdbMdA2PTq0GK0/BiQXIM88lHeBpR6rnfCt
fBgO1yd7aa5Pxzg7u2maEn2hxVw43FXSb739yOKV6GRtHudRUJPLwMpGbLzmR/MeHrUnqINgzrt7
29wEL/W9dP/0Xw1qzoqEAH1Uy5NBeTiG2hElK2Etsru8is6WSZPPT5chyQzXjTFhvChvhI/b3Ao+
p3tjpdp3Wa9hY5+sz5zfoBfHOmwQibKRU80s6a6FWGEX79TP7AUnOw675vDFdFLL2yNfG+zMlaP6
DxnJ/Hg7tT97XXm656rV5I6d49r+nfpQ78KvyAne1Lf9c3uo2YMGe1E8BseH3/2j/ImKlhP8cHHU
tVr26lzM7o1MTEPFrfkW77VxlK1/F+7SwEp3Gye6C39QPHoV9uHDi38Pt81+7e21kOU5X4nZyQec
XdOiaSWGG91x9wAFNoCspINk/bqTLfMj+io8mYe1lsppfufzb8BwwO2i0Sw3f2bmQjEAXDDJnkFf
H9fJbellK/mrpSPg1MTsxIEVWOzHARPQyh/y3DsE7JYCCdvrm/IymOJmmtp1qZBDBzz3ZEOJ6zqj
2RAWBe07QsnkUxKjv8987blDlHaXavLKRbK0R+FUnuSzaM/jcj7foyqKuHJBI6XtS0ABvIdxg+BP
6/jj0UekqS6pZa8cPEsxx4lFZfbecwtNHJp2eh1lr15WOH0RfGvTKSuOfPf16ZxW5cIxoNyl64v8
7cXlhDh9hGAgsSlNe7cIKz7rCRlOodA/95373IjtNtPXmEcW9wC5lv8zOnOVSiyKMhGJEw1vfGzz
bqsn5ocZjgDzvg3UgCIv2A0ThiYbhCfoEh+MjbgXjS9IgG43anuTagbEIN7z9alY8Kypn5RoEiK8
SULpfJ0zzSvNMYQmbiM8Be19qEBMl291HvRm4Fw3tRAp09mE9iEpH4mU+fwJUmbEYFlO7OqHrh2O
H5tc2EptDjX4gICfuDUQqrVE6CSDbHxOtXDF/uJePVmAmUsjfV25KKWw6jXc50350NNyk/nFl+vD
XHQuRjIREvF4nD9HVDNoGrPnSEj6b3qtWurg2aik6+Lj2B8qY43WdmEBRXJpvFPJ1PMon4XqtViO
Ymgyqjj5WivpzpSKp2T8nbYKzVZrV9ri2E6MzW7uYqN7RtFizK0Sx0yjQ1QhBE9n421VHyXTX4l+
FlfsxJxy7pzIKAZaWTKVowvEAj0JBEkhSBJWHgBro5rd042gi0Lrchz0cOMLync/2Aridyl8a81b
Q/h53T0Wj7mTMU1jPnmttv2m3AQVU5jFskW4ui3qn16fHuNird9vzdLs0kWEtgzE6cWvp7+zyGkE
VOCrzynap9dHtLxKgCxh+KVXd96+hsoOvFHShsyColqgjB/qPoamMTpcN7N4m3NW/6+Z2SoV7DbN
yLkD8zoSt24WSIeh89ZA7Mu+8I+V2fKkgSpWZsNg9Apkk7FTjPcWYFi91wW7ML9eH9LyCtGgA4EZ
jf3zvav1Kao3Av6NrrwNsz7kreicFpQw07X24MVxoYAIYzEyaTzqz92uQNlacXVmT4aBt9SfleLN
6AWYrZ+jFLqtNfzt0qlE8hZyUDgRoGSYT6MyIm7gc9SnpYbcxEPZgN/Kn4b2vVRXGjSXJpEm5Ims
k2sMWpPzkaUqIX6YkqvIPFookEYijpZDWA9z7TH2wvrz9TVbckO6C+HOgJEIvNfsvG3TLFPRSK1s
pQydRPYe0BnbXTcBIRnfPAtQJIRsdHSRJhLNObgoRJV3gPyjsk2SW8inhf5XwxsiR6o75MVjOYo+
wzfVOaLiZUchUJKPOjN1etjc7CXXevFzAIT9wRvSyolSod6ZYaCRyDGFu04p24emlrrUojjJNOVK
VHz0ZlK9R6jC2Fol5e8QKJgw0Uk5WsYoKP8QBUF7rgrTeICf2aWvi/4fqfX6X0GjJ8pD76r+ESoj
4rR4FPXfel/DlYRArHzMx16AVmFE4UX0wWnUm0hzb9XID++0nHqClfSJJlpaW8vDdkBxwtiC70g7
K9KRvd3DgaEibzaijuuEUq6kViUaFc+Izu8QRkaAnZdk+7ulJwC2eiOEGHITNhvFdjukwAdJ6W9D
SUjuqjjpPpvRmL9WQvEFpPMjptpDn6WGbw3iOKJTYmxQ80A+PUbATVZ2QdvF3xpYIO0Rkefnhvro
was2E52b3E60KVSMbTMLytxR9Qgg9JCI+l7VYsXRQzE8SjEKfIjvGY6u9MYNniQ4aVtWR6Fsixut
bc3jAM6lpebQ+07dCk39EbmN5N2o8RhDgJfk5k1Z60HmFGpp0P3u97JdR0gN0iC+6XT44kpw80j8
5C9qGYTPcgooRhmr9vPEJmjVAmLFfUtvu1UYCLibaiV+6xFnAjYeZ4O+VTdeX9lS6CILrqh0IMH/
7b00Y1WbL3HcN+gPa6n8lnZ1csiRYJZsfUyiXSdJw0/R8KJtUkp5jhZz1H4ZNizXVkpdPduPhYpN
udT8N1WICvNG9YrNZ4Lu5DDQoIUSVlK4yv0Itn5joRehm4dUauq7Xs6N9KaisqBuB/67kxainyF/
bLqapUAN1FpZinqv1QQ5yR2ly9odeujqKz0nkWtXcZreCIkIpz8ztasJs3+Wca7yVopkA6JQz/2s
tXDCtb1Y3zc00u58jq+byk+LgyvUmzuliwMZq14Ubg2x9g513IXPpemOR6WjimqNfSA52cRco/aj
Z5X5ph1QrdM6b5vHRntsy0hICVB6aTu1dv1WgtajS64NiClauXct3evdO0UQ4hfRyLpfm7EJUNcd
o6ehy+oD4sLSLxrV8m5Sex4hrw/dbeJpylNRSQA/kPJmIhjtTitayGVGpNu/eckmkC0jyb2vchhS
wMqD3Owe3TRNbko3FihqiXX8BJPk5qWWC+8xUdLhazdUg7ETI2WzHzvZTQ+jIVR3vhQb3Hpa4DlJ
HelPbR6LzbYzhVi6q1GGeNYQUL+VBT38nWlETFY3bqj9qWrVOaaXQrSjR2bbvdTIiNhhWNQ3+mgg
NpIkoRNpkjE41w/KC7rhCbnBP7xTN2QZQQ2en/3dxkg0s0o4EJpU3ApjRickHYrGZgukxeGq+6IV
v9S4TC2fIxOw980PBLq3aXavif3Ki/kSijT7mFmAUoliXnnRdBHFkESxC9NkGxrf+l7Zjo33Oys+
Ck+7811isLqGnmPtVbv4vjqdjdmlG0tCbKb9lLUHHxqmzbYpUvgsZLtMVPBl0kFVa0eP0dKhhgsf
59vKakxX3/zWYjFIUUzNKvB+na8GPW0hnTLcWnr5I4J2xq/8nZJW35r4DYb8Dkn4zKn1zNvGEBdu
8jXO/IVAgLbDCVkAS5cG0PHcPDRxIO2NAvN18Ulzmx9slZs2vUkpU6+MdOl+PjU1fcpJEJ8JzWjU
TVkhLgsz6sZBwN4hqWnBtTi0r3qw7/2bZo3udiGEgy91elLKiO4RaZ8bjcRYdanhEVNx+Wlj9wp/
8GEcRdOCN9XOy+hZGL5fH+hCGDf16QPBR+CP3pRZsON7gjDGDSYDWn07RFw9FM4F4YiAar3WYbwQ
WEF0YJIwhUkLiP0sQm1Tv1JBRJIdUD5qr7OMtabQJf84NTDN78micQzKRWZioKmLwPYENXlIO/c9
DqOBJ1K8pkM0udt8Nyh0KtJx+6dQN1suVQu5t4HP2Wn7Unavfvjm6StpwcUp+8fEnJrOH4QhFzpM
9Eq/1Xv4Kcv9dQdYGcQ82k1dwJW6jIWm/GG2h8b48i8K01BTUvYCSc/hccFHp4wwaUSRREAd+Ill
0juQFZUlSNJ7Kud3iHU+jb5v5UW3BmNY2k8o3FPkhEAaDq7ZAkVKPIi5KFc2JL1I6P4QE4dATfBH
p4o/9+JKkmHxeuCeUmlcI9uG4Nq5+wlJPwhyTWVO/5Zua9mKP5Vv0gPx0zH7WdTWGh3BkrcjjLdR
JEiaoGiabae0KZpKma7GSPpcZE48/hCMW+Ki6/6xZEWbuEUhDYG9cF7ma3xeeSIxJ2SSn6oSboCe
hmZCiL9H3dEJf2Jntne1fFN3QSQyGqDSYmYcqjG+ywhR41RcqdIubSq6OmGspM2JDN5snXqh7LTQ
xy0IN+5ic7xDoO1wfdaWdhXkWdxT0xuZV+S5KwytqBIq4ApCY3hWq6fGtugD105RCl8x9eepOD+G
gL+wrwCiQc87mzneGIWgJRuiEqd/57WjJ85tvS8c1R5v812AYLy7MxzjC0V3a8is8ib9+xIJ2uT/
fMBsPrtNGcWxMX1AXFlBf5Omv6LV5rRpxv7/UcrirHiw6Qqlj0aMCAcasgrnPnHqH5Xt7uOdfsw+
3M/IfL2V3/5afX4KQGm/4vjikU7xfraSMKs3ZSpQ2KpK69t4MBIr+OZLtnd8KURLPiQQ66/suKU6
wpnJ2YIq3jh2kctQkbo/Sgev2eqPCBlvHMkWvuoH9Tm8kR+ER/GwVrZdjLYnhW4Sen/UImfRtqzl
g6/UbmWr+/5O/kLeKNwGe/cAmGCPCnVhBS8luoyv1zfL4n48sTr9/5Nre5DiptiEAkvbw6ipWa68
0qM5OeCl7/wzrFncOJotr2IPA+Vd6lvtbfg7fQ12m9ySfl4fyeIVcDqB02l6MpQ01asoUJnApLSi
h/o9vQscATTlTttvbqAXe7tub/GYOZm5mXN6vhe09YA5D4QedB2WWnRW3H2+buWyt//PHvhn/mYO
yfs4N6QWM/U2edAs0S6c95bGraP7Iu6+V4dgZViXHWkzg7MTRdX7AC1JDCofoHiT+1G0ZcRA36vP
HlQ0a8NbivXJKvKuUMGYAYs6XzRYE6TQKHAPYPv1e7WXv4JhuTc/afRqrczk0m1qSDrbewrwecSc
m6rCqtiMiVfbpNOelZd2C7yxvgvfzaOP6JbT3Jq7+nu436zcEYsb+9TuzC8D1K4jjzqoLX1Ejv+a
boPeIqnQPwPK1mz5Qf0WCpa49++TtaBIXdh7hqLQ9U7Sjb6/mYvqQVD4WaQTX4ZicajSiAy1Vg/D
VvBD6JqyjuGPBdWfXNESzlVTDV/GQqy+ZJ0hbd1E6g+ZMqb3eZmLa/1Sa9828+t6RM6GnnXOhbS1
Za8/ZnAerKz4onOB75yePchozWPQQgwDpTMN4ppRJfGnvEj/Q9qVLddtK9svYhVnEq+c9iBtzYOl
F5Zj2ZzAGRy//i46JxE3xLtRxyeJK065omYDjW6gh7Xqt0GN91neu1WBloL8Z1VhxNOIBdmKbeX+
FcyT/i4YVm0yYeHDVAkGKw4Khe4Eym2a86dyPCRpbCLnN1EoNxyra+WjRfoFYVJ+BjZt9PMa4Lvf
6S/Z0UQV0S1/jqz5P2tKuCIlm8tYqUwDzCmF/MIqdR+F7W620Phm6RHmLyPXrs27ttLfLuu75W7X
cjlHQbUG7T4yljSX7mr6Vy0drer5sojNFcUMPm5TANrBEPq5gyjqabStECuao40A+Uvj1kQTufzt
spRN21hJ4Qy/SyQ9K6dl35IPG0Q0oj74rT49zJLDqYIR1EY5inPgBYA15CTCrUm7hRJujZHYG/mu
9swfdUAO3X4UlaM2NcITcwEmwqDZ78zZKvDOZoFreImI0asv0nCdyYJzvLn15gLvi5FUBfOI5/vS
YIDAGlUo1DUlOo5HZ6rv+1kEb7ctxQKLO8GbDqm0cynDEMMTDtBiah/Kwa+nuyYTOORNEejMwLsE
mQuZN7BIsVnPBgS7evr9FgfwieykQ/sndrwSw1mYPef4uUsEr9ODoYM+Ldzr5oucC54em8dlJYZb
MEJlpOaXeDpN+7y6zqxDJ3kgI7h8XJaP5e+PSzfLf9ZM594eA0mKmUaQolqYeb2Wm3dqeUQ52KMP
0JTLsjYvW2jIRo4M05kaOEPObUCiRq8Pdczc7rvd+XXvg3UNY/g7ekw82wcmn917SxlI4Nu2j+xK
7rLUqxOkFE2qmM0i9zjsrFvpAe+5U9m57MR85rK3bn9Z0c2tw/QU/kKHOCYWzuXpcmeOGthd3VS5
TmbDNdLskDYgKa8E5ePNS7n1KYnfPgPlHRtxGNs3uV0VAFnfqF6VCcg7hwwUFXJ5YOk9MOlbkKte
1nH73rUSzaVXtUYZLLmDkuTHhNaJ1/hReQD9UuQU+9FFSTGT3PgkX5UeKIAvi9602ZVkLkb2qE1E
rMiYm8XoKXzI2bXWvYzdTZ5ej7VoxGqriVkBIjm4M9BPiMI/Z7RyGgMXsIaereW1J/kIuqnxOPvT
nbWr9ig2njTMFt+qD5d13KyHLIDKqPWg/RM0NOc2pJVFnRkzbJZ5/St8vxM+Roe3+ET2851A1OZ6
forijSgdbBKFMzSsvnW+uatvjL+yn+Vpuh0bZwr0wLjLAvk9esOcvyD0bJ/MlWjeiKZBK7tFy95T
HOLkO3pl3RT7t+fQLa+EhrNtsytxnOUo/cwo6HCwqAGInvZ3vZucesdytQdAj7nWNT3lf4m6l5dr
zRcPu5LJhVcKpm2zwFglRm1vG+kqk++awZFMNAH5l/dxMcSvgpDJxPQpqIF5bhy8j9M8DbGNCcGM
tq44A/mrjw+XhWxeRpZ06X+EcK40MxvWkRQOR1o4NcYHVCkvC9harqXVB/RVIM0CSNq53WdVn+d2
hMM9o1rDJlCgRfRUjsSNqnZXWI2gCrHlqtfiOIuImIb5vAriADTiUD0KuuYkVUEumonezHytBXFm
oDYj8H1VLNwYaAdAsdV7wxm98WpQnOYKHXXGe3cl7QenuB9F51u0pMuersJfNRKKjDpE6zvjB3oE
Smf2Mp/4+m1TueReBwxDdJj90C9ErxmRZN53ArFD63KsLrG/5/ERMBMTRdvDvhOhSW3Z/np1ObMk
3WAMjEGQgZ7EGvhNAHMGzsRl09wMBQQIYviFzo6vo99t3tlsucPWhR8B2semVxF9bfQDDZ0uvZLj
Bwk4rRUgCq5T9Skr3DAWpPu2FnT9BYsrX22lHA6xNSxZTJbf0ukRHQQOulhQdHVImgjU3VpTNPHg
pC+FH/tL376c5bM94mqYTADS+6jzQBOVTUUiOMuUmrZXpUXEVCr3RYoEmBkGrK8El9zNYLpWhbPD
rC/yqisgh5Edod87yW9UPyp/acYJbcdePLk5uR1F3BwbcRVmsiBfAcB8ieXnmzWPA8W9G1KVpnYU
5a++ax3wi+vK4xiiT1xEVbDhys7Eca6sLxNK0TCGh2nU3NVF4ekMiIyYkMXjTrCgG1HgTBTnzGa8
Fu3BXF5afe43LDtGrelfPmwibTjTaHrJ0iYGEX1+Oyuvk/Joz4/FHzwZoQiQKxccOmwVd8uqB7B+
lcuFYBwe0YRjJIeCBZcV2cr4rmXwsyGKxICUXyEuTzb1MB7tkSh3MFD6xqzSUaPaZwBOmpNxXyfT
/WXZy+efXwl0zCwAJQMYNej6JJxbnBWSdfUQI0MnXets8rQp+4aH83Mq0XclVFzAAAG2RfSm3NAY
YkHRilQPStO4w54bvpF1cl2ZaYu+jn0IhnFl15NAVxHS0YWHIiuA5XEOLqv61ZVA5jJCjUGjZR59
8Zwrz4hGWqlQCVQl2gOCQJNPjhAPbVMGMD6XTDr+5ju2xrye/54BoWZ0VatAv6kwN/XzsiIbzgqa
rKRwlp8yu6GAckffSolWygm9x2X2UIfjbavbrhICBD5vGk/vB29ojCeCEp53+Qu+BpnzD1iWYbWU
YYUsf5knCDLZ9M1EPBvn5IcEVHm5q52GiSDtvp70c3GckSI13g89moPQGrRj/UsyvrLkpRe9yb/C
cQIDEEd86bRGZzKaGTit8jhXwGSFzGqXfaDx6CNXJ3/BzdBaMBnrP/q6cYCjmjqdlhx1FRmkZa6q
qNvBISa4Narxo7KVUwKySZ0Vgrj+NVScfZzNpWEKy2RJFGLJh9mpk6vZ3nWAUkAaGN24XlMI3Pe2
HVuYwcfrEjNynPtWCWvDaFmKwp6cqlC8RioPelEIZlg3vQ+ADf4RwxnyqCsDWvohJu1fWXXbzak3
6YFNbYT7PWbHrLT1L1uuSDHOciemhHXcQ6Kcz5hLiKhjT4pbsrH+E2+zUo2z2Sg2K11plxW0njPj
ZkTLV4Xxs8vabK4fCndggwb/6BfoEN3KqgQEKChz0AR9wK9Diq741GvD73OyM9B205qV4OhvnkXk
AgHVjWiIbrbzQ0KrrjNDtYTvMQK7tndDu9PJaeqU4LJqmxsFwGRDs0EshwB1LidjkzqXGeQY7eTO
+iGeFcz4ZP5lKZuObCWF26XcRu95OmMBa6O6Llq8PSIGdG9mz46qdvdllIpuLRspTvQtLY9vFNfw
eP2dgVj5TgxhZYNZ9hh+kH6wDs3r1zE4pe2wdiWlBz+f01iPZuPJqa/G71E9OkZp/ddP2vNP4CLh
qMW4B8b4BAsgq3JsBJn+MOnjXdMJbhei5eUElVoIZuYKnHNmFwZl91YbqdvKuEJ10VFFyvPyZm66
yNVmck8fgFSnJnqCcSGsD5LynDZH8NLcz83glSVo52wRI6tIOy5eFPncp0mzMOq1Y5Bb2l1lto5u
Uz9h6c1YqlRw2reP3r9Hgg8BNlOpZSU4Er3C3HB8atpftfUxSg+Xl3H7evG5jjw8CrPDJK0KyGFE
fQelU+w0aSFdKdFwreZ5j6TOaPoYtCtducrRiaT2vyRWZX/kaD61Vc8dABCIJ0VZtG2kQLW9ylJd
DHY4I7rfL+u7uY1g14aTsXXMn3OxjqhmrhLMEoFz45TXwZjdK1XmmM1rHO4vS9o00JUkLtwBiIsU
M/hYXaK+MDAqjEEB4JCicbrMdqJBVE3ZtBc0LQIbwLAx08W5UF0agKXTL/tYQ1KieHkROWxWTyYd
BIU1kSjOj6YY1ZErDaLQK/Noq8NbakxuMZiHBkMwlxdxMzCstOJ8SptKRaEyLKIeITNFTJCndX/p
divQaPsUrORw3iTVowK5lAoBHGQ6s1cAekmNK6+AbdT0CYNTObubbbRzCMxRtJScV8mseOzKBku5
zJsylZQObTDaMZTeUBgil7KRsMK1EsEcbNkaQPz5oYY6LyvUSiHNSMefFENQshrdIqdzYHnyLUQZ
xQERx68U8GcZKa5jG2wCaeulNSZ3TPqqY/z28u5u3mg+v4fv+cabvgB50u9VxwgfgFNtHaRFQP4z
ygApcUp8cLz8wYpjstzAaAVwmjBtc+5ppJIa2lg02GkZUF5yYfl6OXlz1XgIKYKa7ebLdy2MMyva
SyU68jDGkddXWn8FVHM9uR5yr7SeE9OhqJIloivbBoQY4v1KQc6k8ChlliRDpq4ci+Q2Z1jIymPp
Y6Y5ZgdExVMk77PUbxsAA54me68Mx5g9WInfmFdJJGpX2DrBq8/hq0mSNGmxRvE5rRG9D1n7YarZ
rhpDwS1n8aZ8agMVAjBzmjaIg/mynFJFJeBTIQYzgbvRLN4Ue/6D+81aBOf2SIRsZAcEIxfoc6D/
u2oR/GfpTsleQvn75YOxFaXWojgjNQmzLabgYDRo54/ze0x6BpV1ZWAiry0FK7e9QZ8rx9koa+Mw
pzbUgiNy5dGLMFs/6YK337YQgK+gbQWIffzIdjYSO2mR33WzVndwyXDzKLzCDKxgi7ZiLlpX/hXD
6dIktAzrGTM+aKMbmyekJL+1xU1JWWCC2QNXb10QnzYDx1oid9pmTS9Qb4fErhjduNyTn1BOu5kq
55hI7owyfF8Ef2AcgAdE4zJw7ZDQO/dgDPdQ1o1YS+SSr9MOOGQWBojZDVGemCbqKNg8Vythy5+v
HjAVjYrISJapqUrzxyGBNQI8oAJqRhX0keIova8rLyW5rxvkg146xaGix+H2Gq++YTGu1TdEaEkB
0gQUNk2HhO+j/hBnCMi+LiGCVX44NBgIvm2tt8vrLJTLHfjKslBdAcPiwjXg0IWM974E8YEaVHUG
tr3cqUxQu+qegpvBZdGbx2WlMXf+i7yX0mKC5KrDaHh/BEborhe9aLa3lsBZ4uIEzAHlfFkxbCWX
UtQBHW2WvZYtZN2s+3ZZkY2KPqKR+imEu9hjYgLD6CPDbDa5DTHhrb4Ssmuk61y/6ZPCrV8xGd+y
G7v8wYhgETedwUo0d06kOtOlHrktF4hTbofJ/Dl5ksDd7GCy0ST7Co1uAm+wdZ9BngTjEwuzDkZH
z1fUqIpUjmZIlKqnqT8BgcVKghAj0FSrnQ5D0aIa//YF41MiH117W6XtVEBib+2Y6pvl3ZTNTthj
LjhmGDQHT23lyFQ0PrFpnxoomjBGCRQOvukxbeysMEbgW5XSdTveZ+GpiA6XLWfTOj9F8MC8UVfU
ZddBRF1MgEOoPDB/CrZLoAVPWZor4SDRRQsDjYFNVnrRdBXHPy/rsb1FmCEGeydqjsDoPzcKOVIo
gNQghWbxG36/Uxp731iVn4bzqTC03WDeF6qC62BcCrz35glYieac99zk+Zz0uLZT5aUaMacM2tkh
6Q5d+KYN7y2I5i7rumn/K3nLgq8cdR0rRjr0y4KSeafNI4rusl+VqpOT/jaqzd1SMUio4l0WK1KT
89P52I+avIhVifQihX/1tI4dYEkEpfauoCI5qJXovbhpOoCSw20G5LBfCJK7GJwjbMbKJuoUgA7t
WZmrU6JUO9ueb1LlOVGm/RjhM6wpAegHAwAskV5BD+HYbbgrTVHz/eZpAd0eugvBJQiYwPOV18dk
6lJjQZeqxx1Vu4cxFrH/bN5J/xUBWqNzEX2FB+kcQ4QGtHnjBo+XNNvZeqCNggvpsl1frvIrQXxc
6gwrJ+MCzGWGboIpzI5hZjab90Usyghvb+M/y4Yy3rlOqk3Lv2GlerbvzXt7eGWKKCj8Pw7gUwjn
AAqTzfLEoI+VR8jmac7QonUfTa4hOkILnwHcIcLztxUV0oSCueMPVJ2uihUI7mXmh2HkzJpf6fs+
rd0Gbd3mXqtvaktwBRctKecD7L7M7FSC0EL1LPS/hNHOavs/8dwGsndLBg+tFJwQraD5aC/Hr8js
/ZhUO30yfYA3CW4Qmya/EsM5llo1AcdkQgyIWZ2u+qsBFkxU2oDAC8JwFAjbNPuVMO7OpxDU/5sJ
wuoJQPDAPul1d4pAOyQaMBUJWtzpykubEfpP5nbxXcVdOuwUKGWhBpcIapibhrDSh3NJRoUAkKUw
BHmZ8Yjyx1iegrxuHy87/20xmEDWAJgFchHOW9RVGecAFQYSopY4gzYhj/04qsofGdynFM5RFFnV
REiiL7B6xl4h8dNUJ7u0IIJn8mYkA6nZP8pwrqJLLBp1NhDbNLz753inh4VvJHuG52QNgjfR61W0
dpyDsJtw0LsS4qLyJlbdCghOaSIadxfpxJ1VJGtiYv7GkEQm0GvQlJE6yZx/TzCP7jM5QzKlBn+R
r9G5e7psG5vnF1AfC8oIsDoJp19Tt5SZBGN4uXGF2/GogB6AeVrsysqfpDIXxtt/RHFatmjt0osF
0U/RumstmtxUfxhzwBLLXfRX39ADZp39oQrVPzHMlVzORelyNvZpJi3UBDoqC/4IfPtoHASJzM09
XEnhfJOWkSHUFu3ASsToQ6Un6EQpXWYEVUP8KA4u79umh1qJ4zzU3PUdUXIoRSO/RyK4r3Za+64D
+Ot/k8O5KIUOPcYloJaK6vm43BrrBMnn7LErU9GNcfFDX241/+qk8NenwpbyMLEhi8TPyYBxUEdD
R2jcgR0SncbZ40x+Aeuu1Nn+so4bncZ4ga8Ecw5ylEwKrDMITlobheZfbUiiwAZTMIMrqzNpl1eP
PbC/SA9KU1xWqz4M1D5xVC121N56AO/VHfDgRJWdyyal8FevAgy8bU+xxyx9Zv2VYd+zMj6m9MU0
37PGFOz05ssECMnoI0eFA/0+5zFPU6aqaij8d0NlJ6ncvsRUsNY6hXIYi+8TGiqICMJq04jBkrxg
lmDgmu+/H7NQVZMGzhUPdMeK/Za9tdrPWoSbs51hWcnhPIDUTWnahlDNqg9VccgTDO39oM0+7+8n
Zaeoh7H6aLrnmt5PeugJjGvbqoFWhsIpkh58a5/eSTEbFmqZhvlGczV3PouB61beVOWRMECGOR36
qCIhc9niub+epn/l/oaIX91himiupz6D0rMC9Bl0aYWj6MAu75lLIrhzM/USo3RBXLcLYOhCi8ra
m7jJqqmbjRlQ2gJzCgDKKbBUkWbquaVaRVHJtIfZGJKFrete5kY0zLwZ9vGA+8+m8SgAhpl0rdwu
rqg8NXmBxsInC+H/smlsn7hPIVzsBQK8LU0T9ECNz9GlQ4trZqMCwBAbZo4PaBKeJYGrEy0dF4Pp
IOdFp0JkEYYosdFjWBbvl7XaPNSrpeMOm6mFaMqwcakFE6JTNKciLHedeUo6Ubf9tqDP+wTnsFIz
HkJdg3vUreFOycETpRaYiRwxy2Drr5eV2nTFKw/CRXfdrlVmLian1XtqJk6YvbSoQIMSvYs8uRsE
lrGp2krc8jmrs2tWrZIqDOKi/Ged3OgA67RvC8O7rNSmMaykcLG9JalJKw1S+mw+GEb3oXSq4LZ+
WRGUHc8VoXJKqiKBiKQG2w5uJxL6uaQ7WgeXVdk8rxgtB6w9WBMIDwZok15laR4hUT+WJ0nXTmYu
v5iN9XBZzHa9YyVn0Xe1MSyusi7U4Be04RWlLEXzU9BPKg4zIl9uPKnbgxc+7kSj4NsRbCWXsz91
ktq2m5cggpaqBVE2nDXgk2ZeWIxOkTV+TL63RfyjSkEzUltO0bXXloVO6Mv6b27n6jM4u9TCudAG
ttxIaHes9OqqRVNXPo4OeAkFohaNvsSWlSjOOHNiVANeX43b5R8GDKdJ8birgnZ4BcyWwCsK1OLn
DbI2CwtAnuG4NUEEUGHIIpMr6wLPuOlE0FNtKhiMXd7i58aj66OZWgOMtJ52evsTnTpVmXsJhijY
cyO3gtO9GV1W0ri9Ip2VMWB+I7kwvKvNs9lfqeRlAB1sYV0VVQBsXsEZFAnkdixrQ0kvy0W9InUi
0y2kk9KoILa+yTXfMH1NlA7a9F+fGvKgJkYcow1YxQADSgrOhEzDLIT/3m4VWcngrjhhi3afYoRS
MpXvSTIQp6UlMAtzFfO3dLzBCOmtzNofjTagPVufn1vAB0tL92qT3CaNErtNQ1O/pBrw3no0tg5T
CfZ54MALQsbGYDvQw0GxujTugdyDhwqgwDSWcwsN8UAmeTLbaCejpmfQstqrqYzumuwY92ynV5lb
wRdL6XBA660oCaQudy/+2GJ2yzZM8JUYIP44t/GoyonULXsyubVrWY7uWt/wLzSKWTdG6zD/Tf6L
ufKDdF3s2LOeuvReuhaRH25Fg/VHLIaz9tIaRvQqCUtRK2iQHJSg1F1AJgo81JYUkOX8c5x54JmQ
gA4trmEaqTwfJdSNgD59E9XZH9XgVnK4JQVKQ1qlFg4ysrh7QL77tdU6YHwUqLPtnaylqoDqLBhN
zheNmnqJtjaoY5nPvTmDcsjrGEa9Qdw03stmIRC3HUoJQGHAEINqDOHUigZrDDMdlgIaTGpNTtld
56gBj/HTCFqqYk/QoyxhdKYwBCdl022sBHPWESVEoiUaNgAcXe+kcdgNonGgzXiyksDfsuPcwFUK
SzmC36eYg8oMvczal7rIBDeDJCg4Fl4jAghmbg2tNCVjOcA0ivjBqP0EDRcybqW6nwCz/nLo37T2
lShu1cJR7eWiWETV9xhTccxWdvLov59KxnlaSeFWLo9iYFouuTopuSZoDEjQ7VmIBt82AxWam8FE
uQA4/e4BXbmHeECvGEaY0HChoFiRXE+pW8oRpppuCfXTDJyemiDyb8AoLM4Zs33IsFqGwk9NVrTP
8syCSAZk+pPxMN2ZT+2NehcGILz/BtAIXOoO0S9c6i7v2tahXsnlbzZqA1B55fcbaT7Ylg/8vCy9
U6OrTvGm9P6yrA3s0TMl+ToDcOWyHhdhxModcSIfWKcARndnx7zLj/kOJLSz8yo79LkOIi9jjh66
kuC5sXUe1uqq5z4MRWQtMXWYzzwGGC+fJuSWn+wFDfH7ZV03C4drSdzJA8RqoQ4RJKnpFVxyN3We
Jl8ZBjpLtH1jBnVuurUo6bs5kbeWyh1C2+4jtZewwq1TnmZc8x/l1AHhM4of8St7Dh+umOZQN/G+
h34kqm5rImPiDqc6Z4ncA9zFJU4chE/mXfraepaf+KjC7SJs6H3q2Z7uNgfjofakd3A9HnbttwrW
XbntHtcm4tlgZ9xrb00g30tXieidtOXaLUyzAsZXBbo4j09MzWnOAOmBGDbehMnoTsKwteUG17cs
bt+bImdUnhA8itABkLUj5btQOKiw+dxbS+H2uaFGos9LiMLQrwwGJ4ueqtzV4w+tQy8FlQKi+LX8
PMu7gQTGJPuXrZtXUkGxFjhMmg4qYAC3aUt8WznIRJdSEJ6B1EFryBNtKo06lTFPXmNOIpJcfsf+
FgVBqFErS6smJwoz+PgSiDJq6WBP1i1YXAQ+UCSC02Yy4j6qQohogOvxMEdN6mRTFD1cXjM+5vOK
cI+7eDJtBfQY1LUH8CwB7VAPrPlBwzj+ZTm8i/tbjg3ucACGKl/6yobGkudiqnDIax1FCcvpSbgH
8gvw4bKTJtmZQB5/6Dl5fJPZZGM4LgoxV02qdnTaBhTXZR9ZoAao38LQDqIEJMNlFlzWclOqCSin
ZXJ8CdPnZjHQyGijpKbuXNIjsZ2K/lSV0al08JkoLtJul8V9cee/tVzJ4w6cOhQWLgWQF/WqOzWT
I7UG7tiyG02Pg3Gb28tp94mIo/DLo42Xy5m/jqZ8WY4hVwnRDhYHen0/aU+DvmPQdip35TLsmRRB
1x5MRXDKNy1ppTN3LsxQyrsoh2xcLmE5JrB8R+luotFJMQZnNvL/stuB15U7ITpYjPK4XHRVryMl
d2rwhZhCyJnNc7jSarGsle+aqzTqmsVyJkL80WDvQ9s5sFiMowM0QmA2m8IA9ihbwATHE41TiTIa
9a3egh7DkBCCO1RAautHkdOnKQmf0n3ZgQ/yGsR8jiYfZGMXp99BROr20be+FPifDVMCTjImlkBw
oAGekJ9cku2yS2k4GM7QANChmBUZbm4wrkZjBokeIczpSjBNoeaWoeCQx37XhZ2Tdungt1pi/8lm
AzkcLsoAeimfjehVhVldxSgere3P3E6OaYeWLmpHgrL75g6s5HBGrNm11XUEOyCpijfMqisx1S3m
90RKBI5wM4yAPtYgmrXwOXAuKaprkJONHY6LNIGTqyQ1ejZLgZCtyEtQECUG4JGBMs8JUTR5zOV4
oG4Htj47qq4NGl53zH65bLhbq4YRk6XdFt3JNl/esqpeipWuhzWkZvFkyhM9NMA3uI7Rofti5Nnr
ZXFf3vrL0QfkM5JTIKfAUeFyC3GfgKMsmagLgiqvZwcUCMv+zaRuOB07CQ8u60QHjOkHl+XyD73f
YjXcZZYWOBUV5nNfUA6F2XeRjFiJ56TNKn2XtZOMJ7LR3tnsGFNgIGJcwSpFr4PlB6+zYOBdQCYO
KAQYNUW2l5+gA6z3xBKtM5yoJZVDMG52LcXjN6nVVD+LwQQKWKxXKe3nVzZUEybPJt0FVvxDpGnv
gxK9aHaT3Ui4ze6yHjf8KLJEJKhfrRnft9zyUGQERSQP/kIluZUwGKDjrfvEqteh+HZ56b8G8POf
z7nhIm/R/xsrulMqu0x6sdSnkd7TfGdgcjkSAQZ+PTXnwjjz0tNCnyug3Dgh9eQIBNZaFKAzWdB0
u+VhQcaNfzRiGwSvjHNzUlvWyypOlKPq4Pm1XozsXdOeJVRgauM6U5/r4artAzk8qWhbubycX1AS
YFEwYuyTDmQL8G1xKhZWX9JaY4ajKm9K5tEQhwZ0iPovy0CHjN+0gwtiOp8Mz2HWBiE52ZrAo+tf
T9PyCZoF+IllNJw3GcksTXvsYdTWVPlK5WVhjWagI9P9WE3cSrrt4szpF7QN0x1rxS3KYFR99DtI
szfodyregPG+xg18Cp1MHRZKqd56KsbHAT1nMjrOpMytjTgYbLwngQFfpiA63E9oEENrnFO03/UC
eQPpxKr3XP/ZNo/EvtXJLp3kXQQoysEKaP7YWWAc0R4Fq883Ovy9+p+qc9acJBYqXxSqgywQZUwK
Jl+cbQxd6LcjHv5dhWzKg9GFgl3fOERnK85tejqO4A4cILafAtSYxwbr+Gibi7FF1+AlFDyUBBvM
J4vmYcjsNoK4Eu04QOXHVMwxQ3GPAQ9fAZUMeCBt0SzuxtFdq/glZ1Sx3pSK3nCM0QRgJWBGJJCq
gG3x8g5+qUv8vYMWHkyAaTEVmwus4TSFZtZBzjSPLiU5WD8fC/qTGEelu7dA050Rb868anodmgz5
okDVPlBpQRu/6ag54EdRuqm00zDuWrAdSVIluIz/DrlcyMBCfH4g9wIJ82ihnsDiG+h0Z/YxnWHz
eg5xOPMgfut+0gnAl1RFXu1uTt7LCoSRucNkcP4B63NKCkcm953WOnJ9izwRYFNu1NYURbbN/Vrd
Mjkf2Fu9PE0t1jGaVU+yXJI9J/Ghjl21T92URJ5uPdgoR8eY5qhfu8rpxg+9/G+Hq37v5uoruPOo
AtvLykJ8hcxQYgo/QJiJkncuOH5fsra/xSyzK0AxlkGnxCsrkxlYT6PhUJCsq0HcHDQdXNdJ7gB0
oyPfrPJNxoLjZYxf342x9GXyNjTXGX0SmO/GhQLMQ59fwilcmiXQwVt8SdvPoN7Zd5gRLrL6ylaP
JMSlt/EUbbkD38rtgywH0XwzTs+6FHpRuu/qDOyck6N2R4D7uK3t5wbGKhLNGXXm5PSbhYaWqRTC
/itfL0H4ZkDL4Sarg7hTPQ+XUkYHiwyTAXLwb6G6s6w3Cf2STQs6oUJ3wx54U73XoP1NYYLTvmmk
2LIFvgAYp3ykiuwegEKAEQfz7VBiNqYtvVzqP3QmUYGJfL1IIyauJHH7EtkhWpAaSNIQtNC/6kpx
wIzxYHai9kyRJC4WAGjGYGEGSZEGOnSEyhkZSI3e6aIyvroZdT514sOAXoD5eYrhdhKgWqCyPqv4
LT1W3ezlyX0nAYgJvilS3Fm6UeSdqh2j5EonuIa8UPJNq14se8Z/vA/TKZMLp+luC5K7C2UmUF6q
14ncXz4cv+s1X1znkkH8PaYLPp1zQzM1ipazxU+aUngzxsyzGus+Uiw8y0ctyFQ9GOUZmRzLywl5
z8IfTSNFbhUmu5n0Xsl6gS/feO7AKlYfxPmNOdZrIIjigwpzDsqpchWZOTG5btFCSKQKGZ2rVr4b
mInhV+/yYmyYvmGg8Iz2EgSTL92muZpLQ5LDURQsRr5KOoU99RmtBIWWLRUhB2h46BcGYD9f55fa
DCMaFjzwaEipK0Xx4KQTqvz5xIAPGLZSgP833IUATkBXDUJanoHQuegB6PkHCoOFFskXMPihBnq+
+SEqeaRI4WUAMnWg1hAkc+GXLBeI2bqAG0hm/CuHu0Cgf2NKY9C0O2nTfh8jzSuJ8qIBOQQdZ+gS
NR7DaDiACfGayICb1ON7c1BuEx1Y8H0mmFndXvzVt+jnOncZoYaM4WK4NiQ7jF3fHGTzVKIgRKJb
bXAbOT9axnWXC07a8nO5g7YQ7UIy3AMmOjm7xnSuqSSL3Cw9mkrkEiaqk27EjDMJnD9Ven1K5AKr
nJObyHodtUOb77PhVRvv8/Jo5iddvUbf5WUT2sj+Ag1lpRfnW8NMQ93Zhl6GhSnV11ACkaB8lIq7
JvlF2U5KAhnjHJeFbh7UBekYMcoCli63lgbDq9WcoKlu4lyE+j6X2EJ4Lni0bjhzsBV+iuEWtJGb
eLIWMWOUu9Www3woBqa08aHUTGfqRB3hyyn4YiErcdxK4patMqlClMpKtOQGUnpqiiCJftKYINPg
5wUio1sWH4quOPmw+1+W1PrSbJrmVEF1DsG4jf2ByLe9Vp56agtOweWdQzn2/PTNNEOOi0LHynho
2W1qfpvDh8uabB60f5cRLEPnIjBxG8vdiF3LZjCxDbXbi0DtREpw7iwrmWw0ISR0cbzTRjwux+hI
ShG86GLFvD2ABsTETImhqsiUnysCuEYpR1cw7q2N5ic1hhDsk1IzR0quJFMWHKnf9zpOGu4AS80S
SRLN5ruAI92ujDbFztTKsZ9+GbG6L9i+LkfXTFME4Ft57twaDeKNRQEJs8PY5c4eH0m374wPot/I
2kdpfUiap6t3hBVeW5aePlxJ1ncbs6AZWHwvb/OWIz/7YO7mUqaofFaLKaWZ2t6q6YQMSMl+aKTq
0E1GM5Ae5MlLFKXFVTzNiSsN8q0dd0LUs41jCx+Ee8PyOgYoNLdNVlcqoQ5oAoeNVe7HNqk9VWvk
ayUsQZFpRARdOMPg6iR9jGmeu+Ywx26WAERfC7vcUSzRAdhyySCPQQ+VjUZCgrzxueFI2LTGYprh
zPQNxE6OUXyL0Jnzf6R9WW/cutLtLxIgUfOrhp48tuf4RXDiWKLmefr136IPzkmLrdtEcoG9nwK4
mmKxWKxatZZZPRvWvhrR4TcfJU3yL2/Iirsu9oP7Diix4X1bYD8iNmFMDJASxlXX75MMTeNc7ksn
bEH3dtnoStllYZQL0WFGLNpKMJrNPub3nQFsHjXFVGuSQGNDc2T12TL/Gn6HRy22HG9KVs0jYDpf
fmCtGNXcGHEydXADNZgqsxBkMHnnWbepeQdmnS/NyB5qQ9pfXu1aFfXUMM/aGfYq9IF7GE6rp274
oZCv0Ja90noqakgvQUF3PoLHq+pAaqALLkM+6BGmson5AAXIECaVwgU9krXqGDRoFsWpfdC6ytVY
4wGfXLBEvlwIzjwgGtDHQfWfwRu5b9vG6CJbap+4Cn2w8o8SpEijN0y9qxhulPuNJKHjITDKvw+/
baL4jKSfVZF4UJtkkYgWAWzGmas0jxQl0wJayJicvLw4kR0uZJmki0M5HzDdZbpt9zjlgDnc1aJ5
G5EV7iCWMepukYXV6MDVRpA8y5RHTX6Y4qfLqzn3COwUyEBARYR2DfiIlqegohEuwpatJn0c+mMu
31Xa9rIJPqb8Z2P+mGB3/UlDOtLLGc1XmBjNn6G5x4B1WLiJ9gVG6suG+KSBGWKdHDys8BI6kxlv
GzShpx5zd2N5DGv7QbY6UQsAP/X0fv22AO1SNI1UGTqunF+rShwFNJARlthM6ivGbC6vYG3XoQDH
oON4wqKrvvxUXVROzdiiP62Yz426AdbZSYK7nIrqQyI7XMQlI3QP5EFJXCPzwhRCVuZzCOqkSkRu
ubYjuMKIjWcj+sb8Jda1mZ6UENt1a/uOFL/TQTRB+P265XYEtIS4JIG4hzwg35Q2JLOUx94Apv86
hvT5OwkdiMv7wXuznXxgx5yXG3JQN7of7FWgLzOPfPaH0Gsdy5FiB+ALBhSE6ty0FU1Qng9Vayoe
oUDjKWi9gq6BHb0Tv69lG/xsuQ5n0aGmNz7JHSajoJhuhDpmQm5sGxdMfGzVbpPER7lvdrjOnzqi
eox5wAgLhC/ki5cdbOUs6iAbB9LMYNKd/HGvuzRoTGIm4M1Jr4K5u6qpslUrfTPhWE6z6DW0Zk5h
SkAyEInwaO4TFEWaJBAuxv43c/ljMgPQGkMhyCRukaZNioqJog1u3FX6LpcyCAFqGgBd82gOh7AK
e9/u5tRyEmMq0BLorBFqunHfPAclSe/1otdEA4Er0RAM/ejU65BYIzrfJJmgrdyqYEl26bybtFc5
vq7zh8s7sGoC4QPzBejZgvR96RURgCH1bAIJ0I+PJtlPqJf0gmfAWe6I+GRgePZ/NrjjPekKpjLA
Xe/a9dv8rmF3QTen/yb0veuPaVg7urBVsL4sJttggypQ5Z29KtsOHLkAVOj1Pgy/qO5r6sflL8d+
NXfUsao/JriLN0Ail2HTU7cJ/EHaJV+N7sX57Wz7pBEUmESr4TbJnsI00hg8xMb8QqjsBvquz4K7
ZOVsLJbDbVLSTUOjyLABDR+Ul1k/fbIyx1auVFGUXAn3C1PctaWYVR0oJUwNxS9FOqTNVwm9zXB7
eX9WFoS5GaYZr4PhhPBkBsHcBwWFAoU7KX2OAWHZk2aotdLiepTaz5yKQA9rbg6DiPsEA68MNLQ8
ShOoN8fQAuCTSACYQYvaG0CsYkMrwWRY3cp2AbjbSNWwrTWRCtTZyxVnDIwx4Imw4OwMRbQ0Ps5J
I3Uz2hBjb3v1IO8k2d6YcgEUgr6ROvV5pgMIUWtHIU99Gd5f/tYrF6uOW1VhvwD8VvxDP0cOAb4O
G+lh+HOILHBy/227ha0PPStEETxWNMSq5frSPhwrtQ8S1wp8DQ1O5WrM/U6Eklndw1MzZGnGNjpJ
lmp8RvmlhL7as/pT/jF5xLiBdPlfT8VxS+Jy3TGPFExnwFZv7msMDdDqzhY1Zs+R699GcLMCngym
aT4QNvVM57oJU5Slx02SogEchrbimq0ybaH0kWCcawB8pUhCb4zb8RaTYZXTQ/bmAKnAY9/Ok3/Z
Vc7em9+3AQpQSME0ndERLj/xHA+QMutwG0wVJBzBjzubihN0/ZVZGW5A6p1pl7do5mwnPbiJzPAY
VYKq9lpkwGkBnI9pD6j8tapScEhhhA8AdPIFxQons24DWbrv7GFb4GEoWC/zTO6egCUINpkayr44
Isv1qn2TNuA5REqoQEmMZM21HaimH1VF9aOnRrzBi+euDWfAA1T5JrYk04vnRHBAv/f57FfYJkFY
Qnw6Y7MOdCsa+yAC/rM0hta1+kwFmNrItCfJjonXJl0NhMCY5NFVXVU4ZDROoCig5Mq8N824fhrV
pJudVjK1D6AZVAB/1BnqMFqWHGQUZyIfpVE7dprWaJ4KG2IOZVBGYJLJ28kPZyN7RvUGt3BbKE9y
q0lf0EGptmiIkRc9CEDi0E6ZF0fafB1RLXuRuiCInDCz0vsurMe/ZnjX0ABnTTk2VKHJfOFBpqbc
TwrF0SOzJ+FNPo7v0A8WZLfn1/bSCouaJxl3YOeZXqawQtWrKH7sQEWdTILk6vwuhQ1cOzYYvQlc
jPn6iY2yzopgtmGjQotxhv64FaKB70RCcpTzQ7M0xOcHdt4GiglDI4lAjvIrrG5s1Ufjueo3l08M
u/6XrgrZIfR/ABFVUBPiHwVS0KX2bCJk0cHX87ueeq352Be3OCogvDUzQet0JY/DXDSbA2RvdYwd
L79gMjIB0Z4NipAQqBLzPtd/QcDTSxTonljqZiw+L69v9a7W4H3sFWJgyIazGPeGNnQmRjg6jDBY
RzX08u41N5+i/qOzj5R4Gu4boLMvmz33RsQ7eArk0hRoyPGPnyElk26iiO0OUbsblQAZSnJn1CLa
/PXVYUQB8lEQQEYvevk947bt6kHD6opgcJLsZwOeruBqxgTiCC42n5iHPmucUkS5fu41WB4jd8bz
22Z0+kuzltaagcGmJ4z2ee4ex/IQxtctcGTSs1zvFFFxZ+0aY/1nmUCRg6D/ym1iV3RlRsI6dbX2
Oeu9UXVlsH9QH+12M34D+CeEVePWEsF41lKtU7vcOYxJlEuDxaZEmnZLzXE3AIZ22VPOj7qK46ep
+JgGzp/N7WDdDlByyrGDACuVzb4adlOVubrhFhhDv2xqzSlPTZHlriVFCHk/vMtdCyKzQ2jsLEjI
yFkqCCmiFXF3cBhP1YxJKeDbgYAux/sxebOzAmj3z6gTcdiuxRMMnzAwPwIKsFbLJeldpDT5wCYt
VKQyD3ZsO7Z+BLyxg1qMkQvSC7LmDwYiCQYhVIC7+GCiVBJkH1WW4EXO3EKCvnwkANfEvlQdm+DF
traSdtOFH+A+zKydimdqeQtuckeJtxbkXbTPWsLgRPmYgqzY8GiePVze4bVPf/r7OH81qkZN9BCJ
B1UO4CwHchZgILX52VJBinM+7oxUF+HUwLw6G5bknwhqbTVKpONL1LihcrpNp/sU9IhR7bTJsTIm
L1Kg5NrmfooZgy59L9WrInDT6peuAlb7AsEwsHy5snEcQ8ElvZqFn/40zs07Uqr6yD5ClV1NMhp0
sY9aOmhtVPspzjZG7PXJrpC8NMy8nAicf+2MQcQEeR9YQAhqf0uHrCpUiVG6x+xeJLtFCFS+5g6i
Sd+18HtqhOUpJ3lI0pR2HiYwMkAVuHX0dmtCbTt6GvRdFqCTKvii7M8tcwTs9cmauOhbVZMe0gnm
DCj2WYajqbejWkDmVBCf1rwXBUjIrhrIriBCvFwWJHnhcmxGTk16cCjv6/khwrNFUz5SEXBqJW7g
ukRRWlOB4jojXzQDLc6oBlM0fjRQFMtMgPqKOwiWJKpbiMZIV/ZrYY3bryEmYSqNsJbE+7kqnMGO
HBppjoFZGO0d8xoD+N8vR4IVP1yY5PYs1jWS6z1MEmAP5LbzhuJGFjnGyoYtjHDhZh7iOKhrGAkH
TDSmB+TB+KwOOAf6SpA4ngEz2UtWxnlCxR+9EQwAL50jy2Mt1Sb2DdNHOu4HetvmqtsWHsjHtPyJ
xpob9Z9N/kmN62DemSqbFzAwerixOpfSfRtuakzIKBgXQSdiTDsn6jfIKBJM6UR3mCS//P1XP83J
z+U+DeJjl4PeE/Gxz1GKDV2l3prVz0GyfFOU4q4684ktLhurraGzZ5alBNXPQvca6ZWif4SZxyTa
y5Nf002pXmNonhT3rXHIJsiqkAdbf0uzaFuKrqC18HuyUZC9Xm5UI2MOU5bxa2x85gTCfDd67+qJ
DPT23oDmYDC8dfW41fX7PPOG8R9atDAPFbtvStszMXEJNYEGytvsY9yP9hOZodRXHMZIcAGunq8/
ZniCUWkOJLthk7Z580YhKhqWu7wS4RTW4gaDD/23esPFjXJMy6a3UL1RrX0//Tb6J6Ki9Xyowp+F
taHy9rLPrr0mABzDYxB9SAupPZe59fYcgTBKx1uppm6HUTL6bBZ+GhxGbXZG+1VFSQWIQBHN+DnP
GBJfGUODKDiCJQYS8EuXMTNpqoPCSN3MaV66j8xXf6pe9Fm4Q+nQfQ2emk/Imr+2N9bV9PdxEqah
9UfY+wkK9EvTSd1WARDT310fy/KydtuP/uXPurKLJjA8po6qlIHZSO54lplZjhUF+t6oqNtaG0Pe
RqqDtpmjUw+xKBbJuqzc16cGv+uuJ+mBQfJagYIe3EaLnTQuIWy0n7vrWBW0+FbOwMIO9+16OQwt
6JywoeDQtSBdTMGRIDoDIiNcNmeWnZ7niNxuBPo5O3BV+3WoBdCYlWANIiSCwUaUJOAJ3N2SGNKc
qQn8D/3M66boXLWKr9qB+gUUOcJexPW9Eq8X5ri7gUp4QkgyfC4ln0lFHQo5glTyK+tg4Vv+7Rwd
Ls6FNc79ar0ziZrDGjG8Ov6IQY6FyUKwZ+rkmHRfl3195ZpG5YrB/xF+caj5MVFTT+0KajaJe4Wm
/LbfpE/FdjrU+8a39rYrPVNXuwuvcye+ld4B0vHLbXztIeA4jR8KXmvnnrP8KdxnluXAyDsTAH2z
qfDYwKwmsMaF4J4/P2swgmY6CoJorAMYvowf+pyhEzRivQQtba3zKokimXwwRcix8yACO5ijYU0v
tKn59Ceew0IuKewoyldi+ihjzdUrAdckZGkyc3AjXXDBqexgLbP+pUXu8+FdHSsQhUlc9e6duupb
4z/Ge7rt/KdftjO/0YdfWeODTNwFF3wJ/iOPXpdOeigew83sqz5Ke1tRg+X8nC5/EufKqTwUypSx
jx34db7r7QNI023dy0WyuyutqVNLKp/EAKNTDjlz4xkjXijyBgHdmG0AdhA1jjfUznRkTnXxqUVG
+BApVrQ1Ojt5unyYvmd3/t9boPLOJU9Q2R4M/ApMNeDV4Eeu7bc/AQi9nzwofngUx+ZK2pmCg7P6
mRk1ApSA8Rjji5cBSOnVTEb1ua1umjz3UnK0zB+j7lW14AZZ9eoTS+x0ndxUGYTV6pzVuZOh9GwA
FSoDPCyjU2i7aHjttaPWCrr7q+f1xCIX6i0t0ECyBIuquS0GfyYm2hFQHvyHThQ86E/Xg4eLaWOU
j9ANQHPTdKnh6krj9BhMRS2g7r4C7UGmT6N9q8T/tHd/mi1c9h2EchwaOVuf4gHoyfimDdvPbV8e
BC+y1fD6Z4F8E1wJa6PJCliSNF9Pb4b5XpneBAeA/dqzA3Big7v8FYwam8DoJxAHhtJ84WcoZrdz
49sBdfT+uQdJ5rTvZYFXrqwM2GBAZHUUuFDf4nwkjtSwtxKK3D6+NpX7VH/L/j7jQPXwxAQXXCnG
tONhQo0qye9bcl/3z1UBNdg70gnC+ErJcmmJi5ljBSQSWoR4iL4lH6Cny53U6V9Cd9iE1+qtUwHY
7kQfB+Q8d81BjZ2vL/ldNCh6NqSIpB7FUjQAcU+Ce4JvjE9glLBGMPTg9nJU0AJtrYP8UaVO8lJs
06s8cufD+DU2G9GMwUokW9jl4kvVoUhp9rBrBfep/AhhM8tyNQT0eNr9vasuTHFOA+yaZZYGvrOV
frXSm/E7GtyinJymw8zHixLfhCAcumxzJZYtTHJOlEqallsxVody0qC8gRCvtq9zUa+H/RXuDC6s
cA7UT0kzTxYWZiufU/+hSl5gP1TRQ0p3wV8z5jM/AbkGw+CxGir3AJW7oYlAxIA+DwoFPbpyYAEM
02u1E+zW6gk/saMt751k6ImatLATzndE94LyqRflKuxP8J8NDo8IwurkkJNfmshbKypIALh9QIDm
lL9UUaV53cC3mLkMABT/rFQtVAfMGbLDIYj4jYQ8zrpI+nvVBJCQrDMFYBcPskowFDNg0SxKfRbl
gxH+iwczqOV/DXDxPWoVMs5gDHP17CijmU6SOzN9wBDz5YOytt2nZji3quOqx02FdUTNfs5fzMqJ
A4FHrUWaUxPsU55kMlHYhNGYYCVW8SLRH3bhWxhpTECSmVaCcvzqroD+0GJD3yCr5lZjJdqgNDL6
azq91loQy2Qi0m2RBW4xCZKVomBd5RZXAupApS7IwlY35GQJ7N9PvlbdlqjhMb5ICWJX2pM6jW48
CHZk1QYG4mQNVR2CY7i0EYK0pkpGtOCL8U6SPKu4VrOvy361kr6CY+GPCe56SeuwSbQSJsrptrWc
zvY04LnKm0radWXl5aYtiPhrsRgM92BSBkkahhC4NQHdoKAtj6pjNG0qo/FIgSfX5EnGNeIz2PgF
5lad+sQct75WtyFwzkq5Vn09KDtqvpiqN9W7UoSoXN+rP+vigiWTWQNlBQx147sRbytAbjWBy62u
BU0sBeLbrFPMXWNWZWcYhEFBXi2fhpLxtmghoHiPcSzIuASGeM7Qqhu6LIOyoCtPuz57QtaaQk8M
uCxDMDCy+tH+rIiXpw6hsdEqALy5RvQKUnenrqlvi/hj13IMAsVgDUwHmKzhPU4G2j6mPXNx1dFs
EOtAI657gTLJ5ZO0GnFOzHCeprRxrEQhzBBQI0tvlYiUfu1Bj2k0oAQwbahBIoILmkVsxHnAgALV
nPmVFF1ZceKplOyUaLiSh9sxz4ElIXnl5HYjQHuvtERQJYA4D+rMDATH4/7jXKWm1c4IRbfKVbZF
ydeTJQeNWwwfO4EPJNkoMPndf+DTj1OTLJKcRFhEiq6KG5gk23xPH57yfQjdhFfbrbzyC9WDbXSr
HJV31ZW8WnKkz8vbueY1IJpSbd0A7BQPuKX1Vs1sdc5x2EbrrsDkqh7vBgmYr/1lM2snADgMlj+g
Mmt9k7adLDJqe3VuLJwA8OyR4Hc/3U1/PyvK3i4nRnTuRV1nU1dlJox0pQsIjUesm8D8oZlbW3cV
9HPzh9jeNqngcK8diFOrXF0xnFQ0bZnVJr+iEIIo/37IEMsCGz/2CLz8wM8st6gm/VzOjKO0hQJk
52pm3GxVMBhUbmUmBsRTOtkW8Yis3ZeYTAdjigaQOkQnlzZHFbyspgGbQathzlezhrh3mlKCWApt
ra0+EOKVTUlvpDZAbW/KlO0/OMyfRWvcXqKB3CQWW3RVfGTmvrJ+dCIGofVIc2KD27lq6IOqnGFD
MfYRqLmGWgf45D5t72eUiBsoz0m+TPzLCzu/dDDIjJ6dhZI7APv8lzW6VmuqBJ27YkrN0VEVDDEl
A1XeSRJIkVtpVZBus7HLBOjuczfFpC+OhwkeTfgQz22KeYc8MQZ0Z/JI3xfdjRlUf71llo3ICR4t
pDa4uDmfAQWgZGkdzYD4SzJfn+XIM2qQcQfU/H35G55HE1hCdoVYYmOEhY8mc2kbiSzZGJAuGvTl
jp25LUkl2KhvANAyMIMgA7wnaDSBRh68sMszYHSAJmUqArPVe5Ov3UQe2atefgWtSOgHzK7lRd7o
ggwFAztevvU+Dq7lC/pdKw3X5Y9g23oSOKlZ6rUG4ltIF8SdO26Un/ZV4DU3dF/swZ7pVJ/J72vi
JHelZz1c/sprHnO6frYLJ6aV2YrqpMb6dWNyRll1VFHi//0JL31iLplQq9rqLQWrwyHE5aO9v2M8
9Mcv/WDdzbvGMY7tNX3PjsVTezv/BP1bqLmKH3xcXufKiVzsM/v3k3WaM96DsoofUWduFd/H8kZR
d1l2XUyiLP2MnYng7J1+Uu6uD1M5Vw0CU6aT/qgS9Lqc8mf2fN2/SF/WToOWJroxl1e3uosYQQJN
hU7QBOZ2McnHfLImGQ8RBUO3ne2W0a/LFs74TL5XdWKC30UKLiRphokCqJ27yqHZtvUkx7x7gmrs
L9mJvoyn19qRbLf2s23lAStgRU63oT+N2+4qlgRvofOUBpEBMHm8JtHuw/jVcj+TITZLFWIQrqYc
yHDINX+yvgpdJM+zsmxbxpse7M1oo55zmOlp1oEFyobzxrTY2F3Y73Job86OmetG6Jl2ZN1QOYtu
QxtwWq8usup2GFKAomaVHlJwoBXboFYw4FxV0EIiRpA+EsmqrgkYVcGDqI3VDhmbTt+bYWgCJy5i
ifoGpRPB04jqj6ktxVDWboixj5umwhdOFUmEpD3PBLA+U8VVJWMA6YyDO5iSEMgxrBJ4Vdmfhjxw
taaR9kPLDFYYYyEEQgD61GGAr68s97JznYd6mMeoMfSUVKDK+eIcGqYDTUqQQlFCqk1rJuGbNakl
dE3A2PQPpnBHgpkAb4/znMeOlTgHeZqbdhDRNpWc7qPSsCB5NA4CF11bFXYO7om7GI82LqWLS1Uq
hrTJUB0om6vCMsojiVvrp1WqQGZcXtYZpyzmLg3wLIBBG5MjwAxx8W2kLYq1ZYVrys2f7LtiN3q6
4oGdhzoNNEauWz/YJNfh1vJ0P/URiF7zrehxurLgxW/gAp+SdO0QDvgNfXyt6y+R+SPJ/+GjLmxw
H3VK5LArLNiY87ugu6ujTUwfL3/L82C6+JQ852Q9zg0ocGBCm6eNoqS7KRLR7KyZsNnMhsZevwDX
LqOXOYDYUgtgQorNDTXM+yFPBKtYeeUinzmxwQXsvq3TvJVgo/LTyI/vs2frWt6T0FcO9jZyFOCQ
RJsjWhbnhA01I93WYTLFbJQN6GkvyG9XiByWi+JcLARrVCExC/W1+Qii3xqiXvqD5hlOtgFpv9e7
1h1Yt11ZUK46V7vC+Tr9mpzfSalJ7TGqc9c6pvdMbtO1fuhX5J661t70ITy7sV+Ul/4mcEVECGxJ
y/QJljVUTPGSwA3Eo/EMvW9bKBbnrlFgsjp/it8KMwFFtYeBFHn8edn3Vy4CQMsBvSIIxEi8OcdE
eLHTrm5zPOHvph5N3hGS0qE7Gp4VbEFbvcUcx2WLa0EDC0QZCAUyC6QCy6PQxVFhlwVQuTlSP3k8
ZPFHJ9IpOk8WYOHEBvPbk+SvVmsJbxnYkHKHfvXNqxxi3lJ04NhrldsoMIx8wzTAgQLNr6WVRm/B
AqeNuRs8y4fy0WBuQTaV5SCvF7TEV7ZpYYpbUDSQYKwlzKhmOrjrYieLHo16ckFsqBhXeOBWswBd
sPIFcbTwfgSjHWqPPPQl1XvbaHpQVZTlXaVitg1Qxh7KwaVIOnbVEGNPxeyjAdZB7pyFxKjMPOkh
MBZAq41ipmemmNmBLoxWPVz2vJVoBSLt/5nicZlBqRXy3MLUBPXjscnvpq78cdnEinPDIwg6A2CD
tc/esJgQRk5XwsTQh14WqPdg93SiRDRNvxbroUylYpgXCCFQ53GBt4OM6BCmU+bOw6abH2h6JcUv
IdnrmmdRoDKqKzDND/Ftmd5XQj5wlmpzfo+CAPYKIyKQiuHZ2zDabCZRoGUuOUJ9DiK319beT7bJ
tnGiyZk29lHCOxYqTp3zLG1FeMq1XQQRLsPyMrAo//SRJcnsaaKDaAzg0KzDkaCbv99EaJMwpUyI
m+p8ANY7vQgMPC1AIfGCnu5MjsJUceXNaDMoBqqmqK6At4V7zmi0n4xMMfA21a+SwbOdfNM745He
zMcW6hrS5oPsqt3ldZG1s2YhZ0SxCEhGle8nz6VetHqFhQHn7XQHQApbAJSp07Gtypy73iNb+xY6
v7fBrp6AGM1cyDWB9dsNN6Ifs3bByqc/hiyjZzJndZk2+DF65yi2g0pk4EJiw2nv4w2ek/Kb+UDd
EA8k6t5+Cj4E+9tnHnzyIbjI3Vk5VZIctvu35Gs6eEroV4523/34ZX3O23EHqdTdcG2YTnwETK1w
FFckPbECyYEDnPwELqJ3FVgZarYXhW8/qm+9U7nqjb6F07mjL90cybEUlLRXKqM2yvQ23tFwbXCo
caG2w2U/hDXaykq7nSJ38psb1L3umsZP7keBsZVAyF7pkHdCW4DhkZe7O4VJUc81dCOHZCdnECWc
d5SIcE0roQBkN5hmRxREas1fwJZeVLS0FLjQBF2+xFc1kVzz2jaBioWRGqK+C2oLLj8Kgjxq8sLM
3Oa22Uav2uAE16Rz5Mf75C3yMTOMgkTjXHbPtaOxMMrO8Un6QqQoy60MRge32YY7xbGQ/+6aH+Wr
eUN25E6PnXoT3WRXCqKfINNYqU1C/wuxHWUBQMWQ/y2Nm/Y8lkFmZW7rBdvqJt5bB4xRjj/JPdLC
Y/5CPX1PfySv9DHetoLrcyVAGRh/UUBNgLo2/lvaziqlVqMgQm6Y3wTRLa1uTPtrIII4uOI2jCjJ
wPg8+tF4Pi+tAFqYt0kOmaQBwDDtzRD1jlZ8H3UGwNJRnANanG8G5E3XTomW527ZVQ4IZ0h+B26k
yz7CdoGLYHgfAOOPwgZ4ufh2OkkDzRh69thTtkr2NFjbwnzVDOj8PQSYKpeMWuSUq9kuLizMXgNq
r/GTtTTrJ8noMbzWttvBDx3pA/oFGCRwcuELaO3UoZHyxxZ3ACQI6ZKohi3oL2W32Y31CbVGr9uQ
DblzIye6kX/KopfmilcsbHIpFQZfJzIosFn40ZO8LXBFRh7oTBCWo9vWOQAedXkLhavk3raSrIx9
3GFAzsQF/Et+SUK3daY9MIue7QePipseuv3fg8vtxTK54z00BMiiiS3TfpylK610B8NV28zJoUQu
WCAL8pyTntriCytF1utGO8IWnmGNL2Nhrulqj/lV7N2bx+bx7ydOsDaMEMFzEEDAQ8sdbK3PEdVk
BMsOyqW4bmLtqQLZ1OVlnR1vxiyJ2oDFZC5wt3GOgrkWecYjBSNroL9Q0MtXckhpbP//jHC+UZWK
3QYjjOhB67TgIlXzf2hyYyVgDwArFErBGkqyy+8lK8NojCNgmDGBs6veEJYCFzgL6N8WYANqf4DK
8TvSdmVJewLk31jZXl55lv2gpLYr//zrr4UMADNAjPIF3Jr8LV3UJd6RgK80oHdPq9EZptfwr58F
YO8EoBT5OqOek/mvJTVFpNcmmPzySD2qXe/pOWAPoSAOrXjXwgpZ7smUDkEXQzfFzdVkb8jyVqHd
nQqu+L//YpqK74WeCjip+Vp1P6Iob8wjqDBT/bod1RvoqYCvq/sHM6ATwI0B2BcgrFy0mWaJGLWO
vnhTqw4SGrNSHahwXl4LOwuLMIONAQ4QtyDa0wpu3OUnI0WVo6KP8UHUMzaDjbHBedqCX8Vr0vhh
lAYvwrznZZNn1y9nkosBsVVW5thiqA8sBm4h+7T8CIPWS0ZU7NKNVm91KsjL2F/kFonY9t3mV0Bo
yz9KzbkwSr1FR9WyGiTVeJoMJVjay60xWw99kAlypPNZZFSp8UABiohglBDVreVHjQIVCr3ZAI4L
QAq61C8xuW5vC2inms9J8qIoxyh6s0NBZ3xtlQDWMpoyFD4BK1paRVYFAaEaxVa1PoQRoKOt00Cv
aLShoiyo8K6EJtAYIM8GpRFA7zbvNXmSggsCppAE7zMVSrdp0qFy8tXZ7fGyt6yZIkgIIcuKWwOX
03JVWl40g97DW3Sjxxy+UnY3VjS112VTAYYWTv8QqTBTCmYoWbYYHQ1nbyAghwkIDkRNDB9T145l
oh0pKsSs7RUGBZDlohijnz3xbDuZ4D3oIRZKYnqJCV32Oc2PVElB6YBBzykXMVauWwRVGkincbvz
iXVl1n1aV2xIt9ehSDhuCfC+c1g3Tmwlm8YQzT6L7LGU8eQd1oxNW5gR7JUZ/ZKjFmCw8cAGuyHX
fjRqUb60EvoZReP/lsfdYhPemVUKeSXXyodNKT0BELopqH/ZF1eN4PUDrBB4W89Iu/Nisq2CrWFM
yL5Sj22v+wZYoi9bWfX4Eyvclwuzrk5ihuUZI7KR6+CtwyyjOv8KaS1AQqytB81W8ALifrHQe13u
kTpPcTzHEyJx/5AOthtC3yASBd+VGwbVaTZsj+sFPVcuLGmxBoIEiSWUsuJF8qtMXwN0WfOgOVYU
SDZBvFg1BxZTEDJAyAyEK8s1TWMEivqS3ZpzeTCT61T9rIfKN36XQ7jvRQKzZw8fhmQ3TSQBSGzw
FbnF1fLQyU2PjCOx7V9SavlqTgXVoDV3QHqmouWDNA3j8MsF4RBhSqBBrEUZZy93udcN0zt6GlAN
1QX35Jo/IEsz0VpiLX++oUWVCm84E7CV2NyBK9tJ5V1DhJo1a9/s1Ap3eRgazXK7woLaVMs+oZ9i
HIJRre8L0k/PijSbO3RXyi1QKymK82ZzFZfolTt5HYOM3x76RyPzydDvL5+61V8FBB1qN5iIB5P6
8jN3aQmh4EhjPArBvUrL+7F6vmxhdSNV4NARQPDG4oHFJNRze6qZBVol9NDLGajVRlWpIicu9eCj
jUAm+fcmv9lrcXWC1VfjEuKgVaHopyMI0zR7G+TXOVGPJfrpLtosm8umziukOAqn28odPJuChjcy
4DxStQvSAUPlvgF+OR36w7FXVKqrRdtGdI+unXagmnBVG+gYgcV7uWuKFNbmrAPZVNbtHpOp+5l2
10E67iaEsqDuDolWC76pyCT3TfvCmII8hEmwRzmtZkDk+lcbgJEt8IG6zOk/xDO8L3WwZDJYFS9J
009Tr4US4lkLprrOlN9yuTwUJXqyJrlpJ+pJmelf3spVR2VFOAupsgZqmeVHjap51GMbKZeJBpw2
y5spy6+0An0WSxeU4lZTZZw3Fj9hEP8vbREzTvSig4cGaN2oyQBRYNgNN3HyazQdSb2tgkeTbDRT
8AhZDXXwGPiMBrTRdyX3JD2JAJedE41B4hrTUfLsvm6TTdCJmH3XsiBU1/9rhqdaaqwpJB3zT7kO
/bB9kdC0qIoNNMEguC6I3mvbpoNhFOgwjNeBf3v5KUNdUmKSspxyDABND6xPuxpMV2rHyJnsZHvZ
SVbP+2ls4bwktHsLgC3sltGpt7R+KCwTqi/FsE31cEOg/jXO+ludQWYvEtyI/N79RwHrj+gZO6Gn
e0e6BnL2EKIy8DWz/scwg59ZpHdxxhLJW+E+p2YYVR9MsBKrhtMnzZZOLwX2bYJuvPVRW44SQS3A
cM2ihcKYOyeRN4PTpJgeyxivWQq67jdi7yo7RQPnTfDx2cc9fdH+58fhRYunO8r9fDcSzBZlVk4K
FN+753G6StW9mm568MaN8y6cPpvgKtMw+Sq4I8+Ac7xZLvYl86xKdg5Z4QHiHyTxE6jM0RRctoi2
deNZigUy34/+/zj7suVGbiXKL6qI2pdX1EaKpCRqa0kvFS21VPu+19fPgTxzTYI1RLTldtv3OqKz
EkgkErmck/gSwDTL7AAiaVwHBZlDPxMectmRDRsWg3kpMKXvWt73sa755/OAXQliTpGSFzJXUJko
Rh0JWBXgJjvJDBTtbiBWfx8Y2zZ9m5cHzi7w5DGGKJRhVsYtliOJpw0YvaV4JJHkVdU2E27i6nkw
HzXt0I2baMLrWD3M6EVKwq9kcmLpqFe80dcLqGFWf8ZkdaCnS0NCt0d7Lfpl22SLJ4EAr4+fZcFO
+5dZlQFo+lTP+CLOpXHhDxjh7Owgbmltwli8RgQMD1faPgsqTw8OgYiOG5DpVn+s6BMNfNe3gN0B
NA4hQYakJQqlCAPYmGoQR3OsBdMgobjVktke5X2o7RXppRkeSt5I+WXjgWQBExDXhU7hnFGhOnc8
GBeThkUoI/vV+/C2X/ef7i3y8Fx+kEulLCQGgLFhgSID6QHWswoVBpeXPLZfNHLwPEL2xPeJ7W44
F8ZPmubUiwANniI/4Z1Ec7/I/J/rIwdyVsphFdvOwTl4r4d/fjzv4B0IxOIXftz/+zf+xSdbgl/e
z9///EeXuAXZ721nczxuvo8bZ3d8Ob78edlc3+fLyiq6ndFbTl+ScHgI0M8/Na87TQ3KPqZlXdvz
vNj++dlEnLjgcviQCsKwJeWDwSOczboCpilP8xmL7+wcx3M8KO0Szgv/skhNhWAoCD1IFhKvbA93
o1gYs40BqZeS3e5l5xzePf/Xp0p+uZwtvoyvGEmMixKLUAqsCJJ2hwO2zXZ5qtCFZ2wIcRsSYT+F
EKDQnW9MXFpl0sagON0dHOf14H0RH+ZgbzhR908Z4pocRhEJKAhRWkLO4f394+npKSQLeZrIw0IA
PoN/x/+CaHfv2pvH78p+/H4cCf3rG11VJKL/OF43yZ/I+/KL0NYAFHlDgXs717xBghQNDhIshR6X
7d0Wy0tsB7pvbJuj/s8fdk0YDf5OYp7RKMRJq6kwB9ZPvAcfJxOSnI3DEfWTJ74QpWK0gXYSIO/A
uB9xasO5A0AoRB3oCfC29NhTRwD1oJ9Df/2XtTyRyQQWoZVOPepPkJkTheC3lICSnrxAW1pG/vJ/
+ff7+/3e5WziZR0Z5wNAyv9Tlnl/9PUgR2IKwfCAJfG8J//NvuU5ldXzfipFPd89I5Tkqompes4B
XO/woPc+LPWZZyYXEQA8+pk6jE0Cw6eRxB9Br4639cktT8LPg+zCOnQAnSI/DQ6ri5xhUhZCOv+z
UzuDvA5e7zqef/9ZuZ8/rtLe0DPAqW2sH/8TsczxT5UgzxcJYql9pOS1t19fWnfEdTCj2aZ1B8cx
cCoIbkoV0+moZOJff2Vksjt3sjOikwJ/Yf05F9NPW8219WAuJrOIxkVW/9laeo06h5/fcHDo4aE3
Kq5Reljpb/gdP3v88+cw4Tjhx6HH+Pp50ul5ufJV7OC3UAd1L5591c+3ec4/tzf9Cvot+IUbgf7w
vkChJs1+AdrLJLTLUWZb9oFdllamqY0Mk8d6IKL4+YGLfCC/oP2tfUPdpHP0eEHNxSsY3ElIzwMW
HcPauMiZE6A0baQMJuQO/Qz0fh1jY1ZPrFRzlSzkPAB+YCrOlGSEMV65SwohiUwFl19J7kISErxH
7YF84d8AOozfQxq5udCXQG1/f28/bB/8retC/e/v4x8sy9aDn9u9HHebo3N8edkdNz35Dp2R/OGx
G1/kIhAf00VB6EFhX1hoOC0d8wJDe0CgLESAYJRzWtbuIilFa9dTgNzVYgBsN2yKjONkV7aEwkih
mxGds2i5YrbEDIR6XtQRjECSqRI833qnL5dXbdaSmxR4v5wQblUcGpzBnIPmCSR4zp1t05eodS2A
7x6EdxXJVQFEi1ZAJB5K1iXEJUahYdpAf9Y0A1U1Rq9wjEUloIKkRiNgiO7lyY4pu0a4DxQvEl7D
4LktvKn4JRv+pNuz/AioXFPnZWIujhrzHawVppMFjlZ8h54ExJQDLwOjX36PN7BaHTBSERR7A45T
cutiIGa8twROOZg6X+YYnC0EEwO2i1Bls4wPUAGEYo/o9kL3Owjj4hKZkdTNkRptZM297uNWzPlM
KHMjBArQlZMRQpHfcpPqpplykkWeMGyE6e0/iKKjnpSMCU9YZqPbwOrl2sLJsYTSFkKM1rtZEzvy
4AQB56Kjf9TFUoIPBi058Js6a7xmWhpq2IBJebLulm6bD7+W7m+7ZKi5oDufvmIl8aIXJxHR6lXL
yJlFc23PkzNL31n4en3FLgMRRggT0EVNFCyNPgNCtDXEFlldsXUFJexf88HKXN1M1E2YLuJjMWWJ
l1XVuO/QFjK4Uy/E2zSLeaWty7c780FMoFdH8lLFKiiwI9kxRLsBhUWA+c5gZwyPQXS04m1teTFg
sHTjEAP1QuK9xKiAy50FpRYdxKbNb+duSe5SdTFyfADQSuxOsnMBPdfoUjporV1qMQGri9XYgEOe
6k9V23L246ID9Uf9f6Uz+yHM6qzNNUy4BII7sAOMgMjxhzk74/hLNL2s8VoeQO66Kf8rkllxa0zr
oWigsBK8Z+nDXB1y9fu6Wqs+AIN+/29Nmbi6rMVFqqiIJX4Xm08zvsnNu2HxB4NHW8NThnEBal6K
ZoZmDVtJ5tuyfxcs0QPDFiduW3WkJ/owntxKFSVtBiqlAzBmZXeqP5qYIkHzV+MaFsdtXzzdGZtg
3HZpFamm0dWblvsRlRfrVtf3U+HH4LTrbkLJvr5Zl/OojDzGY9cCOHhAm5raBQXhDr5bomyWj+wj
xMRT8lCRxk+fYJAfvKHQtb0DYgmqgxro5oAYdH7ydIDOgaLBArFmdYzH36C8ApMlJ+jgyPjJjp68
z3s5lfJxgIw6RWUeza1yvxmXwr2+hGuhzYkmP9meEylyp02jXkNKnilP8qi4feeIw4hWWh4/wpol
YpIB43jodKTgEedrNjYonFoROGfLahc2Xi7dxfNrD9DuXtuNgX9drdXFOxHGHGMp0/RpkCBsDEZX
D49oGXGa4eO6kNW1OxFCP+Jk7QJ4QESFEGLg2pOHQ657maoSMeC52lVt0EsJHmJNVdEndy7I7Ipw
mVtc4ZWmk/JzGkYyazkQBtymll0zeswU0ZFKPBEKkJU4s3IXTb+bnvMZq+r++xU/ec4TdWstGmKh
wlcACDoff0/ajZI9BjxsujUpSMjiPSED2R/123Nd0ce2iHpaojq93KqpY5m3wuSYIsdzrK0owmta
0tGBbM1WNvVqiNoxb9HTE05ksN5aISNjwoOdW5XyA5CC1wpUYQxkHqUEsGGQIokgXuizGr14Slaa
m1Sux5LA/6cdKZesccPURBeiuVSuCCTs8jDpRtuA6CYz668RowkyirtlCA6hJYl6xwwz+UtsMzp5
FIST7JZaIdZeO89l5apm3nX7YVAm0c9ybUJk0qiV6qhKEYqc22Vts9CVquJVjNQegFLONysrZEno
Y7TB1pLsFIGbS2RSAf05c4r69LiykQ6qcIhxMAeKSJ+5V6pKUmrBwELWTdh7VWJ8Z5XGI95ZFQLQ
MPCgQZLG8v0EvRoJwMrHo6dsd3EIDmAwEv+9x8DkGnqu0EZ2CSGsD1FfL/8MK8ipA+bfRmoAUKTN
zlTPnL1ZUwcthUDFRXMh6ljMmgWoO9TzDO+Uzjkxy+OQcXr9VgUgY0dBVtHmxDZ1mNagCVkWo4+2
03A5bZPu8/pqrQsAWzYQneELWEhPK0ym0FIjsAeOxh8rEwG8ionm6zJ+LjjWtCx0qeMvvLoveqjK
Rs7rhsKGT22A7n7XkvGizQEi6yjaS5iM4DDZF6ZILB6E0rp2/wqm//3EnQ5VOMxNhnEPoy5+DwNG
ccK/BhBHeHSqG3M8pTYzczGCbqH8hkE/R8Esq6l5s8a5ben9c7GGFNNeRVcmZY46VyVQI8NMFsA9
N4YU2FH9OYHiDc+AZkjurSnUAWCe7cWUF4WteR9MpekYZ1FhI2xVM0f5sQsGiJ0HPbKlGszgifGR
lcpLwYPwXDcT3BNIUAOqESNH5yqKSBYXOmVjHCrF1oO9Ud7N+m0Ub2Xlq6w3mnYU5Cdj2Fy3Tvqn
Xiws+qZwRaGyh/f7uVQ1LkHPoUFDvYnu5dK2ij/15Ldm6qujd13U6l0FYDTQEWAU3mRdbB2pcjm3
cOVCbd2OsWxLo7IH54t7XczaniHR/z8xTMSetWpfdjo8+RwoA1HGyc7R5BNb4V3SZ5zV48liwiY1
BfqmQCGBh+LNBLFCesiq257XBn/RpoAuAXoz6ejBBG6LxA5yh3k8twpuYxuPka++Texa7IkB/tde
VwEN0tynRYZ2xY8YIDLXF3PVhegg4BVBy4xmXubcleoQGbUM86g7PO9aqdkEYcLrruUJYd75iWgU
sAwIicf0ZQzEJyPniVg1c9xVgNmh8SVLnyvMhjUtAm6SWei/6jDeVuMMIhVrY47vdcMjeV97iFgn
0hiFFBGP/LGEV+wlQDDNYu8i5UrC8bcZCb+CATQ02q/r+7SaKgItOebWKUYgOjDOzzEmiIQ8FiCy
jKrjuAAtowKZIMDxC4xhAjCUDq85XVFVJFBeFWt25F51erNyDTAdXf+W9bX+91OYAxgM6M7Palw7
ljbaGHiJrduudnutczMeKtrKQqMPE7Q/8CaYa2S3tW3kpc4DWE44mUCy9RPDibSNbuROaL4LI+cw
8KQx2xr3ZjcsOVD0dbyX9eW5Dl+nUEadBk8m60YvNtfXccW50OlWKIaqNgIHxrm0VaMt8tjj+tYM
H3m/XvijdQ/mUjvX5azcrZj8QmkUThNNAaJybjoqgIbiJqfzAOjAap70caMJwFvcSFlLGmAf9BUn
X7y2jhKlCbBwm4N3mFHMzAF1vAS46bIFHes2iJt2srvtQRvdtZy2yxVbxBQHMuCYoLMw9sXoJmIu
PhQpAHHbm7sJcQWZ+hQ2koMXNTXu0dfPsZGVSw4CQViuAN1IBPbG+WKCNm4KUgGuOhllvxdMdFuP
zohzdn3P1mzjRAwLnNC0MoYDqZgAz6KkPVStHVSyN8nedTlrUQnGN9BChtZVTMH+/PeTGLK2tL6r
FowFLlUj21YoZEBsKeR6N2fqUZja+GjGs/IZ1HqHAbAy9aJEB4MFeNoKHg/H2jWIsiygy/CCkmlf
1fnaCpEp552JIYwl2VdmS7Sxs5eAxu5EUTxBhENDPcWqf19fg1VzPRHLhNFRn+XTEGEYaJqEY13i
IEb6SxmBe95a7mtM2o1FyTmSl3hPIOQ+VZWa2cmya8EUKG2hYEZA/poqdxow+rYNrb1hbQ31zuqe
+9yrgfugJdsx4Dwh1/zBqWzmzheFXDLmEfrG03ssYmzHy5YCLGo3mmiHVktiXpKVt8CMX13aoI5L
HQLLWUCr5696ec4DkNNg+HTM36WI41dXfQIdvqDj/OgVYq7KfuyWMqSDoJ0IVIt20xmKN5i2OIAt
ruWkq9c3EjkFDOiYcHXsDZWG6GsXKBKOolcicuMxGkDGGd3HuZqTXgo+1TCp3BSAbzfAcX8UAglj
+UYHiIYac/NSFeXb69a8pj2aDCiQCDIdJpvps8aqTrQCEz1VAGpsrdqpiZ+0nimkfp0v/nVhF83X
iFyNE2lsRg/dzWEHkFvkp4q7HrgJQo0BlL47wnnZUak6Y544RSMf6sirJEe2ja0eP1XJHk5ayB9E
TD3fT47gYOjo+oethJz4LloHR4XU1NgeXEFpBQO1Rpxp1EXTurrD1cBZ6DUXLaOnA42+ICrC7NT5
EbbSIGqEjnqrNDZSZx5S9JfPxriVm6WOvXiyusfrSq1JRPMtmhpNC70kbLVuqFExMwv0qi9xk9z1
YYs8GSZGDvUgxU4QdjzcorW7Dq8RysqNNmJg05xriMeHJqCTGY/yFiRl/XaBxUZf13VavYBOhTDe
VwVYqzhGEDIIlkWmKrGnUHAzTXG6ZMSU+OQvyKQUiXWcDCsG9fIfzgesVCGN032kq37iitW+S4E4
gBmx3sIwfP176J/1xR0lNEv8muRDHuEh8XZd5qp1UqA9eA0K8MqYTi4KYZrQqXgMuJIgb/djoHFi
sDVbAeI3Hv1oTcYwPOMEpUBKFzTWYNy/3YvZzpgeBGDBjcfriqw6GySINDQFAEiDhcE1S6Wp9ZI6
m7AANKJwU0f1I8jt3LDvb6Owca6LW103oJABUEOhs6fMuoldOHa5BW+j9HW7a/XS2gMt4eW6kDWr
x7H+nxDGHqoET/RogBANEK1WWhMBzDa1zAk6VoMdGSTH6HWAC4UhnJtdhmC2SChH9qDmx2aU7MSq
tvEYbYSggktRwXhl7Ubty7D+U5yFdCvIc2gvOcYwz0XraBEG4SeGsowepyx+kwSdRI3sDVFgg9LC
z7X3sZx8dGlzvDL3sDMbWKK6J2Q5Dnso5J5a+MbyFga36ux3bej2zVEWn0zlG2Xs61u6ZjenPobZ
0rbpFBOIENjSpPQExTf1iWOZayEOBv2R+sL7HIznNOY6cSJNKIVK286wTGC6KpIrDc+J4KvgLUsT
O4t5cCX0g5msnoGEHhBxDSQUkbs5F6ctAc5+hNMtSXvJGu2kU+02eS+BPP/3K3cqiAnd2korQjTL
YCSxKh4BbfWkFAsnnbB23lCRxKWm467GzOW5LjGGKxUTmEJ21L2aqAHU98V/edifiqD2cbI7mthl
df4T8Y7PcOxGXBC8Ke0e+Fz1fS1xjvbq5pwoxBi5lVpiHQfYnDm9kZrBFoyKjCY4qXhBDk8QY9aT
kMj9kGLlkuBGMp+H7NC0D0bEiXPW9gepfdStZGDtYtr/fPGmZDEXPcA0bJiZJRmEt6qqN2NYcK6S
tTOqow8UMz907od9iAaRqC2qAddgpom6EwOpJ2EnJc/X7XktjwbQHXQPADRVBpQfszlilxhFPyLH
E/fCe18rviwAwSgW7VlLyThF+7H9UEbTqeeGkkW4IY6UWYVgGzA5dr/qDAHJSHFdgPwhsu0MSqWP
yAjnCK+WTiVFPEwknVCPVcFvOpf2CCaOMq6JVVEGgMUuF53zBdQpsV7k9AOYY6FbdZYbBc134YYr
ei81dsXgofGBhLno9sBJHf8ayBtB+alIZvm1YEzCKkRt3momL+4+2his4YqzdB+cfZY5ujFng8Ia
xCCHwCHUgOEEehVSjYajG4Ah6sKEYP7JMboPZUn9cSzcRI5JpvDgZrg7zBwdNR1kc6QL3OYByWSU
XHKiml+L9lnrH3N06KbeTlW/7TnB39ptBJhWlKCR2EdhnVllU5kjzJFDbiQlmxCsmVYJlNPksTOd
RP9IBs7lR9W4tKN/xTFrXZcIIAQU6OwwWn4Vc+0Oqn5T9cgu0jycZH1f31v6x12IA6QpEigIBA32
bYdJksQy2wr5zN505topq1tQNSczD6hiVS087ABFg/b9CzTaKF7KXo0hp84f6aEYan+SQsesDyYv
jbAqClwSgMOALMwnQOWTC6pq8gjwQzVcgSjZYrgBKXQOwKXgd6xwSu5rpkFLkKA10ZF9Zmv68WxO
HYYQEDl0bqc5unQc0jtRH21D2redfX2nqJ2xO3UqjH7MiVoS5YSJKEdoMbSFPySSSEA+1m3lXvlr
SmI4llNRTACWpguw2iWIUsZbY/7MhHu8jDl2vmZ4AGFBhAeABvTLMrsktaiFlwkMogIObNqXNoqU
pJIFYv0nbU4kUe92snAY3bYWq4SksOsAOJETKbgdhrfru7Pm/k/VYQKvpB5UsSwgRFNjUisPbR0T
SfMl6Smfa9JOdzWPrG11AYHrDJwC5JoRT5yrhcsm7IsZ2fopulVLrxK3cfYk82C3eFIYq5vRzd1P
NaRUBZo6pVB4X7LlJpbkuywKOFfoWk85+swAXYbpMxq3MK42Ql+LlAB0Asj1odsAa2G0KqLXGenV
byMTtqqSyrh+tJuwH7aBLNmayUPyXTnS+AQK74csjQhs6/NVnSo06VT0Ewz1WzbcoXEqbTuUDRGN
z4HbXbfiqmj5ETMHSKxRxr1zaXI7le1CXwS5NthzLHigUXxS9WmDOYRdHuq8yZmVuJAuLGUjRcX1
gq9wkZqpVxTsJpr63FE3XWSOr5+DFS9losUOOVy8hfEgZtavaNtsbhTUxyLhvQpv83kiScbJufNk
MDapZrFo5DVkLGMDyJr31BD2kjl51zVZsfwzTZi9AQeXpoQVLKFJADDb2lm9jZVHqeMB1VyXo4k0
pXbinpZwQDpogTYY2yCleIcmlj6pbG539s9VzlwgQOVFbVTFb9YFJCGIstRaafCsXho0w5G+mauU
REA+cwJpiiP0dpZR6eZ9DXxl5MS30TiN22Q0rP1kVvi+bIxSZzHr0V+iKPEgo//C9I8Ykyaqi3uz
s4LcTZsEGbJ4WgB4mM8p2n07nDVj06M+g46xslXcNKtkognL9CsYF/EtATv93oqr+X0KMyM4pr2s
vKn9bDhlJCALPIoGiLoySf8TxOlyb2QyYEYEcyj8qqrAqKVP4ZjYy9T0gd8EnTHsrSYVak9pUyny
pTCMfjXaMP4SmlpR7KIso7dqNqWYCGGQg8Gok4cNyoGFNyYAIOPccmvuBE1sFCqUYi6zWealwuWX
S8jpBUXndJrfIGit1M1U7yvVzXn0lWsH41Qac9OFSR/PiQxpRj2iEo3JuC4iJlIaf38yTsUwd12b
LjCaGWIk5Y+UH9PgYeg/a25Zj0YArL0CuQLJNUSm4BdgboMm0CJLiXQE/PVnpThy7ivqXRoltlKB
0MVHy5dV3+s65+m89s4wT8XS83pyHscuCjO8ApBLVP4MAwB48oesBW/l4GraQET1rhVcTAMLvH7u
y0l1Ok2LQhucJgpO4FY5F2zWSyeghS63eyP+VMv3ZZg8NLKFw3Oftjd6CM4RPAPCVNtOmO9JtSMu
0O0SlTezYvjXd3jlXjr7FGYNusbMUI3Bp6ijpBOl1BxBq9Cy3IV2X6Zbufxr8mXojuE7jHOi2VcE
NuG57oEeFDHogUBEWOqPZVa6plmltpYHt71QfiMBvmnn9rFSzT/XFb2EXTgXbDLeV8uldBSAPWEP
5bINxAwhDsgl7E5Qu4OogwYRgU+a7JKlNcqbNBKCnWhkMYaPqzb6DmZFFOwu1SVkf/PhXpTnZJPk
plQSVUgzGVBSQfcWpdr0MoSoEpNEjeqbaBy0m1kUs3sxwTVchCXnWbJmwohFUZFA+5YGeBnGkpJw
aYE1OKGvSRgGO0Avu2i2GryC+ga8ktRtmvQJeZh7LfOXOlXAa9Z/X1/XS0AEOiugoFUGKNxoyGHR
aI1QMwBM3Oe2Pj9rlehFUv5ijQX65rNHq0UzN2YIMmGwpbYBztZ0H6Og3GnxYyc/qn1yCKSnyahs
QeHOyV16FTq3AUItnDOAobNrg5KfojZindthYYWI1DvZjo3lDhklEpSRWy0iSeaPCfCJWYtODe3x
+sKsuGi01qCBlLZioeWF8Z1ozV0EBRSpiI/yX4oS+VZrvOgSr4VvJagA8g/NhSH5ghcC87paxmTS
tRpmPY8L0VGNwAxiH/k5uk2u67Oy0TTPiJEHtCeJtKfu/OS20ohalgmyrVp+m/DeVl8HEL9KTr7c
DOKz2gNzj0TRRgHufIbhDlG5y0AyGm5ExZbx/13/msvVpfl7JDM0cMfTCYXzjxGzZBFwsGjvJ7iD
ok0PeoVs4lx/Kz4DOwfniskfAJ6h3HQuRcgshLXRklFcmDsg1Tw9UbAWTPw/zgR4RZu/RzwA/o4G
BEVMWuBc/3zPyY3UR4OhTGhgsUO0lqA6PWnvsvwy8caGLx8H52IYp4+gUanbEmJAxU5G9RaQgpzt
ubxWqAS8dnTQKojmBUBBBgq7nALel0rvzuJzsThoxvWzxQ14SHFryiiUAU0FyJOICbfzPdL1JYAp
wP+kVtLdA1oTdeEu5xEirxQez70Js2YJgDsHvQOLdofh4qEGUdUszGC4j26X4LtpY28WVMyB4RUx
8TJ3a4uJqhWuSwrKCvM417As0f2yFCDU1fFQjoeDnDs0OAqm3ZLyykqX7gRq/iuL7UyJR0w8RzFk
KUuHPl2AAE47Jd6ZvOamVZ0okRRqfwDVZLORaaQjo60j7sDMFJHEEn3bXj/fZt17IfjXXcXKJQmd
TmQxp3ga1LZPDcjCkxUx+ZcoISbf6EFpq8bHgrR2rHolmp2mp+uCV3TEA4xyitK+e3zA+b6BbTRu
DbUEwVL+HRYCkQvczBhTTG4MK3H/gywkF2AeSOjh51yWMDZ5kfRVYVvgMJFUX5Z9sdLsqO1J9/dl
VLRTo3UUUsBogW6Jc1lVN9dyOIN0yWp9XTosqYW0lwTyPM76rVSdzgUxZ65S5kbPJgjq810aHZYK
GMt/ZNOdkBoFWdBQ7FBpEeWXstyardunx+trSs/V+bME4sEKYuLWEynp+rmehWZlIYJREJtqI/qu
MOof6/ZIq6DGY9FWtqz8SXkTPSvn70wmc68p8GZyrkLmAgINK/GkPNgYyg04Vjkemqcc41QqoPAl
1YTJCEVJiKkj42fMpE8/JS1wOnWwY9GLzbfrC3r5Rj5bUJUJwXGXz2DKg3KFgUzbTdc6i/q+tCoe
+faUNNu/l4awlKK5U/pKNkE1T+KAOShww5lgD1AwKZw2ewH5vbSevLof0TTVc9Z07cCfSmQ2T9P6
uBgNEC8JUuW3028hxxy0qXtxlIO+nhedrEoDSLCGIgsoQtghFDTXJVHaQL9uKh2AvQOOB1MFc+nI
IeaweI/0i70DzAVFPEcQhCATQdf5YQhGeRz6XhJQZLWF1qaIuZEugwngYCZHvNiu793FpU6lgZ8R
LXQI7y6uhyjWijYLIE2wfrcgOB1VDnLKz0V2drgZCcylEERqV5cJqhC6v3zGm2zrLZsvxRduqpfY
/hgIplGJ6GBxwTB4XbeLkwfJGNcDXAsllkHXy/lKDmVrxHVmCADUwUsI2Yfuti1fkhl09dNE8nZT
jTzIC55IZvOyfMRTVIZ5hPN7htqmWJASvA0Zukt/D6ZmW7zJ+YvwnNGRWV25X7qhQLaWTNOtKXuK
DPJQHjfYhatkZDDXULCES25EkBHBJQehZ41A5p2cWuX4kTVbxOMKmRokOmGNzDWAPt42kmPIaaqn
TMntpuLY4vpi/SuAcRt62s1LXlIB0yMyEpRTiAfpy9OBGsjJw6LTZiVJO4gwo9DT+oAsKs/GOCLY
2YtSSpDVocvURjpRwxfR4uzD+jKhX1ymUT5GXs91CCZZH4DnCx2Slhij1zQPsv5w/WxeNqZTowII
KLIjJqZb2dhm1CMd9I7QQn+W/dfBSV+y7Tj6kp9uwTzH5SK+BB5j5DFK1YXWi3IFeYMnPUqvw6ts
P6R20Dry/X7cy3vDEX3D4ShJPQzr+06VZCxa7YBwjrYyrGSYOmENiKTGWazd0IMp0CC6cRcJDamB
oJ+2jlj716Wv2glm8dCCB0wNoHWeb6MUpnpqNNDYCA51fme2nJrRqls4+fOZ0xQOA9gkc/z5woz5
Z2VwZ5OIyyHjDUHz9GCOVK0roTZTF1c2GcmlTSDy+gD+P8bxv6VicbgbtReSMYQI5DmM0HmPj8t+
2Hxivin6LnZAwvRyr3quOQvIFcu8JeLAipdphFjAXswPx/xbtME/iohwN779mp18+2w5ucaJnX5e
sRdGicNHx6oQZrAvmF4EnhBqSeBItkh9o33K/uybh/q7c57uMVs730U4C6HTkORZ3OnudaO8fN7T
c3ginbmUa6tFJ0SAIzFrZInc8gXAow2ZAlfw5V8R5whcwif9SAMpJFI96FthO43KPJaAPgJdk339
Xb/IgJrMdvpW8qeH8nW6aQi6Z3apSHg2u6omnUww6DD9Jew5wAKmBWyXuJfTEpwLGA4lYXLbKLYy
byvNSYLbmlf1XFUWoMpwqoDJRj6WuafbNBj6SoCyee72rugWPan9Yqc9APllP3umZx3HzeQn7l93
NGCVTwUzvlUHCnE9iBCcYtRWJLP0pKJbsdY2121nzRGcimEcGvYSdQIZYkT5zQCAkz58XRewGque
SmBcmmAEgRygyxPEcnZN5JvKU+87QsJ9Gzo6Mclzuyn8o7LV7nnnYsWZYhAC9WIVlRp0njC6yVMV
aUuD+bO6fZZQq6mdWd1O1st1BVdudkjBZUAbJIALxDgcJaHTCc0CP6e6BYonUZOiaB1xsrkr+4Sk
hS4ifACbI077+cUDoFRD6YsJh856toyjGHGG2n7QtM88GDKQ4JzCVIcGjkOMCJwLGKRaa6Myj+wd
gJPscGPdKcT0EyfwwC7kxbvU7Xb5UbVDwBhjRPPlfvS1Wx0vjYLk9+0dfM0ucNXb28UHLfFWJqHz
zKOKv1hp5hPpGp3EgZEZdwLaeCNbFW7TcZfqrhL87XGACOwhxWcDfAxgQs5FDCFGXpqxiGzMq4nZ
g6pw/nxqcuwqA5QGqCdI+1MC4vM/XxjEMM5HMDd0yrfUPI7dzRh5BdhNY46gC9unipwIYtYqtAKc
i7CKbLlcgBVwExvvauaKDccsZXp6WYV+YiFQFRjokmPOWLYgLamUPRRy9JeJGG61T13l9r0CDDaK
V363B8OYnW/BLXarHbMHa5s7iAB84al0eUWzizOCRnXA66F3Ey2VSCkw36LkhZg3xQhQF/m7i51+
4PUlrSzqmQC6GCcGmHeJpM+Y17E1424JPMxxVuhD5fUtrNgIJaLCiBjKAhh4YmwwDXIp0DoqpT5k
QUsKedMNpW1mqKg4f+m76Ir9K0pnc1qTVSrSBFFAXlRLv29vBpMTkK1pg2wIJfGiSATsmyQrI3Xs
OwWbon6qFTGLXdBivgol1ZRj8mvbfyqJ7t7J7hSyvqCrCJJKDfVbsNqrPKyvy84/rNepCMbCLEA6
iWWlYr08QyZxS2Q3cCq3Df1ZJgL85vLn+gZdPukYiYzJhdYEysUJEhvBi18Ei6h2bRe7cF8j1FI/
NdPmtUBfJq4ZkYz9dcKCK0KFyP6mEA4VSqb2l2VPtvga57Y2Ewk4V87sX1d0xbcjUw17Ry8jmkvY
4mE3jkOqtlpk58jQpc+q7iYNp9/gkiiD0leiEgrKSAzwwmudG4gi6MtQTAB9Gpz6NiQGMW+Mu/xh
ImBz8ZJv3QnB4dGRdF/cfivuSG7R7EbM25z8Hkn4cV3fyxcD8zGMtZpN3mqUmRa8AYmtESty1Jl0
zrJX7eijcwOvIMDRKJ3AlolekoBz36+4srO1YCwZU1mB2QVYi0z5Ahh6WGmkTh7KltdoeVmFZvRk
DDhJS7luFwiaXYXkpL1tPKBWP5V2/tBtpM3iPw+26oFzz1Wd7tbyrZt+g+IMBwpwVV3AhdDWJUTy
LMyEaY5WaVTW/yHtu5rc5plmfxGrSDDfMimvNmjjDWu99oJgzunXf02feh9LEEss+9y6yjsCOJgB
Znq6A1sQnFC2Q1w9jeO4NDw9E4HQLQbKWZWgQ4PJwEsHa5hMmDZCHEitgWk5seR5wWlmgumFgekH
nIW4kqKex2oYqL8qBDnTijdsR11jE/wY78SjuqJ2EriuuVkafL9GfeEzni/t6uywghQtLFduFlvt
m/LdrMZjBZkxWz0IH8W+YsjrSzf4pQ3lDklLmjRIJFjNIQ2d3Nf59+0NvXYLYI/QZcHiUMy+uu6x
oDPlqqTAmoakXpt+fWcoY7WpM8Bniz5Ygo9dv4XQEJh6AugZIwIBb3T5/eJ4zKOmRUEkkO3OBcYf
s2+1032OluHUiQsuAS+0XqITSgbU/imiy7NQqJhi9+V1DT8AYxOI35hcBY385Q9QDBDPAjSIuj1D
sJminXKk91CLWwjnM0nk0hC30kIJ45gwGFKf4r2ODbaAj893bJPYr+SLeAaG4BfuojM+emmTi2lR
ko5qpcEmwKsncSvaynuD/fxlHJkNgK6V/FiiUpvbTtw0QaMDxAtaItx2tjpJwt8TZ2qhWkropoHT
m/eAQIqQmoVWsL8E1L0OABgeBGAdNV481K5UpeNYMOQmRt9FGaAmI7ug5IKRGH70Qv6aq0qZbE0a
nlPhA8rcl74iJnKDknWDsUloDIxhirnIurAC4AVz6FAsOOb0xy4d89IY5y9jlsZ+P4Hlxfx+QCbo
niPDu33YZ/fOxPMA0yh4HPA0TgLGkuI0BsZFKtJVEaGGa3wqqWGrSK9RsFQSvHaNaczzP2t8R6HQ
ihrkpFjQwJSnwHgfyzdqjg94o+zE1HBjgNpTZemBMhNgLq1yxYgyNQol/k3tdBQDmz6mrY1zF92Z
7njHbKiqnMyV4bWgr3IC17/LNktd5OuIffkDuFJkTAuBUAmbnECAhGQ5buLO7c84c3O6NMFlWV0Q
E6EPsbO9J3nqU3AKAqd1lG2xyndFiAKorW9t+i6+lZbplP/kRCh6Ai0P2QpelCxJcsiwBjCuhN8y
ij7gApRxe0uBHl04EfPu+scSt5MyFfqgmk5EI26rpLI005bZQ9si+b/f3tF5S9AeRo9cN6642+pA
pXKtAZdiomqr13dlYbfGSSzXrb80tzR3zCfNSgIuNbSq+NqxFhkDkxO4x6i2bpR3btGAFIq83F7Q
zDsNVB5nZrhowgIhzEgJM8LaP2SfQmX1j0rpRvvOUe8N9Kn/ulqLWImKCwDEE3LwCm2TiWqK6QAM
raj6Zyh/95jlLvxjpS0M+c59KQXa2xAxUhHH+GnEpmo6Wgb4UlTYN3Qjkru425HsodEWurrXsLNp
QWeWOO8TE6hhB/XkE0CDjKW5C2uztuRUdkySN47UKlacFStigpC6qn7m6tvtTzh9IT4fTOMU4EkB
0gCR8jL5NKUxjrU5bWjZgUVZQafPrRGr6fdtO7MOeWaHe54YghDLCmaBbGrsQhXEWZ5QLQWs+a/2
Zy1Tqji7tSfSMHaVhPK3+KA9SJugtchD9StBXXWtPdW6Izxjvm20IaHuLGlDzWWhs22UuQJP1Gu5
HDBsY9++Dib6ov067AeLyt+Dzzwy3IlLFc7ZDwfuYVyLINcAMrLLxerGQDoJEwp2kv1UlMHWpO9g
cCiE0G5/uNlNhXgQNFhRk4O5SzvJwBoSqnDQaFyX4WfOTkLnVvlRlbzbhmYXhElLvA8AiAeK9dJQ
DM6tjELQ3DYx2qmV32Aw/zJjBiX1YuF0L1nizlwZ+2zwS1jqyINpeAqQ95Vup4tsyrMZFEPn/y2J
y6BiEasq2DawpMI4jC3mBrUSdMfhc14pj2XU7JmYY173RPKXlAX3gHCBLgP8WMa7EmfWkJfuqDHM
aYQbcAlv/v+2e7pgnB2WJlYLTSkmmpvCqUw3Vw5i4JTC420r07G+Ci+AnU33W3ROed1yWpgdkSbC
J6P/iJtvjJ+M4UYstkNudz9vm5p5liCUntniPmuQIA+CVg0DYm76RlbpMWi9yjYcWju4jjkiwNAg
IfuxJN88bdT1EoGnRdELZLp8yUMZQqkzoumA9MdMOlag27+9sFl3BY30/wxwXwrUX/kAOCK6elqM
osp+qJ24ABL5rwfjp1R0Zod7h+gkaxOtgR2VfbBktFTpQYp+3F7LbDQ5szGt9czrBEWgQzzZGJrE
CqO3HvQvmMu0w+bRWNKjmt03lJEVYOJRCeBZwDraFok+wFaZWwFMVZYo2r24UHef9fAzK1xiC8qq
E2URkT/AkdVCt/YtPXMb8d7wPcU43d6+2TRzZozLcCKNO1lqYIyJh4mCsnLLzjOlE1T4qnJdsPfb
5hZ2kFcVTfEEIOrw+3Lw1mSrPl8F8mlRpuS69z85Hq7FGiahUDDhe65KPshjIE95O9npXvsmuhT4
9wl8ONynVnWvrrSnxvkcLGMht81eSv4Y5qEzUp5FTQqMhV0JxmqUQEWn1QfMDC+E2tkIcWaGy2wq
6+PcD2EG+iIWAyaWvN7+TteIjcsd1LnQh0nmJFIaWBjJt9KIVlGuO/NFUR5J8RoQZBVpa2TugtHZ
s3y2LC679UELbFwEo2qObJYWFm7jTsQCC48fR9Z/Nkz1gvSxwahsZL5jpBxDsq+ZmJ5alNsKTNGH
Svd8+zfNOuzZT+JCpdCIVM0pflILfkvdeMpzr4wfy6VhkbkPOmEQwPcNQnxMDl5GsSSvkxY6Cagp
EocNaLuO44Jnzr6szkxcHT2VUczf67gv30Vub8ng3PbY87gCk9TPNrXBfHd75xYNck6qZVQE4hcG
QSD7nW78bburqdWX1vgtWgRkv95tg3Of6nyBnMuaQPiVCTOwh+1rLzq9/iDpb2r3D7nz3Arno34I
d5ALrGqIf/UG1gEG7v6jXhq+mgskEAwCvxDoagEv5RxC67Iq7AssJilscFFYquKN4dJEzfRH+IvG
mRE+WhkkFwOCUWxwJgFpR5/MwjHDB1CeVOGuykInb5cYxeZy27lFzidEQs0uJrCoFZ6CWW+CM44p
5nTf/YwWKcoX9pCPYYbZtGToYEzITlHj9O2z/H7b5a4xiwiTQGcDog0SdB1H9/Lc1hjjLocGVV21
rE66VlTrfiCeXoxvJqQeragzulVflYPDwMKxNbT4DSpNhV1AQJB9YUJtryadJ/djvXCHmIukGoak
RPw0JEJ+aNaEnkQgZihBGS0A/+DVp5qPUvNnqFm1vhC257b53BZ37kqagaS8gq0cpBAgKAb9x5fS
/XUbEPMfZwviNhpXImoMaMDY6RBYHZWcLG7vEiGyRnmJZX8uFmsYnQPZL4o10Fq5/Ka49hkBZOKQ
+iRH7cFgkn7e9prZj3NmYApkZ1dWMTSoqScwQDHH3xGgIIF59tuXTHGldGmCdG41E7wHPUDMogNh
c2msMZRBZL2Ckdj+I+++ir/WEcIJOP/73GKKoFF06oMb30T5lsqVE+inGswAf79l51amLT3bshRU
AH4STqsIN6268kVXkVo7NvDCfbptac6bAQdEyWDKxldSn3GXZIaRIRMPCpR9Kk9ufI/oC3Fj9qP8
MfL79nW+HNVvSSXCiF+klqGvgnYp+84lQ6BtQbwHVzau+C6gmgtS4BBpSi7WYwUhKdBaPYb/clTO
rPDkFqmuomNAsA5CIfD53fuL0//zO4UEaOAdjrF7Lg82jYr4MsACNKQQyDaoLWjNkfWrSHQMf5OX
rzihUb3KKbM6nFe8Mm/7w/xG/vcDeKBVKAhhCcL1qZwKKA+k0LXnrHrr281tM/Nu98cMlxipCGi2
hBYoxnDAqIPcABaLpavLXNwBVTYw0TKoKa74bkAmUhFMJiKGkhe1fFLZRkw3WeWGS7XLuSx/boiP
CdCPouGk0YEqIukOXfc8CGulfiuTtbLU67wWNZgC0NmquNCgZGZTmgWM1Y01evqTaTELQ21aYN3v
rdfX0bbcvetq1lpe6vPM+uaZZe6hDk2pNB50WA7Rx8UolZ2zhTROlkxw7o/ZptCE4CeO8bFJnOpR
sIU7wS5W9KC7hVNsctu1epc+dU76rOxBd7kQd2df0me7y7t/apRaMArwGeNDeqJ32Yvk5LUVPv0S
Pqp76WHbYDKiPCyhRxYciGcXyUivVKDQQlxJAquCFka0N5p9UTtK9BFrC+iyOWNgx5v0IJEj0Zq/
zC0jNZW4mYIxhhM8RgjokdRNM5brSjJtJvWYyMgXlGJnQBaoIWHahKD1JBE06i9tyrXPmB/japox
25dFCz1lWQawQzj6xUY1LOb/wl3ZCou7CMNYkVP3q9vxZvaBf/4LJs87S0GCAZVw1uIX0OyO9M5I
HbXz8vgQ0EMJ/woffTx4/8Um6mZTAwyk/XxhUzWDumaNiUeNjzKTgk7zPcvvhXIXaFBM0hKryCIL
UpILZqfN5J85JkiCJBX4Lu1KXSE2jBRijjBrprLwM4/GCq0Us9s1vZBs0iosbEMf41Wh572th6GM
Bwnp8Eg1RhG/rDZWbdNFCyd7Lt5PzUDMFIKz9krLsgnHLCoJTWy/fKzk17iU8c2XtN/mcte5Ee5m
TtJxqBM/AMuWANXoLYBzuC6FS6jnuRh1boXz5XgY9VYQsRS8Myy9kDFht779BZfWwfmqL0qJmEqw
oEYPXYKqIWwophUsARTmEiRYQTAOAoQVhiq4aBsZkArMyzCxBVq+hLp5X0rCnaz1O0NrVhVwZreX
NesDk1wexj4nKivOXIGya2qOAJJpICJJ67fC+IYc0MKhm/06f4zwV80eLUSlM6GmYFSNXSqAVi1d
Na8ZmpCBQcEE/D7wxxNE7TKUZLTzaepjHQGYaRMr+RaObNfvci/d4XHD9rrbIVWMLvRTt0uTA7Pt
bjC7QfQYBDKYv+Q2UUKhxCgq+AZGMwCrRILaQ2One4o2kROugFG4/c1mXeTPueULdWoElCCtAace
IPiZ0a9GALmw+TPN74ulbsOse/wxxRfsJGUwOsawMtBWOiwc96wPHNJ3C73LWQf54/R8ho8SFkKh
Aitq1QaU2f3DiPR3e9NmV6Kg04sZHHCcE85BNExFtJBNBRNO/iULCjBbbkffb9uYA1BBlIKgGIO0
iqjK3QMTLS5bsQDvWmePngkwNt3SX+U6eKUP+Q8UHuVHI7fITxAYTz17jDqlm+j19m+YWefFT5hu
Gmc5tdEqqhYCcPdiNfiKNYDl9F5XdOhgKuCVX1L7mCuwQtMeYCY8Gyb5Rm5bRTmGpq6CFStJaIUC
kpe69wHeanQAdOx8jCyjCdZSfC+XtRdiFPH2amfuTRfmuewitgSKOBGoqSrFE9Ca6lFscsy4sGXx
KAoL+XLuvnJhjcsyVZVkUQRlTBDHPNYoN4y1WwLzrgcvjYzEjgLc3q//IbVdGOUSjzqYilIT7HCQ
H3Pa4ZK/9Lyce75cmJh86sxnqGxkkNjBugThwVe9ynDlgDqKeFD9t0hwGQicyp9yInhh4AbsNQgb
uwVRJ15WOgQH2a7TvkT6PhQno/Xd2x94fs81FaTYgN8DQ8EdKZlFScF6/LYmf0mi76r9VEevy41V
Up6U0YHzOUa2JM4z13XHUKaOTsjUXDdk7kvLTM3iwMCmD1vxl/JeFFa7LhzVjk4QgdlJm8LtRGtx
rTOBHc94EW9JjDohHHLfIQiFOhUIzm7vDS759D+IO36ZFoj96a/0DiPvIIO15U34sJQ+Z4IGDMuQ
foCWOgHn36UDiIPiF5IG6jMfTNbyi5Ydwtq7/SFn14anjWROSgI6P7sYC6LcyyAQtSsir/T+i8Te
QCu7T1d/r3KDcVpAnP8zxZ2YAiBjQ8tgKpCcWHDEZm2mq0FfWNBMzrqwwn2sHITxZlHBCpTRe3Ks
jCUxkNmPcraM6UZ6diq7UM1IzmAgJLZGn1nrBWxhjmfu5gIqCiCTMIA50dFxpyuAIGHJppECnYlu
OyBaS24S/Yh8h0l7ubMh34oBbwtggIXAPXeuLyxzeUqQ4xwUprAcFA8N2uIJoCw/UBwc0afInRJN
uqXy1qxJcCwAPwrUDoqr3GIlM4RwVItGCao0cXXK6EFqMCEPuoOhscIEFDoD3g/Obb+f+YrmuVF+
naIRDtGkN5yO95l2L0rfWv9128RMErwwwV0/S5+OctHDBIVm6WCV4DHZ0L1hgf3jtqHfuEnuFXtu
iW/WVW2tdhK0scBO3Z3UptiG/mCFXWhV+YCNhDac/F3Gb5r0hNdEoe2TPnAlA7gb8JBE4FpTgw1r
NW9ISoeCZcYX7YR8gUAA0w+i1arpfd+px1BgC7975u128bP58MbaQFIr/OwW9QySeZ30YgIvmbq3
t2f2OxBML0BYBGhensubKoGfgzQPZXttVF6YaSYfFG5YWokiB3iGqIjsdapBXl2MAvPvH1kg1QDF
BC6fYBNA8OPCBQTL0poyILbip0zcpfHC6q4dGX8fihGTCRCW86tL2pyVfoi/X6FRaxYU/GeRZ4pv
t/dwBl0IMxM7NojW9CkkXS5jAnyomQqt+Jg9lrXdRZ4or3pM3FFqVf5RHR0QkOrmvraLEwj+axsT
jmrujUuhcW65EBHQcO3AsMwVWLoOcikcMINkF9mvLNL29SCshoYsIaWv06I6cQaAVtiYZIP4KmMd
p1IR1wWKcIOlnsRV64gvydbf6we1xHyVfkh+pnayi7dLTEi/xwkvzzIsY35bRBFQM9E5vtzoUQTr
TD7RCHfgkQWLPp7X3xLghrshI21kiXENLH9djOBDzOTqIevjFG8WKObIjsRYdi+hNHUEdqtidpab
lebInU/criqhSgbEXQJpXxLTzKqLKDj5elOdujHDt5PFyFgTP1zKx5NjXK0HWG/QKqGeqfPRvWiS
WFPCEp12haI2k+uNG5sxSMsFw7AKkuyhYYQrehz6a9yzluCMv9+PV+bx/plYMDBjxRdSJD8GzrzE
4Q835MP/lK18D7qNJ9NWNr6TvbUoUa+7zkqtbXJU7oJff488wef8Y/938ju7LQhSb5aiCftZ/E21
nc9Wrf+qJqvbx3P2VJxZ4SKpGuVtqLawYlSPUeRAPslSpOfbNuaOBPSSgNpUMGKIW/ilYzaVHlb5
pK6SoKJBGvUAhYSV5o9I0ZllCP5Cgp55tE8U8kAoQJ1GxPj4tOaznROHVguFMZgwQrITbhK3c00X
49SgDLTkVfhNT/oBauCDpTv9V2M39UJ2mpksv/wB3EWPmRqkRnX8gMSCaP16hKjS3viu928/DW/Y
9g5FIQtCPS7kTFCj20UnBST7tri9q0fMiSAELo1hXefLyx/EfQEQg/SjOYX6YnC1KrP10mPgj6CC
/bdfWkLNETEWIGMDTzzOThWPjd80fgRd+aMUVHZV4GV335DKy7vP26auowNMTf10oDFxPnmq/qhQ
IUugwJSRNeZDlIr9QxdXu3GIynXWIoYBpfNDroZ+F7Gl+9n1SwFwXRxOHflTg9AH52AdlXuhNLCd
KuqTvp661ZKA6PXNAxZAyYJ68QTM55+rNASIOtVCHH61cXUBI2V6vYty9lrrg92CzlpPl+5Us4s6
G0bmFhUCLxLgWgvQbnEfoqpVL8lzTH/gMqBioAxURQTz9rir85WlNglL0yggNuan9yM41PFMWKoe
zVw2YENGAp4uThMd2eXR12tUyloR4Uz76I/Abhar1gNjUbumK920wdHrup2DG66dOEtnbN42qJ80
fDpMU/PoOkMre4kZuJRG67Cx+qfUg1Y65roryNra6K865q9Rs8cD9frRqnZLAP+ZEgfW/sc+f5cX
Q5bLyvRqaGz/QcdsCshBDAeqoavO3Yx2FziS/XT7EM50ci9tcumD9eAnDBTsdwCc7AYki1v9Tcis
H5FdfPVYPMZKe9d/zQ9LBY6ZOiVm3sDfYMimouMYcqEmJ1mTGwON0Ox81X1bZJuiXfd0pRqg7RDu
2wYw6dpKNRHEj6vbq76Oppemp8N7ll/yupdqJsM00ftNL7lQm3H79nFcmnSYYXu5NMRdnWtGJD8d
YSjfyz9Lb3xLtspGPpRgCHEVD0yxzfr2ymZS54VF3ofCusKkvgiL4mArH9m6d8LjcKCP7Rq8kIfe
Br2DnT6ATvtZQvrc5gs7O+NPl/Y5f0pDzIoxDfaDjXA0nygYS4uX0EGn/jRQd1zrGJPGO4HcYdb2
9tKvo9OlZXL5UaW47vpaCiJ7NEBGGb0Gae7VS4js66R1aYSrQpY+68Kqw/JGCZKATWVVJH+szN7K
avGFSrWVYLyx6syFtDyDKL20O8X+M4/tsa7InzwW75G9GK7BSmmzX4NpgTqcHDun35IduAsd+fQP
mzoRSklTgQbiAZd2866KxFHBpvox3unhqsxe/L9mmZ8UF8Cha05dIPUK1EwK2grtZKMwtXbdqeav
aJSOtTDka3QVvX9Y0B9j/PloTTnCmx3GAvmXKrojsjBVlg7BNIV5mSgvVsQXb/VABeOlDCOKsPcV
p9X2od66aSJ7JdlWkjvmX0RYeKbPxrSzhXHuH4SjOUg+bJqMpE4Zhwe1HdBUMzPBzWSypBc8e9rO
zHGOkYh+2utZCIeUHwL/vmih0LXQglwywfk86jHBqFOGT2X8AKURVEcsnS7Ey/mDBUD0VN6YpAi5
+wb0ylWlU7EO1TwIkj0WhwwlDGR/ee3HG5WddIHaVMRghFeoRwWDcZpF6r8v+sJhzn7F9HHPjjcQ
KPmgd/gVfblBYZcEvUVKV48+g/6YNCoI/xwtcM126bo16zRndrkcHJTAV+YV7A7hE9FsEq3HnDka
W4giM3VeCOGCmA59hkkegK9UVWMTqqkPO4ICULOCdUhaufZ9yAP4kOoMBpCSiZIjVPI2KBeAXJOb
8IcRBNo6CgCQAEJ55XJvCzlkgPRmcCM63MlCASHIJaaaaZuuTIBPCVj/iV7F5NJ8wXx1kND3tKPC
2Cq64MSgX+56+UPL9A1dyvEzLYJpN/9nThG5IfBeN4psIFFkx3ih6b/yXnKobynVY25Aej4tnSDz
krTb4MJ4O3jOucu5YW4rNYYONkZbwBEaVk4ho6bNShDnQYiRLkJ8p3h1tadofaEGhxfi1fUwbqq+
SRlsGZBcsFoZlErNaKVq7Axai/pi707/XlbyXSTFazgfNEIXtBHmN/rsN3D3ROhy1CCYwW8Q9NA/
gSa82yVaCsaxMWvtVMwlpxPouKK9MWxzRspj0perGuRkC2MOs3dlFLJQFARbIZTGuCglBXECFD9+
iKgBqFA7bbMO9S+h9iLVo4qVab3TYZPAVNsvRcjZbw55WHUaFQAYkjNNBhTNO63AHrAP9NUi+acp
uLG6cMGZi/VQPjYhz4VuJ5pfl4cUMAVZyPJyumeo20bL1gE6UN3w47b/zgAsySSvjCCEQjZoBjgH
1uOcSUaIaxRpEWJ733jB7GliqXUu2n4Tk2dfloGJSHyoF3Y/+jx7qyr9AVzcpi0l8rNfK/JCdJoN
jagSQvMZHEZgAuFCcBsLSEwltFmiKnF92X+ELOC6Hgtb6Gon8tmD0iSu2icujRduDLN3ddRA0JuF
X00SaZebTqKka2Uhhun8vtT6FSuVHzE6jkn9OEq1I9HglwFmbjAUt1CzaPP3OkQW6kqyqdQIFzUQ
GZrvt7/QdKL4U4/vYoCwGKO6KHBf/qRBr4qiHhCsWR9uo/YhkYdVrEIj0e/vsrT1/KhY8Lw5/z63
yN2b8taMhwGwSzAEj4Ul47pWifE7A+OfuihbM+fl57Y4L5eEeuxJB1sRbtNmB1xk/pJ3C1eauWR0
boS7NpWqEACiDCMD4mMYYhKYrgRz6+Mh37q3v9bca+jcFOdAWVw3QRZAMbWCnGWVugC86+zDj6hD
8M4baGPlzUJMnjeJaQXIPyIayVyqDbucRa2G1Yl+AUuhXUZkM5ii1Wjmna9VlpocI2FcQGb/5lW5
8ktMSIC4Zrq782Wp2G809E4Qn5QVe1VQecYzdp8dZCu2d4I72P4GctWOAvK/5JA7o+Wf3gr0Gfot
O/lvxU9l4RvP3WmAQ8B1SgPIETiRy2MiJKU6BBKCMupFkIg37hhdvLPNOisqpCBvlQnuT1xgytJk
hGZihZD8oDxKXralbms6vU080FJ6kZN3lr3ECD7nu9NHBVXRVPnnByezHLWDrKpxwdD0Ib9PhraD
vODEn+SwOO/A81mrj1WV6X/PY4WBWlA4wiqZilLcYss8Qa4X2wh0tcdI9mrg5bqlW+JcpMGMDfIo
8GFgfudcV6z7LmVqF9lN8ymMdzR4ZuaztsSKN/fZULufPplk4N7LRdBR74cY6RQHxGBPTdO+hCVG
h7px4ejPXkmgh6WrJmZcgavk7EB13adiP+ASah7UwNWiXZd6Q7kqm3tRdTPJlfFQ0vZSe7odc2bX
d2aXi9dBLzVBF4xTDEV9Ngo3cvEIrJx328pcHjpfHXfAQspGmnTYxUBXcruU9V+T0bXJlNQmeap7
LG8kp0jThe7zvN0JJwXJG+RkzkfULi3kCoo49ghcLEAau1bXnGHEAIiAWT1J8DTt+/ZK50IJIsj/
LPIyeH6dsFZORYSSjNpGeGc2/wAswuE6M8G5Cl54SqFRmDAM34bOXee7Ab2n3WuuYehsTVKMeSy1
8ObyxG/lWgntSkzvcBvpq7lajaEKN2mhFKG+d2mGSZ4O6MT6jpX9tlaSvdgNm9ubuWCV30xoGfUR
xNux0v445sewuSfBSyncV8oaJHzFkm7c3Fk4WyTfkDFls4mgVQ1dvxDq5btARj8y+IeTcG6DO29Z
X2YaJbChRJUFlLaqgAcSXTNMrw+1O/5Lfe7cHHfwhsSIhkKEOT34jKEwm/Zu2Sx8pbmyPFAkyONw
exCv8q1HOaJ1UeEiYWPWImaeRFr6TkA/+MUgH+phRj996jMjutP7uhztoaTCETyf4LzuItrtgyKO
d7VqdIN923tmPifSOWYlJrSQiMbIZVY3UpPlNd7XqEJtfLqt9N4CfNe6bWTuwQGqWcxkaBhowQ2b
OxllPJaZ3KJQ2HWFuheMgtzTRN3FfYdHZWmuhpZ0Du5wB7SGBkzTZOM/LFNFfxn3NwlBji/Blrpe
5UmMx6xvPBnKfWaspSWE9szwCbrKZza4kCO3+ZiaqJlDJTW0o2h0lRpD9aPo6H7p1kzYEzBCB61m
MQlSnLJpR0lrYZrIisJ+PaRorWPeqxY/dNQEb+//zC3g4pdx58nQo8IHi0Zkl9Q15ZeuwRna0qUO
10xUh3MbE8+WbKBeMLnaWUFRa+MKZQS8Kkn5HZWnoHy+vYq5vw9wFEZsAAPXQRjH/f0Mb3hNx98H
0YI1dJibkNzbFmb9FCOBk0YOLrpXVzI6Fn6tUjwuMm1n1uu+co3MjvV3UFhAZ32FiZfFwdq5+gDq
TX9sTun5bNvKAHCw1kyRDJ9MyRpWqiVZynu2Mu9G9Jxfqr3pKAu137lDD2p5/f8Na0Ae5NJkrMlJ
rWTTc03Yx9pKwKMtXepDzqQl7dzG5JPny5JE6MHV07IKRwILOXXG5OCzZ1G3ImI1S1fQ2dOHjg40
vSRcDFHauLQX+oEuVT2eJ5hKcMTnnlmthTaIDcypx/bGUUQHX9jVXrxaGiad3U1Q0YLWEfXeK3nM
qhqo1sh4pzFpqwTbvP8w2MJbcDZ7ANDxnw3OSbIUiMiU4mEEMUSLralL3v1945mrwNIeqSMtVIjm
lzRRVaJupWOC8XIzk0JhQTBiSYaErPDVJYehXjCBGQr8Ee59O3GDAyYLaS9QAXDnuQ77coiYENqx
wIpnMOyrP1Qxal8UI8nXTe6Tj7hKzY3PQuFOT8N6GyZS4oYYvlv7mRhsaFjW70rvi58g3PLXokRH
LxRUiuqDlsmrrKW+11PSbEVodijWqKfjezTUCmD0fQz36BUxt4TCKJ1kCJtDzWL4SKXlNqsacqgG
XTiWhd/XlmgM46qQCvpJwFlw0JImfwDGt98rIavvY6FsUJUKchNIhsTsPdZAlYyK5IcxRg343JXK
JxZBmj01DWPICi27U/VSrRymYpjOzgFUKq000CvDGrOheqm1SFlh47pHpBS6kdRCck0fbwGrAYnK
Osh7cGLLY1HumSxPv8wHFQnGEh1SNGlqDQrGUVMz67xCU0tPTDszwfhh0azRKug2mp8waotgpXum
8WhsO60CE5bYpzJzfSUecktJRGUPRiZ/TTuzD628EqvKarCJXpfEsqNCqey9l7REWLcNWEwxpd6a
Xqi1bJWMpvaW1AEwB6IonEKkuI/RN0BjnHeKK0iB3IDfT5FjiwGUpDhyTBUIVIqR9CqPBE992mu7
OGmkzyYuyS8lY+J9p8ehm5US2NcMaIPHgGxn8WsSaV1hUzOLf6a+2m9DWUheQqltN1kqjXbZDckB
/705BBi6tutYlw++MEhowMrBxuhJeCBMLZwyGxkY29AWegV1g/bQpRSYbBA5yLmVK0bceX5Cabxq
8oBsMlLVD1EoFx5wvGZth7I8bCEn1n3obSACclWiqWQIGV11kiICSsPU+N6Ahvpd7BdhbmXmdM0x
e/pEITTwmKWjljlhHuSbBlxM71TRAjTZpbL7VNoQCqQxWH/VLQni+i2E0KYHnr186zeifEqbXPY3
ShexdROR8UHq5NRLokG1BV/QH1S98De1VKlo3Svo4YMiu/AlS0vRPMHYbTS0q7iq+oc4b4fW6mPT
33eqkKw1X2jWPssFydL7IvuRAqhzkrEvgVVgSOSJAkCfOiko6U9ZqPRPhNbSh5mboU1jUwQbQx6m
p1Rui081RuXRIimG1kFQGRSvWRebD75JK81Kc1leNYKS7IyuB0CjaXsvzqruRIqBlBYVyuy7b7ve
lYB4OBGNQXk+NtBUthKS9bmbMDN4kiM/3CdMDaCrg/friQxE8DK/kQNLzMQY4tx+373IJe02fpyU
ppUC4bzrcuLfgakcBxh82+CeGyHnFyR5u+u6SHwfIGVlkahQ8NNVw0+coc30u6RE4cvC6Gi/KXyG
uYRWK6NhxfKx3CqlEN0P4QhMpqkExab4P9K+rMdtXen2FwnQSImvkiwP7Xa7505ehCSdaJ5n/fq7
GOAkMq1rYucDzlufnTKpYrFYtWotiyRebkCIwzfmsEaV0hghuh4nnxDqGl5Lk3b7zAIkGWQLpvyQ
o4yRB1MVumVd1N8Cyw9PiIadK9XZ9N3M1MqbdU3CEzIfwT9hloCnzdMU3EV9hNcdnYi/hU5G9jwi
XHty3Kgghlb0YF/QsvJQs0nu9bKInyR/Cnck1ACjtZISB4mE7SbQ8vEOQ/O9V8wk+ZLRRrL1Kew2
GWRdd4NsAsNNAqN363oy0RxQVEAzzQ5taX0yrQcMfA6bKM71TdEnxrAtCampY2W6MdtUUxpqD0UE
pgw1bNIQdYsa8BWjNE3V7nUt33Rm1GpQdTWTDVGS9MUCKT6EyppRmhHCjHpy5kafS4fKTfIrJDnF
MFBRtW9VQf3NpNXlF1P3210fpok36WnzBWz37a4yTBM6Vx1mMs26dDW26WEuze+60sm/Bj2xbNNM
ikfAxMxj0NLmDnxV816BI752mQRE2u2UcjX1ZoUxRuuOdxZX5MMJbPypwU2a0Q3mB1tApafKtXIR
iHbtxsboHmqzhqUgD+HSn0GN8bZMkLlq/kGVflb91koFZXCRCZafLzI62ZiqeBhhorOeKbRfutqV
J0HXUWSD/X1hA0wUvaVbyEyt4leVbJLiYSyf/uWL/N2pq8TU6nAZYRlgNYcW6rtVfPUxql2Lyrtr
z5XlF+G+fKSoYUAM2Mm7g6G9xr2gbCfaKi4llCpczr6OraqyDYYdncZ4U6y323slssHlgXGiAoFf
Yg1tc4i795o+J/7jbROCbfr9JFt8cern0NqqYULVP8K0glf9d0gPElkMK6G+gQc631OY5C6Z5AwP
g0w5RONGwtyS7Itmwtnx4nPZpRHuY/RaOpgyZlwc8ph9gzDcad5JDnE7b+jtzim/ybvbu7b6alwa
5L5MkgKyqrJVDY6Cu+087879HaBXZ20LcWr5KHrkrCXrgMzLoL3FLDSopi4PpmxJakVbxLEJE/71
cLakR8xkBBBAI87tpalrIXP5LuCqFZqejvWQ4F1gYHoG8LWPdv8wbDDVSLbxmbgm2Kjt4aM9EJtu
y1+5gyviFezyuwGFlc3t37KGxrh4o3DLDiNpSjQL3Oq99jRHngw4iGJ+Uem7DNQgli6VdjJ5eu/d
trt2KABRBhkP+L0BGeDM1pAsKxSGGJSabTVmdlqLRFdXn+cLC1wwD7oSBKgMLki76WupfKZAulHZ
twnGfeMI4gTpWW9HwWW4Wl+BCBS4LIGIAAkHFxObuNEaJf79aVUnBaQGhYed1WF4JXiIvt/eQ6Ex
7kxWmCACrxKMJUz2NNobvdfh8FuGF4W7MXr39c+4+iUwypyTDwTLFXLnsqhjFP8zGAUDjbarP7MD
ysqO/kN24824zV8F5tgars3hsYF5U6D5+NkZHTQjgS8xcMljjbmldP8dBKv3mBjMIEipnn2v2aMJ
YZ2CB1G3as2BgMv6Y5nbXVrPYQDtR9QUU6/cY9rsKP8AVdHWFGQEKyN1KmRx/hridjSnSeTXIQzp
GGh5Lt68eQuKYExl6Tb5zO6NJ+gWOvUpyG1yql//gXYO5pFUoeCIOTSUYC4DX4NHnaqX+KD3xVP7
YJ116M9uwb/gO9TB9OvX4jzd4VFN3ez9X77twjIXB8FRVtCQuVL7YRn2A9JiZYv5StMuflghVP5q
O3Kbu+h7vAVptlCscdWRF9a5EBRJmpQjcQbz6NuAN9nuQTHt9G1wy4O0jTzRHMra9QKABShokMMy
nMXlLkcN2BoIQxIX/ikCfybx2nI7NPe+qLW0ltEsDXFxr5/qifYM4CvVL139oQX7TnZuf7i14L00
wX7CIqOJK7hrxELrbO7HDMAFRfuHlAZtdvSTMM1mXanQFRhi1FWGUwR13DBhSGlDDUGJeO0SXjQz
+LkkBWphstKjZSDN1hHM1Yc2wqAnOAK1WHVv79d1LgPkABt/Rp0LDbKrIzap6kiNIWodWf+Iy82Q
HNJyV0Rvc7VpwtfA2LXa81TthxJkNI9o8d82f+V6nHXumCVaqOvQ6WydLIBsrvxZ0xC0UOCkL+S3
ohTBl0TWOEefaYr3aoO1dvSsaD9R53GsHG2g7G6URMnL1RFmKwNWirUbKaOTuXRELS7VHgUFoMqm
6gQ6qKMMDsuhDc5VHKL55H8pcpAytcrTkPgPFijzrOTj9t5enTbuF3CXRJFZElUSrDYeWUvcGpQn
Q6oxja1UIhny1Y1dLJa7JgC3zjo5x2IhzXAXSoFX6sZBoz26DRg0yz7/ZWGYTEQ+DLm2q3Q4wKRw
rmBhRrXXwVlZbAp/e9vE+oL+muAiVRr1lS+NMKEk3jCaIOacnTk/Jv02Tt5um1o/gWAZ/99yuJCF
p+qgjkrcgugoq23/XvGae+uz2arnHNROB32XPsaC5V0Tyv72DeaY6McqYOK89E6qjInSR7CJuvgG
UqdQMisV8B0iccHI1kbbZu64yTzo2xzICX84wnfvtLNQXfp6BJP7IVwAqBK45ZDihxgPqfOW3IFO
L8NcQutaR9SAnWn3DcAzyM2/5K/aPhSE8qsEjjPOxQN5UJSoNvCVp3RXD5hsuWt9R1fBtvVUkkoQ
6q6nPTlrnE8BWJFQkAVjzz0gBiHA/tGMTr+LXfqkPLWb0DanrQiCtu5cQNhZjMIe81bch8buVoMK
IglnJMRu+mFToMdSlZjkn/r71AB8smhOKgk2BH2JFEXCQk3czviBXvP+tp+vHqnFL+G+dBgqYzP3
CWLE+JUM9zrI2iyUekntDqI8Y92rFra4DxtZZVJCzLF19EN+vG9quz/HZ4j1vdR3wKkSG3SUXvcp
uY/xQcRZLFom95VldaAtQdMAIwStjSzCUdoENVywG/WAlOkip2KjHxdvEOZUi5VywQMl/8gySpib
pPcRGrhdta/NXQZuQ0V/oeQcxY0dVYLL7So/+W0UOAPw6OoWWEUvo4c0q6Qrahj1O6B+p+bJIuVj
CD6S4j8TcHGW2C9ZpHOGUTV6rcNSAGrgqPRC6FjIpiAMsJ97vYfg08ETA9QhPE4zsgBANeQMEzxt
7Y5W6cWN5YVy494+AOu79sfMlZQjK64nJsyMKVqlbu6fk8YdqKAaJrLCH3hj1KEvmmPHkp0x/Wrp
Oc5dCBcLHE9khjvNVmnmk4IRXAdpTruXm+iH1OfVe57EP5VeC//J4f5uHXees7S1aOJj6/zkF5kg
mvJCmkMaeLc/EDuaV36AXgGGUpHDX2nbGugB03BCgE6DUNvoJQEB4xSJAsTqzi2ssL8vXDoaadiX
KeJgNFlu1llbFexCvuQYWSJYz+r1BqYYvKHBtgFOwUtLRZpFmsIiLjFLXGtQyXL87FsL16APUhgJ
3FtkjUs3Z70LTYsd1bFu7zS/b+yqbCK77JUWvTCQopGBoHZA6X/u8rAYsVgml3x2CXvXBlhmPT2X
mWKDWtzO520K0uHb/sH+Id4/oBVPKWDWmPnjU3rd7Ls2j3C0cgu1OgjoFAU0BlRpk2C0Xp4bN7Oo
M2jp7rbZtY0F9kTXdGD4QBTFOX8V6UGi1HD+djxRMCrW6ATvg+x7CMK3OjYFi7yu3GE7l+a4C6zI
W7WXe5gz0VVPDIb+sAt552tnY3iNIi/rnDz5B99Z2uQulL7EgECawmbQgupG3+fo1I3GCWmJbD5a
tSD7vS4s/16iCeVZ3GEEYeXyYIwjGNYso2gxOv1qyI7Wbhtpn4BbCyKYANE5VLdHyzVBd3b7S67m
JZg8/mOYP/tD5ROphOHez49y/TW2vhXlayU1jpTOrlXhfGjSfmoTTLeUW/DWuWCT2faZtm3QHKW0
8/wyduVc84ikCz782i24/G1ctABANgAvPrx7BqMBRjxz8hGPAhtryRHYnzX0YwHxQz56ufF1XRO/
nmBDCtvanihYbZsQXZqepN1m6vITmrnCWcrV87MwygWmPjNneQxKpEhm8RqPw9YMO7fM0bGICg9Q
RAcoDSeuvmAWBQrSv7RkvgehVipLtmb2bm5Mrq7Nx9rP/8kNFz+MC1wyCbqxl7EbGjBAjfSudrse
2JDph25EQExsgvLezA69CA29+qEVsLMC90URVLiPkMcouMQK248x3xlmu1OtYNfkQmaQtdRUgX40
YhZIfC1+ZonOXaYATgZnB5zAB5kYk4xvgRAwWorsVH3Rw8LtzeRxmkPB1q7d5EvTXAzTB5MalMUw
aEQeoqrag4JI4Mrru/h3dVwMyQc16coEH4+2ozfWOkJIAtCS8k8hY7GLXMgYSC6r8YSlVLWN+dBd
s+1+RehvZsd6l+9yyzmrzxZmCzGY1u2mp9sBS7RIzlVKsFkOqY9FRskIMed4k5JmA3CXIGddvVgX
a+ROqOk3ndmwi9VCo2j2rOKJ4upJjjFkZWRgrB7/b6viz11LtbpgW5oqbjPcE3Ik4+dtEwIH5Nn0
49gfaMnSY2gOjtqDMIlc/fdV0HQCK80knDjv0xodyerMlpA/tPVzRXe3f/9qzMR8NiG/QbV8qkMg
Q2qmDWJEKyfHIcGLWYmfjfKF6OWuJuldPzbfb1tkrnSVXC0scj5QZUSuqAqLZNqTAs/ZcyXtjOLT
F2kirvr0whD39QcKsqRigqHQeugaw9E7O4KE8z+sBq1WzWLAZJ2/6JJhlmJdqxCABlxvWTruoeRc
2KH8IU+V084iSAKLAle7h1lDgjFKwtC6lxer3hUAUWYgaw2tXaO/W4pLqNeK6JtXvQIKSUh9Qd6j
WNzWSQXgmHjqs9d46tbtYMfAjPR4mSvBLg9rWyoEL5hVp/hrkLIrZvFWCtuijLIBBqtia6mnGqMc
xU/ZelHI/h++18IQ92oOMBUTjBVbGYQ8SOtOtZ0k31UFcoYCNPlvIkD+U4EpEOgCNuiAp8nlmqAc
HgRT2CLlA0wSFJLkQEA2TyYgyxlsPtkb94N3ig9fzr5Lne7jGcRzbnpnbCsvt7HlgFyI4u+1+gAS
4sVv4sfYShkILAAAG2d++JA2wUHbtXfFY/qu3Zd38yl+j/bz5jGRbeNc3QXuBDCgiA9itVAJqgtG
hwf6qas+VFKXuZbRrnGmEFU78A27oTuUdu+0m5gha2x1GwowddfcaWzZC5vq5aeYUr+vCRBpzvdg
dpTj+C6fp7P8Ublfcsd0J0exQa1y0O+w6zuRGMo1ERFnXLs0PlAtpjTvseBDsdO3xcafnGQrOYM3
QJgcz9hjerI8YUududeV+y3WzKVGYMOmfpnALFhO3Wpj2MUhSWwwLf44Vi/6g2VLLrk3XdlVt5Xg
UlntOiz3m4tS7VQN8qRhv7UHxZvtN/Nh9L4/EbvziKsc5LP8QB1tq2NYJHl/BnzLxizX7XN+PanC
7TqXTvV5Ww/Ex09Q7zUFLtZunmZ79CTn99EDjPuj3JoHbUNdgeHVfQdtqy5rBCMyfDY89vrUBD32
3bRjuFaDej8oNj4weu5iuNgp7zB7l0Ppzck83xH2WdbyBXAZ/LHOf/UmpZVpwbqv6qBj2qh0Etx4
axbAf4rzJENZ4gpEUEop2NbzEWDxNHZmcIYKVUZXX886+HAwMAkFW0gmXJ4YBdQ8cSTDBAr6mMXe
IUi33+E5dz/yt9L+GeyDF8wv7jsnfbNET/e1C3Zpm/MbvVG0WfFhmya9EwxOkLshSgeSCOr3/1kk
PARCWoReyZ6Qvq6TaoYhDTqWUB5p0BnLvgU2CMse0Q6sncjpneILCiQDm1cT3IOrTSoM2/8xzznK
UEVRRka2xyBD/zF+JPdxbWulE6BNbltO8o0xYGQPn4LTsfZWBCcoVqxDpxb0T5efNm772K8GDdur
vEHQxkp+EvPYJy+J+hYbbpgcMEN02+Tqnbc0ySWcZqQNYR/DZI3Rocd+h6mLB4xX3JV7RnUDLJ6t
nIwEF1BsR8/jW7wByCl8Rcfq9u9YiQsG3sYymilEw1OZyzz8usnCscpKNOhei8Kh2UOpb1FTtAAz
6qoHS5SZrqS/qGwDSAqCNACr+Iagqk5WTpSqduQq67cjTTNb9+MeD6E0FmRvKyHBgqohOtsotAG/
yn3UNCqjXpeb2lGp7Fnl9G3WZUE2tbqahQnuI+ZRj1TbgAmlAb6/mN12eOin7e1PtHL2QfIGNAdK
CrJq8VtGqi7WohJGZg2l0CDZdFhO4gHDcdvOWukVhlAYYxqV10O8ASinGkxP1M6gHEakhwDD9PpW
8zGVAy6IPYYKyvD5ts21b2RpFo6dwkZSefcLgFMBaLLDrIyVebkPMCGYxm+bWCu3Yll/bXBp1mxg
gCRNYCMpayeTMQVdQ3YNfNXAF7cuBm2D2Q1bLwz+e18PvFLg/aIYScWDhcuwSpqXEbWG2tGmk+//
jMbnovt1e22rrgEWGQx94FBd1eblsZjyqe+hE1G+VJggDrQfGJjDDft2286an4NR448dLiyH4JHJ
shZ2ihLT6ye9OymtKDVin4HLDC1QwEMmHLc4bnDuepXMKMU8J/O+rHicY7/c+UnxVs+YGoRgVrCb
gnne1nIJHiQl3NdU+0KHKXVBd5w93V7t7wby9U+BJK6KNgtueu7LKXqu+Uoy1k6fQvXQbqjZvA0F
OETMdCx/THo+qg6YoQC0BdV74vZNbp0w6EZwaUogDENAy3f4x4ttnphjalfIS46j1QymXVMCQYxo
ns8BxuHsSCpBg1a01bEMg/YVXHKYBk2HEtJicmBE53zUjc/ASuh7O6noc46TCVWZQSndUI+6x8hP
QEOIPGRUR6COWzV+KDpWsvJLKP+oVR95RTIVv4ZQwqMJBI/yJtCpdlbyCi/nSunUg4qxUhEx/DVs
F5yUkMEA9RAuVNPiFVwG8I5NVj3VoFWSMM3zii3eFGPmzXTeNZZia5N2QC71PTB+yVX7bE2qHarx
Oy4MNzNSOwRULa+/JpDq0ZthVxYKumm9AFu84tIglgf9EsrD8DeTc7dUAUy9MvCN1RbydUBGFMV4
GM332660cr1eWGEHeFFBiGYr7wwZVijmjk7QHwA5EqbwtMaWSTRD+bxJnhKZbgMTc0jlOJxvm19Z
JM4UAOKomcjX2RyYP4pAtnBuAcE8pkq9laX86AfBP1yD+NSgEAI3ExyIu2mNMcgI6OxqJ+zMh1Lu
3QlQR8bcIijUrt1QYA5Ex4yxwDG92svtnCtl6M2MxTtMP25ol6I7NRFIkJt99VwHSBrnoFAdNVUG
m1hgiFMxOf9ye09XYi6KT0iVcBOroO3nMqaqn+KqLVmcQr7Ud79qqEXrxmb0f/3f7HDXVg1CtFIz
MfyhQCiPkuooG/5bnGJom86hIPiyD8QFPIYbhv4JQLgs/77cV4zLlmnM3LQuUC7UnmMogcfU64fX
MZi8/76upS1uXbof4i06wRZIAmm9NcL2Xg6OqSkJ3hJr3wnCCiyhR7kQVLmXa4p7oIfmAL4Shar1
OKlInQ2pUX5R0oX2TAzRPMZKKkMVvNEYUS4j/eQCSj4m0ZyxS4NmAdrww1M2iAplK8f5wgRb8iKa
9K1e0Ykirg5VgQF0xaPK5LZ98w+hkdFY4X8UmRmfcAaRpRQYa8a0eP29znJn9J9j6edtL7hmtWB3
xMII5wZZEBpNzNygMn/3XWRwySYfubxXlFcthSrDCOwGIFGnjm6pyDdWKskwjjcPaLjZ5AHnG3Mo
pXkCYiJnxtixqe8GCF8OwSlBMTR0m15ELrx2CyjIq6F6yaAiJvv74rtlfSW1U81cvsREeqxvlXH8
CkzFXRH0Rx0Ub+C83xva8HZ7j9c8UsURwAwL5igRLi/Nln4gJaTBKuOx2bZqcdKMf3gA4X77a4JL
DNM+zjTCXMWQo8dezp7icAAH0uzeXsma4+NrMQ4t5GPgqrpcCWpXyWx2OWJhTQG4nj21nPc0mwRm
zDW/wAsI2QDoT4jG71hloiKr6kXtdGC7LGwIeoF1svaNwZWzpDa8HoQ9ntVX47PVlf2pTNPETdXK
x/9Jwo+0IzlqIXMhhw30mca2Mu0WfGaubNQQlqzDODlDAEi7l1AA3aSzWm5LiDuUNhSax6Pfm/NB
j/3sfZzVOLAr6lfvrU+zjRUqGSQqSRsdh6aeH6k+lC9NTOdDD6yb27flbNmom5jQAp9b/KdaWcax
g+dCZtgBihs/NCMN+k2hFsVOyhXqBiM49K1BrXBXqubgpfoIYbRS77eQkQQHhtpYaO+G4bnuNUw+
KmCUkHJ/nxSSuoe40EYpZ83LS3Py5qEERxGC0gNV5XmrG5J+NCq8tuww7Ypso+UJ5jZGgkm0bNS1
3TQ389tUEyWzBzMuz9qM/ridYgbDt6cYkoVQiOxfxnRUtl2VJV+kIFKcqYsIMEcSyETs2461mlGA
/FdhRX9QS/IPUJVKTZ6aeBhiksI8Rn5VnrqhbvcY59ffAG3zGcN5N7qlNFonxeri3B6BXRYkUGt3
FcUTDs8e3MN4GnD+rSixnEv4FS1UMIupd/ThWbM2UyPIB9fu+aUdLiJgA7VpzFB9scAGZs5eQRMX
ykoQqu97S7C1ojVxoSEHyrBvE+QvMgYvO0iWhKWTYly9ESSFq3YUqGgSPLaAU+NiQxfQVgM5BZ7Z
begWkKIw7kHeYpvK7rarXO0dpCBRRfozBc2tpwJjRoguI6ag5a0e7oLasnXyOCfbQlisvypH/jYF
8TswxMrsLXzpDnGaGaTPYMp/jB9MZYNR2f4AFIS60T79p9vLugqtl7Z+H5DF3aQqpV/lMWz1imvp
p1lH1vd42wTbmYvskpkwNajDg+vMgM7e5XLqkSAh98H73Zb3BvCXrejBfuUClwYMtp+LNQBuXBAr
ZOxz/Ws+eCS8w0QO0QQOsLpTyFrwXmSdBh52bspRXjUdYzUzt0PgSRVyZBGR4NpK4MiWyghZKQDh
lyspEMnDYADLbRjmdgbaYzRm02KjxJvbn2SNThfoir+GOG+WpbjWs5YZatryCO6q5JCDO2ljtk1z
NmsIZNV9x7rr5OsoK41LZsNLSaQ5nR6JRsPXThZ4A9nxQvfG4l9UaavhSlfBZ2BC6lWFZlT4FMh3
LUTCRkUQaNdccWmKC7R5qVYYN4Yppi8UaY9DKBp5WbfAZFUxkw08BFvswhehZ52ZMWOEa5ttiZSr
FxymVQ8Bl+b//n2Wwiz+fZpDqBapJKg/8s+4i90gR9eAYmYKmtm3feS6P41jBQ4CBemQjOqfyTkj
HBHssugHOVZP0G4yMDgveUaQ2SWosdrZhCyEaatBtAGi5Qj9pNMEirG56UDA1QPLCi3LWbajge46
5dT5FPxagr24yqu5H8g5cdsX3dyxveikd4ucQ3LIwk1YOFV7qMqdJuKCX936xX6wALHYelCbYS47
AhFfAmpazHHapJwctdgF4KG6vfVroWa58+yXLCzlNEaeOGFhMRAA2msrnWRZEAFW/RS5rgnmANQ5
eT8dpNxAGw7U57F6DBMF9KBCHub1/fprgnPViRQ6uNawXx2EajCH6XSn3EPesalc8tDtMYPyK3rp
ni3B+PI1luO3W/y1y903/WyGUsm+E8S2olN7ViUbHHH2p3xUXQmahqhhC77XagT7u5k8UCjKU1qA
SB7k5JHsQFi+Mb08/Uibo5SJhLCuIQSXq+Nf5/7gt9AOh2+k+/mo3WkuqMBO1Ck30b75If9QbfM4
7QwwFTzNguxR4DKUC54+AOFDpcJlwggz2nF0BGr+H+5YsthILuQ0mjqNsY+NRJVmW2gDSNJyOzVF
Suai78UFjqpPal3xsYfTiIEu6HxhDLtKXL1/HuLU/Zez/Mcb+b7GVMoq9IWxa2qru6R4zQhGAC3B
vl03zjmv4CJG3Ax6g+YBYtMbPeqPo0s9H8qPw5f2zvfSQ/+E0qjAHdaj79+FcTedLyuRSRt8qyDe
yZACqpv7abivCF5MxM2VLdW82zu5bhClXyRGaM7wIUvpSDQaaQdyhY/hBBrlY3KeD5ilfL9tZj03
gug7pNjQAEJWchl9y3hKBl2HHTM6RpBiHx9SCF2pyjsZdui9RoCwKA5IvW2MdwgCyWrgZ0oj4Ihk
4E3OdD7OCTqiMB02h7wDPg+P8VA0fr3Kvgrtoz9WOGfpYzMxQmal2YAO+tmwZy86lO95uQmIU99N
++o5fgW2BDoc+9t7K1of5zO9nk8SYbcOtbaxua2zBup2Ar9cDVOL1XHXTpVHszEbsDGiEIsOlD12
giMtssBdMMFQlpEkwQI+o+1LaAOI8Ii/hS75NxO0ksCcq5kg3eKryZlP1TlvR5D+OsM2ekpdw6sw
G0/ePIA0nP6efEReiEvN8prj62Q3O+f2h7rGB7KAsvgBnI+MRmSBiB8/YHTvgQT9Ed3V+5/Jkezj
k8ZAepCxLza3ba6e74VJzjkKdBRJkUGwJLfilxg5kJ1lQ3Ocw4I4pjYBYZFOT2BU/QbhFIFfCpfL
OY2mRmNLKtgm92EP3UeXPsQe2UaP+btxb4aOtNUxNbKJPFPgS6vRxgQ+QANjNtS7r8T8kqGJLfal
IyN4zCzNqejL0FRg1yyPfWM6+Sg/1uP3uX2D3N5Gl1JByGEfkvc0U4UYjYKhFwaVuYx2g5QNaq1g
5VmsJLEnm5O803vJ+KRpCRldq1Beb3/mtRgAxwYnCaQZEczZ3xfJ7RgNShv2WDDwJUpSgpn2YQ5E
eEDmK1erWhjh3Be2x6jUYSTUfkQmKGZ3KXKirn5purfby1ndv4UlzmvHsZqCvsNLuhwZ3h4oLfA6
q6Ct1dovty2JNo7zUaRDJAU1LJ6W9FsQQNr42TQ3t01cg2Vw7BkZCOtjsUFTLrTp4HxtJHbsK9Od
j/qGuNlR+mkchpfuTjQmtXbeTUw66hhHRpeOt6WqVdVEA8Rncv+bGXkJxoSjEoTMsj3Qb5rkVcH3
26tb38A/BnmcuZV26FI3MKgW2oaMYKYnrZeBA/q2mfUj/XdhfEkyGaHDPVXMzqHuHZTqXfWztpwe
9PNBayuxK8I4rfvg34Wpl0eqLAylVnPmg4lH8o2uu3n6rOmCULV27S2+F98dMXK1yLoKVrT6IwPz
WCl4uIn+ffb3RWAwIzIDSSCjODM6cRvYQyxKr1Y9jqV1QGRBh54vFPZxk1pAOSHxMZ/rdkJj7K2W
dbA3A+K2jyYwO4qwMKtxCEAYaE1aUH/ha1sYKDZB1AqLVEF3ASqesZcHgz10CioI3m2/W92/hS3O
C1QrlQyjxv6FGKGVwEaqCULd6suaqXL+bzXcXZFbU67XIyxUUImKD2X9XARPte7k1bYDIzeqCPFB
CbwBHOIKtJZyUVLCVnAV1UF3CJwCRAOuMnN/yIjS+fBAKVSG2M7MfnrVIwkM33VsFW7R+jnYOsfq
KTVJ9gBZ+KRAZ1IL7xUILwO1rQeik7caUqCjia6/DFw4n6eZajBUja/hF/XPsbpphkNLBTFZZIId
/sWxwFjKVEWpjlQwNk9Jl9t+Hp/yOhNErdWzsVgJd4/hcumtaIaZpk/bO8McCqS2yiEeI+I2Rnyw
GKZHj4M7vSpE9a7V9Avs33+2kbvahhp8OaqJbXxKqW08qBv/S2O3+U6+0x4zt96oTwieO9ELdvVw
Lqxyl93Qgi+sL9mStcKWVa9OnotwW4QO5FD/4Wj+tfS71Lr4hnHc9FZQw1LYGnaty3arCg6/wEv4
QGNqhWnWBSykOt5UpadiqFvPBCNLqxFmsQwuwtBRKSFTgM/UAydvwcbz7W1a/SDAOjNWBIRnPjXM
4zgfjQrMgxHK87KBlrEbp/eSf4ZK0m1L1/gTJDp4nuGdjXgGBUZuKUmqxKnGhD1La7J97a7vf6W+
XcQnqU6dttgM2s7Mvkz+fWmcodkksL62UDQ6mMQKCiiET31yPQnnqEAfYnikHqavnuYdg5Ht281x
ck2QH9tHgBAwJSWA9qzbBZuppaNjCnrAy1gC+oc8ljCA5eAq/FaH0Pcbv0K95GE0XrSkEQSutYgC
jXKAoKEPqV9BLIsC9Q2LKcmouuyM810Wfx81C5RfTpjf9YnbtD9vb+uqQd2CejR0vPFvszOyOGVS
iRSlRHkUrL/F3dR8aSyUQcdTaA3O7AcvMwAjASRcbxtdO3hIGiyMUADZAwTkpVGAGGIzB8+Nk6Dr
LCd7tb+belHismqEYDqRvZeA59EujVBrxBBAjVpbrTde48/7KpS3TSAiB1pN/zGfQbEcoAAx5nRp
pwatAElM9hiM0vupfpgxLhzWzUkjZAPdKC+swrNuKk9TjFmZ9NvtnVyLLgDPAbAKvhVM4XCfj9A5
JxVlb48xt6Xx2Beftw2s7iKgsGhDY7zhCqKXqCD7lDWkD6Y/bxk9fynJXgB28dtm2IXMZynWwgx3
YctaakExFlmSakInWIXiVeZ18bMeuv83O9xhVgqgYTsIDTk+ctgIVOEJ+OcBzDdEtOyr52qxIO52
jiyfdOWMfStUGbjQb+BB1tPnVn/oTDcvImC6/+voBAvO0AkhCB4Yr+EZaMuho3JdITwGyWGaP2Sy
U+qvtzdvzRcwmAFdDoC9jCsYr6TFqFRLqIFSQKXMcZOD2qgVtcDWPHpphLtkSDLHepjDSEass0y6
R5o/3V6GyAIXGDQtz8AlgehTGb2tjA9GKvgUq49ZoDYMpiKsIPZw8S2RpygYapzKxnqXC+i13k3q
s9S9xuGjkjvhvXSPKvgsekOvnaGFVf6lFiLXTg1WvxlAfepbb20NFlTLzaXt7f1jrsuf1aUdLuAF
tTyMuQw7SkXybaROj/34Xs/0TOYfGTSVbTP5ftviquP93U+D94k80QowQOC+wAAnAfBU656S/0yR
iAO0XBbnFpnaqEHtY1k93c4JwzvbACNqoeDFLvpKzDsXF25hNoM2mjBT4sWZjhPIU7+3mNiQBRiv
a5getx7uatAnJTVVwBFAUxc4AUb5fHywe798qsfODpLSUQ0Vmdw/gDnQbtKADpQZRpCveNA4iBvg
I5FU9/Khzc1T373c9oa148U6WhT0qJSFOy6I+0YxjBB4gwmzOlWsLAB21Cjs7CzWoHSJMR35YGq5
OxgfY/ChloEgEV75hMCSEIuoON86JIQuPyHpOyWLVFwiMrrlQ7GNIcUifzUiwTlb8foLM9ydiA5H
oCcmzLQtVMba8QFY9l9tLru3t3PlOF+Y4Xaz7WYMPTE967SJ7/Uutk02XTua9L4ufBuCM4KrfuVm
xLga4gCGQQDa4r9erEhyFTe46mNSvelqsQm7X6EfbKXhGS4F0arvNBoEW7m6xoVN9vfFoZN0aTCq
VmUhy63n5zp5tIH4jey4FYClVr8Z3gnIa4mCnInbTIycZkHEDA1Tse2s0Ovn7FDNgeBNIjLDrQfs
Y4E5yDAzttuKnOPGS8Pdbbdgv5SL8ibjKUKXQ/1/pH3HruQ40+wTCZA3W0oqc7w3vRHaTMtLlKPM
0//BBu4cFUtfET0XGPQsCjipJJPJZJoIHGaxk6lHW2+Vg53NZyPAGdPQa5G1IgwhUy8rrm5qgyko
iw+euChxnO6OB/wFBGUQNSVjMNgHYwIggCxfsi0EU12IXxBEivhIXWmAh89ykXUCFW6hv84G6NVk
86tbdgZQcA1NgnhxnNFDx/GkKzEGGkEaqO2jBJWNzMyDxpwDj3lgVZyQOE1ryU5tafYHigsvKfgk
8QmXjTYexjQGbHvvqr7Xlk3geGzcpcYiCWy2HN9akuCRlsWxwXwH9RLP9Olg3lTMO8ZVEuCmOV42
vy2lONYO2NlQVzl7CLNCiQovRxKYTnY4qtm+zexwbj3Jbbxl5Trgl1DEA5YQuslPTa9xBq+oU6SA
vLwi6bw3sYrute2gsX53WaGttVtLEu79RCmXaJ6gUKXslgkMqM4P5oXMeL4shv8Z8diuxfB1XXk6
TdFVjC9yMdZy74zevsb88WUR25o4eG3gKFlnJDpFWTgoiSKjVVa/5wnJ23dnCEcZrsWmAdhfUgQX
l+aa0SQ8SzzQh3o4zkk4TZJbYYs6yzFUqIDBLVCtG8Ji0YmVuZpZ0ASsY8UvepM+zVcvil9cTwdr
116nR+cK9dx7nVR36F6+fuSsyDLimi1F1x8hHKq0BIbSyD+in+8m600ZUl/tJFsmkyFcS+00trhx
IcM1d2b8MWoYLZA19G35PhTkPYyaGnwOTljMqdDzCZ3KSERmyw9aJjfMKK9zI9sVRQHeB5e4WiKD
xtiKJTinC8/OAQFajMQs8EeBoAN6pYyCNvsuw7XRlDXp2ti3aQii4VGWu9ryGGuRwnYxqhcxVeEx
mtK5Q0ecr4/lT0a1sPTcHSZtJc5dpqGwc2aLzujIxqrONa393py+R1TpjgXrPmqmfqpeDBiq1Lsr
0Y9MLp/zrdIVRhBU01Y53TT+d+pLMpZkDZ2xumgh2xlpetRs3ddYFTJAkOKyQTYyC8AB/4SZqh36
R0M3/q4q8UORSC6Dc48DlmqwIViYuUZkJeYLxwKUs+mEJHMBoGhmHlMKHN4P29ldVnjbgr+sSXA5
CqgPp4JC38XRpr1KkS+0XIxml47yfaqjT7XWbhNLVlE5Vw5VGhAg8dY1zBKLvN7xUuozVfgVNF7j
tWZMOVlSv5XNRm/lKSEHw4A2Z1tCP+DpbpogKJ7sGtqVun2r5jYoNOzA0719o2TXGBvr3fKIsXRM
zsyH2Bp+Xl7bzWPD84dIXIO6SBxDtxkgNzCPhDdT/bPPS5yUdKfHDJHEd3B2SSx3c0lXwoS7FjOb
adR1DnJhQEWm9lu+5Eevi3eW8l8eM/hz/6olLKoFht3MbqHWnIAoXXWvncpBOO4chqm+z3o1aJOe
uIt0FkWmIf99dc1X+CTQA0FuktGDXmBe1RqIhbFA5hW30zz76E9/iEF0pmcAAh/655La90469kTp
iz2GDYnGVMmqb27xl7sQe0DBkl2048CPDwoGRbLz4sA2gwjVu/nHZWPaPKgrSYL2o9N6ADSB9ub0
zTQA1nkoUPxCk0jEae2YxHQ3L8+VNMEF1zMAQw2uV2qYRJ0/IqSntVhmszIpgvNJxtxSrIJbkoUB
kBCMzgRBsGSLNm+TlSr895XZGL2FKV3u0Zeh/zC8/iYZ7IBFb6BgC007DdPke4XhmMu7JdHMFp53
faPYEYjdeM5dD8xE990u3VNFhoazFfliPtcFJJKK96rY5M/Bby0vxwMvdqzdmNkH0L/v/4smXyL0
0+XDYE86xQr8Ssfiq8xJ0M2fvEXA2LksZvNwrzQxTsXURl+7/QxNzDk+th291diTBtzoaJKRuW2V
dNEtawLVBJOGaCoT9sb0+k4xEg/BZzyQaSKL9VSAYch4c8yPadkN0b01ksoEK+8AcrndZT2l0oX1
TBCWgywGiupIpNXmo51cJa4/0mu9DYvhB4AGcAoATMh0tAiO4WXpm05kpbqwyp0zNkPLEwJ12uJ1
CVyDfZwOQVy+Vh4xZYTjW+nYk5UW7qQ4TmhS4knrJ8sdUNUpev4ttl/SFuHbk6E8FXowZZLeg01D
4r3Q/ECAToSfzNVxV7xiVD0MLPs0SsDQwIiNgnXlKvsBKl5ezU3nj4k3jGKbJlKzgiGx2SrnSEdq
ALPoaEnUQmUw9wUeMov5gdjyrwNCHUCA3GAdgCdjRvZUsbmO+dR8jXeF4XSkzYtffeMxX4/BV7Lo
1utl3TYTzgg/MUEI2ligygmmEtee26kWxKHxEbDxOb3pu6YOrD6ejiyb7f1gGz/7tOlAQjHUgTEB
zJJGyzMgfiyJbzhfZ4TCNrhuEESh1iw607FujQEdhYVvumOoTwWoVPMg6UxSGJ/x9NcME2i1WEsT
DujCdJZlLaT1C+A7dT0snIdm+utkJhfiGWg+4PlgsYNFT/IpdrwUo6vl+HOc7OnBddgraNdqSbLn
/CLCawasaqiPYlDFEvt9LFNJJoTBhe8p3zovJkMa2jI20/Mb1uBtFB4vfzhIbvP9Wx05bZjGArNm
OOb2jyI6LkUwwoc7YFTOr+v6fXq7bJpbKqHvx+S5GOQ1/2CTrsSpvYo0XDwXfj6Hinuw3Ofl77uk
OH7rvyLEPiyqj0DSoxDRNrdF/NnYoVJJLoIzPwU4CQ6DBcAtoNebHv99pUUNypTM9SggTKs75llX
Guw5mt6c4XB5tbbl8JMMFg0HZnAqZ+lQeZ+5HDDnuereifNj3V97XSnR53xa6I9CX4IEZ29abEqN
oel85v5Uk2Fvz/1C6sh5jZPqYBSf6Hw9aIDrMeY+KLv3TmcPg+W9UxD3aFV+l81qkHqlxGmeXXjC
Rwm3Qd2iuqkm+CjVIrpzY+Yk7dx9CXg8rdznqEReXuwz0xTECZuqKMoALmgs9jCHy9IHEwvqTHbt
bO8odpP3QcItCsdtVKeqnTJAszfUTxy6i8BnZ1m7Ktckqe/txfsSxH9fm2hmR0AxA956Xv0ykQNw
0sfB3VlVMMw/jWiUbJVMLe5lVtLaMelSbYC0zjD8riSq1+0Vrb3zZMW/M3f1Z5P+VUvsGahLXHlW
2XaYT/3sHCTy1aDsS7+33pskcNz8GuQ7l83ifOwSIj1Vd1C4RW0JIEunuuWREdeDUiEyKKfD1ExE
Q2BZYaKgMOu73Jh8xaY71/o1DL+t6h89x5u2RGdj5QX2UEo+ZstG198i7OpiAUIB3SBY5xEoNQDI
1IKxAT6QmSb54bLeW1u6FiVsKUX44GYmROW4EAp0uyHYPGZL6aMY4F8WJdFK9NjzQAFuqUOUpSm3
yFDsUOs62M7jZSnn6cHTjRSvU1hNgU59iImUYj+k5ruC1lDd6kMFc/FFr/u5thBrtPeT0/ozy0IH
IFedib6r0Q0vf8vW6YRXR+yJPnsAgQjxoKuOg9JYMOMOQN9F3YIQwvE7z7oZ+x+pNj2P1SKbAeNm
elJo+aM9x89x8d48Yz8Y87prExfeFMicr147pKSrswJCK2ArYiY7iGPtbx/SgkghGotolMVRAZGO
CwS4GFTjYZuOSOUzS/JwOE8WclEamDVxTh0QlAg3ZamNSuqge9Ive/s2jTHYNlzp6rBXkzzM8t+O
lfkKpvscfTjWKpN4v7OXPBcOyBigraDv8AyF2tUywxgbCKeowqWZ9ZSzRdIds3lEViKEg69nU6bW
CxzsYOc7J9IOalEEdUIldnn+6hNUEU69UWGXCu7Is+LGSF7HJMEA1WOnB3kD3DykydQPBfNNl0/D
pqsBPitWEHH12aO+arwSQ+a4FG3Ukuwy2lXZsHdqnShuIul3kIkSTHKw7HmOTYhKXBsFuhkkxQB2
Y949CGkkM8qbZ9xwNBC+gj/3rMydF5PHMGnHifcwd/nWVztQcRDEVG35w/oP7AHcBr+kccXXN3Cc
dyZIruHctFvbRRYiOwLIhOSWJK7YdCMrOcJt6GHA1SlmaDXH5R79DySlvz21u5qSd6Zokothe7e+
lBKsvk7qRi9qKKX0YVp4t7nzo4/G+05m9ltRxXrxBKtHNqfP9RS9+GxOvaCJo5yACvaxd8aPWB/v
hnlM0ZFmLteFnZmxxPo3hZt4qaNiBLJ0EUmZIdGlaiWEW8jmKDSYpp8omHlAVKu754L+jmWV/e2I
5kui6CwXS2NlNYy42r9j+vNKD003tJ5oOO+qpwaE7PDQe/XaktwG5wNA3LesxAqPjHjk1STKxb7V
YZEEyiEKzdvxzfyn3FcHPNhmwAr9Bpu0JTmJm84TrgXuRUPlQ8y+IAGbgrwKgl391tN6EjXB7LQy
9bjrOLtgV1IE16IAZNrQOkjJgHjb3aMs5ZeOP4K0VW0DirJnPO8bPCjgRT328h886Eq2cP1VmJJL
qQLZcW9ez5ivSlTgjSvpvk3tw2VRmw5gJUrYxbKo1IzGEFUp4x5NInt9zlDDdv3aLoCzKstlyfaO
/77yaxON6FBUEKd5n1R7RFMtGWUncNPNrFQSfKdVAG83mfnqgagjpY9lf4idK1dGaL2pCkCl0Wyi
ohlTTLV0PdAL3Rwpxrm6LpSgpT8TU5Ix2r6/AbGP9Dgq0AD0Ol2upme0dHWEIlb/DijLq3GkbTAu
n4vSAZdPD9lCPyrtJa/q58tmsXnbrQQLrjrtKvxNftulxq7zGr9GuzgH/BzBE29nNMxsS5KG2zTE
lUTBaZeWm84AAMfloFIL8PjOLnM/p4g9ag24K01VsrTcrs+O95c4sbkgqdQEZC64i7JeQS9Z/J3N
yyC5CmQyhGdB1baFV/JHu4ldQzgboXwHWuvLO7Vp7StFBD81F71lDh2EDAMNUoYRvEh3Q7QQIGao
ZTf4ecmEO320+aGTBjD8IAoQDLJrMPU5Y9ma7FAvIEJ4yKLPqLsx45ce5cloftet45A90OTYJZ+X
Nd1+FayECwd7HPu6SgcINwvwTF+b+m1sv1vZYZ5IUTwnzY1mEZdJbpvN+xxT4IDawIwahhhONV4a
6nR1CqGVApzfRNu7WRqMyEVTyyRdZxPqZABMVXb/RdmVXEHZqUtc9EtA7pLeLHMKBCo7JpE7h1P9
5mAGQZvfqmTwa/fNymVpme2VXgkX/M7QFYaz8BC+zxlRzNu6unOsn3OWBalzNTj7Jgri9hDJ3vSb
trwSK3gdJV5icN1DrIK57Mx9bAabWFGz05y3y6u76btXggRng04fIAZzSsXESY4zXkAukspm/l/S
g96XmD/ufXXbZb2VTdTiYjAwQJpxek+MhShRQ7RhkATXsj378/tKWJKbMc0bCMv03xoNJ8OP4mOE
RoFG8fx53KnDDqylDGfk8lpuB4JgrEDTh2OjnVFwc3VZxr0TI+IFUx6JWeSjoBKYmbJ3OaBkW6NB
BIw9rD2aKkfDqXbK4jwX6DMqvLfZ+IeWMr7q/7EUX18k+ETalgo4VkBex+hj4oQjuweZdNUkV9ZM
iWPsFST47T70ZJMZBm9JO7tVVkshBG5dQU2r4vyQS/MJeMZ9b+soa9v39mz6SHaGVOF9Io99OV8x
dwI8gHq0kvJoqM9GkVx5VvTS2D9G97PqdF9F+6A2JFcgvM7IqCf7vtb+6Yo2jOOcNLWmErDYoIrr
IiptnKfLm7p5G68UEcJCjCrl1mxBkYI9sP4YZz8bXSOmChzy+XhZ1LaD/doswcG2EWVexB9MjX7d
689dxHvfHrX+HtOXigK4UuflssDtw/8lUPCsGCArbHOEdVAzIjj0h07VfFDYhZfFSK1QdKKVWRuM
8XNR3ruA0HT9uC5JDHiw9pijD24YAraQUZOmuLmVnVoh5qlVXs9Uwdl2NiBEvQ7pTxUBME1vuijd
R+aVDYvH82XIfuTIxYB6iFU3E2AaBkYiGYnBxoMU8lEbBl8t6pBAYT+9MhWbGZ3BX4Zx0xOvQ1Jm
l6vXZqoHUcP5gmbfqR9a1W+Lyl+6J0sxgiK5V2dZXe/ciE+/Q7hOdKVvh6TBdyT9AniFdAAt65So
gVm19xHQMEmlAw//8q6fGxdkojcACSZgi5zNn42Lnse5ZSAc8+4K8xA3L7ls4OI8NocITtUEGCZs
sTjBxJYOtbvZRm7Ipkhsx3v0BoSDa1KiJXrgRTddMsugRrbU0jQwo/0BcUGrqLClnCZjNKHWNN/Z
LYCu5108/XN56c7DZdwgKxnCuZxsL9bj2PxD6OsqMJtMljSXaSEYZjo3RTTxzSkTnyGxPN81xcdl
JfhHimdvrYRgcwMyA56iQIRT3SvOQIootGP0a/x14vN0rYQAZsR+aPyY+VNza0y/6vE9Kh9dQ5KH
394RPhqFAjwud0FKOdsjivvYkUEfSQ9scxn8w/Zq/SvA4ffpKmaJ0tmd1RwC6PzctrwYnETPOpNx
RpxfMVgt3QYPFcaHADYhXMsxcKpMj69WxGLgxhiuCce70Mj6ZWdD9R5bSv5rMWn/skRZYpGuyCPJ
K2KDyRifgLk8kBFg3AMtC6eaLhkmp+Yl7v12V981++gYfwNHANjky2NYvFl+5dt318sv49kJxg+X
IJPttzeAur1snRtFM/4Zpgv0B34/iN3eRmMsdkzTHk+oQL+agvSb/TnsQNxHypu8JlXovSiywfBN
K1rJFKIxV2Fm0nhJz68jm73of19vPNVJ2N22VzIti/D3E+OmpQfbe/Wy4PK6bTqOlQpcxZWdlmDw
U0wXImz3TrGO4PcDz52kJrR5FjC5B05bgyd8hMPGoZxUO4MMzvYRV9/xvJzqjHTu7rIuW3J0hOpo
WEDJEofiVBc1HyZYeQ7kQ2YXe4BRsOcickECNLiD/mPKk7qWWN3WPYxULeboVMA34IVwKhEv+tzo
W4Xjj9QIaX/HNjApali9wwgQA94v67dlbiawQlB7Ui0bCG6n0lBWaUZjgE8xp3pfujZePdV/UUjH
FQxEY1iFOBDiLCqw8m3cwJo+BRUGA0H722qgYftp9s+Xtfmz7eKFApZVJB7Ai+ueb1dHs6Loelj3
0Tv0H2AhD6aaTMBTRkdzQvSf7nHcLXc2ea1u7fv5Yb7/RLn74B0AHkB6X4b4urW6688RDnMzLuqS
UHwO38QpAgjX/CbRmBvgJY2F85zWpaFHPUQYO+suuq336gMozw/OXXk1fCoBu6K3Nin2DFqWN1XY
R4fLH7B1QNYqCubag5oGNRzINwHwVBQ3bnoX1UpQ46H194LATg5jxbFAb6BgqVVmjmptwlL1OPGH
5liqBFMjpJS1q256LwsCTD4dB7Cf0xMxOU05d4uDLHLyzWWMuFFBZvvxsjJbhxzF8n+FCIZhJ47S
gGGCJ+f2bvqwjM8Fe8NLBK3bsrG7LRtcixIMpI4jrVhMiHKjG9srwmooJTuzGTCslBFMINInmyoM
Ekbzo0zBonGPWFGjr519MLOPepS4/q2IHg7ZgUdBmKWLvMP91LV1Znl4bdcvlZETRTdIm/xK6E/T
+ZZWx8s7tbl8K2michH6spETQn1+PjTFD4VKMvmbi4debDhHFEfQKH1qbjlw1seYwd1b7L2Pbwz1
LqfIt3ifaOrPZr8Zf17WZ9O8V6EV/311OVdMnUuXh1YZM8MGiW+4zBDz9pJ7UyaGu42VmNYpvXKk
EFNYRxPtu3DXBL1xl3XZ2pv15SycoqUxYiUus96vxndGr1Tv9fLf3/Jt678vHJ0l12jJdPx9rTtQ
9ns0UuLNe1bKSh9b3gBz4Li2kAdAt7ggZ+b0aLYKG1CnQBvBLKsfmHp0xw4PIom73tqXtSjBnJWk
Ksyowb5QA+nNJQ+M5L1x0+Dywsmk8N9Xu6+ADwK8fJDiqlelxjCw/24rskBpWwhgFG1A3QJcXDg5
y6B7du9xVfRfUeNjesTvE9mk16YJoHv//wkRXqhtjM6qGNzVftoXZDHSwNbRWJJrJJEh5WxKcjDi
DkAeTF2KaCQ6RbYbCOU9FOmJGd0DEjJSQ0wFXt6ajSopnnR41wF6H/hjCDRP92bK51RPUa/wmWMC
Vct5y0yHmMbSguy7IwuyTHNp7VG63Nmd8nFZ+NaBXcsWrM+de6MeI1SB9WrxB6t9WDxN8grf8qcG
vClcHHLsZ+PHcbIkFeyF9+jEcDlDxQKzi/UgGzy0wdWWc+zbKA90t32vzHGQFEq3bBKvRT7ugZga
b5PTxWWOHjlLitvCyRA5xDXmo9ybyJVRQGzZioEMAx8O1tC8wxdhdb6GQvFM3Lq4lKJQLwrUC+qg
j33qNbvLG7apz5cgV0g5NHM9JpTH7obagXNaa6P+GbzNo4okR4kTcVnatm2uxAmxF1L0AHsD6pYP
JhSSpyoBa/PBnXDJAz2KZGkFaHi0Ok/3gOuTxUlbYQUSkUBlRSLSQ1LydE2NSouAqe8i7YE8rOk9
UZrsjKEBeRQGIbVfffTXtHDIrawfeoJAxxsms6+417fGlqh9AuQvK60OeqM/ZAzV0+ZvTx/YFhHS
oh/PBNqNK578rjGUWEO10m8xn+i1OtGT75c38Ox8cwlAUuLgQChuiTNsZVSjKJz0KB859s4zo6Bp
Jcf77KoUJPCTsbL8uRld0DZAwlQ/sugagbOaXXt5RzwZOMuZPXBJoFnBcDZ6lPHPqaQBVLl2ro+F
ny13zXRQm0OUhNWIEhLmtcPL63beKXAqzBPPWRvFbaVBWNsEpX47zvuyCd081OKDbe4mI6i7+zIN
6ujg4jBcFq5LNBXHASMF737ThPDmrntUJ6K8ogQajvtfxa0V3PYJwZHbv2sHEh+RNcf0GhLppPIx
/BmWcmiSM5cjLIUQ1CGbHhsNX3d0cbXgn/PAPyfxamd3hCBCOHk08aJIWyBiKIJhOuqIuJZgREjs
7RTX72QliPM84h95mMvCGBOMSaz5TlWem1U6FX5Md13/oC4fenZwu/s58Z3+H9c4FuY3dLCRGeSb
tfq9k/Wtbh1LoMlzpwZmKSR6Tk05auw4Gwzoi1Zj38Erk+n7yza0KcFBgswCvYaOms6pBHWhNNft
BYBMCCu18lYFidRlCRtznfBcjgf4O7gvkEcJ57FtAEUX5WrhjxaJ7OtyftK8g5Lfxn1Y20HsocyL
e6PBf5LqwdbxWAkWz2busLhnDIJnUBMpe834kfV32vza0SutDy5ruWX8a1nCBZjNcEWUK4nKyK6b
v9NFv1ISWXgu00g8Yk1V2HMGKYlhEHu5L6prJcWi/lD7Q5T9Nbk5rH+tk3Dahr5XulzlOhmglv3W
9VfZ+Hl52bZuBT6F4KLLyjnPYlJqtW3TDwVyHCbIF9v0n5SBFXGslzlMpngJWxs9Apdlbi0iZ0/j
COd4tInNXZOSGAj00CpR5s9If6EJVFFfa43M3tWYv1yWtWEWYOQFUBMQ1niZWLB9c2BajUIxRns9
cwLcuP1Ce3vZFU4qa5DbcI0acs4Y8OUj1AiETg9yrAICZHThqlJM+WtzehfXD2ZR3ykavaLGXaIa
GPeqZE2oG6SPyOp9iRVH27RpQMRiwX+kk3eoq4J4kxPE6Zsx6wdFsa86+tLGyTVLugBhBZr2TFxR
qNJnS0V659XMkoM5mL6p/by88MbGLuPDYFaAaEFAI/JftHHGaqeC8bq10gXKAMDmxKpV3S+8NHvT
I3X5BHGEd8QE6XjIzDlHl0A/joRyHsm4X9DIBHza96ql6kMV6VkUqGNvFQdwQA4mATZqf1VNxoR+
99k2AkdP6K8hY/EY6Eo5/SqQ9fwnidp015kTGvfG1NZ/OKy1jhVIlK/n2B0mNC61y9PgtRqMQs3R
X9ikx7hNul1Tph3YjaoBwwMqqyVFuq2V0XiXLcfPBCmv4PLjQTVZ2dmF78zotVbsRQ+Bbn6ktG2P
hlGXweyCzn6uTSaZwti4ayy8eUzkZnUOSy/ESpObONmyxBh8pC9RpYDmWBYRbRy3EwmCFx4B0jBn
JQhdFUwEpNqNPVxFMujdDZeFkQc84DA3BTR48cYsZ46mN2bQQrtB2mdgn8zZGflx/vsGEzyEPcCA
89sZ4GDiDOdgZE48RxGiHX/62Qc0KImzw6Qm0Z/T4+LTx8mXVee2Ip4Tmdx4VmG6W+k9s2MM/0w7
83d+PYZusOzrm+KuOaIYsrOOsi3b8FsnAgW/VVh9azsMAtV9/FS+pjf5cQqprz5d9gcbRr8WI05r
WjRN7LGFGLZzgHlPup0Fddjn/58Uwf6yKpkBqMhX7+cSxI/RjV6DktA4XpYiWTJdiAJc4G31xQgp
2U20B2fFexcwTgAoSXCfP+pP7U/kdhg0E8nACXLMR23HDv01UFTI/FHsx8fLCm0e2y9D/9NVsDK6
RXdKgD9BkK0eFt5ze4z018siztvUEEBzagX0c8Pr4WCdGvZQ90ztlxQdxcUnVa7ge4OahbP9FDk7
19vn+m9H3dWO5NV7lu/5I9UAOj0/v94ZdGIyRDZnXvcjDpwCZu40OjS4BGpJaeV/qAfAbkA+Wxyb
6VQ9rRiKTi/z0u/sIayNBj3U77X6MdYTweBl6DIUUTtl2HdjGcRL/kOyuhs7qPGcHaA4wI+DrpxT
8WgxzDyztmCSAx6XdFcd6hsj8+l1dIh14u0tSqq99hy/X5a7sbwnYoWTgNFBzUwoxGrd1cJ8xfg1
17dFJGvtOEeaAOSOBjxjDwlI3F1iaRHlH9Y3CWBrPdZWqp9gqOIW4cH4Ox2U7qCaAyYj7ZxOP9zK
BJf4NFKDqCynYT7l3dXoTO1TgVHmmPTKUr62gMJ9aApl+EE9RQZ0uJWRQA8CoFH4kwv4VsJWpCVF
5Ot4ha8/Dm8eKUNAMCeBelyu6l3NiPrSHS5vwsa1fiJQ2ASrtoDgjgKl73WPRgNkcxn5y9YurzUS
3iG9GfeugmDN14wwU0mN1p0IdOaZjEZwy4hRoLZdEB/xWXPBRSgNa4ZUQ3zi2k04DPldZQxkYK3k
WbqxXkjhI1JHq9kfzKjTs1KVrMnGfATrvDsGqYLAc5K8cLZCFPRQoB5lqGDKFEFix0RD428LRfTZ
b7VQB5Youqw7cIm3miGRtbE56L22bBX5bA+xnbA5TDVpwYBN4Cc1YdW3FgD6NYbXJTHr1gk8EcMX
dXVFsHFspmxGLDTvvee4ILpfPznXxX30kPr9b7xr8pTouwy3bSNxrX+u05NGDVyDeAZjJcF5jHYy
4UCZRt5HeQ4NtWfr2bwyQyXMfpiPP6w7FhPm50e3IsMBvah+ejTQrZHtpbN+GyZz8gnCEcstL0Vf
HV/k6tN2bzPZkN/W9XEiQNjFTE2ZlXoQYP1ErRQTcClhxAxSnahJCIw4SbVl69l4Ik/YziQtMJaW
wEKT43Bb26QKoptlbw5kuaqI9qjs5/cBvYFvxouMq3Yzwl1vJ/cCK0tSlMIoTB2qth/ZsTqmbsDe
TUwaEI0bkt8/5bu/d5AnyvIjtJKYzGxhRcr9CuijVCWMJ1ltUGYf3CGsJGRqZvcl16nS86PNMLRG
JTpsH/OvQ8Dj65WEhiZFs2B63m+qeOcZ1O+md7snvba7fJlsygHRlsYx7nS830/lWEyjCZBoSr/U
HhdrIrH7vTfuvCyRuK0NX4++0C85ggFi8KObPQ0vxVh5mNltN74rw+dlVbYP1UqGYGm5HendxCBj
iZ8yTOf3ZVg5GYnHQ7/c6u0jWl5U7/v8H67LE9UEc7MB/6akLncWJkq16GpuVJ/W14Zsq2RLKBpd
Us+9N0C9yH226H0bA2krDy6voUyGYHZzvUSl3kNGGz8t7qFG+6aZkMsytj2CBz5AxEsASBMTgoOr
p+jHx4I1XowVC7z0EM2Ej2046us8EzN9awtM7IDgVKvJULwosshj86nl8qQkcERQgBOfWnXXlB2r
YfZDszOcR1buKtDVTo0flR5wqUaiTjdFLTlr5xMs/IGHeU8w51oeXkfCDvZWYrfAjoArDKYgOtIf
C6jaGuL5KEzfWz69VZ/Qm00le7oVoZ6IFTY1A8UZJ/7Bc2/v4F057WJC2uvJHz6a5+Za9ozd8ihr
JYWozgHX2dxqDjKU5YGat1ELZNygZeFlI+LfLAYJKynioHXrleib5lKs9qOigbncuoySHFhJ0y4q
Py4L2wxJ1tKEkERTmmlpdEjrSLyfghhblt07dwiBwD28x/tH/4iRL0qeno2r1i+yYGxBrCk7NzKd
haikngbaRwnMZ7n/ht6a2+WAGaRnL/xHP3a7iLR72pDh+nqS+NUtn4DTCqh8F1VxTCCdXhEL1fLa
VREKFm3Qti3SyL6jPF1e4f9ho19CBBsdF83N2xm69TsWWIfhDjnF7+XNGESEE/4O0kQ637JzA/oS
KJjp0IKju9MgUN9rxS7aTy/xYw10YF+ziUpkSczNNTTw+kDojnZZMV0A3iTTa3i8l1YInm/67DDK
njnbIv7N9oqtLvUI1ggAOZe+WWYkQUosxyAIk1zjG4EP91v/pj0EE2R5ripuirRHjb6Tyr3TZNH/
hvdA+hWxP/7FK1Z8TRcO63p0LiCvAiecK7+n6UlJbhPZBbCxWCdiBD36xOjT1oMYI76JsxuWHKxI
4u03l2qliRBZLbriNnFelv6ko2beqYTGL5cPjUwJ/gWrGFFp4xb5CCiBugupvd+YcScW/XZZyNbJ
tIGXhrlLDlJ1VthZOjdXQA9S+llsEgpEwygpSGWQqrpDagbyJitYupDWr9PwGsng9/kxFI7piXRu
Lysdc8VgmaLC4EqW7TvPeVZZcz07FYkNOwRWX5CBu6tyu/1lrblPuyRW8HlpkcV4fUPpxXjqopvC
up20T6P9ZiySA3W+h0gcOKaqA1/6D7DZqX5lNzZ2pwLrIa3VhORDc1faCinURJIYPV9H3lEBKEHA
wyFpcBbn90PTVzOA+MuqI+ZwSwEf2Mz+aBzVfs+ch2qUFJ+2FAMyJEraOMag1hb860RLu6AUqPLg
yVG01zx5UrrPy5skESH2G1iDXXlRDRHUGvat+WEA9r+bg8tCNqJVF50gHvpmQUTrnLHxRJrX44kE
RPUFozi/XeqXvz1CrzuMwbTE+abc2s95IOuEOXcep0IFs58V6ozjBKGNM4Z21gWjzJNvxDQQAdwV
mATGF5EuP7W8pu/jJEWjiN+E1QvboTy/y/bV0bspjoAfqX1A+lZvzp76jyPxbrK9dyMjwzr39adf
IDjh0lTsCpwmYGFmhCpHC8BDBsOd9XZ5BzfEoNWOJxhBKM+dyamiOF4l84YUCg6vlndtTDtHfRmk
GDYbJwzz2WgxBZY6hmH+pGBWnkrtdK8pQSPmW6R8yt80RuIw03ykdUh6hWn5oCBG7Ge3/0fad+3I
rQPbfpEAJSq8KnScnGzPi+AZ26JypCTq68+S74HdzdZtwvsAG9gPBmY1qWKxWLVq1RDGm+LZlUaH
K6fhDF84cE0+652L2ofPDvNGC/KN+U274xvdy1+d2x/29vuP69u6cjGgE+PvgsUSH1PntkgdAEbv
RPPAdM3ehqPmuSG5ZdNG+wV5CU8CeemWUfCA9AkCKThNtK6df8pU5UpLJlhMGyjP6UNzNzyndmDd
WDXSZ/PWfdd8DCaMfINIC5prVuTg4QbpTpBCwVs+hyYKt7QsimFFOfqclvlQucruRkhm7TU1UnbX
V7q20FO05decGFMGKdJZMTB4oEwaNIXW36cyf9Hjb86s73j/6zrYiuU4GOtowsFhmoJ5satpTaOm
wYd0q9if1O8TZ55VP18HWfFoznIEQcuBoi0mDpyvaNKmvgKTF3GphWSUh+Kg/YgQ0JFY5RqMBca3
hgYBzE25+EyJU6S2MuKJjUQ/uHXyUcBruwURUiQOdMNamgPOF5K4iVLoC/NsLrtAt9/covOoTAZx
FQRMH1ycwAKb6RzEtPOkHh0U2hTnccAcVBYQI7j+QVb8lQO1Q4QC4C9dFmg5dQutGUAQtqNNNn+l
UNlJkz0kxSptY+k6iguyLiSQD/Gzz8MqBzcOqiQWXDGWJiyLzkrh0rjMfaN2utlTzQjyh5EaPUyG
DTu3KTJp2MzahBjwwAJ3hHRoozngriD1pTQedh40cHNUkPFP5m7cj2igfiuiDq+RRB3qXVob2RwM
xm/xLKunWzbmkL8eEFzddJjjdINyY3sHtbGYHWs7MTHd28LNM/N5o/ecHi29UN91XjnHheG+ZziI
ia9pBWIzczY1kCZRmWi9JnatX4VaTZvZdPhHonDyWHVR8UzB4PtSZw47mm42bQgwHmsnto51Weo0
KKD2ejBzy/o6NLTZ6hmnmjexseeBFivlXZU4QzCreRf7vFWH74i7MQVXj7VqzyzYm9eOdvEwlm0/
HxfpjOjBVVQDHTCuM/iji9lH3lTSam8Tyt9q1tKNnQxoKqu0Ho0dY2ZtKeangsHoVDW0nBlPR0wW
ocp9rpfq16yZo0dogyXgjdkEjaODkgYYkjC2h8GEtDnS0bQ8lnVWHfAZjTg03Iz/BAsf+jPzmBUv
CdNrpM+gM7Ipuy751fVNrm8Uuy2RBLJthrGXTcy+6ubYf6vmeKDeQJ30Q4tbI2xjZk4eGG3GjUk7
ZNV7K5LpFFwmUJCChoYMMo9gq4N3f36qEsSqVGkw8UQvZvRxI22j9Ns5VbdJX0PEofiZQkjp+im7
VGhYGI+ICsBJdBeHIWAORdOgKwp+T3lGgqq8+Vr59uwVt+bLS3w3HCFl/EzusrAJ2EPxQUMHYZiO
LkDJz1hzi8scPihFLGNsxJQriWLbLNGH4hvZxoKQOZuk8cfKBQnph78QwpVljNGEAU+AcKMNxrbp
t9z/QB4ZSksPbhkYj80+uUHr1F7GNJItTfDHdZnbVT8Cd9HgUKAJNv5zZ+vyCU9WJuSmeq4xk//2
lDhfXXI36Y/XjWQtlEJIgbhCswl4BCJZpsf7oyp7jtix0pV3e7DtbyWNkURsnBJVH3fu8k0RuTG8
UGFBZKSnEWSPIEdc/IAeWAr7TbpjnYxDI7kk1jb39DoVAq48jqYxXjoeRvaqIKS1/llqG3t7CrD8
gJNAx2n7rNIb0GibUX/L9HLbgHkPPbVDqUtoAGv2aZ9cqcJrwy1KeJQUNMxues+IhT63OmjLESQW
TXLYZJe3sGlqxap6xNg7v+M7rT10eGrLONUr8aEDNgPiUbC40a8gXKTJwPUB3mzhVJebglSbYms9
07kIzUjbXjdOGZSwb1OlFhlXkPuO6mSHKQ9lDlpiH/TqLaX/HvWerUrYuEmz4yGLUKiopijorSTg
ZpBXb6baBKVi+dfXtXYZQGkUQgmYYGmh8f/c8pq4goiaiy0caz/pEq+mvmHu3NbwyLQfU5lRrJrf
CZxg6J2WmbzE7DI0jaLaPwRc/RUNGIb4dn1VK5X+ZQIJCluYGGFaxBLcIQYNtXSswYBnIQvtnfv8
EzXkT1w5LWpNiWds1d14dHf119ENZNzSNcNHkI+0LZRmLgk9FpsYyQmwqdJ74HY74Ilos0wrRIIi
vjt5GatWwnGjprT0HPpgmU8W21zfxrWvdbISMTlSzO3cLKM/kd8k1nY0shYFQu121uAs+iJKn/9v
cMIZS7jZ5F0OOMP4zO3PEhFyjTZKmn65jrNSgYR1/P1CYt0zhQS3piyvsOS7+6Ii1+jNN0ia4fK8
sUMUtNCLe+dskg8J7MI0F+N+NBovzS1L46hY+GzhQtqIaWAD4wYtiO+SJ6Y/axxp3CSg1abncmbD
2vleCJJkyRRA90g43y7V6BhXJva0Kmu/no1jxdgzG+sixMyhAUVmxZWwptZcJWYLY+g6fC9ES4Wz
h0h4NOxRR6w3mixUjAeSschzklLd107z1XJsWS394iyg9ZLgrKG7AK0XFxNN7GYoocUKj5k1EAuq
ifnL7YsD1KAaibe8CAQWIPSsIZRVMWNOdCtJb5TVvHCTC8a/VdDdwpQv2aTqi0P3GwPeGDuI3jvx
7Z4yjMore2CUNqK4XPeqFBrIpu4VliQ5fVn/BxSk0ZCe1vC9sKxz548eFT6PM3gOVt872qF3jTi/
ZS0opR4aPF28k4a0czxr1LM7E3X7J53q7OjgRSUpr1yuWVOhuGjhlyxv8d8H9iT+IcZIxjopoNPm
uOFoeTyqghjDhcvy6foZvLBNhD44+8j4QjgBh0JYsTGMhBluU/qQ1S6t9wnTp/Jyh5HJZSPrQLw0
ynOoZc2na9Lc2phMQGm89To3dPHiSpvX6+uRgQhnbSAEouERQIoojLsPVxkwxmT/7xgu2lAxkAI2
iWGE5wvBY7xVp3gs/QxpESsfdoWNkfFKIQl7VpaCiRNIaSK5iKMs6iFyzC6Oak0t/bKzv4MStrUj
u/LiOpYwKyU4oiyiocBnj8YMWyu4R2tl0ylTGBFZwLgKA+Y2ts1F97yYu1LcgStdY2HXeDT4qlM5
EMzABLueRf9+jNHmh5eZheE5aHIyBCOImxZnOHdLP0EGuHBCaGll6a1TJYHTvlvQJXCQspn/OY0A
crqN8fYWlBct8JcEVCvpaBolQEXy+wVdXG96HW9SVdlGKlI0UH30i9gNr5viip9YcqdQO0ESAXMh
hOz+YMRpzuakQmZG3QzGR87H7dxHASfj5jrSRV5w6eH/iyRaSZRUcTdNQOqdV7yKEYuHSkTCeXon
uh/1YZNLSpOX9gJfjNbQRaoK/BKxZ5MkNXNcBb44a/vXKcpRYdbToITUb3B9ZateH8EAso+oIABs
+SUnjiklGs0xZAwhge4eDCcFizluwqij79Ew/phd/Y0Whq9X5YNmNt51cNm2Ci+2vK+iGP2JaB/q
Gs8eN6Z9l45ItH5JbCeEfowte9+sWgyaQ5BOh88n4rYy22Rk6rIKhBbucfo4YXqbCjaNjO91EWct
9vIHx1KFLsO2qtU6srCwVDOCbPpiurMfQUGGfC3cL45UzOgyENGwpEV7ZKle4pFx/g3tmY4UWtul
31hHHbrrRixL2V3aowb68CJngarhEladI2CUbmVjgnzp146uelwd0zDrQQts7LqUnOq1xbiLIBwG
WcObXLQrgb2h5Lpd+nlcY8LngzSk+v0YOou8cdNj/CwqCEi5Y7yyYPKsVTOE3vBVE4FeJbRpj3ZB
+o3C03uqKvdFZ5JDpI83mqIcHKfdK3r12jTzbQ3N5EAp4Ws6+gDxOIy9JsOh0tH3riAii1VjkPid
S92C5afiiQDeDw7phW7h2A7IwkEnFKUba1NrxU4Fi4lbagAld7Q7UwwHiSD89RnPJEi1eOkNkgS5
K18eJBcU+lUD+nKqJdhWV0cQVOBK6VfaIR5sL26fQJreXncE6yCocekG3sioZp6bF0rETVFzKB5R
OKGoU7cW8r1mKYkpLmcGkEUiDYxu0I8X1WbBirvcnFPdxbFEFWKj3H1MQfEd9YPA8ZvO2/LP9svT
4Dv35fEmu2+9/O1ZeaGH+t0OuGS9K153+SUg2ZogEV6G9SxtoDOVYcHVlEFU8dXm7ezZ/bSbm4VQ
yAIetU9a3Toe6WQuf3WzzYWBAoINxkkL5o+wuzESAmwzBfN76v2p1o45nSWtmyvnGEv8C7P44pOL
hZQtuMYMMEmFDHFu3fWYPHvdbFbuDzxYEB3CPvGeFZ/QTlPPWaHge1rtkxndDeVXdHP305PTfTXN
HYskseIlmR72c4q3uP2TJfW8dyKepJU/N0HV3mXcS1C7xSTZ+WAq7y7YL+OrMkis9pJss6AuU7/x
ateXBqdz1GyAMlfd5tAP2aE04zyqYeXr3/AesgIzKPbDNvv8cX1f1yzkFFFYJ6phVVHHuCbrQr3n
RnWYYnKfyPTc1lAMTUWiVsXBh3zh+brQ7790+xSVT3Ietj3fYxBooJWJxA7XfCgMZGnkcDHfHKLI
5zi9O2aTM1X4avf0ZtoMe8zR87X36sb8TD3ZsCspmmD2kGWOkMMBWr/pMajP2iZb7dge57vcw0Na
Jv64dsgMF92CKu5KFLKEPRxThzaI53HIkDcyup94u143hcvsGKzvFEE/3z3brglTCyAgy5fvoYrs
o0ateL1naUF2Mxxm/zsyZ+l/uHVM3DjLCEe8lkT6hZ5qszNYHXyU+qKRg6GHYy6zi8WKhTAALdFo
8VFR/0PuQzhXEWn1qJ1GsLr26b1z+2L90Pfu3XxQwV3zHa8LwGbwFZl8zprVm3BZcL9gY8B1ne9n
hPJ2FRkMPqtog7K1FtKmJ41xLicF4bOdwiyGc+KqkBC2aVsPcBr3FfcGzCgGfc150ZmXbe3b6qZ9
s3bN0d3PEtdxKaItAAunjUCKqsScIbio7fsE4Pm+vBnhtTbGc+VlP+ubBp3AaFrsd/o9BiZ9UQ5o
c/Xz7zzgHtk3Mue5dkWc7oNwHC0ltZAax8/pu5Ds7GcoVx6toA7157oKus0UuoG5a26S++yLn8nG
866Cm2gjc1RYGV6Q5x8htpzKzSpYWGIdWb4tQM3VxseMBmX0sx2DopK8/VcsGiJdS+EG1D5QSoS9
z4e2BcUCdXsDrck2mzx9fOyrh8RJoIWYYDqV5EJcsWVU2yBsj+k3eFSJfFaFD6RBNqjys3IpwDqf
Q4xQ1cAEi+tOaMXLIfZE1Pb7WYBa/fk+loZWRzRRl+d3qxzmUYdi0kBkHcu/e6sFh4AENfTIwWfD
S8oUjmZK7dgq0JbgW6/Ou30DJXQPgo4PbuJtrACtQcF80DVPuXU2sUzmfs3NnmEL57VJW94wKGb6
ut/9Kt7am/zBOBaN58BI3dqffaPx6lf1y79v7OmKBYNxsgYGkwO1K47T8FbJSrIrB2AhyYPcBmeH
dJTw4XRmo02G4u8rbVir4KRnXuq8aB10MUM93vJOcm2sxUpngMJtVWcZmMn1Ani0tv2NdmMf56Mb
Kj+7gAeJ5qlHmfLA6hJxURnIKYACZgq3SD5GZOxV2KZdTQfmTtsIBT7L/WXYH3hnolvP3qKDSFK3
XzsQ6NuHWh7id7zJhO82DmUzZniWIoTvd3Y83hXydsC1w41lQTUfBGG8VYRvZzKDVtBVqPwYaXEw
yvJkn6i3PbIYGDY8vOrcc+YHHQ/C5HvOtgOCK1nku7bK018gfMyMTMPUYLSXr0ezcjBspt+bDfm8
fgQufSbmbkMJCqJfeEPAfZ77lkIBD2jqutpn2bNaYuLqoZ+OvXmvqAfT/Hkda7GFcwdzjiV8tmxM
lapY/DNn321zW0YYknWjJbf/PkQFT4XTnRM8WWtkGqwD3y7N1FDB/ztMlrMh/XJ9Pcvleb6ehTaG
nCE0+qBCJU5V4K7KIbm2+GW8Ivva8bUpC7TkvqlkbaJrxniC9Ps9fRLOkHZOElpolZ8b864wwc50
03Aerad/XxAGsWMkDKhpKLgJ+5ZnWpMylJswz7i4t934Y2qTWxWpF/CuJXfnWoTmYEwEQfXQtnCY
F8dysiS0eRW5EQNLT+sjY/HDzNGLCkYC0hebLOt3qvGgYUZF3kC8ZrrTtWfLam/ijniN8dFmmWTp
a4/b098jbnHfIMvdMfyemURfqkELzVY7kLo8pBl96FBIyDUO9eQsxDx2CkrlP59DRBHQKMIrHqKI
UIU7345x0Hk29nGNgg8EY7T9pC06Prme+IWCR/236x96xZ4c3PRIA0Gn0EUZ/hwNk5laXqBxyy/n
yevJluff50HipGUYgvsiUZXlbkRrv01Kb462JY+DBiO/r69k5QyerUQw2bipJ1XrsBIz2zr9NyW5
o3lA0/D/hiJ4SVq7rDcZ1mJxH72aubFH/lF3Xq6jrO8Y3uggIBHUI4Qj4WhzasMMaz/XKLSCd26e
QBFzcx1kfcP+gIhqkRTUYnRpLJ9euS3N+8LeYVLGxCQFnMtrBeaMBDZkH11U/cTQvyntKJ1sbJjS
GYhY+31tNDcMOjWgN+n+qEVbfZRVHda2b6kAQF8MmWJdNOo8tTP0gIPY4TgpCo3ujVqUW7fXXq9v
4Mq1DE4mCm5w+QASeUBN1qQarxvYggVC62xvq+jjOsLlPbmkuRBRucjaLJz489NJx47prYF3he0k
Bdq8wGnK6AiOSle+jzxl8ItxIfF/lx/s/G5ezObEHS9FU2ZWuJv7OCicuzR6dSN/TJ8qTO/UJe+0
lfSvDunJ301RaBYi5vJjTsBcNTKLrMGXoomzr+gXFc05acF9y6aBXsIdTZ9qnD9HrqzH93JnIbUA
XIhlYSgIxoSdA88Id6ACi/i4T4LB/WYaYYRR9+Y7U/1//YQAQpodGTeQYy4KF0mkGayrEKHW7Otk
fYvafczeWv0wy2bFXFrjGZB4bXUV2hHyEZGB1n61M1xM0/b6Si4DfB3JNTDEkGCD1qZYj+owwLDq
ewux1HSc+wer3Cr0SxvvmvFY68e4k8gSrX2hUzjBDqu4TFnLAJfX3OeQTOPtNkrelWnXS4d0rmK5
uAYNzI4FzVq4BYfZAYvAdXDlq2+9k+5MMj9WRhsqLfNAV5FEPJfuScdoEjCZIL+NdnbxVBOlT+Nq
uQ/HESKi9mZ0XqM6vP6xLp37ggGhQxd1PdMUSeNVOjiYOpEhmq9+Ev7UpDeUB6nM0a7ZnGUjd2cj
/AXTQtg3TWuK0rAXFO3RiqBVJROjXHVGuDrwsvvt/5YPd+IfmNrUZd2ktV+VgVW/6tFnbN4b6b7g
mZfJcq1rVoAz+gdMcEbI7VLG0FvlOzPaMrM9sR8JtBJtdd/J3udrJoChi0sjGgJfTEg4XxdUDMaS
UGxcA42+vN0usxeIdOzOKsoiO4ebd+muE3aPthVBlRaDBlzlkbvoaHGfFFvWhL9maQhU/oAIu+Y0
owJPC5AZh7Pad8nnrB1UTUYfXv04KOkjKkbKGN0y5ztW1jXm1CWAcTJyLFRF2SGrgG71eHq3mXWr
x1EhOUKriARVSbg7TBMSa7GU0JKoEe6mqPixBBKd7TfKXhnroK+2/35akdj7XyjQT84Xhwaqvkur
CubAd2hvasbacwmCVwnMqj2cwAjH1YpIw9gImCgPreEbo0918nZ9JaubhjoJmqpRSAB/8nwl0AYz
2yQval/XH4d00xPME4vA1cQsmsfrSKuLgfNRXRXMSEhonyNRM6pHo8Bixi7Z1Nzw07z4Oplccn+v
mvcJzPLvJx4oL0bHSheYjBVIHvtTEnLN8vpKUoVZc6V4g/1ZzrKxJziJZec6tHTwSCJ0bzDnrZzj
//L5TyCEk4rkcQwRTUAM8RPBeEH3fp4kAd365/+7CuHzd6bLGrIYMloaNjQ+smzbQHWGmtCjlCYO
FnM9z7ogUv27HvEBA4mWsWtMgLGSZh7BoLfUmbcKebeYE/R2EQ6zGTQWS/20GnbZ7P7f9lOMGiw7
jQZ0ivx2r0x/Gcxt1Mky/hIrJ8LbWc+HJHNqYOStG9j0Xu1dz5ZxciU2ftHtYlUjBicARIsDtw8H
Z0P0gy1LXa3aBkYAg2OHXI8jkk4MlVOqTUAZ60/ItzU8HPLHPIp9O5OOwFrdthMswdSpBrUjewAW
BJw27JDcVXfVK6pcO/S6YMYxgocHtrNf/oNHwoA8B5uFC0q8oqhpQ2PBruFe1RejCfPipy3z4Mvv
vjD5E4jFi5x4iTTOe8OJsC6rfHPKj0n7nrn+4Dw7I8RBTYl9r2TCcMBO0AQXi/nWuZY3WFANQU7o
mX0rj1A1uVW2SeBujR/Xd2/dPP7unuBoF9n5ajTxmm4VwzMSFtBp8hF/j+SjIm/XsX4/za/t4/Jj
TvYxw/hT0lGAqRjoG6p+8mb6MXpchkO7y/buqwKliiHsD8rW2LZPSVDLslWyDykYaBfHg9pU2Fra
kh1IBcP0hYC1qxnf9Pp20P/Di+P0QwpuGfS/rI1NoOml+ZHbPPFAftpAiW9/fV9lFvObeHayr5jy
WINQiH3t47CNXkgZ2GAizeluYkFl7aoEdyjFREZbkvxbFnDle4rEz1mbIAxgATdqITTipnt3eiHR
gsk8BSMLNZRrmlYSgUi+oSH45iqaOxpnAGVjuyn0x7oZMRtqq3ffxqLyivHz+uau+7Q/B0Skgqhz
1mTq4l5KRkGUQPt0Xz/lii1ZlWwrBReDrncyDwVg1OqTQDW+P9joU+LuDuPauet1sveDbFmCk4nz
miqTAbyI39r9XVW96M3z9Z1bfvI16xBcy9DkdQOZXDxRxueJfxhcEvWsprFOztcFK9iJYisdAOBM
/dvMlScNEj61Rh9jMLq4RY5JeV/ncZAWluzEXXTPIYl1Ci04ktbRGzVNAG2Z1ZtRsJs0j4+2zQ+5
mRxaV/XnuoTEgxWSSZXcD+v2jygfkn9Q7fjtDE4Oexmxghk9LqNUMf1c/VRTuqUF9IUwNqJo09u5
kklVr9oKAgi0KuHRjJ74c7dtzJk55ely4giUr5oxLDXTG6GSet1eVq+iExjhYGOCQOumHHvaJ8Om
cBy/HZP7AU31hfGTujI5uZUC2HnGVViVhZdfYhaLysS7Qr3kvXi09s1tu4sHT9/jBjqkk6d9S/ey
iv3q9zup+ArLtNreGFQKXK1fGlcz32Xbvgpadfb06ks2/Kdd/VtgFl7wJlSLOii0YJnVmwI+r/Ol
qyAOuDFkd+taOLtk5M3ldQBxW+FyJ1ZH2AzylZ8k6n5S3CMO/2PaWrcDpTJTWfOWp1jC8dOUsqzU
Emdg0rMtjYOxemTzDlmd0FW8mCLWRKfgv1vnKeTyk06OnVnEdZMnWF6X/yqco8J+TT0k9CI0Vstk
gNYsZHlcY9wGmKmoEJ5DtWzop5wtjjPb2JFHk3cdg3h5tdH1wIllukarbvQUTjBIzKw1atYBrkFE
ZJv7nOoeNI4csIxm98apwrr4ySwruL6fq+ZyskjRLmne27WxfEIwmqbtUOF1AMKKpe+u46w5r9PV
CRerUdlp1iOP5Vfje6b6Kn3IuCTOW7volvw8ZLNRNoQwyfn3QpGIxVYD/1g51d1QR0+IFyQXjgxC
uEtLDPxwqr5FeFBHN6jshE0neyiubtTSiQoxIMhXiIk3JJWaBKqdYO+hbVmj3zpMU02Jf/1rrB7c
PyAXnUlIhEHDaYLzszl/n/uXxKX7BAnf6aODelyiPTrZPw8GwFUNVS3I12LkC1pZhK9TglLhYK4c
Ukn8vXUfTJmW96ohn/x94dNMaskHZQkQE8vaOW5yTzMwBuJKCSP+X3IfUOtywFEAF9EwBCdk0SEZ
Ew1rQeUXAuW2UngJ6w8NldXP1o3hD5AppEaZPeV6RgCk1nhS1F/+X7+wxKWu79xfEMHPqYib7AQv
XTDwoTGZe07qoRcloZLjuUKshAVAmRBmAGLNhdIzKt66M4CO7PNHQr3oMZg+q4OVetGm2JdfoB5+
KLc8yPaRlx9kDOBVX36CLThXjMjuuWNgjXzppolz6tMCgr1kSvzZnbw6y3cjXkvXT9lKJKVpS3c0
wcxNNMEIvjUvSUrR3wbGdR5C18QcHsE9bKtAcd+uA629PMFgN7G9UCI3Lii/GS9Lq7BcMAEJC01e
bJV83kSQuc7bedebP0EKuCNIoKXcukmJjOWwtk7QpcA1xmBRdB6Kx2FWx3JMwRkyWcMCA4ppoTZm
rseyqoe6mV4GKm0myeauuGI0pKE7AAwEdCOK5Ee9ZCWPNBTH8ohh1uf8MXJIL0j2dRUEA5+W4bPg
B4pp9mEmnVUwVKosbj4UA2hZQOuPDoT3DgqHGKQyKQ/IS9lHDfGHr8/p91TPQeCyhsxLYlJ4aSx5
bq1tNjoGDNOEyhGopoIfrbmuFpOBdQ/kkzTPWZwFWR1j1zmm77qSe2LF/6Dr4i+Y4FQZysBqbQFs
iidQlxSCYdpWSzyF8o/rW71yIwEJlVS8bLDP4lkpGyQr3A5xXcsHKCNThP95kiiBxpV9wxOyaXNX
87qp+9lP1ct17LVVosPUQP8YGEc4rOeBQ0kjB4q/iIFwRPZlzG6iEgk4VkmsSQajn8NYWslnDILF
i7HftXoBrenYg5DZ9bWsOPOzfVws+iQ+hpI1q6YelUJltnz0Att6UPdGaMqkhtbN8O/3EsyQp0hU
djVKXTHv7mxEjU25NeoWqpyFP8o0n9eMA9I46NNV8a7B5LvzRdF+bvV8wqJYB93+xtATD7To6Q3K
cASZ3/JHkmd8W7VD+qq2rJBwMda2FGxGB+13i3KT2BvfT1lSskkBHXSuW4wLbvsH0ndNkBAoP87z
xCR4a1uLlmeCHjXMo7ZFQQNoFwyxmWG1DcQoBkzO6w4s2mnxbdJLjGXtzYEO1D9QoqLBXBUmwQhA
0AYnEnkaGTCgnH4lveVnevQlY+0etNdPXut7rsoeqr8L8EJiamns/nPshOtxztw5hjIhjt19cZff
9xvXS8KHcjP13hx74LxmD93HcNs2HpGJPq6EA2fQwikpB6uxkqV4RviDpvv68Nh3T3p2UyAhroXX
T6QMSzDefGi0eeqAFU/jTcksr00h1Dp0IcaOPaSDu611mYL5GuTpZxUdWkeQYEduEWyy9AFzv72Y
aPdK1frZgP7D2ba9gSgP15e5dkpwQtBKDylNqAQImE7aOPW40C0Y/rNUX4letSQLeCy5KFbXdoIj
eFFU8bshNYDjRGNwWwZViX735kHJNo7+H74covuFBQ5xXjRBnLsdW2EZMwgcdlVDBiwptrHtNdD3
a7UdMY+OrBVxdWVLXIw9xE0oUsEjUhfkd4mQqXGya2ZLw/BosL14UfE7t3ChXJ5Et3UOhd/rn26x
QPEgWmh60DGtlaCAtzikkzvDaNABmXAEx3VxDxfoaflObbbXMVYXd4Kx/PsJRpqVRqSOwJhS+6Mf
smOUJBg7GT0jgN6jSdEzFDv4d0hMFQfNEeVIjLMS/MtQjI0zL2zlUXtRFN+Nv9nzvhtfCpQLpcmi
tSvqFEzwKBXTI8wUB33KBjOLDj/MFPOPwF9Wje858prReEzIPzPLIU2OLAHYJsgromHtfEtrmgxq
ukAq2ryZtP4w98mGjdbm+jau9DIDR18a+zANTHfEvPOMhrSuWYJAfYT6ufEcJyi6bihHO0Sgx58o
cSEzpTgBKWS9eGubCjnshTiK40DE3lwME0TTSY2zrqIaiuk6YZG8qvYbsw6x/VRiPGSVvlxf7JoX
cxZJGDT+IU8hcs+hVBCnnYI91aj+zCB2wQo9pGgybKG0fR1q9fI9wRIZHM5EQX3KsK9m9oPyRa4r
Kn0Q9F7bOAmTstrr/dR4au3eO2r8dh18LcZwDDQ3gh8OlVmxWo8i2tAxFRe/m0PrInpyEVKBLOe5
SuyXtYTdIwMTzsY8o0sz1QA2GJ9uvNX7PMjTL00TTmhnvL6u5U+Jrux0XcJl284dRF0WTuagven5
d2gY/Ye/jyokmMBoFENv0PmZi9U+dmoXf79zi2eNDh96oQT/BQKq2MiTqJr5O41y4ilrtTXcCkU7
f8yC3MKYTsivXkdYkb7Bicawrf+FEHVCy1ot1DxD8G7fV4lf30z7bMsfmq/mxnq2vO/1Ly2Mwirs
QmerjJ5saPzadbNQipFXh5gQ4s/zPZyjfhhT5IJ9W+19Unq8c4NS1jW4dt+cgghhQjvkhtMuZRDD
fW3sfZEH+uz4OAh+Md0Xn9c3dNXqTlYk3DTQ5OUNKQGmY0ihBk0/UxZEru6ZDU0cCDKiIUJs6kCh
JYE8P7KbPAb/DnI/iR/nr1raSex7HQeCC3AK6pJMP/82xdjhsC4sOceh41bFCyfM0HgRaFony46t
fiEXSRU4WgSN4jNHUdMs7wjcn6u2YW8d0iQg/U9SZ55avhjR079/okXuC+0OIHxcaAu5M6VGacPk
a/6lR5JTkSXB1nbuLwDaIM93jjezU+QOAKzxu41FNPaByq4MGYbwdSiq3F2ZAoNbGzd9NMgdAu3r
+7R2AZ4uQzg3tcpUVKEAMQ43NPXNbl+zwOwkblq2EOHAkBKPbWYApTW6TdFkGwyx8Iq+Da8vZu3i
OXlhii93W9HdflycgN5sesej7msGcnFmfZbur+tIqwv6+5a1l209cdqpyzhCayDVETRRMGensLZ5
Jwn4Vvra9dNnqxgPNWiO5PWIbRuS+ZE4ijc2uLapFlhm9jpofUDdHh+Oo/YLVaC5H7yySjZ5nt61
zST7MbLNFSL6HLM4SnN5vrODcu8+88ch0LzM9DTbc7fqPtrxoAzTV+eLIzHR1cDp9LMKlzA3Safz
FJs9Oe7biB7dZK42OQRP7YoeJtP04Ly20IcIaPEfKIinX8ARTjnFG5eZC1k0Tm6n6aOBYOIYQoCN
Q+JEe75uU/+fdUL3HSKCeBOKwUbb9BVvFr4jOriifc6NYoOc4Ve7iPcpBgN4bs6In5H0uXLdg9rw
enP9B6x4aDye8HrCHQ0RUfFBOjgRNSrwrPy4ojidn2PlwLp8Mm7N4ZDKnNvacgFnWqAtIKWPWsb5
GcqbMXUtzB7wHarcmRriYtIj55X4vYLOP8hQcmqFXO08lee76ytdOb5n0MLxzc2279ocKy2027QO
8+atjCQQK8cFEGDHGkuGGU1J56srrTpKpoUAkjaPKQsUM0zdTTQce0NSIFhdC+ZIobcG2UpImp8D
DTzTSGJjGwdrp/MDrd7S8eX6dq2u5QRiiYdOvF2uWHEWJYAokzBltw0kQaGXO087d9hfR1o2Xojn
0dj3dzHCrs3t6E5ZjQ/TZ5siOfD6fYrRWvFxHWXlnanDPS8KcihMa+JLOi+UodOzGZde7mkDRhiX
342Q3ejSYbdrb2lokOHVDk1eNOeKHSIZitN5RRfbvuWH/yHty3rl1JmufxESM/gW6Gnv7j0P2blB
mQ4YMDMY+PXfcvTpSbc3ait5pehcnEipLlNVLtewVvI031EADmqH5MAgbVB1XFfy0nNpnwZSK1Lr
qaajR3ZMd9mxPqZbevKP+jbZLTtn1+5UC/WrArG2T3QBVflpeMHLyzZdPKhHnCwY0X/sucKN1qwb
H+j/S/g0uZCblEzGAAm69jBORzBRsTi6bg3rH+lMhpRm+dri8XiEjPlxiea7AnggP9vNvI3f06/a
9h/eeyZw7wCghOAnEIcunQlof+a4iNZ0wvQJQ5KCuoR3TJFxrTnSmRS50u/Vg6XXHA+Iwf7S2yEz
b8vsvV92149u7cY4lyKdnB2zQQN1JoIcAYa6HVTTbZFtteydWHfl8nhd2JopCJQOVLqxl+vIvuQP
gMkAdBGmyOfWRM3N7QK+1OnGw0Kr4vTWRIGYnhhgxcaLVYaHqS0D/BY+wlCV79HenbOvg2ryeO0D
+aAQ/722b2Hh9tIM6omPdleOmF9Jf7ZW5Jdb2mHHWAXWsjYqALig/8mRDSHB/rDJMdYGrMCNsU02
XRagqPbgxJtiox1r1djP6smdiZMsos4pc1qAV4Z6h1H4GqCrYkxc4bEqIebl2ZGejCZtxX3Enxu+
L7qnLFFcRCoR0q2qVUXiU0w5h4YDBartbKbY01eY2Vr4RKqH0S8YNOaKpcPSBjzskfWJdjuPuqW/
nXXV6NKah6LJjvKVBxR6xNHLo3L8dGQmkMTDtLEEk0pYzdXOROU2q8ijnX73LaY4ubVkAZDRYu8J
aBQgcriU2OOhxxNRUmgmIN2PDajlnpwiCZxZC6ijANxQCZMsobEw2lYY4sVXbkBqEs7TTbdk29nY
DCpODnFScmpyrpdkEWIU0M/Fhuw43emA2+7MKoizDWNRF/fYbHnQ8OT8+4h3LlLYz1ne1fJ8BNsa
3n+Yu73JS/KlB/aGZaequZc1I4GNoAnloI+OGaZLOeOCp3ii4bKYMBtt5m+N90Ywau4dDLqPVTxn
6+f4P2FyMbLq2Vx5JoTVSbrnRYld/WFP+vhA7TLQvOWX6U5D4Gu6artwNeL+0VJGMEn1jLuZ2GCp
HD8YmtcpMYOFnkAbo/hsn5mnAGx7dp6/CafPvtsQI+iOQkVu1t9Sw24DvXNwl8xHr542TLeiTE/v
J/9Dd+Oo8l+Rsu2yzgx6l9+b9Usy2Wip0kAfxn8JnILUAKjCqMN9Gsq0tMKqPfjm5Cb7rkNeQPv/
mqVVpAWrXok+w286F5iTFAKMDoP2loab2tVfuvi5t+7bcrf8TOb3f/APEykvmLsxOytXLzlpRq1Z
ED/zzA5nlD8I2E471ajSqjZnyYCkDfioWNrYkKK7+SN+S5gX2VMMzDNWVDe9oco91m/sM3lSTFuq
ZUEow+2GIo4ZtPrPJf1aTSzUB3uLrieot+aXWH/1ujZ0CxW70aqTnAmXolw+aWORJ7j3TL249Z1n
psfPebpsPZzs3388ULjg7Q9X0YEOchl0EgZGKKuCpKo5Mm/TNsfU21wXsVpiQGsPliggpwFofCmD
1mh7eJOO28//McwvSeoFE9a8UvtugMGA+dPMnn3gbV4Xu3atn0sVBnXm/njgzsRLIRVjBFWvhy62
I65LWPlKUAglIoyH6+iyi+zlTEKD8QV8JDiYPZmvuYXHF7WS78PkYFypV82xrdg/Bi5tA80IA+8W
+ULnM5iB+w72rxk/gYMQuXN+0Mo58p0usLIf1zVbybsuhEnG702JYaYcwlhxM0wtLiHQ5yn6k6un
d6aQZONFvSyWMaI0s2DIazFfzeIpxy57qv28rsvKTXehi3R9807Tuxp/QmpOr4AK2Ho95o1IE7U+
Oc2D9QpCpY2bqcxPdYSScbiLSUYuNqw0NHldDJSwCnDuh+u6rdj4hW6SZ/n+kBh1C90SwKAwvwl4
r5qLU+khudGAga2pSKBHNlm32M3BdhGBIoUiDq0kPxeaiL8/86W0JMhHxG4EMM3c/uj326k1hT8F
Ts/CSmET6+cGtFrAQyM/lp99PTOYQzoEd8DVRlZ324Bi+vqX+d3LlxJVKPQ/EfKLr6i1rpw0iHC2
1h5rrBs7nILyVnu90+/5R3LE3PIL5m9O9S7e5G2Qf2f/5aofsXaJXfwI6dJ0utYXKyCoDKXBwANi
HCcnBOaUB+oVIBIMRojWrKsSux6q/qguRY+UjFpvVJBaNE7QWY+MfdTTcUynIJkUQUTxIT0piFgT
zbtGlF1dEG7xeeeD6PP6h1wPH3+UEb/gzDArDZAOHRES8NLweTAlG57tWC4I0UD7suMqphTV6UmB
g6KNOS0MAkF0ga3WZXmgHETlNOLW1+uqrbv2H9Wk6MFLwlqmQxJIX+YBVT0jKA1VNVT0Zq75gRQ/
GhC19wNFgqHPmI6OXPrell977NCO+tcyi2YzGFWocSqjkGIJ1jSxwWBDL8t4G+KvylKl6tyknMlo
RvAaTfj3e5J+02a+B9bje1872+ufZy1vOvdeue3VgzBuXIRx14mNpcQtUOK6BCi8APNOT24ZleaN
o4L0W+t2XgiVQgZt3YkNLgIxDN0/0I1eB8a+vKUHxA/bDJt77QUxpOyj68quZgOAKgd6PhjHkfpe
upmXI/OJTYj1eRJRph8sFCo87YeHpaHrklat43+SPtWyW4PqbBggaW6xcdlWQd39i1+dSZCOsPK8
YdDFXdYCc90bfzjJNlGhua3el2cy5BjrN13WWrANp/hwyfOS3GE0YSqAm29hglxxZKshSRAWedhy
ACeWFJIMjXsNVt/hw+ajZaBb40dTdxzofa3trn+cVdc6kySFJJ1kw5DbIlp0T7oTOfqG1KqItG4A
f7SRIpKVmLRaOLThGhKmEby4/aY0N0bdB40RVi0HcyOYQTBu+Zazj2oMuYrNWfULpAAFAFfk1j20
7KqfrvUDey/XT3H1zjo7RcmZloIsMZuEhuVbwp+IAUK/h3iA40asA3tcrVppUBgIkRr0zlLGdplC
oQRAlp4exkvIE+AmpuGoakWpREnO5fLWXAZD2CIKR5r4Xl/o/GXMbxxVW00lSXIxC3t03OuEJK5h
UPqWamlodIE7/ZhUwxWr0Q9w/5iXBoIwCoCX0a9ZZkCAi/aA7r9rPejs3O+989CpxsFXvetMjOxd
Ji26RFRqFu8bttZGfnRjxYDKqmmfiZCcq/dHY/DEy5H7z2n/32wfrpu2SgXJdZyscQHcjpMySxBI
5UmkDzsr/u//JkTyH7Cf+3wU52SOLog/GUA5dlby5f8kRL7dWdtmPeoEeJfiHsrMzaI5gUdVGJaK
85LLBu1oZXYnyliG95raX2myK1QAfL8LqZ9SvD/f3JccBTwFTZELTTwjIHsAzDr3X80H8Do9GHdN
lL0DzDQq+sCOuuNr0oPgOWhute3101x11rPfID0EGh8TyL7I+QC+ETrjGx2bsK2OOT0a2DS+Lms1
vJ7JEj5w9iTQqJnmXgNZSf0tBovp0hRvemZFA9c3PSFR07Ct47KP61KVxywFiTSuSgPXI9LOrXE0
sGgcLFtwc/3HwoxH7mHZVcf4tt2Ub/r2Mfne3bxdl7+acZxpLQWPvjfcYhFv5oR/tetXDWQQY+tu
C8NAg8n1gzLPqeKgxT95zbCkYFKlY8x9keT0NQiU0oDEG2ATBppqc0vlJFJQ8dyyNSahmjkffBBT
8nclpYtKhBRS+naxddz5sE+y9aansviuXG34DTJz5bjkW3gGEGBFFqiRHbuw2hlPNMCY3AOS0HaJ
kpOzK42wfje38VP27r7rAd+bd0NIoldrxyKmqgIoNJbbD03pa/OQ/P54L8XwQLonmyoum3UR2BgR
bU68HST76AuLN7rwiHkZgjTb5/ErNnyvm/16YPkjQ7KNwTXjyfAhgxbzK2V9QCd7m09xUNfVR2mr
5lJWvQwDKYBzBMw/6lOXsaVpwYzHLCQdHtaYGrcKyLAdWxo19U2aHXRVD3+9QoTGt43xbCx9yWtG
zC07NrEZld6n7g0T2jAResRinxOwB/uuUzXlVj36TJx0VbQx9k9nD+pR/cOeb/zmkFYh8w/Xv9ka
vBV4xP5oJd0GwMMofV5BK23vP84b/URvrCoq3uuvbWAcsl12kz84Yby5LnbVHM+kSveCkxcY8C8h
tbeOmGfUp/dUU2gmwsQnF8fWoIEGAMDj5ZcYbwvTZQmaGgXWk/W9kW86YASbU9QlO9ubgiV//wed
zgRKUb8dTC23NOhU+LN5dJESh/HgYBhHn/8BrAtDqKCvBzo5CGVlsFZQtnhaUnIWFi9ddef299Ny
0rN7+nxdoxUPuxAjOTTzeYN+wMDCOH9OOjsAuWtnRwD3XuydDeyI69JWPpiLyQ/g1ZiAFbLl3pc9
TqWZjOgbtl/AtuqngfmR3cRPcxL8g/VhMwq8ZGh+Ah9fnhtusT8O7FTRoXRu/WxXmI/uP8AcnIv4
XbA6S3zM2Wob3ogvxN8X/tMEZWwbMlXfeuUJcSFFCoEmNXNr4FCkB7uVOXQBxryvf5QVR3VRBMTw
H5hUdKwaXwZZJ69Hs3EMFpbW0cF8DENd0tpdl7H24QnWegGwjhlurDhdyiAT2uUdnBWd8K+zs1sw
P8LSITDrJJjqXV/mUcYV8WetYAiY+j8ypQDklrnhJsg8Qy0B5nB57JMWsz+3OtvyOeySO+BeoLpx
Xc+V+xEMlKIBaukArZc30LU+yVp0bxjQ1wG4LZYZ2a9sRiRqv1uqae7fMCtS+IMwTALikex8ppgA
4EQy0DZm4Rza4fjM7YCxYEYV543e9gdry0CJWz6RIsCcfvNADmQ3lAGJ3CDb2F2YKcae1mql5z/H
lcoebhVj9FaD7uXR37lh+ZJs8lO8B01lemvd0Gf96fpZKwVKrpFw7ItXGfSnboDiLBgqk0eQEELU
9BaHxaHe/VRIFGZ65cRd6cJeOIutMYdEjkdwoAV5ON1k24dlY92UQLrOFZ65tiR5caSS26QD5xgF
gDxs/B+t4zKGJMiDKijv7VD/Vt0lwbvbRnf4xJgi6BBOtwqFhY9cU1jyoRIMFuA+/v0DulNnbmFj
7vZHcvNu+kHsBXoPHmkVl+uKXWM03QWniY5bHQM7ImCdBVYnKYbSGzEUNThIjTCO5PpjMOeb0XPB
Z/DTx1o7d77UxhyQJMWe4zafWZCD6DJbToxWwdDt7elIvOdeP7j+UzKU4JEpIg9rXqrC82d/Fz+V
gPcMcQ0TVlLs1CmZ64XhpxbdhvIng33oSTjq4EqZfl3/FJ++BFCJBJ8McgEd6ynyXFFHAKbTpW4B
PhlwGjaL3Qd5sahYaz7dBUIKcUzPBeAkQFEll8KAc+2W1C9CzDUvN13VvU7EBKR/6b7+vTogEjGB
MQhGEawWXX7j0epjYK9Q3M9p8o1R7WMxk/C6iE+pDXQR66NooqBIb8jvobLXrMJhjIWk/pit534B
DhhwXJMkKOmb426uS1s7OSyEAaIHXXTTkyfBrbKe88VpQbVA2zfHSI5+2r6R5K/32DGYZMMlHFC6
gNHq9wvmzDdaikk5DLmy0Ch0NGBfrLIPE+dJs61wsRQgQJ+eJ5AFsmMw1otVEWAmXn4jGrORzIWN
aOc/u/F/mhGx5WGY3q4f3JoUMPNiOgAAGSCWEQd7ptHscPCHVA4sIZkeM+s7JixOdemDN2JRXM7G
p/ANhQBXBpZFYdrgsrkU1dhgVS49iGoBnTQNN6O1j/M9qfaafWs44bRsXBdMqPwj827xtv17PYHg
AoZHBygnWIq6FE4GoFrUIyuBiFWFqbfz/ANQQwIKhMjrglYihQ9QYTxh0fTA8J3kw74Fkh4yQxDq
ACE46u6mxH78FxF4mhCxiQgOpUtdzEpvUxvb5qDLSQ51xzHrNdY/rstYswvRAPAcsa6G8f1LGUkK
fFBQzJRgAf3uT4+199GCqkn/a1B32AQ+iQ7Lg6UDSlsSM2Q5J26L07Jvq4acmO1FGBZVfJOV6HAh
RXpmET5yy6CQ0taYOqUtEBDtn6xkD/9wZngzCrBAkK/LfeOeOhmpRohJ3C8U7BRFHDRdpJw+/Vwn
EYf2PzkI4peHVrt95WQccoqyi7Rmt0xfrepmSc0gdUEEQ+6qFoXtsFCt4q2E9Au5kmmbDSmSMRZy
7X6D6ZawHEmQFf5mnOzAtp70Ugv/+kQBOWM4IJ7GEhT2UC81LaeYglIYSLSIXUDPqgLa8yC23mLV
7M6KuV8IkjItF/00w5ohqLMK9uxRyzwA6qq6ndv6aw5wIoVeKydJDLHkAUgbDLzKWIeDhlFXw0KQ
6Or8DXu7UZ8MQ4DRjSDTy5PFvCDGfMPfnyVgnh3ckLgjbTm5yD0D+DnZUIbW5GKJdwzGNCIlMCOb
v10/FW8w/TdSkLhWXOmj0ZG3je8hdDgaufFZmQauMQWV5amWFNY+GpI+7FGCfdQ2f184Z3cXmfV6
5Dk0msH3SMFARB4t4Ky2luLk1m4ubGr+ESRdklOcuobPICheyijPF6x8bztvAw7c2r0B1dsEgJZG
izoMYg3LLbUUg2Ur4Qt8OhhGQe3LRcAXz/szPUuAwYjx1DIkaM0ZWr4xZ3tjmNXTdQMRsfbitSG+
2x8xchMwtgej0AqISVLk9fFXbjXPtl5FvWnsq1plJavSxA2JvXK81WXIWDo1k8b9BUrhe+l1davb
3yn9lYxdlCKdv67ayqUMsB5sQgsuSNuWLcXQOh2gcVDNouWDxqyj13y7LmH1G51JkAJIo89twggk
eNkIZuQxWIz+CRiO2+tiVhUBFySWVgg+lby81dNyZiPAdsPOTx51b3q2qGokRbjnJzMgAIMGZ7FJ
gPZ2aW0Vxf9mlQNjn+KnuFqAIPHioSpl14H/XJYbQCV69sn7pQNXrWT97rqCaz4NgGjAs4jcw5R7
AKXdNbEzAwsr8+8zFA1L/oMOm1hfFD69FoEtARIPNX1gIUku3TqMGyY1IMfyTotfR1PlBjFoNQkp
dqNvBJSp7pjPnQA4GMCKsZeCg/UAKnx5sgVIGUpu2yVgDax3MDceXADWf/UK67bunVM5dG642OmL
23pPlE88cPLUOLQ2129i1hwcu7W2dd+wIDGs1+un/qlAiF8GAB7kegAmAJmg9M3b2gFj2IxCQ8uN
wOpCLNImzRagbrEjmLdfhlRhx2ufGQBDliciGlaj5LwPuBXUbZMyREU6iIfvoIEt6yWkueIzryp2
JkfK/PzGSzW/0lBgH1/76WEsD7qDpqqzr8nJqLc1/4e7D5ub2KsU3oPeweUnpjBeLeYpUnMwZtqo
TmuAz+paQ6HWWrQ5FyOO9+xGsPs+6wzwQmCR5IF7VdAvSeSTl+tGseYiQPzDZxL2asqsPj7tGCMD
LUNjuovTE2sBq+Ltib7ty02q4hBa1ehMmPShUr2tOlZkiDq2HjTNrUl3HXZUr2v0GXBWeKAHpSy0
NTF4K2WweVGh4wJATzBsCMJZK+AuSmpji62SKTuYVbx1OHbztGYInCwPjfIHc8pTjj75iLbT2PCg
cf5zGtUs1JqVIp1E2cLB3WTKJTeE+ZhnKR50Ze9FPdjmEuO/vO52lfFaLqFWnWoWXT+JteP2HMsG
fQEhYCSUHL72tB5rcgW+bcOyfaMXdphb6XSqrML9F1E4d2TvBPgG8pVlw47ikkC5ql1OZI5x1PqL
6/Hn6xp9rkdDhgcpYOkGYy0S3UufsJAlMl28ihYQp4MB/HXs6akbf83xT4vzg5/2aeAMeujY/Nmg
08YBmlqkmTqQcAdD8eBcS27OXUeK9HmXdJ2GyxpzvVvNG8IScylpdezpqzn+SyT94zgyQQQ4PnVe
JBCVGB+1v5/yx9Z8aVS0J6vx+kyK5Dgu4TkoAyGF+AdSv8/1/agFI1dc/mt+IJAJEHDwOEJv5fIT
2kkxZpThFZZYYOIcfukmRfnw3eswGK3RrWHpoT+rEtE1VxC7eQT4onivyK5As8pkrYfIgyx+Q4om
yFpMm6vAHX4PvMhp1bkYkdmdhezewO4LqPjKUEP993XInbHexx3ts83oePOzjcmOeAtUpNIJ0HAa
WFQbZPyGWMWjmRgJhjD8sdBCpARG9eSDpu5tGgyaBVrcES9qtBamNqe8uiVt5X1n80KeRrctalQC
DP85izPyOLnYsBlZ3H00+FeyIEO/8EvRgPSnT6sk3yaaPfboCmImPUh7NCYfW45KVwSn7QAPkDVA
fzItPd/ydLLKDefc7rZeV7hA3VisqGu9+qGOmwVcKFnRFsFQ917oTU69bbA3xZIeY1OdXZVoiaVD
TdAs480daXtjCVx3Kn9qYCH5Mus5mjvUa3QaYNcAr6rJRuel7JpkCO2sNt2bfPSsyPQS/Zk345Sd
Bnt2H4yUkWmDQWYOIsvJLO4BFDNEZm0lbpDabrGzC8ACYnRLj9/SmkzeKWUmWAQzbnn3RsvaQ5q0
3nbKRmQHsQ+G+m3T+UyH9pn3yrMG04LDMBY7o+2rLbP9utxmpO/QFqY2vx2TbvoW62k2hHzSaiDG
mnWhiKRrTnhuQlKEaxe+AOAe7sHQ3uziuyF+8lD08fMXRSgVBaRPtgqYAaCq4P0OrKJLW+0y3U4N
UWCcp/uy2mMLN9O3c/MKuIOgzm5j72Bp++syV73wTKSU0Uz+2HmlhopIm7KwNpsU5Yn6MamXj+ty
Vs8QDWLMJhAgq8o5OOmaZSwLyOmnds9Te1c12WtmuU/1wBWf63MLHDcS+SNLHlGY5hIcQaIUvLh7
w/+uz4+9TcPZ/2bXm2XZdDlY2VSYmiuPDBSW8NbF2o/IJOQh21wfkpZ2gMIryClpHip+aqcfSfpt
rsLM2c5wWPoCPw8wrmPWfVCZEc2/9MX368f8OZJf/grz0oK40fpxn+JXjODRw8J4O+dRqU9hnEa8
fk9pSDvFu/WzAUEiQAwA1S4gK2S9SyfPJpr2JeDwnLButK1N/QOPVWJWiq+Qg0wN7VEXbTq50xTz
0a2LpcJNyN1nm4DRB4xG+z4lN66F7iczcx6mFh55PW0PtALGMdBefIVpfc4vsOuNRAd1L+Byf2p8
Ln5OaioqsbTrTshl013M/CHqZ6wckmVGNdZJzb+PCkJzV+CBIHPGD7j8prExFczIIZQ1b5T8ytM5
sFp8Se1DY9/G+Q4zWfOi6tusftYzofalUJ3FRdLaMKTJWfaZ4X7p02FbtUqu588hD8qJFgRq6+A0
kaseuoDArwC/BNwqrEezu5a8MGQb7N4HVUO7Yd2JgbT7upN8jkVCJtqI4khx90pJFVBPBzK0MNmO
/Wq7HAA8d3E8B6X267qc1TM8kyM5Y0xINRcedGu7m6r43rONwR+vixCf4fLGuFRFso0W8KeYYYIq
ffu46FUwAQ7nugTVYUmG4Jud56QllMhBRo2b4pBT/9EDIoU5qFp4q8Hr7LzEeZ6laqz2M7RYoEzp
32veT61zg2XCEmAcxMaRG3HQ9eY/aAeP8oFIAdxLYOddiiRWM0zcR4XZ7G2Alt7P9K4c6dZS7Ues
mcKZHHkTnKedNesp5KRGeQs+IsAuF9ECat7rH0slRrbsqRjtQYeYAfPxhPublLVRzTpFteUzTh/Q
NBGJPBd0IwI1RJKD+b+a6j6qrjXlC5ooPLa3JlZ8Z3Dc9xY75YCe2tZ+o91RnY4bq53Lrz5n463Z
CfIA3mI47O81xyyKgS+JuIy76PJD1iOpCdUxx5m4mPtqWdGFScPjzVAbv/5e0rnukld7VmvjmQDd
/Xh8rmLjZ+fZkVcpntVrvnAuRXJso+yWeo7xJT3+TrD6YFRGGDePmHZI9QWp5xe07f9BLx8FJ1RC
RPIkSUxqmtepiRI3pX68zRrduakw9oXeZqEC1lmLWgAlEiMwuEiR7F5+LKCA90klRA2DdWzj6oGW
bnhdm5UkEPPzAHKDnYKJBExqlzLSOM/6RUefowGGVdKG1rw39X0/brHpaZAH002DflDsIqzFShwf
WNRQ7kIKKMnUNAI4sgnFbWcCjZLRh8UyH5htb9yyV3ytz0VCqIcyvZi4hDR5BMvLSdMu1CzRUWTB
okXLmASG+9Gap5LflO3r9dNcVexMmlQl9BjvF8YgLUXZ2AffmN6jrtIFlWqbYzWy4EZGJk2Q5bmO
FJC1pQW4tdBrdnTg2vRbi7CIYgC477Qw84yIz++EF+HcTKe48LZxNissZ01X/ACUkTFFJazn0nAY
q2rwReHCS/HKjtmPwU8jpjfYu6CKb7jm42LeDHwMglhA3vjUSgBeEg0j4SSzxi/6vPAWdDWGB5zl
zva/Ve7c3Ts04X2ooT2J5yByxH/4CT760jZCJ4arZIuli+uXmEMTIy33o8+3YnYXJGv+0coOfKKB
57WKQL1muIIjGOwDuBDRlbk8Xt9NJqMrKOAo/W8LFk20B4YB/A6bLt4UJZ1q038lY8e3xLtE2BTa
d9LXNJuqZlisFUPkfnPbzLYP/Ow2BYaHndGNhSrIru/9LlZoufpc8Vw8FEBhuUK56tARiuYeqq9l
HFgW31HjuSHBVH515nua39f2vevulqbfXvdUcXxyQgj6cXGyiD+6jCtn+N5gJ9xFQqh902xgzaI6
UiaKN99KzddAtoTZeTSvPOsTv6qL8WvTwdApSA7ToAUBYPUwZY8uQ01tl7p7vTua5nahdsiRSxkf
qOZc13JlMgCXI4raGCkDUgQGpS6tqMrMoWAMn7Wct5N9z51gJEOAGgMevkDrOxEnHPz/fDQY0AmL
DOevkZ3EgD2GHn2xYS/c91J+rJWWxvsRe0vmDac/7OYxTX4qdBSJhPQpz2SAl/pSxuw5seO2kNER
+9E0h4ABKm3Sf2ROfsREwh499a99Mn+gvhmYg3Goc9VK/4qvXvwCKc1DGQdpqo9fUIFZhWDfrevu
6rS/dfspcjD+NtNMEY9WPyyinkCjE/Dj8uRRU1j5sBh2FWp1srg7zeHtl2FJYoE9z/unFOXbx0bX
HLY1HdBlBLHjJcnRAG3jHpuPo7UdClu/yYjPVegkK0kLkC8sdIscDCTjqXr5OdxprKZKFBiczNlp
i7+tqWo8aVUEQhU2RXRw38nOO7osn70ZQYMvyaExUfXFVMZ1q1q53QwL835gNhDZ+6f39jA3WA91
kLkztjebBPDxx5aaAUlVu0hrklDpEyuFCL2fJj/dKityM0EkohlHtTeJKnLjVI+JiitwVQ6yIHDA
CTo2IiWTfuHbHWIVvgvTbw39h940+27CRZY5mso611zSRrMQnW0LGBZy4mpqVm2nXi7WFe9i/ora
SKCne6PIAUwMmsdXd7gdnBs2vqauYip5zRXPJUsZ2FiaLU1bvG/0+eQ1J6M8mIYWOtadl74ay/66
kazdXpgcF1NC4Cb8DOeZ2WnCZr2qwprYR7syn+bxhYz1JkmqbZ31QW/xk67nR1/zbzoj/rgufk1X
jNcCk80T5eLfOeJZHQCE7s4AyGJxu5C3GYzlZmWBdccHtK/+BcZ62ye2wi3WNcaN6Yq6O9bCJO/W
ptlK4wQaT7nzMpk6SKaNCNR+eZi7ydE1OFYxQPVRW6ET/2S2ao5+7UYFujkeXhjKwASOfKFYcWp4
Yw9vqbqjXyPbPfi8wzTDjMHsvU82PtmReFtYEctQktvmKqLftfeSAVpr/AELJlphUqxvCY27AbRT
Ic8OBhpRPSZQbO2/FLHB1fbFfLDjExDE//5LY6IWcKC/J2DkWXuMBCdNKi4YkB9mx7wHzffk9PUJ
nJvPy0DvvCz+NuakV9Qv1kIG1j1Af4WdAlTtJV0Nqy0LavagTW8skEGXgeciKcPkj44NhusaruSf
IB9BaxXALhhQlsnS49puda/CEiNIw4E2uLN8N+rxciJ9e/BaFUDo2lfEewIdf4hCOfV3l+LMdQaQ
pA85EVumbfv8m5DHBHKinm8Mv9nx7mEkejgO8TZBG/K6oitneiFZCsNaBfhMLh4zXfzA4yzsS8xz
FMkWzGoqX12JwhCFy0vgqMNcpSeENi+OQRjiQ79YNzZ6sbj5j6kGKva63eQMC4F1uq38p8VNbxfu
7jpdValcVdYzEZ5QOITTStGiXGhjpiWUXbSvGCHrtC6o+6cOXebrh7oSCbGzgbo/yCItse94mXMM
PprG8EmkucZw0/rjBsjLodsYP7Sy32tsOhSxCjhvZVZHYMviQkUvC0m+/CS0a88DbANk5vTgVHvq
3BjJri32eHuW/j5dIua9O9qxJFszewX6rGAacbz74a9REJBX473mAzIYyz/AzJd0t8iUajN+R4b3
d76zrRfPOfltjFb8LSlUQHurX/SPNJkSdJzmhqLRjpMG2Fevv6O3E02THdSqkLcWENA8wvmiJgUk
NSn2xIU582FY8OgHByOmK9D4GJ5Ko75NrfxpIu3jdQtaK6ignmKZJvAksB0hx/VOn3SKp3gVGmTG
fFMNqLttPuiBXZ9KdOHrTUyf4vKN+jTU6ct14TY+kfSCuZAtHPksGoE5ytBbNM0x0JWES5wdjVQ1
tyo8QBaB4gVoYwVlJ4hcLkUAO7hO/RhwpoXmb3xMATj6jCyQHq5rsnY/Y6xQDDlhN1PMrFzKcQbb
Ge0ezdyuJdWOJqkdLDZLHpmfkAgsq8UuHapT5rkQjiGabrazIE1mJIaJ8wq0oP4wVmxWRMIVW8KH
RUcS/8HHlV21qDubzR4eS1XeDW6IR1CMBbwcw/LELJDbe62V32IwMqsVgoW20qljcwgpGmZ3sAQg
tzNcmrug6EV3ECM7ZnvH3QYkn27oAYW48L+xLupVOzBrdnwhUvrQdCixTjRBpAd0nqZ+Ja0OcmK2
sbX8ATX5oBJzZshspqAw9V1BSMhjU1H3+J0YSHrDj/AHAJW6jRrhpRWwGUlaNsCZWnQxxsIIOJiW
GucnFjtvbV3ASeDCs78RrGbXTruzhzYENNKesofWd/e50wcxetWZS29j392lpoYVBlV3c91UHcsD
xTAqgmBPv/yRoBfOkpnA68oRrHHZzZB/yeIAoztxl7xmdn2w6RejswLT5S8mK7ZZ1gatrlp7WXNM
uCNAZfD8w2NCOio4AEjo0ZIMqYWNJWob0x7D39gE6FrF02hdEt6Z/u+9zd+p/VmUQb20KQZRMshs
c+8b6b4bi41beLvrIWDthkCXGpMODmrTnzj5Jt3SMmy6CpI8E0F0T/OfFDvJtgotZM3STTGsjucX
IIc+lYXLGftsfSbYMZo4Bgc2sEq3jt72SNy08XX0Z+/dGAxjz1KvPnbe/yPtO5rk1pVmfxEjSJCg
2dK0GW+kGUkbhkYj0QD0Fvz1L6l371E3hl8jju5Cq4lQNcBCoVCVmdUZN67dGtdWWY9BY3iJ4gbZ
WDeeusB3QlYCkyrkHB1vsbHNF8APODQWM55Fntbe9pp+dNGfvbzFm+mrt1bWAIYH+1bu4mGyCzHp
quzXtf6Y3cTV+6D9In3kWF8o2TflnqtC6EexgbV8d2JyXf6J94CZVY0OW/WjAiNsX1EQeXpjjY+3
LabCpX7pP1ylP7WHIXDCQhFONnb2zLSUMou0bjtvnWyUl18bPeAEjUtxP5kqLMfGNXFmR6odxEWs
V90AOxrhO60BmNHDUPe5O2I2EEQtU8XlsJW0nu6odFVOZprN2YQd5f2XpYUKSP08ZU+6FlZx5Vfe
TuEzv1MzOSjjNYdZmWuHypBvwSUvcqc0kbqhsgbMb9HOc7vvACLsIkQG+6rtSWNGCUDMO4HxOi96
3RKIW3nCvOqdYkQ7ujbmnc1MaDAOqL8lO2sR4pGISncCczFN/oAg2+zrqbScQxaz+TszQFsJqEjM
KF0SRPvETdh112DobUhAEm4h2zVWaTRTrb3ieqVhqjxOp1mSWAuKQTfevV7vDqSbmAj1wtOycEzz
0gm6OXbvqNbkQKMabv1gJpb+qSEG/0L1wtUx+MFd8Hjs9EQPrMyIQT2t+vw4FJOJ55DwWGiANYnf
4A53oxOb1Oe6lnw32qwOUUxvn83GnOpQDM0UDXmvfwMlBiHN0jMbhLMiSe0dTRtylUyYc+L39dRj
Jl430XTfFcB+ABu7qsoY3ApZt+gHryGT7vd8IIvv1TMgPPlcNojAUIa6mljqDUGT5O57Bd3AQAyO
94sltXEsTC/bo/gkQo+D43cFEHsVYiTDiH2rsMl+0uUiDyHqPgSApUKcHrAqBMCpIDa7zeIBIjqQ
zqS/Ci/uvxtZL9yAJV37Y+iM8rmCtG/s00a4Ye9q3i9OsalPTuUkd5D40/MgEbwCBcFabqx+aaKx
ZVBVM5BDlpPn7scyJnOQ1v2x6If8CirB5RFVU3LUe7SsmrmeMp+UKSaRtR38SmuByb2iFDNib0ta
uRHRxiwJW6h5XGOoSnyrk1prD6I0nCRkRNduiwEe64uKVF9IK4BuigE+tYJWLE0TTtDFrh7rOU+v
7VaYVtDUSwMu2Nw0q4501dFoZmmyy9Opu9MoRt9a7ZwtoG5gdpRPzIoYDzUdyzoaJmNIbrW+NW/m
iXSROZjeG6QNmj3kR4B2ruEPheK9unl3rXwKgOQQw02ZV962PXymwLC5XLeDmOzT5pZMX1l2ZzK/
zA9m9QsyhMK8sV2lzMFGVQBPZBQMQe4Foly+p6qx95qOIe0BH/wGpMM7mrwzSAFC6WlPYE5M4w6g
g+umyPyOg7tjVYpQtBH4oDgHBhLgiRCXl5tSpaYvRYrEGOgbDO8K9vRmmCycRR3qGCqN9o2YDroe
ZqaCrAfZJbleaWicdkavoV45AMR9Vxc2MIkHEX+KzUzxUbeWhUoZ0BSYkAeijJTJ1WJCsGyAhI87
C7XRxqquDH0euJ8tDbTSEDuGcEkMVvrLYE8qbamNS/Is/ZAuL66NxNRWpYJmbg5uQ0MNG9zPDFyF
h8s3ycY6QYm1gDCFrh6eNtI6zVl4rSuASsnHMooLWodEq561eYpyp4hcrkXzXCly140X8pnNdfUn
2YeT5HY65rDJIa1ftibS9OfLq9rIjiFjgjwcjwG0lGSEWwxYlNUJwBlqGkMPjPsMs3xi99tlK5t7
98eK/CAsgb8flwlwpWXwcJVqLxnz7lZUj+bwnZNY+zH51zLxa7UeUi2/BT9M1ADOt643RZctE9zS
whypTh+QXmBUd6YaXrHhf6ZjQivDwvsf2B7ZDPoObp3WSNKMPmrpIU8t5FGfHFVdaOttCeQQHks4
YkjX5Ogh7Lk26yQDuReH6EsD8AAq7wKkqqAHAQWTTewEvyLNmQBtY7Ji2xdIPb7F44DJjjxJ2E2Z
GM512o3eIU3sNIrjOrlOs0mLDIuPqFB2NotD1k9o1nMbg4JIO6b/nviJyHviCNIzveprw14Y0HF2
+mrzBzf+ReZj1kULf0iLZ3v8ednvNr7OmTmpwpT3GdGz1Vwa37qYgl1FS/tiqWRsN0/pyaKkF3VG
Udg2V+9uHRTRphy1HZaaitfA1uMHfoaKClkZEqBJnDu0N2Yl1QeMEqttFFXTxU95GfHlW2qWvpF+
A6mV8LCwDEW6vhEgzsxKDs66siBtDrMDnaK6+GQKseeqaQRbOwjypw2s6IrJkx92UOntxKjjTTui
nZeY6T1E/BThW2VCCqVG1eKuTGCiKBjORpw+kj5ThOuNvVqRUuidu6vIokx2aBvdGXkHBWdXr5/K
TvuexHxXxLXiyb1VXjs1I3n1kPHW7l2Ywdi6mt9jUCcyiNt1srMXmeNrYStKGxvJBJaFJYH8b3vQ
Djv3vKJBk6WgKN71Ig2rqr/PFyfqZ+uK9HHoFGJ3+dBumoNQjwsNgBWEIJnLF7uxBwPv0RhNKWPh
EW1sMMagU2mmt7VKLnfragJU5x9rkl+AqTZruYC1Vrtfps4n5L1jtz3dpWhkl6owvvXpwGcDpR8n
GApvUvyzWEaWdMJA+9b+aTmR5+zn6RfPP3lTHDbD+2ypkEhbmwkxGyAlPUBqUck//3aWOaO9mLAG
sF1wa6u49hduzf7A8kCkjggGe3i7/Pm2DgEQOhDBQusUmb70+Yp0rrxq1ZmpKmBOZ/s+Seie4LXn
X7aztTI8fEyU25C6fJBIc4VwMpw10AG6aFyuu7j1wTRMWzx7/j1vGL2DP/VsOUkyYxR8F44k02m/
VLoOXOtnAYBwHR+Eqq21tarTC1KK8hU6Tcbk4S6BmIBP5oMxvLfWI81+2DS6vH+bd+MqYwf0I9i9
Mqt3yIfeMSrcjSPaELneh2Z2sDGdIX65bGfrgAEm8o8daUU5JqOh/Y0VmWuuN7Afbq0Hk5HvGPe+
0ti6qhlTxHqVSckFnXKi+bLAZNGjZhaHafrUCUhQomlJf6Sjqq2+vZMg9UErGNK6+vpNT7J0kXQu
J876Mkg0n493NbBvY/ZImapovukcAF+sJELomMnNuiUeBdELGOr4Ky1uNb4DQzoovahB0eEvvtqJ
KemOKVGtcWYTpoR2ozPik2KIOL9K8IBm7IaqOtlbtzOeqv+sTEqhzMxMda9dt1BvdiyNr5NJNRXo
47BniKic2pAcsci8IrOGdffEt9J+EhgMhHmDrrjq86t22YEgCJ1DXh/6/KBREdjZ58l7svsHAfW2
Tvt0eX+3SiFnv0byUSBUq0q38GvaMRjaa/QPfQcY1RF6+rV97SGaER1U5+u0jJQyL797HlJN1ALo
xESjGUqCAEmce6xmNyxxOwFZD5d8ZSbKEc10pw3okBlsL7zKX8o2nNtvpcdB946Lg2Lx6///wT5K
BpC0QeMApJxz+yO6sFOmgX0xGPbRNEe/1TBXYPis26NvFSakJ0E0LuLvlt1+sXRFdNjqgAGVC1EB
IAdW/Tpp9ZU5jMCtYvXj9DqVdhiTNhRuESA9fIk9ckQtMKox+9IVc5RQ9gUlvijGxNG2qFTduK3Q
cfpTpGMGCK+JiWzYiNIDrT6NdO8nkhy9Sf5mx08NSTvegzK/krFQJ3FQeWcvprsneu131Sd7HEKt
3Dd4AuaoKKeq9sLWwwXbDeDYyqdEL14KjwAysLHxsN2JWflmDZDKu6k/FkaUzzRi+X0q7oq/QH2e
2VxviJOQvFg4WUMDmw2qvU1EMoyjDe28mABVyeavoINNT5d9eis2/1nlR6TB0gJabMCimIegihvc
3M5tmT0XHqCni6ovtRk+XOBZgU8zLRdTA84XyIlhV4Ou4/9OXT9dAl1/pBb3a+eTa78BUcsr4WfW
lyq+H1TTR7d99h/TMhammzXKXAHTfTPvJrLDqMSwwBTe7C8ED4Ayggg+kEY4qR/KxU47g/BDYKmo
XtJ414qAJLdEn3zDvOJ56CzBMv7VQTmxKXmOsyy8NCrYtJGxMmfHdRR0gJvIdxq9tqHqGUe2FmbG
98vus4VsP1ur9EGz0dUGbsBuWYxB6x3b/o7aCIRBP90Ab6lrfYjHZFrtBuLHtqo8vvlNAfcG4sgE
bkOeU26goQJcINDrvGo/D1P+mE1TMKUvXFNJjK33mhz6oZH1j6X1l5yczH4euT5PsFTFPKzTNDRB
qK218i+yW1RL4D0mwKEQfz03UxnjDFgNuHZcAznByXMQ0xLEnNKyvjFDNQF7a/tASEPBEUpyOuaQ
nltzm7YwNB08KQ3UtDk2gd9Mg0JrHqHeGFx2lK39OzUl+adZEw4ZHphKNZB3mdmjhwdidFjbdH/Z
0u93vfypTk1Je+hQzGscC5iqyuuOfCPeg13fDc1NWv9gS2gu33TjxYgPZHyt2BPUyLxc8Qu2YurJ
D/jdnD/xFXS17A49OqQJ1XtRXOnujWHlgUseikzVR1i37cJaZczv2MRW5wG/HnSL84ulL6zM/Moe
w1qD4wAvOlpcsbgti38uDLzPz30mXbK6GNcLA6LHuXbNamgGVX46B6Z+m3PVAd9ymz/WPoy0jY1G
5KTG/e+U1VVWdYcapDbH+3nZZbasQJsSJ84B+umDELuW2xrrxhjOWdIj8MyfhzoNm/EvuCPA9v4x
I2VNppuikG/BDLLI676ydgtMZDM9AE2oGOCx8ZXAdYYsnQ3oNZiYUq6oZfw/Luh4Uxfx2PLCSS8w
JCVxHnLAXELazuAmjl2ryCc2XkTQKQSBDkQnVEZlBfiyHuy0KDD6ilaZ9mQOhRMU0JpSOOHqZJLb
o3OBPiE0H0HVl+Vel8aMq8LEwxjiIfYQ6hm0QqBh9M1FIZvzwjdaBQeabK0LIv0oglFMbMAkp3O3
b6oR7bpmBX6Bx2CClsyHEfK8Dvr/FJoE9IDRClFGLJ9R7WhCAs5xkohiuma/5H6bTGgbTWFsT9Fi
O5/0yvBdlwPPx6D6xMK69AJGVBNHNnwABAQL7ZcVqI/c4PwnLwz1BK4B1qc5SJMxNsaN7Dhqhq+J
2QBGGF4+Q1v5MlQqDdDIbABHdDm1Q5Mx6chqzinu2+QNer/+RF5s+ugsB2OKpgG0N8WlshFokZ47
DshYKEwiBzhfIXAJrsUXYOQ47cMMklqeE1XAQ7g3jZUp1rdxV1K6Ujp+CwKhLnRuS8wTB0oCyyu7
Lqxj5Ku5z/P3on+8vI8bXw2q2qaNf+Aqodp6bscZSw2tH6xp7veUzH6cHhMgGiF8ZGEeDiL9/2Zu
/Tknd1VltIvurFs4J58rL/UN7y4f79P4czmNvnJuwpaTYHWAGRIT8G0IK56bK+ommzvdhqDFFHLX
b73ez5kRdgRQbb+jx6W6rVSs5a0vt+qi4wzgKHxobyRkoHPKJ5BV2rA3eVDyn6X4NOkqnuOGN/7W
X/+vHSm8Q7AZiGEDQYm6hxECTrZPNcs3loDXSjTl6tlyAMQ9ZQElbRK8UaV9FMnctlYGW47xMFsP
2gwpvdGHwOHQj9Ds30FSoKp3kM2CIvHeVfUnNz+jg1O+EpXX/orkpIXt5HYh5t9O2us/WPPNoTsy
QgcXM9qg3DBgFq/iXGwF4FOTkqOmfTyXnY2vaHdtsCzec2Fqirtr8wOerEpObWxTTHSECa1JbxoK
sU3IFmNE5S3mH76OSpHarXIWjvg/uyhPNSU272q3xy46zfTepvcOxsDwNLlHRfGqNodnLXF3Hsq+
vfWl+ytk0Zl1KUXwKq8XtYfVpt2RNVGTz4AMPmnDe5y8uOlNVT8bbtSan2pL0W7cejOeWZYOSqYR
UgpMsQwwBCTUWugh9ekNtfP71q4+dzXfiekJxMW9lowhy5+F+WKMKvVD5eZLdwczbVFNNTafNe88
fgR0MOy9oMjvMV4Zsy7KBa/1107Vc9+MRRDnxewYAO0NOXERItHn0oLV1AjL/tnpHuJpl5cKR966
Q6CE/V8rsoory+Oh0iisUAsZ0oBcZbcYB0K/kc5vp0+Xb5CNXAxlIx30blBqMVlIOjWZI0poYiAU
eS6IU2xv1y/C055bvfRBn8NwFOJzmipgBQqjcjHHAmPs/ysVjFVYjZ9pfJ2j5JBSVJ9vnCTz7VJx
/a8BVQq4KwIONAlI5CGvlk4LFAK9BJg3ZJzGYw3BLtIexajqDW54x5kR6WDQwi7i3oSRZX7oUcfh
HhRMkNGq8ibVYiTfzzTXQKtzteO+pe2EzkLsu51/2S82oinST91bqxi/2bDnV33ZCI9jTAickAcW
fwGIxV0iQSEUW6s+zua+nWS60no8AvhypcNUHd8v489menaSZ9or3lRbPufg3AKFiSQCeKbzBbld
WpHYRapUFalfsaNnfE6rL+48+7T/sZhRi5hxeQu31oXUHVJSuOLRCZeOlmhsnuQTLFKgprQ+DjQL
qhBLHBKQdP4nU3LNAj0HRhu2mtKmgM3soJFXE0IAS+Wq+hjbq8ITyrMA9QTW83wfu4TE9ZzQKhB9
y99L8NPf3NrQvgDOWz93DolpJCqeXAOfzW/4sjg3tiAYDWEYXnpkg1NVvjtnVg/9/cIYomxJmzHU
zWJUZBwbURTYQmJ4KxAV7SZp92s6Y3K6cAB8RTsWBWO7e6DV6GNSp29WKeTevl7+BFsHZh3DBe4t
slTLk05/Yg/1WHewl/ZgalSQ8fk6I4G09Qc3+ws2A8AHoBZg3A10TuVXhma11WCua1ua1nidSSoi
4tS3LSRyQ+A87qBtnx2weAWgcusZ7UCpY9UCwePmw4st5SYIqTngjbS14xe31MUTcJTG85LNxAjM
kfdfJ9tkB2IV9FdDB+87+LJj1I2Dmfszej5Hq+zoFzxYEuHbfeE+uTmjbK9V1jSFdjOmadSONnul
qYbJDLbZhRBGMn4li4l6h2EkhjIV1z/eDKvgGwbegbsA8IiUisc1sJwTW2FN1Vdi3RKPh9R+rAnE
beYwna86K0JL8rKrbLjmmc31iJ282iwH0s2WC2iTBsj3wsFeFt/XuirlHLwF4OzQzr9scav7eGZS
OrWzmJLZsVaTbaRXu8raF8t+7cEazqE2MDy+PnrJLepMfYPhG4+193L5B2wveSWMY2Qm0kfpNOKy
rfnIwb/R9du6Crv+ye3Rl1si9KJLOMNla1s5Kpb7jzk5wWBZw+rYwFfN9TQwyaHy7sR4HJpAKzC2
EyyS2H6p9QMqk4X9PreWyv62V/2xL102FTjkIOFiuclyxOwIK3utQfHQA5F9Ts3DjJGpSa6wuZEV
nC1Zij9ThnyVrDtMyGM6/tSXO2v4dXlb148kZVFnJqSLuh5Hvsw6djUF07gCPkM3dhTtVa84YCZQ
u37Z6LLFjaCKeaEgHgLjDFU6GXuiTYY3LSaQa4t3BeqMPrq+175l8d5RfrMtU6gzAL8NPqH5YZqS
1xZWLJKpDmbtW1WGdAFKg0UmyBrzooLUbNyhoIauKrlAuUJNQHIPq6cuNGxnYBsLdDHLG+SmUZ7/
GJvD5e3beulDwRhvCcQ2pD3y5EZj1O0YlGDg0QfqoHbiWKBIWNyC8nbXY5yT6HSIpc2eXt7Ymgui
WJEPEw+bZC4UJdiP7mmBkg0wAMZu4ou6csxriD0mRtYFRvU4aU1gT61flIsiz994F56bkeKc1Rea
WbC0C9hybN1d190s04utgYjCv3T5Z7060ObYLE+X9/nj9zy3uka/k4Cu1XPR2wUWZzXaFVuc64lj
Rit/7YT2ftmSahulONqOelWWLtbniAdqfBbjcx8rTrnChFzXyId15nOCxRAMt8PQ+yA2lx360//j
p/KkQ7C4XkqHad00CwTQqxiF/8E9tuR+pNFkvOfGdWWEmONy/J928EOels6joacwm9Av7YqZMx4p
eb1s4+Ntd+YPMtKIunlXQ++lCzLoJdUoSZiT9sV1p+uWkrfcfe7cTHHSrQ+h+dzi+vcTDwTJsuVW
DIttcxvruFoLG7pFl1e1aQOgUwQSQG0NeVUlyKvGRFfHGNK7yptE6ntWNfy4bGVz7xB+0T9HmeXD
OEydA6rMyWoFAGyh+UKHpqoA7cnEHOL7pFCBAFX2pJ0rkkWwfMoRMZqn1rqPGWaY3+Tu1yJ+nG2V
0Ojm2TpZ3Pr3k8/k6FnOdBvGxAgqhXVsWeenTJHsbUajEyNSqGUJBmHmHYzEUxNBNQAaKijscve+
q1SibKrNk8KtnZQ5YTpMVUizvF0cR/3yJjCJkFxrqgf85t6B8IIGBHhwqJ1Le9d3ouZxgtCXhFRM
V4YbZo1KcmyD8YSDdGJFcofSAjOWrxeIe5vet4flAGLfscAYbJ/kPshPGDsbmkdgLm6LnV74/Bbk
WsX3+y2GcZ5nnf8GyUv6wcILj+EIjD/uAXFKXjzfff/yidAAs7jDMcBIq2AJxKsbDYF5tYCMtVNW
eVW7LTnRMrO56BLsw4AhBGExBfRpvu724yF/a36kj2bEMNfGb4zo8unfwMuer13yKF4SYXcN7Oao
E2g+pgdc9wfyHr8Ppq97vr4jfvPGj+Y9lP9NJ1LJH2yMTDm3v3r8yQmNLYsxL4N9+gzFNz99jW+m
PMK3x9Ab330aruMnchcvfvJ2eeGbh/bE76SLPbe7mtolvnk++ZkAO+520aLO/tcic2er+50vnqzO
YSCHzCZWl7VveXyN2h7LMZ60UTxwPz4Uzs1IVzuhXWzm3rqJSRHw1Plp9kAnQU5ZN38tqR5CVzbM
9FpRVd4MRn+28Dd68WRxVrm06ShgdajftdgKOTvEKfeF+8n2fCQau8tfTHFC5CZeBSrWmK572bSg
y9tNgEGeGE8dXraiWpR0DsH/sHQ2w4qe/+iMqBvCJv1BWSSgB5LnCmPb6fPJFkqnj2pzWzhr5NEA
zBVOQPsH3QkzgHUHjOKtwgHzu5z+JUtqxblXbaZ07MjwWz8Xy+yHPcmvZ/5zxkTG/20rpSMGcm5l
FGto8QiGlH2ZiiNqIG5cRq0DYWhbIbKoOANySZaKNhvG9cMVbqShzgmcC6aaxflxIWMgvOtZxT1W
XV0yaqh2odyWYd5TwI/x7JOrAsjcm/7ai8CKv+12ud+ZwZPYfcZM2ysMlPUdhfesV+OFa4uQ89BJ
vSVO6/Xq1FgfJY4DuUXFkVvd76OFdQApRKQgeialANAaWsdYIt1wq5chPTredd+8pDyCjtRlV1EZ
Wpd6EkrorDVVEcNQLXZN+r7oV+Uc8CkEcU3hlNtx/8+S1oNxYskeJ3DXLFjSqx/V5CNb443jV5Ui
8G9/GxAPgGgGtksuBIgc2n/cZrheOsMvXBa41vHylm0Hqj8WpBOMSTJkcW143wIZT5EBPgQp9tix
bsYK/KSEht2kqkf/Rgh99Ic/NqUT7dI09TAbENdZ2bwyguG3BS8b8Bl4cYDum2X6jaWZC7CqFsHo
aKsIXK1pr4uCY+RrmWnmGxmW7scwV9pNa7nzjT7N9TerT/nTqOXWbZY5FrBeYEGjwNX1YV7bLRiT
vfuLTxgdOAhdvAEhkGLG2GyFgpmah7aIZvrQ500OSe/Eu6JfK2Ru7bFbZ0zGWwdN5GOm2/NL3ve3
HXRBCGRXLMjHeWb2A0Ja9REDvehhcTrrZ6o3eQAWY4F6iUaj3Jyf9dop9qyhz+aseQfIINOo1bKH
ystUHNXNM4AxrThn6DAAGXbumVpJnHYgJR7KxlcwRIWGyQtQpmU3s6MI/htlKuQLJ6aka8duoXGj
aQUic06OtgaVQhdglK8acLdQD2Bp7etWxFXjWLYiNB6YaHxDVRq0UcljGyDOtdLCmRAoCLcdgAsl
C6ZqOLa03KdJfhAQDeygu3n5oGztq4s5ImAWgAz04R1TjqMzCBezgOIOh915HDFdGA7SISHzbnVD
JQu7dbOempNCWZw6VNNnmGP648QhP+V+ztGLvLymrcN/akSKYk7reksFFnqQVD9LPJFYOPJH9KZ8
Xl2TWDVFeIOHYoGaYYPKZqOjAL3kc9fMMD0dVMEas8nXNnv8fXL9uvVCM/bZ9GnA+esAJoQKrCcg
bmgoMvXNDQWXYLUOqQ+5DMI1q87dqsc7lLyjeRRky2uvSqA39/PEhvTRmoJC+Gtu8dGg65ct+ykh
oZMjg/hKhndLNcdwe0XAxaKjt1KO5TBqsiqhE056aeKRhQmf1ttMK0U+tHUDoXD0XyPu2jI5uejY
BHUijVVIl6vuBUjtXdl60WUvVKxDLqvb9aKVg4Z1dHUWpXg9NqIP7PH9spX/I0n+59aRVyLixWnt
DrdOmURavbfmxUfZHOn/l0b3Pe1mqT47IvJG1SHbWt56gf/nDpeXV4rUAH8TqUKJ96cxa36MkMgc
RUKisiJlcdDGKZeKISo2IqJ0COJxl8Y//2YLTZwf0MBxRmS1haTxLFYKGBny52TZ69Pnhe4ZHohx
si+ynda9tennv6BbrNfMH6vSjWZppOraGVbj7nuGuZVGHlrjtTYeTfbMAHy8vMjNjTyxJl1q3MlA
RDVhTdO+ZuYPi3k+FCwu29j2xRMj0h0GEGeexB6M5PVjPNwT727GxMWhuoJoRgdINaSqMeWC1Zoi
4G9dYqc39rr4k9Ncpx7nS48b22nj/TLPQZGld8ME9LYjvjtd8ReJP7rzK5oDIRcjwc/NeWbvZVmO
eDgaLxh/QOwcYTcP3RqvGCW4cDP4nhiT3AS1ioVUDMa88Tm2HyB5GE70zeVVSJ1j2v9FYwxJFgac
IxUAR02qlWCcXu3ExtChTV3vE6eFWiGNSqa4tNbfLGfKp1akU53rOa1oh0sLnfCY9Xhn7Bl5yLnC
zFZKdWpGeqAN04yBswvMJEt54L21B/TDb03MpUG3eHBKaAbe64ZqCs7WSTu1Kt2WHosTbxpWq+Sr
N0Cb9Yp4ny4fNNX+SQ6Ygb3YEQMmhh6jHIWH3kcNFjvQoNed8XTZ1uZyHA9is5hJBiF/KXCUDi/6
0Rq7YIInQAPyarLo1zZTiS1sLgnl/99XPtA8kpm6r3JhDDBD8XQLZtd7GGrrl5lU+2JWCfhvhIuV
Frn6OGLeB6Znm2cY28vadgXX3xPoOk3jnZlx//LGbaQYZ1akg1sKq8KocgDMeXuol95vVWnZhnvD
wKotjkkWYMlI7i1skQkWwwBlHVrljo+pULtq+LS0FIOttR9pV/idGyuQixvxCApcwAMbEJT3ICYp
BT+okZpJ27dg0SNr0mMgqaxHp079vLzpb2qaP17exg3HOLMn3ykJ+vcxNDpRBNyZg5931YEXxwUC
RZftbICSAC0+WZiUd5apDQx9CkNGc6ytIyVBb+9ZFzHvxZl2pCmB1jvM+Z4uGP0yuHgEqiCaG0ft
9BfIEoF4GNGpJvgFQtxyYHWJe2Aq5vrW6/bMiBThi2TA62j9fkwTUTwXgQXVLBBpbjqvQP6WRwOi
SWpMzxWePIoj8X8Yh4YWkCaEYozQufMAjLCIiUDz3UTSSCvma+6OZ6+l9dxplR87Rwz+8XNNYXbz
oKzKXf+xKrmsVnNo8DpjGzjDzkjCkgR4HO70Zp9Ufl2gxZor8pHtD/nHoOSzU2yWhbZgmS1moLv3
0JJuZsUDZnMrMSDDcEDvAjBaFnMVlgPxwnqCu+pZfzd76RzqjYij2DCLcPZKMAttTMTzUnSLqLXY
Pnhg5l+s08CpgRa5B/0wmaBZ2BjrzqalDRI8b+OEBGS5S6vvlw/mVrQ+NSL5jMaB41lG0QZlk2D2
1BdO9nocek4wtfvLln5z1KW8BDyoP+uRHKWH/k4bc6zHhuqJHcz1Y0Zf0/oZ9DkPYihTHXF2m/I3
U98vwwEzVhfTz7KQOF8v/5CtmHf6OyT/6TOotvAWv0MrkqA2XwBtDZFb+7n374dCW8BQYPISBlpB
wV4uHzC0jVY1a6zYpIGodoJowJ7uLi9nq415ZkVKiVKvTrnFYSWnRWh04SzeXP1q1K/TZh/T69Ep
djG5ydit4UCt9ytlv+LlrVPJLmzdXKdrlbImUev61A8Ggk8WOQKfE2jshkJH0vHtFnVL1WzIrSgA
XSFQpqE5B+60dKHYrhNzzYE9MMzqkHcU/R2HfKc9Vb2Sza1cY6UTQ1ICSkL4judxledNuo6mRirg
L2ETYfakj45ZwHx2x3w0efwmmqLsagDN9BeUtnfZTf76s46Ke3KXhcYel9krD9Ib/aAag7K9B//8
MFOqs6CW2mB8PH5Y4z6zOAXG9shMxZtlK0AQcHYRB531NSZ918WcBOel2ULX/qXRESPyQy+u6BIZ
RCUluLXPp6akWJQJz5gXE8vpu0hH34IRVVtQZUEKQUXT84ktsIBZOJj5C/C+qpu0eXOcLkKKLvk8
QwRshIksP9L2OrWiqfie6ofcigbtKu5ujFnR79nyArIO4MEYWCg/ynfV0JaFyI3VC6yd7kZNduOp
TPzuYMqxm2D2BcDMDlJiWXMxtlK8HHJ4QeU3V92u23te2P3I9q8iHHa1X4RxEPvoRBaO3x2qSFPc
x1sh+9S85BlaVVAu1iVmdRvoiNPIjB3rKlv+xg5yfYzxxBRC+Pv5SXftCQCnDMsU831mh1b+Zlf3
lDxfjtibH+zEihSwdaJN6zwJBOxcX4cbQlg56AbVtbD+VvmTmWDEQOIU07kBdj5fywSAOPT6Uaf3
3OJO0/cYS+G7L6CMDotv0uqaeQ8F7FtgrvLIU520DVi+BV0JlIDB+kfDRa51cGEnqVEJYPvm+86a
wtl5dNJXOv8g5SetgaJUCMSLi0Nh3hOVXuLGMV/LR1CdhAQEhA6kY945eH8angWEpK69u3WDud5Q
v7v8EbdsQGWfgtCFty4ebOfbO7Cxw7wLG7VTcIF8Q9AddZjidbZxpxIwjJA9rKB46DGe29Anw2bQ
yO5/a3AtWbQslt+6v4Ys6iCinrkKl9k4ZWfmpNBlp6LQwdHCuPcp38Wae2tqs9+OyOnpfLi8e7+v
Jsk7VzUj6P2uNBGUPs6XlrrW2MYex0yNK2jS7KYgDisf2swsHK6q/ZgHi19Fb8DA+fRpDCCAEuR+
Ev4oQnZjBrrvfG0Vi9/a65MfJN+lmsetabHwg5YBSOifwklDhGyMvPXH5LZu/x9pV7YbOa5kv0iA
9uWV2jLTTqe38vYi2K4q7fuur58jz9xbSppIomqARj90A44kFQwyIk6cM/9DQowNAKk7BFcxqEi/
DQeM1alGAXsSKFEJVFlUB6v+bF+inZWS1zEnpUHS2ebsOyMqnJmlYo/cDChPtjD7lLuTSMKa9D4G
gkmwV2/j62VnecNVRiZiudYbSvQ5ebf27+0uwCQdCb3246ZcnM6bbR7jDusVix9mgCoWqaui0R2P
sItF9Crxw4Ifglddh0732dfEdILr0JUaUpGZ4A2y543SsI7x1qx87odBCN6VRYHZsFUwRz4Q8/ny
jrMQnmcLo+KwIoKpoDZgYfocHGWnuvFNeZO8tD9iO3jQUAMm4YP6UuE5CTiCc4jclPz+f/4E6qPn
VaqFWZh30JhqSe92H9K16pQ/bvPj52t11PzxObDxpQXHJJozX5kcp2Ohlc62gHpDWjIYmq11k4Xd
cTrlv00bsxn6ztx/vpS+mBBo0Ahv6oP5YPnG3Ux+Xl4+K/E8M7/GvU0DAzNfcqLGWL52Opm27g8f
kFYG3DS8+5RsDOa4ig2ZKA5C8QsT+C3CYfJHXnkjJJS+zq1aaQX+rSXt7D5w28rT5BjV8cyedAeN
UbE7CuEBrUPIAZmdLb7FEGviNQKYdzCmN9EFgy4NuLKpfZ8ro9KNEfu+dEiulY6k4jqlamJ2xVeU
fWmdMEseggIpL24W86bi5b+sCwUoU3CwSmD9w8DV+RYIk7yUmEJCkNeuzMQJk31hhagHP13+wDwz
1BnGGKootyK+byAghNXlNbgrP4Umupe6gPPWltcr99tXxbwCaATAMQDNz/MlRUXUSdrqS9YpsDsn
8oM7083206P5KPnKbria7oVj8ftB+4lXh4erxGudmUx2+8w7VeyIufkp1LKbpDXGUMDupjOO7YAc
GKlp4uV2jQFce2psmQy+6C0HY395v1k5zvrmkQAks8C7SpM5gkFcjECUh03oZnsxJl+QLbtr8Gmn
HLMO8XxCgfW96xQXCmOcYMIK2CiNgywLRwtUUtSbKBMapa5nHCswdQbiryG4v7w4xuNcXimdMLGn
i0imqL8vzpo1husFiUnreSJhBd0ub5LCDCIveVi7l60x3AmcPHjfoWosoeRLnVCwFEWFIaKnm7eY
Bxash7ox7VjLiBm/DRWvCr+GHMp5z6xRgbAJpEYP4xV7BT3cIjuCZi4IDKfU79OxJWl7VBWOq7At
ovCyKgQAAkCtD5gdtUhbBDwjzty2QZ6oPic5pr9y5WHsf2PGwx5SXlON1WzApCVOOZIsFG/p3g30
USBlrwEcInV2q93IoLwGkQ1RMQ897uXMFRYQXQhomr9rfUmadF8rnPct47ueeRH1lE7Cup1rEC/b
Wdfti0b3ulZxZ3OAqLVK5uj1shcxzwRcFmhPjJkC8nkelFpDCsd+LDtcJTGgie31JGaczJi1pyDS
hlo6EBxflfFzG2FSzuAnqDqoLoD4F1xHy8pC2phuGpRXQ1EcghHalWq8W8d1lxYUxVKGIrJiy5rG
C8KsgA9sK8jyVo3Zb705echDZeghyFdAdLmaOlu1gqt8zvwpgKBBJntFASWA8UGCSGIuKpCTmfeF
LIFXryKNllyDRgLspuW+70fczm9J8Z6iWalhoLpIs+McmyM4PDI0zg1O8GJGTkzEI++BrAReBtR5
SFUZOvGrlqpUvxjjtWQRuXutTL+PbrWKTMWVLnLpsdd7gDr18tYmder1QGtEsYXNsE1JDNRBoQhg
dXNBy+WJ5WmyjhLICKwe6ESPywTPSqu2xinXjDKIGSYzjPej8KNrk4NuPkI4zk0wAjoFNVHnj8tn
gfna21qkj15hau3UrcutgLVEjS8qXlMUpHXV0UOdjLWjNDsRM/mKirJLB4FKPxZWqrlxvuLylTKf
YNtfswbIzdsTfbEsFCf8GiNpHWu6/kIMa448uUuQukZwWxcvopCTIn2us1+C+cDZje/sBBBeQ/EW
KsjQ80Un4ty+lkpNHck99l9+bPDKVaMnVF9kea/ppDE8UFoaCa83z/zmG5tUugFdUKma1AGxN3uI
Bs+MD7OgE0vxhqkiZciJTIzgdxbsKWvRPCpCaOFSU4zypYAe+97q5IYTchjx/MwIdW5VqJiF5Qqb
jIdwH4axDbbMRodkvZl5nfr3XMGYiQXU1cLoLQIczaBhJNCFnRbcmlYsuoa82Gb8LMXxY1ea3pzg
gSBVnHt6/f1UjNhapEk08GyTkqFfEZvA84IBegetbjvN/qHCDzPA72B9SI2+zu7mNAjQ5xrLBGBe
ASkZqQQwPIvvlz2e4XxnJqjjH8hKNcor9lRMih0Ko0SfvBV2UITOFMW2LLxctsf0DAv0PGBIQqeY
ruMoUwwAWVljSQUZBMVrg1MT+2YGsV0uJz/T1Te2KFcfCmtu2hG2jKUUb+euOkLp/a5fLL8agI5W
ZOFBVuOWSKgok6nN5tsA9R631qJDn4EwDyIN+Y/Ly2cFOMvc/CbqZFhDNQ5WjN8U5MmTUrZv0IG4
ybL0MxifcjQA0yBwRiHwtTQhi1og2Q8/ZT3kxRzGk8ACSxXg/SCrgkwO1QqrQgUw8RrQulLyx/q9
7xwrfc5FHsL+i0qKPihbO1T+hzpGHYgtRv07R8js0I13ASaFbARWovnvwnF22tPi5k74IFzr7uW9
Zh3SrW0q4RusIQER1GpbTn0tSzx0hPa5wtvK72YwrYCTiJa1jkcKnQENYRSYxZyA+qUubsqwvEb7
D4qdvLfQ94OzDkVA7w36KMi2vhxrEwtEwP47aUkrAPtJBsFkUX6A7oGVfijj3eV9+56EwA54bEUA
7cCw/VWh21jC4zQqUf+Bal6NUtNTNWPCtz00ALIKk5+X0R68VZctMrC6q0mkdAjheDPTgl6m0DRV
LZVgzxJ/i6kPRjoi9THJcnuYAImxXsvyKVSegOriGGbu6h/DNMppqvpU7BQYVoXBriGM2wpOYt1q
wbucDaQevTg4WDVgVjsQBbTqbWO8xOHrUt60vOY0I2M42wOa0Gfq5nzodfwUQUDrHNwzI0rdcu5o
4nti4LpudnJ+HS4O0C2hYGuQ4yt4BSiWK4PoEiUKSMOA4pw6rYYSQMBcgSZjYFpuop2iSCdiycm+
GI96IATRyViTkRXhTr3xZKOTcwwFQ1wSZOKjl8nvQe6bqyM3XjIfmmSwdYM3TMj40EiA/tD9UPcc
KhSqOChiZcfRdNcun2X80kGsZE4h17DwvuX36Ar5QgutvLVGsXImnL8igUAIm6QHt1C2tCuSTMBb
WipeSst4ETLo/Vx2YoY1nFYdJFDAWwD0Sr1ZxRjlBLNMagBV82ez6oadHJsNlO6r9G4I5uav3z4I
Dri/0a6EehAmLs4XF4VDbNYWFAzFZDFJX6cQY5LklEydGv3DyoDBxTSrpiE20I3JOAsHKxKb2paU
yo+awsWE2H6KjV3Xt5xI8P2tgJ4Snv1QlAaJH6ov56vqxxGaAS1MmUm3y1Gji4zWufydGKfLgjgi
dAtQdpDwvc5NBJEg1rpS1HbSgeVyCNufRiT0jrwYvy4bYp0woJfRykURGUAq+oTVYHmtKqBdIMcD
4UKxv4LGyzp1s69Ewxe75iaV64OUVp4UmD8v2/5+eaB4D9lx5E8aGnW0igZGNedwKcHfJfbKjZCZ
rlS+WtO9IT/JSw919x4UZUCvXjbKuj9WoAVqV6YIf6HrZuAm75PIWGpbDma3Cxa37LK9lA+eXjfH
UY/A4NcS8F85ea75mBbisQMwosvqOQA7oTiJ+TcqpDV90Sm1ItZ2NeoTySbwAyjAcYPMPHLVBPmq
aPQ8PhCWO21s0jlILww4CYNUg3LOgaTjm4iHQZHJIWdvWdEFhSMQ3WpARwB4f+61OYZIBCOQV8FS
C9NI02ctaTttaXYosHn/8BlNTNVCdhj0nXgOnNuKG3SVFw0iDuUo2wUk2NRBdUIowklx56Qi5PD6
2smHpxR8gcMQ+v9P89RSzQmqWWEN822PQd48B2E/MllvrFRo7MTCbOMGOU2hMJM6CT8MVMYCs+HV
Y75XIHB+AA5e01k02L9cffP6gpbwAmkTrbYh0n6ra+A8GZvJs4L6XZrlQxIofg/Bxz6yQoKY9XZ5
C1gfe4WBqBjeNsF9TflxYTaz2VhGDeIx/Ti2030VLveowL3Ui/V62RTLfTemvmLYZp3zXJnQ9DFh
qqsgBj8X+SkZ9MjWG5Wn4MGK7SYg15C5wL5+q/fKc2cq0ATFjQUZDTxvXjE18nl5NYy2Nd6vAD0a
kLlDmkwHd8yyx2DLkivAh/a1CvTz1TL/7NNdlimkAEqh06/08AdG2IPpoQaFm1XZdXYUKi9fdkbh
qzNE6dwq9MEiMvK6Ct+/qiytLy28L03gJ+iY3E5aqJYDpOql2pGlBd2E0J7lz8S6v7wJTDs6dFfR
6sJwDo1hmqxBGcB8X9llFhAN1NvJCIp25aAWvPl0piUsCUFfA56V7qhFQtUEY5xV9rwUpFvuDfVl
Dk5T/n55Qd8dZyV8WVmxV3kN4PnO45E1aepoBsi5uhHzpLXQ6WgABelfv3JgBTUBE1MsEqjYqajX
grqjbSJwhw7VlF2BcFI4lo0MiW3ovYXz2HKgNN8P3gr2QpcbGs0rIzP1DJHAgTctAZ7fjYF5GZDK
aL1h66XBiaasvbNAK79OTkMWmp5jjapOSTPUF+3J2OXBTznjFJLWYHxeWcAyoOuOtUDhF0/q829j
pCA00nPohOeao1SA3uQo1l5h0IMk6l7tf/29J2ytravdRCtJCmIlS2EtHjV3EcNrPeNxxFx+OX1T
BFMys9a1Diyro7ADvDHS/Fm0hSn3YxROe2TDFY/fj+EJMqglcM0oSB5EOtqbU5RYw6SA4LmtibV4
wiI6qcrxAwawA0Z0FC91dRUdpcksg2ks57DHszcD3l4vJ9sw0U9ZwN4xJ89zoj8O5ZMmZE4a3AFI
+zmD/ArjDY0FUkOZV6th0COc/xj5/Du2I4o1GIipbcu6ExZEXNDxhLGT4jYinflc9GjOQTPEAsNY
Nh6naeZEFMaWIyFEmQP3EIS+6fInmjtqlJRTbeeh+Yi8LQRjJOYM0zbjPabWqEGdDxViVWj6GRbw
gjRArKxQAQerPiDIsxrbg9DBgRbxtjbCT03vT2mdGhwIj7xuHm0Sb3AN1B1AHGAa+XxzJaspzNFA
9bi4lt8WgNFi9/M1cUCh7aZ25DWuTCCevPuxMizdReTyCWXQ48nIOtZZQORW+BcVRlVTiDR5xJxT
C6x6Q8Kb4naBWUdzw+NgK08o/CGru8kfd5j08jjGGUvXgBiCjyN+m3j6ni89xLNfQDUXIJJjda0Q
82DuU/u5fCn3qcfF/jGNKWhc4zwgxaMLdJMS9GrcYZ+FB3AK7SDu4qM4t19cKEPuEs51wToyUNz7
Y40KfVFmhItuYWm1qx/Cg0CiU+Zg5FY/vapXBS+TYuSuOBgbc5QTGVZWS9KAxc13jVOhBgd0pZE5
ho9SOOfiZRTjz22tz4xNVNelBEe1h63x0Lsf01Xq9y/1C2pecJDpxHuGsSLh2dIoD5XUXteMdWnd
S++CC+BqIMOhRIYOuGb40PnNjzseaSNjEuF8iVROUwAYNEolbJp3+Q7EBwTS2hiusYin5KR2Olf1
Jv8VQtde4T9xDsV6BVPxQEMBYi2AIZcxVOqKHjNLaNHLRjfp0/qZvnvBEWOspPdQHVgO5Z77ORkh
78we5ala3ItptX5O9YiU+wTRZTvBXtd26C+AtJwghGSDldQu/MsLZdzcZ3Ypl+3G2YK2LOz2duWZ
Cfm413xR5Lsre33rVAkGLdEGoPwnk+QqkiyMjrYH2e9/5UfFiRyB5LZlN+7wHu/f0bi6mnlsHYzK
NHxI/WOX8iEL3DfACGG6s3lJ31FlCElw3Xw0rmRPbpGRH3c8TV3G2xFam4CsrS1CeA/lOFqnaIW8
Os4oLNcQ3bvqQF12+ZspzCC6sUE5y7BgJr+IcV3Mtmpb1617kvazfbp/CZzAm5yQGDfy/hj/+KWT
+XV0IsC5/egqdtQb6/EHD5y4esi3k7LyOmOIBkUzumA3xlpsJjIGdqTysZrvs8KfeaeDkTKh7IfX
ngXKMjzDqNR+0cy0DlINDABgVJsKIsmYtg6O4cC7CpmGoBqCmi3KUxpdSRXKRCrTQgX6PLLnQ7xb
iPyKbt+dDm2hkbROfY15BGe57UVeOP9eOsF9qOrIdL/YQmh0YKTWPXBkkD+cvAEsabchnh2ufhL8
WOQskrnGjaX1/28ujljMYymfYKl2B9UubZNA6PSygzJNQGdqFV0Ezxx9BuI+G8Ixw/eqhx+RmJFA
2dXx3uS9XJhmgDZEJijiMUG/JcChainDDM8L0YAt7uV6t8T2zBv0Z15DqCjhNEuyjvkVasNSM1fb
wNBx9X1OzmhjVMM33JDoe/MaPLSL2x0icjOSchccjT1PM5h1upB3ADknojrzHVo+R+h1G/BIw+xv
Z93c9Z3lxaPK+WLsRf6xQ8/EABQCTboJduYD+naDYlcQt7IlHzHyfvQtd9FIJLhYpRvJJLEtSBNh
iIXzDmZMD+AUoKm/1hJkvEmp4NkXcSSlJRxHP7bv5n2IpOs6dk1n/jS8Zhe9g/RReWvc8FHcZXb1
GUOJkbMRTJ9CxrGKaGrgNaN+QRqqOdDA+AX5sh+nOwO4NV1zTeiF/MMR2dihQvic1+ZcRrAT5IoX
9S06bfqPPskLUs6c9hDril/rsv9ZEnXFx6mmJGYPU7PQHHUp8EbNcsq6tGVpeGr0z6ypvEriJFTM
9+nWKnVqhK5QlqGB1QVqgE1KLPnXDFhmjXyxJIa6LyMXbYWuk6HBvpdbzhXJuIUhz2YpQIkAuA4R
qPMg1+DNXyRFAEcyEhv6fdCh/vsPaGBOGmgGlAZA4UI5So72E/ImtLsL8JvNkMs0XpPsIeZKn6x/
h7peUYnCi2K9GICmor5eJYeAVPSgpQPvr+RVJ3UfeNpR/Nm5gwvcBqStnMueycpizixSX86Q595q
V85yaJQ78JLb8dbCLBH2cNfwZkdZ32m7OupZOMhpX5WrrbjGyAqoKFDXu7wcRgA9Ww31AJSHFoRm
q+5JZe01IO+FFhqfvC1b3enSR6IeKHk16X2zMqOLvn4XOb0LCdXMHZ2H2Td+Xl4P+/MooIGAXNvq
F5TjLRgfEJuVL1D6xFcRyJITXESY3vT14/LKMSazFoanHa5yZOwAXZ2foykG1iHUMFks+9ZJdJer
wLPsCpNs7yDR8LlqzUx32JijXK9WKmXUcmAvs0FxWoApoAbBWRGj9op36p8VUR6XBiCUh/wTgHW1
M96pflSSxGsMAvIGp7cIJsTu1pQE6NXr+Lf2yLHOWyDljVM41vpSwDpA82tp6eZj8EQ7uIUI1kP5
s7GjX5cNMtKus9VSjilMvTjVFTZ0tG4xlgHgoqxA3DsAMJwjb8GypKNAKasatK9RQzv3FGWaEO1F
gDHn/Krp0MhGCfRnGTtdsLu8JAYuDzzhG0uUT8qCXC8r5yMeCWA4Gg+6r7mn25NYkWqHKR4/Iwdo
mPUkcHteQ5nRrD+3TTno0oBUvrNgu7wbCKZ57eCU+oP7uzcIT+WL5ajbZVKOWqehnI0RALTqW3Ed
nbqdcBTuWs5m8r4a5Y9dn0dxU2I9q4zDiOnAHE1GsCNDb5IH0GI97vDdQLMkfskA0YiYDtipWEoB
H1XfFg/IxhC1KpWk7rRvdq+RV75YR/kxup+vMH51SD+4A9GsGtbZD6AWC4xj21grptYMRhI2L3V5
o0OJqPzUZqfI0Sj7VNXPpb1BE1fRGtLKT2Anu+y8X+zT9E2x3QTqQDb50kOXbd2EY7Kf73RfujL9
6Urfiz/z/UAAffIGMrmBJx0w9u8ZfmFH/nSyyJOx54FMWcFo81toIG2dN704z/gti9WRQb9TSw6h
zFdV59tqVzAmputWSXXKh9MmrpdYXAk+UZbAE8bHONhNhDdMGKEqqu5ip98tt6LPOzuswq+BkbD/
GqY+dSGAKQLECVgauKX2InJdETQDUG5eY3xckci//F3Xc39podRnFaDfljY57HUSVCjQuWgCImOW
veCRIa9/6IIhGvRpCnPbpya+mTjbhmS3wZUaH9ZeNfrUmuop0eflhbEKaNudpFuugHolyVBiZW/h
Aa22X7hBcGoX8DTMjkh6qP5yjghvheuTZFOfKEtBGkIdK+yTXVE5jYq+j5drtiSAY+63wTPHeh9u
PIVO+EwNGstat3oK2AhFZ2o+wu6Ws4eM4s7ZHlJ3ozbVea9JsJFci3b/K3jMroS3hOg3yj+0Rc8s
UXdj2ymt2knYvA7M1dNTLt1kXMAzx9cN6g7MdLUL/3fHPOCpbfkAISkfkJ4OHpHuW68h405+Vu8v
b+JXNee7568T9gDwSCCOOPcLrc7STjewNOtBPxhXyrOF6nFLbgfUYlToOFX2MyKnnaG0K+5ER3r9
h3IT9vbPD6C+4lgnaVzE+IoSsM31dR+6keJPiXt5ncygjBYgitaAWypfo+Ab94d+pwHGQyxzAmMP
UheI8XEOGCs1R7MP451YjbQWq893MrKmTOxNLET30Rezk58RIOs38a3gZG7mj/vQubwk9qtpY5Da
uT4xkyCyYFDDA4PMI3l+lUn7MO/KHW+eiu0mG1v0CahRymsC2CpdMXB1twfJhrgObew7dOyJTqAT
fxvcflb3oduhefVFMsN7JzI+IoQMTAn0UkA2A258vsNpCvbDWp6h74HmNUHb1Rm0qbUvb+t6h1EH
AtqvJlBEwKrgqqM+o2qkS5dYKlpEdeMIut+kL4DkLkNOqv4U8RSrWEsCOAoNeRPI3G9InzpTdQhx
AYimZ+LyoHf1jxmflNewZSTSQA+ilYDmpQo2K+oeHbuoXpDQ4P4MnWACzwHGa3TSik9y99JlLrRc
IGO9WL8v7yTjDthapS9VUHcMctuDpcssf1aZ9iw3smu2xctfWwFU6s8OUm+SvhuKsswAUBzjhkiq
fOjAC5uk+u6yGYZbrILn0grVXjHU1BbWSSAlxRBhC1HJ9OrBwHBIalWkKMpT3VjmfaDW9WOc1RrH
MOPiBnAOj7x1chyE/NTJ64Yo6E0IntuxuA8hYmjdNnjeJsc6fWvBXJHeXV4nI3U5M0ddQ2qI5Rsq
zDUzTrnopkLlJjXoeFtHgpteNsbwfgsElMCdwTOBOKLWFqpW1edr+3Kp90Oe2hnGqC9bYNyqZxao
5RhZplVRByqPpoJ8OyRr2uRezY9lOzmXDbH2bbsU6k0ejbgT0gSGdPGuHUtSQPVtqa+kModC/T+U
uc9WRfk8hJWgZSCi/dovQn3Ko3QCNWId3lWLdScWncxZG+sgo7+M+o7x1falfH/Oe7WaNZgbrLsi
3zfxT26DgLV9qCwjBEIpBrgzavuGGgqaswxK2ba8jTUygr42dfL5YSg4Dx4G6QsAQRtL1N5NQSRh
vAeWZj/w89+L1119LGjKGK52rz6Et9AoCVH1u+wdrOixNUrtYCBD2wsXC0JhsssRnsRbY3DU3pmj
+2jgpIesQ/XHFgqM57ek2Q8JxvVgq5se4vFg8vrkrIQfcX194gAEC0pyqgsQFsYSSCni+nIqTVt0
8+PoT3ioasiWcPGPSGAsBwlMzWl+sNxwa1c+X9gcRhMKwrAbhw3GJ56TIHNE4Z+M/PeqpBOzscys
Kh9xVSLd9NMKj/CsPCimwDlSLIfQwDUKeDjA4RjMOV9LYBVDi8E6NCDF32W2G/N76MiQoSELGuLi
x2XvY/r81hoVBeVIlbp0ZeXEUIf+NvepdpUamdABKRsstobxJ3BnLc1tJ4WaDdqX8trA8OEes0Lg
kRWy2J6yod1HSa47Y9OZbpdWPy//RFanFGB5E2QzJq5ZdLfPNyQuMe2d66DRXlLZHbrnHsl3H8lO
kljeWH/KhkXqoQfnNUa/xOEIfUoVTBSoePWvi3mbRc1ekNQDukYnDfTblcUTo2bu4fYHUt43NeU6
r4ofqB8nL7kd/XCXIUNTQZq1Ux/yfXGIcLB9TDRd3hnWcd7apd6jY2TIdZCgJ1Cmz516zHlFHZYn
bv/+an+TGZVqoqaqinAh41QpwAx2g2NEhyS5DQZi5ZyuKesMb61Rfl9UkAqUMStk1/PbDClYWXnS
rKfLO8a687c2KG/Xe3MZ6wo7JmRekj4qqN+kjjzfX7bC6hhh2ADj0BgvszDkQX0YkNvnU76ysS/y
0xgadlPvG6kD6eRe13y9PaiAE9S8ogdrbVuj1NdqLaU2A8ilggPuR5Y+ahmy5aPOy0qYIR6hHYRT
mMldp/bOnQIEJHk8L+AGbxwcvMU5tX5suPhabnUMXBM1v5Go97y2Jcs5DLx00RDD2Ny3IdnY6Idc
NrGjY5W6cY0OXDs8LYXO6amwPH5rhjrJZm4GYlrDP6LOX0oHZ5oMy2LXxkxE8B2oPAJwtqds1kV5
igABtFH8ckhIrE2QtlIxKIZk4jpXEmcsRSgbKtGpzEpi1QPn5cHbU8ph5AgD3IqIPQ3Eu7h/TXvQ
GP81tQtgzpvlUc4iQEp0EUGTY8cTpEBNSHSahd8azSMUpl0giTifj1U7PbNHnW8ABDozyGBPeXDU
A3iqXhTLCR5aDzLve/QXvZbHG8KKwWDJWgcWTMyS0rc1GmNa3IL7DVm68GtOxo8iU53L4eS7CQVo
P0AqQMwHuN8XOHEThjOkD9WoVfB9a7meUuM+LXqOK3zPJGFCl4FFR99ZwfTm+aEeJ3lqQRoMbIUp
oS4bJaSsQqiHVp6QlR+lCAXaxNxXuri7vLT17X5eUYFdJJUAG67wI5pe3bJGYVDaesV0XMuxXQpA
3oYFSbJdJfIKVd/j47mt9exvtjHvkwnzqdjGyqjxgABpiyfo4mOX1c19awm8o80yh9qDiTF7RCz5
q2y2MRfm9dxmRgt2Biv40JHPkrBDi6vJTMg3GJwbh2eMOsqzIll1O+L7CSCdypGk6KlbyY9BxNtE
RsA630UqXYnFqBX6ErsYLdlE4qxDF3MWrs04/pVG4HczospBtaRwxQKCebUxNr8vu8z3qKWA9wMH
DRkhpsXoMbtynuQq6/ADpHoIialYpRvM40cgtLy6+/fLYLUEonrAYKXvCGp1qsukU+Gclho8F9kw
2BbmFd1OUcmk4TIA1wAY7wxeRGGdia1Zyk+TsioDRYLZGiAJdXBjw1HTDExrAeHib1mhZWuL+ppF
07RagvlIO24NkoEiJK44J5z9uf67iXRhtmoqoU1gx47NGz3qMIZ81fC4eJne/+dD0Vmn2YuQTO+w
Y2HxO24EEgMxWYrhqasHzgXDipPbQ03FyVKe06xXsZoUoGijn9zBQL5pPS0K2J/j9DZvwKXd1pxb
lGd1Xf8mlIh6HGmBilBSJ4cxE51Kv0ZrhMyA1GMuQ6m8qPt7oUj4/iZ6rU66NRmNhojEDmnhIDtV
KZFY6h/SonZETbC7MuPcP8wvuDFH+TyQ9QMSQJjLtJkowV4f7gDOBs3Xv8RJGfEYU7qYPabvm3Eu
C2mee9zWVnkVBYatDTm0Z0FgiCm/y3GKeYw3pqgl5XpqDdo6vyNBaNZ816ddnE62OhV2o/P0gdi2
AJdeRfWACKKOcS+bY5UXOACaAgDFXL4bUXaoZTlychzoRuUpDDD6S3APXNf/Z5AGL2uG0BeDiLgh
S+JerNQDBOuv2lDcF/0LOgoncCYSKYKb5oDv99n+8tYyYwomTMCbA4Q23l7nzgnu1xLdHnzFTKic
pAaB1vIRaDwiAKZPbqxQH7DM5bLvElgRo9gR+mEPkRavT0uSaSXngDNvVTQfVXgkBiHwoDtfkdlC
Di3MYUvoXBlCrCkIzZPMkUOnalRigl4vhGR86f7DPmrgY1Z1TEPin3Orcq/XeTaieAv1NW/SR0ht
IOvQhY6T2TPj1x87NPnIHAljkAuo5ZephXzmrS3csejJYPpJMNha8wnaOc7S1o9DPyxRifzP0jSq
ZjSZcqEJIBiwM3wwC3OdqKCheV2/JVJBRJ3z/XjWqLRxMSsMEpjYSLBVysFDKNzr1jFSH6LCDVVO
x463mVTGOOqFrhZrgV8fancRnLnwugWPkacCbadJctKRNyTAs0g9LiF6LGHGDBalOfE6bQDnWeiO
i+SEONnQYfyRxdNJ73l1P+bbZPMJqTMhFVI8mCXMhk1m53XmRKpGLh8Axhgw4hiekiALBoQSyQ91
AsAPLhkxaiaxcB0Bm1+/dO2VEjqSvEtAXl2gIu8tC+ZpkjsTjDI6+traldHvMQbfgKj08q9ZF/TN
Zzc/htrnBuThw5xhwYN+n/ezW6VXaLhxjDB3dWOE2tVMGRNtrLHiND0ozeRC2t25vAxm3Fw529a5
bujPUBYMfKqsG1BWELCF0vCzVcE/WBCz1jlfj7lfG0PUsyhVlaBK6q+aEGprEHgJlSdJ58Su70Yw
kwrybYzHYOIOytnnHtJgjjIz1j4kJGwg5Br7ZQ+pWkv6689yboaKIIIRh0oKTjvMZsiDW5hAUsxx
l/31pzm3Qrm7AL2lbuiwGHORobv71GQxqYOPUXv7WxdY7YBC5gu7Y9CzvOYEMd1Mx9tHhRCtZKo7
0ARB1XPs/FGXeQNE38MTjMnIBeFsINWkKSNkM13AiIz2al91JJofFKh+GE4kYIwwcZF74NRyHO/7
GTq3SH2sPFL0NMRMgF3qyw1SfNJZ4d3lHWS6nYkhFwPgXbA7Ub49GFNpoJOLQ6RkH0Uxqs8pZFP9
ILV4iq/f345gfVsBXqC4RyCkCWUyEAVP0oyuVpKWBznaDZ1yo7YyqV+57GCMRglsrRQ5YLmHhit9
mPq2lDHcp+PZONvSiyc+TES+K+3qSgc3KQbMx5fQ7j+kivO9FJaLbO1SH0xCambOuoaWGnk0D9n1
ctu6y2nw7iRMfRvAVBZ+j/9shFCLetTcyR6eW1/AGJzmNm63S54kG3P+jmWX1yWm4Mdn5eflz81g
wzjfGepkmmXZ9BUw0LZxivzosXo23Mg2HcvFL7iqMNjSkeVgEvm+IIfIV8igcQLQ9yfM+Q9YfX6T
8C1ASPf9hB8QAwfdPEv6o5Ts1fx2VvhAEsZz99wYdUXEohyWwgJjcuZI6lEB64YQE9H0hsYLqocm
cJeKE5KYbr5xPepAzSNa33EM19NA1aqAIGcxXB1vwyHYGbwbkLWXig6iIXDgAVJFPz5D0QyGUjBw
pEoCpg8yWQGZBxAshoPTN1f582XnYWRjkOHY2KPcu4gNtQI5Baqo6Y9OBen+TV69IfuzrfII/rlp
8szebnlja6xDhVrgqrCC8QL0uc49ZqomIUozTPzh9RckeyG2SAY5scgiabWTxR+mur+8TlZMVFe1
Q9SKgQj6GlPZuKgVt0s61zDYpd7YvBnl0xRwziEDqakCwfVfG3S5qtbkVcYcQ4Yo8jwsxeL0/fuQ
xm/qWlSdpVupUq8qDeACc/RrHTPjy7Mh8sSpGWD6819BPTqSLI7wM7DSEQxPlfZRB8VdPpVg4Czs
WH5axhCpzLUgxP9D2pdsx40kW/5KndyjHkYH0OdlLTDGyOBMURsciqIc8+gYv74vVPlSEU50oFWv
sjY6lGjwydzc7Nq9ft211jSkKziRpcNyPgvchkoKScvMHLNAOtOtyhLk4i+TdNDiW31YgWov7aJz
U5zjK/KurPQGQxWR7axLUPHojtJ+VxoPwXbSbPRu5WZddD7nFjlPV6A5V28mWEzGx7jyoSNPgcQS
9NJh3VOjA2QsQttyjelg/q2Xwf3lknIuD9yegjrNVgf9qUAxQF2LudYmknNwRiZpTVPCQJNP4J9Q
G0voOwttpYdOKVxFCZ5zNKNNuXZ//VQuObvz6eTcgNAEZQl+Y7gBpbO04UFNmKUz3S7DjzjeRr+f
lZnnETkSQCqAS+VDy4lVMdoxsTVp9qNnHZIxaPlwMunp+qiWfc0vM9wmAa6ik/T5BLAphl7DeFSZ
6ooAoV83My/K513xywy3K7SIUbFRYEZs7vN+vpQULy+hZ7KGUf1/uJRflrjtoVTBGNO5e7oOwbKX
MleLXsjkyLqv9PakefMTXrOn0EEJ0ro+yMX7CbBYsPuBVBL6v5w7M4ZGKiaVoicy1fqPLFEHnyQT
BOtKcCyAYDLo7oVSbV6mTq2crm6LnYqKp1vH2VpHwaJjQ1/+LK0Gcktx3sxnV4iSkhYiPWgbzsAV
G8aPZQKMU+yqqqtHK6WCn3JDn9b2zNZ8YM9sBYPWRUmDUet160T9BJswNsVPVULs2nzNlNHBMPdM
S/xKJq96GQJkgM6toT+I3Q/ByDxs/20qvqNV0EaFz1cGwY+j4L6q4z1rCjs15ZUrdm1+OG8shGWS
GAm+WRA/hnwLjvVS2BdI4oprgP01S9wBg96EEocZLBlQLSx0Ny8fC/ELrUK3KNc4Mxdd49lKcKeM
IoGltiVWHcpVrH4QWqh5j3ZOoK2tRbbQQv/leWXLf25Agps6M8kdN0Qvgj4RHDcNXGTaVmhdqEMK
MShBa6dr78wR+aU11vrl4OXMKOeKoZ4RtUzHnCrlnd5iN2n7tHlJJ8ltJOrlNei05pTh3WiAMXGX
jN7KoBedJmiYgMREWl7jUQSVMgZ6w9D5r0kHXHh2T1rQbG6m+AbHvKy/GuDV7oZ7abBJ/9ibOyK+
6NCIu/4V8vLO+vUV3NSrydiWvYyv0E8n8gr+Mr924i24zND8ajNEbxZgqNvCfkdTovUD5ULRSxzB
g063s9bNv3g3nk0ItyBSBUIOeBy0FglgwpL7r0hiRNYsXtOK1VZTG2doNX1tAuSlS+XMKufkUkpB
jCDBKhBaVu6h1+jjq3kTWcH3EM/IHKOen5OQqKI29bA3N1COur4GaxuBc32RnCVFGuILEuAGK2yE
0ClWBVAXSLnmM/b3QpscmrlAAjxOgb4BB0STgSpS9sEzuP1WO9k3zVK+j1CQKV8CYaaWBASzQ/PR
YPevyj2EaSOv2EJBz4Ei9srQcZ9dn34+H9WiJdDo5s+CXIjeWGGoJlDpiKDznISSXdB6eBI6Q7qX
wj4HuVEfsl3TRmFjxVnUfqhSrKJHOxjNb+jqjvddI5lHkWUGs2huquPdNATstQDv6EHqGpDldLrW
3Mua2Xpgqm9CT+4TkM2YeN6yaBDQYlmWZouvqALqZkZa7WiszaIFnbIv9Aqp2UqQ7gaxJQ9IQUTI
2KLHYxOEpfGSNX2wS2o6UnBxBUCktyXS3ko/3eQgXvRjYTD9BohgtxIE9OAabX7I4kZ3kGEGb2BW
s6e0GPtdQMzQHuSqQBrdNPJjCqzTqVBr/c1EzvWYtVPZWo1uyLEjFp1OvEBT850SQstFC3TRydF7
Zg2gJwX2r1FeI5a0twX2dwbJNwq25WLKHbTthY8CKMGtNMyMW5Z2ow4NurptLDJN0oaVhpbbMhvJ
u4gJ3IcVzaHoqLcidFXNUlSsygyHjWGi9gx6WR0ahXHFdq1p1s/G1I2PmmFUt8YwhKdGpMnOgLDm
tkIGFMSvnfgjquTuDikc8bVjkA3q8hC/EXTvmVeOegUZ11Fi2xoVqR1NVPFOhJyj4qBEZTx1YseO
YTWS0qkqMf8eTLrgBSFpA5sCVLGRjKyEIABNa3XXxqNELDlkZu4hn6W2Vh0EWoaKU9IOFmpC8miB
GE66H4eG3qmBHCJDWabBTWMS+Rav9VCxSGVkX/WaBo1VxLSMMPG1YFhJpZsbUc3VWzFIQK8F+cKj
SRg0NkvRiN2aBOMP0hCwl01xzvzr3uJn2u9zpPTrIM8O7SxSAou/pCQiTox8jO4REH6NndtkFzjv
uRX58qnYRs5Lv9e3oxdawpqvWoCXX7oRLubJwqYwu9ldGv63Fpm1TfjQ5/Z0BwTy6+QabnwHXQz9
oJ+CG312nmuyV4vRCXp2wBCnohLL16DGFMdapZCplVmhWmysjkSdDDdo+7csNt6Tuj3oORZNK8aV
aG85MAfVPVLwgBcq/IUdVYoOJh2Qo6RS4wVKk9iFYb4lYaV6tdLheiACIk9gyiwxrSJLkJBNKop8
JdswX8iflv/sK7gLW2d1YYgoftkoTN0EkI1She2U+VXcO9c32mJkcGaIu447NJsJqLCh0b1qkfNt
k84q4+CgicJrGxlA+q7trcVcw9zvO2PVDHSnci8fIU1MbVBBHcT6vYJrZzScWn+Q4JsZxfvG6YZj
rLu/P0qwfoI2bw5A8U7mThMb5TYdYVOsv+U6LnvthdQa1DBetDU4zfL4kI4DbYoBACz/GqehLjJA
GtHYLD7SwVaGvZYeces4BhBruupFlRNJv69lMqPAIRuAgi2gEnzFAop4tOwYKHbg+aERE+9DFrkl
3ujX53EpiAEbvYLGUBAropJ1OY+0BWVcFyCaLqZNDWQ2EY4y+3HdxlJW6NwG9wrCAxg96TJsUL2s
PKlm3RY0NGsc0EsH7NzKPNIz/xqMo9JWEqx0fW2VSWX1XWL3slMP1L4+nuUNoczt0YgT0HnLmYpI
XsaCAFPoCXSnHrE27hCjAoS+KbZaxYiVI9kW1oajlsracVtaMag/QfpJnQtaPIoGT2SKxgUGwgKg
IaLajURiKbTbrIzxc3wNMnakMdCGMOsV8AjUOAVqtOkhwYqqMSS6ciQSc4cM6i4igZ9mZKMCN2TJ
kBeF6iwkGRDWtKvCw58fmOhAJ5hkGWdgZjG9XNM0kKZKbSKGsl27C7RomxHDiuvWaxEFDCm1uvEW
D2xHCr9fH/7nSb40zL0umkqq4OlgeABQu402OSRv2bByM33esTACKBQa4BQdTV/cNhLRpJUQEjNb
0P0p8MXYN8g3bfpyfSgLD2aYgVQHPthQyafdmrS9qrYizEj0FhkpsN+LdpSkm05qtl3CNpE2PpDy
dW5gmGgOxLG0k/NwBTy0OFZoHoA0Hf1t4Iy8XEnEzrIA0XRm9yy1DeLGBbUy8KGtwXg+v0sw2F92
dO65NORiY+QJwt44j++VKHYrqfw6BaLTodBbVt/HSFu5bz9HNriHcAjmigr0Q3gWYXXK0k4aIGsO
PYzYUZUp29RA7lnxENwqSnEc+g5sJoUQAEYor2HqPl/2s3HoEwKJAOo+nmZmRFgT1yN02xXtW9zf
dtnH1NtD4w1rkPileQW7HcRRdDxYABa/XL9IGgSayIzZxHgpm20cvzbRe1K+tuJ7cL+yYee7+zJU
wqBU3EXoDQVHOn8nxYDNzd3WmFGlsNrOG4vbuvfQ2ShpniF5Bmp+pfwCsuYVu5/vqUu73D01JIki
iB1IBUTV+z7YdxAdqT3j673wDO3AqHHr5xUvs7h6GmgNZuFf/Me5NzKlhtDM0tpGCoVm7aCKliK9
ifFTuNaitHT80Gr7tyXOnyEjXRjRbAnduOBMtUrxrU9msuuVKZzDhU9Ld2aH2yZ00BWgEmEnR+79
XtqgdGHhmXsHVjbQXN9Wgb3Gfbgysp939fm138d/zWEEFk4G6eTipUjQgJ2t7crFxSIgZQWRiAyg
IxdxTo1edGoxMFv1iS1tpEevsFXoWpykr/RhsmO/ui3tvLfW0mtLVxE0ff62y70bWRoIUO3usSub
b7TbdvRITe/6si0AM7Dzz2xwUWAnpkqRCLDRQXvUkp8rvEuHrbFt0FZWPEq9k9uKLVqaQ99Se4/w
yl7LKK3NLnf20lgXFCHF7E6yfJtM4F3KJpvEdwzNzV21Jti5ULa4HDB39Y6ajizJgAHrD8QvXOld
OAVodrHpTRiBSciRHAh6+OIWKd1ptNQvkEvYGe/ie/hseJHzH82+Ad1QdOHMGneXvpVFOiVTCCcu
+ppXgJVhm9kEQrCedAPhvdiiruo0B+VD2kL0OvdjnzyttYQub7Jfn8BNP9SvxjrScG228c6UXRks
5GsUEIsHFdEy3LqIkg7hnF3WqFIlFvMoy+9t/cNUOysC40/34/psLm6kMzOcp0vASxqKFcykptV0
38R+GxTHQh6sUVwNT5dtgQkCiDIDFJTcLkqmZJjCALboEPtp+31SyZ7Jb+AxQ+4fOHPS2xABQbYx
+WAkcvSxO5pa40w11DhiA12HtwNNHq+Pf+Fxgq0NbuL/+ah5Hc4cotpkQdCJFS4VRXfbpHEFqGGM
2zFyFPJlqjaGeKO0K0bn7fHJ7UPue35Gwi6fYhFrcywUGTdnZoh3SUYecJ6t6+NaDEDOTHDDUsJE
GMYKQYGcK0gq2L3ki6holHQ7CrsQQPvr5hYPxJk5brc2rcmEsIE5JRLxkgQldtoAIFKtmFncQWdm
uN3ak1Ia2gATRxJpQxuviEExp8wiZxD62f4HQ8KzEV4GkabJp+Ao4tAYOBS8A0C4qFXEUpkLUc/r
Rha3nykSER28qoy4mJs4ktcpQ1TK7Fr6EYJtGYxGICCIAlvQOiuL7RDJXXlz3ejS9jPBCg/lPjCj
ASJ7ueX1aUDGV8NilZBoZ7VyA3z5SqF7yXudm+BuYaGCoHQVYVhCFNsC9J5iMBzh4V0+XR/K0oY4
t8PdBVGVYFZL2Mn1BO3/JxCQTOjCCwuXCSv7Yc3UPKtnjqKSCylpVJhK5NwJDdQuZUhe2DU7pNH7
9VHJayvEeco6T8iYiXg+CJt2tJhsGUe2VV3Tlk/QtrMzJ7USW3Inf2ecwvun2H6iztpDbcmDnE8t
50FAS9u3SORhZ7a5m6E7Zyq8HrytmrQXqCMI36+PecmDnJvjDkIFLeKxMGAOYlCPgowAP4bqXFWC
1+W6ocWtOdPgAjOIQ8AnSSSwwChCi5hbrbxJOZTq0aBv09puWZy9MyucpzLNKM0gzMfsKPN7o9sI
gmZFwX5AUbI0bmnrXR/UAh23BmqlX6PiXhJ5VZV60GFUBeo9PwBazr4ojninvKAWRJHSprbwDKrY
jXxTeQw6WvTh+gcsLh/SXuj+m9Wr+SutUzRhCEeMFwU3K0EbTKTapFkhW1o8FmdGuC1JRxIKPyc1
AKW5KL9E7doFswCJwjzO2upgaQGjCC8oMSVQTx6C+UUmnKriNqevNfX14T1Sv9fdicQ7Uh6p4Cfi
438wf2d256GfeZcAqrpJOJ/4ZkKnURNaGpojpLVX2bwL+MDjfHScXxHqDnijAFaq/EYtPtTxIIOA
iKgWLXMLEpJuQVYg1oun7Wxc3JINRVmZYPHBvmh2ZvwadUfavGprd/WClVkZAZLBkLFAxMxdA+g6
FScmw0oZCHYMvFwKSr3EOKGEt3IL/MwXc1N4YYpbKJqkcq/neAoNIJ5/kDpr2kTHyReO6m1dW9kW
wsh781W6vb49FtwJ2AJBGIUmZZDR/Uxanm2PEvwKCu2RlGTl0QgGi9QOGDksVSpAPOYCHHfd3MJp
vjDHDZIpPcrdCcyV8iET7qV4Iwn3100stNkhk3s2JG4vDqTsjWrOs9bafQ9wGSAa3bFNnS7PkRt0
pe4HQ8XR2IvGXd3ttfy2iU4NdVo4tnBldpce9PgWtH8DYQb1UT61LDXoYJ/6BON16I1yarGyxZtq
3wMne2Cb8L71MsEKNskhvyHotXhqfr/hZp6MXx/AHZM8EMB4muADhsALBq8MndB87cybMlzr9Vsd
K3fR1pUYpZEGU2hprOKNqEGNT/0eeh/J4T324pdCAjSG3vZWfmit6LH039aSowuR1MVgubvRMIpB
r0ysfJs5veoABGrVmRvRr0r8fH2TrVnibsVUL0aWE4wV0L4u2Ffpbkzvm/EhiNYujvlE8G7hbAF5
Fn+0aylqXMNSLR9q9StLVgLqhbI8xNXmEhZUcY1Zj/fygmjUUg5UFRWBcThpwQlaQEPqVYo35ftx
cDA4hYb2tNoNqy54HhkkQyD1U0GDDWzVpd2QAkCeDiqzTaY4NfzbMNgovcTMBHbNTQ1otCc2Nckm
K/e0OwrhvkLyQNsT5abXvpD+DmzdljwCUkP9JHDionOnxurFfTJ5feHoE14+ijWq29gI9m0wWpEB
Bo1Gs1ku2M3w3IVgV2FvcjtX0Ww9G1Gs3I/1SWeiN6CbBQ8mKlvRmgdc2DloRQMIAil8dMLzNwoS
MqDAnzTEAfCAFJgZ85gkqCG6FXBM1zfp0gyfm+KcbdGrE0vl2VR0iIjTAF2Bdu1IcNDiT8oVz75o
DCBn8NDhf1BXu1xOOvXgOFJgLO0AoMomTxSIxaQvQn8o2pu4ZN71wS3czLOhv+1xjq1txjzCGxSv
JuFZhNiPIj/ShnhT6163szYuzqtJ0OQuGzKPSwusrMlQ9ngvNF+ZQh+A8q2Bfu3fNojasW7MHNk4
H3wWUpBDI5AJeqik2hVpuY2mryM7Cnl1iiT396U3kYSQoTyGbDogFfz1n+V6NZnUbG1ZC+yxfBpB
wxkSr89XdsfCvX9hh9uKpaSEaiPqrZ2bpyE5ptJj1K245AVHeWGC24DKpJgRSAlbmwWqLaPPgPx+
SxgmS9HAgI3M6cyWernF5UkhNA8xWWrYvjC0a3VleJ/HKzHD4jjOrMwb8iwi6yRDIJEIKwn8mwKF
gKLYXN9hi4txZoHz+LEQmjIYmgFMzz7KylVG5LqQJv1fGeFJW1StUOjccQEOgwSUvNveAB46X+lo
WZkrXtvcAGZGVwuMRGy1UwjyIEUSnevjWBC5uVh1nhCvrpOKodLWQnp0OkbkoI2AsxQ5sHOKU0ZA
oTIUA8Iej3HRYgDCVlJuD6HkhB3wQr3oB/0DS9bqBPMScVHB+Vbkc4g5+kuZKWB2s/bJKB6q8YZS
wO/3qEpJiQvM//VJWHC2F+bmdTjbk3Egdnksz3sy6v0OvZdC9JLKaBBfAeetrSd3htvOBDmNOZ/h
JL5t62qf5Y/XR7Jmgbs2ioqaxiDCQq9+CXJfZtLKvl9KvF7MFeclSJROEAvCXKWa+GjEcWyBBtaw
WnO8HTrBNRPDG4B8Zs29SdfQnavGOecR0gnSKoBP26L4mAW1FeKQt6cMLehkN8QmVKv3OeDT1+d0
cTMi64WrHzWHT1WHpjbAOCiEnZ3BYwW5G6mx1Ve2PrRW+kbuRfZx3d7SblSUuRUYbXkyQIeXu9EY
1KYcTNhrze5HVhePA3JhrZQ7orI6ofLCQTu3xU1oz6ANWyURpAoPEKuoKXjFyzf9GDw8yff1e7GS
h1rgLADE62xonGs2AjUFZxDMde/iTfSsPyQ340dlWuVeB0GZ62jbZ+1uVcBlBuPw3uTMqjb//Ox4
l7qc0iaFVbxO3f4HJEa0o7qF+nEIyKrzv1o8vl3dkMpCzAfYQqHTyWP0qQPSFt8bqn/dztIldz6m
eWHPxhSCEyRhMexkirklqboP+8jux7UE0ZoZLkHUSmGtZGw2o4m20e9iZNfWsvZLyLHzXaHNTu1s
LKMx6mM7GxE2KEb49Zf4MT9ITr4vvqgPMbGiFTe8eOedTx7nh6H6LXbJvEhN/kzfdIt8ZQ5afN3I
72ymWcJHuZcfu9oy79KVKG5tPjn/DL+Z1lENy4ry3hvPstJYlfh0fWusDo9zIN2YSII47w1yVIBu
+ipZbB/ttNxpewyp+DLthtsE7ZKW7Btrz+0Vh6JxDgW3NgmHCrZRFweztHRSUYi30B1YUPdVBKxA
X4mRFmiKZ1yajKYRFdomGs+hHYxZZJYMxIAqOjDQvZ+luyR2U8WBTKoTxQ/oAciDTdv61egI1U2c
rJzEhQzD/AEQu4CqBgrT/ItmGiZqprkKpCwQwQkI57JSs0dgrBprDGz0bY8hcafAzUp3baHn2bz0
bJemuZNTGBRwK11BbxjZgxqd1RmU1jdJv42So2CesuIAFq5C8Wv92dSsDkR4AtrXxQ9JeiN4o2iW
OCR3gIdaAPu6CnOj/mhUwWYCpFkvH5ElkYUvWVE7JgCUTdlZrP46oKOfsRMFXFwtN4ocokC57VQI
pyF90RxAK4FCzVdjElyBqfYwejP91+SWGRDLu0LI3arf5oIPkguSTxYDEb7hkxHcCw/JcAyUkwYk
LI2pk+XfabSnGdrQEFVk4A+fbtP4lMsOkT1QbpWQS81PcbaNR09kiFfz5wwqGcEm1tF69FyUdwpD
RiDfp+NdOlq6lDhGvdGrB4N5WaJYZXfQyC6md6Q4CN1TqL+YKPhPh6TeF0oK0aGtXtxniZ83b0H/
iLpJbj7o3aYglj76iXLKcX5EkOaS6L1RQXF+6iev02U3Ciw1+yI2r4Ue2SiJWAiKEnIMDVuVnvL4
QSjelLFxTIh4ImBhoL0ojRE1NXXXCI4ZvcuFZqv0VRxvsvgklJHdopAid9AzMTxsP9CgPAXVJgu8
if1glR2bBzE4IY3VNU9G8q2veyusDl01T8hem9zcHOyk86jqNmKD1tnqwOjoa/IJ5GWWWBi+kXwB
WsjLIjcz1+pOC9U1oKnBbg+VLxFlIV6AOdNoUGthO4NxbGmrb2uPQV46stJDYzE0Qt8qR/2pdrHD
HtAUPa4EbkvmobUnqWBfhdQFGs4uL5YK5JJtPcME4wP4H+3eTuz8hNbVwHp5IAfq5Lt3FI5eGndN
QuUndpQ7mBeWuYNJipHoNS61n/CgwJV3lTW90MrKELra97qrH0u3OYybcKs7oN30hQGUSNRZuwkW
/MPFZ8zX0dnNGnZNwWiPz5BnyWaYDhziwxn30Kt9yi3ccI5+SKwv5vfrnulzCIsKxdnEc9dcV6Kl
TtRRLxuoE2ZfS9ltytJqlbXxzd9/bZq5m05Msr7SNdSvMiu7UW1lH3pou4JOauczN9g3m9ZeSykt
FLIux8bdcCAsk01mYE6z58oKt7lXqRC+Rf7ReWPHm9TX7H4lbF4bJRc1p0qd5j/xu7q5UzQ/GG4U
YXN9wZZu0bMVAyc4t1PG0iDojsNRIfSbqG0mMd+WcWM1/RsqTo6ZDm+sly09CZO5GdMepd7qo+4u
SdZemPL1zYOi3eWnmGYql+ZckkcweGeGFlg8trGT3ATOt8QfnOket5qFMovVeOgzs3sPaH9np8XW
Smn+03eYCtDhAKwq6CYA+J07PL0Qjqkog1QVcjmeDFG2Cs610Y+rEief1heGNJT/ZQicwIXzuWUz
ndKSqFGPxJtsCSS3SsFVZO93V5izwp1JuVNAMt/ASh1ZBgSQEJ+hbdXPN8DebhUbfOUFilfZ7+5d
zip3QnOot+gU3Ye2UNwxcIRoXr9G9zj/igsnwJngDiQylkIjthiYEIviNk2q7EUWFBK7QzEWR72N
0x8C9ApW8phLuwOtSzrBqkFIgn/oJTFgMt2U9igH+mJTWCLUaeq9rHxZWbY1O9xDb1LlLiqhhWGb
iOscafCIT3fyq2Da9GA85PflXjsmW81u1pCQn59l87xCqR5YS2hK6HzbANUnszejpLfTLU7dVhet
Fyi4uIqPvgx37leyV4Y6X8efFvLMILeQLa3aqG5hkBzZIUJm2Ddt7U7/2nuDH+6Mm9V0xKfEADdC
zrEK2pj3egiDlQaF78LuLFmyakRqXm43dC0amT//yvB+JrfOLuM2T4tuFGFtcKST4XfvaOJvRle2
5/fZ5JNTg8AotNkbdtO4Wbu3Fp0M3gI6NKHh3vlS/Sih11iesh7AKkBau00/Z7G0NRrZzxmeeUoV
cSasBcwbSquXzpswQy9NTCuCrfZH64s2cYVDtSu/Bbe6WyMdcpPdUo/1/9HeQWMpShdzqMdfGtCi
aikxYBeFpXf1DsB6L3DSb/IjaILs6tR+W9mr87H7tJhn9rhjqQky1DrCApwTMpAsjKEBRbEjH/2J
Tg9hcbz+VrbPZ/zBz5n9NcL59JxtH70NUpIJGKHxlY5WhTy1l3tCZ8UecaTRak4jROmFLRpENj8G
W/9a7oRDvNJ4M4etn0YNOT00X5uYaR4DWKdlYxTK7IzSgyr9MNqP69O6PMgzA5wLALKszyiDL2cD
Acq7sCo1tmPRuM9bwFPb0gTeBaX8Gn1vo4oUdGgFA4rcfbihZWxLimbJJLDMqTr1Zb9NDMWS+vrB
0Dqk+oRo7YHxOcyf1+TsczkH0oHfqRLl+XYjW/K1f5usgnjhQ7m5L61mY7xn3tQ78U7ZDbZEnMEe
nYffRsBcfgJP3KIIYOsFcUtvZxNINL4K7Z0R2aYBjZW1PPji4iPBYsxZDjzmuKMdd1oVxQ3814Ra
Vz6VN8Mg+tfXf9l96FD5MSQ04n6SSR9yHc/T2SNDz16TENS3N562hzDH+ArOlkdtx/waGEmvXomO
Fm/ZM7vcey0O6kQBGQo2diRv1XI6oEoNKsPRDcP360NcnsVfI+Siyi4etYlRWDLMlyh6ViP3+u9f
umWAcgHkBeABBK1c9Kw3ZUh7WmFLUs1vkPQIbs3hvs99KU9vsjW4x9Jozq1xbjAj5RQ2KayN5ktL
vYKtYZ7WDHBej+iRNkizAWI8qNJ3ttaAvhQ8It9LUN0BYwia7C+9qiSPIFfu6t7u9G+N5hTMbyIP
3SwgUru+Lp9fWDioZ5YM7oVVDGir1RNYihSxs/MQJEVCEh8z+p0GiUdlBeDSlDl5Z770UY4+uJw9
ix26GTSjuAnSZmXHf0bs4ntM8A+Z0B1BtZ9H7I5UrZQux/ckPyDZbDoMoCIQ2RxuAFJCQoSJKy+B
pSMG6TWQQIjoawQi83Km1QjTE1ZNb9OZ/kg/lEqG7hq3aJyfE/1f78P/oR/F7b+vo+Zf/40/vxcl
yig0ZNwf/3UqP/J/3KZv7x/Nf8//8O+/ePnP/uV/FDdv2ee/dPFv8Mv/Mo4X/NvFH9ycRWy8az/q
8f6jaVP28/fjM+e/+f/7w398/Pwtj2P58ecf70Wbs/m30ajI//jrR9vvf/4hzwiy/zr//X/9cB7A
n388JfVblOO6/fcv+/tffLw17M8/VPGfMjpHoL2FlpmZTA7bvP+YfyLL/0TzM3JjswTYzPqOE5wX
NQv//EOT/4mfSEDtot8cue15xRqwK+BHqvpPcJQYBDVKgHmALDf/+J8vu1igXwv2j7zNbosoZw3+
9UVUoYsgjwQNMRoSRbTVQKOcO4NZ2Fax3Na4KRPZ3FE9VnegTVxTll20AgYXDBERMGSVL/efHpUG
BHxwHwtBNIKoLgYnwcCy8dvZtP81uPPBXPrfeTAK2FR0QGLlWT7I4AbDtKyERwk7h+ggJazCWe4v
o8LGrPVop7d58yTkzbQvEile69DgUlP/tg32BVSNZ/YDCPpcDjELKtC54pXhFBQIvW9pVRhTZLHK
CGtL6PJsctkYlYMPadh0cHAd0mcm1dJrjiJwgEQd+AYtAKbTAQ06ugyKs1os8hsQAoQAuVyfps+r
AaIoxJAwglY+ZJgvP1U1ui4hrdiBU0Nh940Rxcibq6waVq7DS/8+T8ncBqrNUgaAYqLt9dJO3EBK
pifT4DDUS0Egp8iDdpJZVqHSUfSkBpdi203xl9CkEQhVfnOQhqaAOgjN7vg/nN7sEs9C9paxWKqU
2IBjFYgzhaO+Vyq2FrvMU/UrKMcQkWGXAHIDiw/OJCRYLq2AKTIOKOg0nFiPm9eOGOCx05TyWYvW
OD4uXfhPSzq0OfHsgVQ1mvu4RdNGaHYjMATQuZIGFH5IoEEtOtChQj4I+zQBq9bvz6A5014g2oTQ
mK5xl0bUtmork1hxtFE1NiHp8HomhbBSQ/y0SeAQ0Umozy9HoFZ/Qu7P1knLNbVWY1hRxDK4RwY0
8VI9Ep14iJStLFbPSjGmK/mjNZvcxsyiXB3VCTaRWQwsOQsmR0qq9zIj5IUZKFAZVNdXYIqfbcIl
YayggIC4MaRCL3eKToeaNTFwZLIhBLsuntitpEzDLhEKNYXCB5D8VpdG/e9xJs37BrVRMmuMSXMV
hveJNO8FAxSAslMNFaRrtTp8S6eAWHC/OqSrSLYGtPp0JOABZ6oShUCzUpY1+XKgRWIEiEo1zZGY
UZ4ks6xKsIRmMXEqI15rWUPLM+f0ZSQ7cIEBFwyCFAWQdW5ipaKauQmTzmlIkHZ+24DZbwfyJja9
xKxOQ59ikIFHs0meQVkpSUE0OAJbm5rE3GhSXUlvQzqImmjRJOnqHbDjBt2NtT4KXllPlW4Xygjy
wmEo89Cq0xj6ZVKtBcTNO9C++3BrSMiPejMoKHXrhWR3ddTrlmwgpWZn9ZiVp7rJJnU/drqU7/op
VJQXY0JDgcNoiu4pZWumoSm5SiYFuLdyOqFuG5oD+6ZGEImD2PDYF4e+IBXZdGJrSruYBMK7VGe9
6ESRUH5BfknXtiTuJmaZWqjrlta1oPsLGFJPNhULTXJGcG2iJFqbnR+l9ThZQVayxFJS8HseY8BC
G0sxFCr7VABBfl+ZPRqFQB3V3QpJHyoe+mPLL+WYCIIXT7FWegOrVOOg6gJq22ktGqgz1mJ4MoBw
VTaEis1zgL413TYkmtShpeflSN/hHdVBhagrlcfQDoKmwtSC5zbp0VEx6eoTEwcVafhinDCFLI/x
rmeBLLszUxzF2xSh+f9l7kp2JNe14xfxQSJFDVtJOdVcXUNX9YbooVqURIqURFLD1zvSzzD8DNiA
d940LnBryMoUD8+JiBMBT5yhORWqB2S4GmUN5PSZmm73iOZnunpPDkmfibzcWSKeoVCAVjLa4uKH
yDPnoYdAiEV6GyExLpvKRK15/LLguoifk5F380lvm6Yn2FI5C//M3UA+AetAt5zXvdjpUa4hkLtF
rmlXEqIDfc2MBkJi9gayA1wTzXIwzoE6Z3GnfCmoS/snGsPP/hJGl+gqjhT+W0xp0kEX0mTrIe+G
+HvXkbyvxdLz23nG5w76ZSd2vhNdW7w2m0N6ZdMJz0plw/iei4lGSFN1bYH4TJH0D9x2doOIHN6f
IsEFiLw4qRTmKpu+TJOQaylYP5pb1HU0G9oWzVYP0wyXnRSenj+nYUbDNOa57pF8wWz+MTqXfIlB
tlultz3EEN4r3VZUw2u1XLt1fA+OkVdKR3icMgaArDQw9EJ0aB9iUoam202pMXB31fWx+Ysn37RV
amwgUGgI8d77MNpyTT0snWm6trbeLcWxaEXT3pidLzBcDc4+Dz5uhgPxSow1wSFiOFaFZ6dsMM13
owakla49QdpzM0PWAyfsbfwFw7QYbsFY3uhKTdMtq9a832TZ+aCTct9lBqB0EfGfgnhoNxJIAVY8
XlBLVfg97jfXdIfuKlO4jOZkwWHwBD5MtV7gOYVgYvgzn1sJmf1xZgOxx43lgMh4Qnf/aNFYLTXC
Ky3M9jecm1dNlqb5hkuwa48+DRBP4n4bHzZRAB6DC5n+9M0CFzZYAT8Cn+HJybcrx54IUJ/2MkVq
WcuiIDR/o4xFNzi60adbwgb3RUvoyzA3e/Gjp1veHEfky8Huss/jqfiBDRstn9gcCZB0IR52/Bwd
9bPGfq3gozyNIdEwU0YQ3/c40dP8xDI/zbetQk5qYA2Xl8hMVC2ld0JCnxz1uJSP+aZoc2FURZA4
DMjZvkOWseqPE91m+jQ2bTZ/WzJDk7HKEUMSznofWVvyoe2nPx2Iy/WVANEazjibgzosyZzkX7BI
acVRoTftKuqFBJa7YUO3IsuyY0XStFl4MryP77ZJJwpBj4Nbqylr9Glvs+hHm5NkADma9njNfO6f
c7LQqY6F7b+hiY7e5Z44fRhzy+si03CtjBbYCF8R10+j4/Urhd3k3wFdADvxaZSPds1b+6QjPf7q
yGB/QHe+PNPeFtA7NWP+FnnH36PJASzLMoh4sgJ1sYJhev4N3nrkjy3M/jEvzIz1hhGxO1jH5+zG
iHU8xSieoUbkyoZnKeI6KxvWQGiyda0+M6vsAxkyVg97d10rn7slHKdtNmtNe1lkpW2LGW/hSnNV
2lzYu76Q02vWN6hYYURlLIt1Tw5NJJe0JJzr9yVaUFZV5mBD5zTN5jo3nE8lYoT8F7imOa5oMZH3
Zuzp00A84n4o/Debep4Y/Vr7jg9HeB8zd9NtNJzzRvqm9I3BaRcuV2fTt2K6zN6lsJ3KiYS/7+o/
5ljRvtQJ6Vxtu2198AD4ntXcwlHeyybLy4ZjQRq73izaDzoSLfAQwKemMkNnvrTi3U/Wd1tb4g/u
4C8lLV654gnIv7DTKTqpCFumRwOzlWcGsGp6XSKkmFWxZ+Hn9aP9rdCnoMFyC+LTGMFfCtOWdmlP
G+/9PdKB17xyWBY76TBAhWW6uXmKEo3Lpxs2+bFx/P11nnfI+sQtHMHnbZ1GWsseBtKAU4b+aSf7
ONVwHdjyc9AERVkUyYgbPAN3WLu9Jb+mQSAAZyHI26uDXKBJ6zc2/HA0E8XDtqre12OCO+Q12kJC
Sl0EdT8sHo6jcsjtYYg6hngnZKB8SZUCbB9INjcQWHH7Ox2KYj72viMwscY7+rfLu4nU8MrsF1TW
IcEnyqZw4KlrxAmJs/h5lm6PIl/4eoJd8g63sG2TvDQ6Vd/p2rXzcRAF4jG5WAx0AFgWgfeVQ8tc
dtCAy2PMkdJbkXgRXZkVpn1aJ8ug92pN/BPZuWoq46iN1hLLoSlyRHeS/1RqEB8mguS57BdDbSWS
lb3ty9WIt0XGBTyYnDc/CRlSVXOk5PXlOtEAH4l2hatfOs3rj5wq0Rynop2+NV2GhA/MLtZXeV+Y
5TQs+RxBmGazteacqvXQ50l0hPea8xVOyHiTzkxvhymWykA95/tfLYritxyX81DrREw7clyXFFq6
oQc86NB9uQOsqVA2YwlLbOz4TVjSnpM9cpdAXKYrn/fJp8rDzOre79hwnhva+cMMz/MCUb4BG/F4
gdEO5Qadz2vvptctl110EYPyOTz8UD0hO9tt9ADUeCB1a3t8qr1z8luGvpTUi+gRIrHSaQu19a09
sAlqq+OuePjVwbsbLatpGyyqp10KY1dX8A57yCkZIGfYC11t2ge0VVPfPHQwj1zOLgYlX8+AYxms
bmx8aQdL0UPaXraVFMP6qWSSmlJqLcFTppn7JppkcDdQYXLcQEsi321gaMoglbeixEoZexytH5JT
tKRNes6Y7tyBdSMa4BZ5dd+XXYSfE4WH2wFBqAg0TEKb/RW6s2k5MyFlFVCm/wYOjV+qfHETLTbt
6nW203tgUf/uaMMgl5UCz7PcQaC6YoYg2hSZgE2ESVNbJX6b3pdx8LjjM29/rUaaF0jdEYM02T1H
Pw7FYmYc/ujJtjytep5DeJktTdHVG5wh6l0nPa7kPh2ehzXAc3hkFiHvo47H73MfLC35Gg3QUKZ7
WksfR1dQx2bvSA6DNJNtDewDVQzS/kB1wCvCtIfelAPeAAs709EekgnIFE5aEQPrHVJYhDTg+G6p
xoBUSrhq3u894QbWQNmUIQor5lj/zTAKI+JCSlE6B69WOAgGW9xsYgvhEIs0fRmyNelPNubDPc/F
/jGhw+sObNVoE6O5QENH2y6JKrZD+5k5OXwXmyDoiIzWD/g4R1qGLne8opmkz6mbtx9yH6YBWLjS
Ly500Qul24Dt8UVj/Xpx4iu06whCqN38UyHWXZdj3k8Ez9qWP+TCzWtVwJD3HURgO1bNqAyyktd8
/R2khoMDW68zBz5YgOt7O8+HAEN3NMDNyj16RZmjarmrACpvHQYAbmhX2pSwERPWSr+TxPOx9HyC
uSjbO7z5oTPDhXdIsqwEGtbnHRUSsWc+mO4ISxPxAoN5XCLq6iW7bQkdD4iAt38RFelbpBis4y/s
0oZQppJNj0snMBKsWaHzcpx37LQ6V9iXmGp7zIxIolL5naSHdp3ZVMvGRWDEkDj92TTc7mUxjPye
LKjtdZgX89L5hqA42zbBnNGQZUJKadLoG8Ho0pQrStFbsJ38lcNvYj0rLZLHAcIWeYsSqT/njWlz
csuavygQ0HlJVuN/uAm6z5I0Czst88p1nRgj3nM8CP0loUZ/L6KwMPgkdjEmAMRy3AFWABQ55a59
i3F2CB4JlsCyjHRYJer2AYV9JUmUlfBu3rtSBDyTaMCS5C+CfAf4c8ZTc+MkzHJLaSd4oQ34tzkw
7FPhiCwBBRV5s8IfAhwwMRuHsCfnPTYWTQ0Z1cn1FgRHIJhlkfLQalhBrInCGJStOqp2qF9OiULR
rcycr9ikwGtG1klDgigHGrPXODGoznzJ+Scal4TWMe/soxGIRiqn4BxD1hpCEUuKVuB2DPDVqLpZ
IDC1XeJZPHurItAdqV8+AyuG1x7TkkJp7YYHP8Xp+ABcsECFmSI0H5OlGi3ValJ78JhRO3xu8wix
tNuRTZA3ZvzR0rWd8ZcVyLmS2iHgOHQLMmK5z/Vr3NjkNfIRrHNyl7MX2Td9XsZdwAw15ugaMZ4j
xqBMNt/+lFmfjmUCEdpPvSO3ocx1jpruOR51OO8UTpRe0O5vunL5DZOXl0cRmv7HyNvwZSloeayT
t7ibJjURfoLCrNuAPyZYJ0afDLXg4qL0b9pFm3kcNpZAuhD2rShN4lVWC0ytWd3Rjerj9S/9kvDB
kZXspDrF3Bh5IwZ0tTMgJFYpDBg9DHK27qslC7BGPaAHLnVM963KmqTHnjvSSaeSLpu6Yy4xH94r
dtdgNZdUOrKYOGWe0p801uQuTKv7DE3UkjKbUE9KCBvct9HlHCHx9ppPH2gMn7Sec+Si5VtjhmPq
rPiF/sAjOjCLNgyzBFLfEi7DG2z9JxyIEjbT+UOW9dkL4QN585kafwqhdlztrG1evb6OM50wHgzt
JNKXFV0U1vF1O4p7PaiCnYpQ4OegOwBssWEq+UPnRH5YHtk3kdEWgL5qhTvDJ/e6kjnvsb0OUDPE
+nm6uwumVPSXE516/B092o6TXZx+7fFB66rTnJ/7xiTjTUgKCUmwa9zttDe+ltE63IKV4PZAt6hd
ziipO6RRsJQmVUMt+7ak/RgfkKQcknIb+Pit7xeNfh5mxCgqHAELZbPvzV5nPjFduY0NOlDS99Pz
IPaigAEYHgJ06ijEB5KbFpFRJPDm5PlsHxN4N38WztGlopage0RhThs47XvgSxYgyp3Xm8HiQJZ5
JEkmMu7RPQwcIMKUJdNZFKLNfw4gumjtd439i3UxyfcwGYP9kwKJKmAbIxmXC+Pd4+pzPh6AYu3q
MBZulfWodXFpN1ek9TRswdeZWsO7yzpgNYkL8U+PBpVgDNqQCOgtns2bIe7j5hyK1swlDaQ/+hUP
HqzbtiKtaK+dvdXLNuErOEbUHPTEx7JauDbydgjswqcMr2FgRP4c9x6/ZuhR9W6nuTAE3s6rhAKu
SPFgJcHjNyyQ6OJkDDLlZyZ2vLV+KwZdsqlw7REj4XzfRrHUl6WY2V7OXuOSc52zBWJr5AZTiHHE
jsLUOlMckgbus7Uu4GXS4OMLxy4ZiarTGc/K4Zq/YD8ioFXdUQ8yGxC5tLoctgfcphW21LHono3x
fIq7OU3LdOxA3kxW0Bw7N8v6hhOMEDw2AzSRxvPuPGGGSo8DNjaLcuI2ggaVp+tXHxv2gWljQxAG
d/tvBFzzG3hLwSFonJv0gydb9n3q6PS70UnRVyGRhcLKysK/AB8r9CNJ0yKXCe3KdswW6v8s2cr/
vVMfP4shhcrOWSQp0LbJ33BtmaxMejynpxCCeQbJEWX3+ZTYN8e0cOUcjcWTyob+A8CG6OuMSIdO
epxnX8+wlhrLMbte/GTNJ4MophhxVxwr0ohjx3jxexcWmEwnwWPOtmuRTgb9Ka+pg8vBMeRN8ot1
kXiZc480L52JiN/v+WzUsRPx9iPDmrqqYqcAN8Fuii3nfupVC/MegIX1tMvJ1CybM3pu3YjclhRl
tnYLswOvdzF0ILhwfp/oTnEifJ/av4OZfTiDjkcbsTZMtVUwspVQU+1Bv0F6YN62EWQO7FHd+mon
l8jKQ6Mw1I5jCj0HBE+OOEScZ/W6dvbOrDPKebKEAlUhgGIA8Gct3m6OxB4AbTS784kiCte2tKJu
yNrkGPbb9nlCfDVSOn2zY4UoFv1PqQT1x4BDuB1Jy02oVgvH70gjhagikH8jXc00Ab/YdAgfamed
Pm47NsDOKgH0gYdINt8LAnSn8puhpgSoB8xtRnjvH5ANE+R/qAYQiU02merBKDhojbJFhzl3uYSK
NsbesqF7n59RmsNHroe0OUYbH9CAR8CeykZzEZdqHbwouRjtdzMaGH+JKH7phtyJQ+rlgg8T+FXl
6Ty+oWKGB4oAKXhNYdKkZYcC/Zepuf8FjQkW6lsFb/PTpjH3HJItxB+Cw8+18n7Kr2ESrb/nY44I
pbYvxvSwwPM1ORCDVMvKgbXc8LoSgUAlYMCAu7QhzbndeiurjbDmg7FhfCoU0cikZIt43vqBbaWM
1w7qn44mwO0Gem5YH4pjEgf9QPpNz8eOxKKAiYzI37Ju2XCKZ3hMVDPgq7mM4K6SH00qZuQI8nhH
R5P5LT9irBJ3MgLhX/GmcfNNp635EMBZx4NAUNLfqGioOg4UIUmIa1b2NQHpig+t4+SHcBy5uzve
BHO0wP6aQ7aouCuZKYYndH7576VgIa5k3ujvUUo2UdsQ929tMPA6iukAwmheg8ayW0uyt7D2I259
1If1qFjc/wbbDBQJ6V9Xi0kI4/Y70/d8xxNDhx8DwjvQI7URG38Fm2Anz40ZkGZUyqJ5MoFH6mIW
snwx7t2feEzWvsRNM/kbaMMwLMxkIcXRSIW1RpZhSa6Plzk6cG/6tR7HgmPSAWxxP6FOENRFv52z
xDN3l+B+/h7FlEDjj3blwhZYHKJ4TMlvxZrrasEortpGKFi/d1Gbi1pEW/7YpZZ/2wD1/I6AhQFQ
WjPyCxFLGJVgPNRicQ4JHcA44sz+nSV40RpcQPOw4sJgJZ8ZPYPVVvaGjml+22x+nIG4W3SpDtjt
V1HsBPXJE430Y7ggVs4zbmCgE3e/oGswK86TGQDvewNGx4wtRwwYBOFZuXQMZXZDi4j1C+dUXmJw
w07BlMfGnQ1MmW9IqsY/HY8k/IgJyANUzaVNrqFpLD4mW48EsQGY+YiWV8Tt7QYAjdZhz9rPOB/x
sGBkW0yl0xmnOINz7SOk6tuPNU0KzHqswPFFK9ruWOMj83giYGsJEJ9tekXYc/JFh70NdWfn9UGN
DGZzkWALEtJbw7D20JP4G5Me3YVIdkjkyCaRz8QaPBYVQ+EIhwA+cys3TNrdBTQbf1yYCzNmVRYA
dyyAFg8pbAG6mgGzoQf0DkhCDBT3Jl6KRKJ05PfiddG6QRyDAHJfpugZ01ubwv669sXexBc35/xh
MTZ6iq/PNlosXLj16GwMTFYxIM8NWOEF3JDldwtSZsEZDXwnj4xoKg8QmYihXPoNJ1pNhkaHmOQ4
tWwiIj9JCZ7yWHghUJ6GtV8OFha5/bEwAGVKk5upwwomQI27FEcWbSTF9XjfAxgltQH8ttc6DcOn
zlNCKlv0cVsLTJvP6EewQYp2E90XfKbVmxoxFxwgaoSvOV5SBgM6nBRzmvc9U08LHdvlkGtIj6oM
aHCEjVgLBEQoYDtHusdYnfS5bdKqa6ZOVDk+4Ka8HhR4wxCoj6ph2D1YjwWYV4XvKv4WxZbmJ5cR
DR7UTNlFsOuoHjCc3sempbQWEBmhekE6hmhaGpg6DeBAEBVaiHDre5v6i5OUPAI80YDUZN411RQx
YapibOVXsk/XxWFwguqYTxisj7OcU6yWynWKq9h0CKJ307S94txqcogTh0vZ76gKR5thF7NVLHmI
DDO/AtiAvYJKdsiqpOstJjuxIssJDhpaVLHqUlPz+Wq8pEaQUsdCWLKhxm3iG1eimE7FKPtrFe8M
K7OGYXSNMN6e0Q2v2RFzMmCckNOE3KANzuLTENpIvkZAtN3vNkI7drQMYtqaaJEjWEbit/aPxg7p
dEKzD5TeAPbUt4uMQH8imD7vMesq5KbZDWPZkWGOuN1Gm3zHnekoGIER9+3QphEWr7pRdWdmlH+E
jtf7hzie1+mbxEIemjnUrbRsmix8QBMAGHkHD+YxG6scQnXW9a2sFW5p+DWDdMgPu/HwY2vnNa7S
CPavpR2I+wbZUvtjNm0LXBa2lLQcIR5ENW/RrXpe6BftigKJX93W3CdNYu21nZXkOIMWkEcdw7+u
IuOAvMZtHTG7M777vl4xwmHnsysUFrLx3hVlrEJYz0xqkR5XxKp8kiybo9p4SsCi7yH9nGyAvyJ6
ugjJBdQAmIg67SZsHjfqswgkug1IZGoOto+6v8Vm+o+1hbCutLvyvwvu7fQHUwzUWEcZtTy5bgaD
zykXCgR5rIzTWh0ULBYR2qwSeASnao1tVXRm2m4AjhmPzEAPBlFkA9zBUzgATmW2wn8evDnoxHJi
bR7+jlpKFLd5AvLK+qERr+AipMNMtUw/lyRD/SAyG5uSdiJNTosEMVNi1sxJNRZi55WCquDcEN/E
gJKLNj9EE9RLB5h5Jy9D3qH/BezkL2uRDXPJo06979LPQw1BnJlvczD+7FDs8Qj3YVwQ+8vWxgz5
czLHse/GqN9rkqtoA2ifWnljJpCRtUMTJAHeplLVE8EXHXvlGbnYhRdPOZo9fcjIHKcwW5Wd4Gfg
MmFsKtqgxfpZFM7v77aJ2+liUmn3HsoCIKfo06nF+C5y/diOHZxaowxn44pTq6Yti0kAcg3YhcGN
NQ/YtLNIznXQhqW4VvgA/7pj3C5eVoA00uVmWfwKmYXui6OwuMxAFCUIGkHyNIaG1UkYzylSGENB
Eu7+gn8GEMq5WrMJFkkARfDGbTFD3yITcy3TYUfKA5fYqVdxA3slKCPAp4DGyXH0bDr/cbimXmCs
KTATErbBnUWuFusOW8IviVhcdiBu9AAYB7EilQpg7wQkN6JIap1jt5V9DyS/0mYFicqHKV9u4YqO
+rYUzu6n2LddcROD5b7fN3hkZ12m4uMwdqmEP7weixPtdESxk+6vDoFSbQ5zZAf8HcvU7QlynxQ/
POnN/mabvu3O0qRM1j4eiwmoM57LFcFrKv1tMlP8jke37OUC0cJSAHkjJr3H7ICkYgfxwlgiLzTT
bzAlc/Kp6Vdl/+ZDMp36een0w4IAUn0JAExV2a4gBQ4uyZAaijUEdwCOQhoAiMDrmhKKGj+8bxhf
DVDyfc4uijRt9CzQyvKLioNLTrjNo/TYTtAPHNY4B+rvPAe1m7RFRO/ihqGV34FvRScGSlE+rlOb
FAeZZKP9oLgUhyekN46k4iu0HxWgC6CArE3HfwrD/kNC/C/y2P+UJf93/fJ9+3sys/nr/lf18lXl
/OKmry93/9P+96/8/yhhvu7P/M8S5peldfvXpH4Of/5Fxnz9rn/KmOPoH5CrJykkZPCgwo4DBIr/
lDHzf1yD6qBswzbmVU98/T//IWNOsn/kEUeUFC0gA/1XGTP/R055CjNzyESRK5nS/4uM+Z9+Av9V
iQnb66u8+uo2DANMSK3/VXbG2rkZY7QgJU12+dFfMQtsBzVpGSedBEA9IpG+6PcJtwgKSEA1hjMd
yZ70qMRF7mN0sLJAsjbiBR8KwCcvkq0/7OzNxQkfP+rVFLc9Uc0dNuxgCJ07A1uDuTP3A/RXmOPT
5D4U0wETO71YeIvu5RDmcLO2O5wcIak+pMRGSNML8XLLYeZ+8iLtb7rJuWM8m/1zzbq4XgPP54sp
zAZfUsZv4259GcCw3q/47hOYIbTQwxXdb+Zm+kABXw9X2feRWvusOB/A+g8AZXCr5hWaNLiAbwv8
WGYGhhJ0hyon8E/lhGn8NFKGtkBjMn7ubJSUGRak4YmKu94lY3KCM6y9gYvAclLNwI7A3cPvRa3+
OLHka5pb6LFMe2XhEga4rYDHuILN6UKUOxDQzffx3IQb8PE9ymgcZ5cl0EwfFpkHWIQzUJarmuVH
NGzkFyW7q2M0umXQyiNzvd1u4DmfOBiHrORzn2L6S3tYiwDpxzADFVzx2cSuv5nazb7MmF7A4QWE
3c29+rs2tDn3Qziu6E2rWWIMhEhvuEgjoJUdBnZyUzScc8xib8s077D44IhbYnt2O0s+cqBUM5xG
5DzvSD5U/BaFNK7QRuzYbi7IA7JCWjCt4GUKE4E8NB2iqVsGPVq5kza9zk4S+jI7157zv6aBzixM
HpFRwuzPe0j4Mx0gl0utzi9ovYpTPhI0m8UMg70dpjCe9elNCiebowrrcM4WIEgNPtQ3qsiCOSDu
jzHUwadxmC0cHvKuBu3H65GRGDxJpGidjBA4YgYHNrTjvlyz0zYhrxu45PCwaHuaXZ/9WrIMX2UM
x1unojpbYcECIfpxcampIJ1DD9+N2U3SLMn9MAsO07dYXgElXWdQWZa95tlF57u+SD26swXxXKZL
ARFFiN5ZzPLXBDf0cSnimMCBVkg0WSo/OEifDtJ0yQe6V3meHAGHwBs63IpigHwrmjf4DkI5j9yt
uYs/pJL7aetC+N0E2CGLhtGxzBcMGrBpiy/5zN1YRkMLkaeaBP7h7rAMGIRgqIkN3zaD9WixWeyH
0p7BchxUULnhswzlltL44FawQlDArD/oBKJ2xrX4a6CSv4Z9+YFJdUKesGIPMby8VRMgk+NxfGKE
x49FMonDrDZyWlIdDgYXLzBWvEUupPH9iMEM05O25xRmckiunWaQ5zOXEsqdTfn3EXcyvBywSnAQ
3H+Q1O1vFCx1LUKyHGejj9G6GkRSznFNyQQOOe4/kDQRQSmVie84qv6u63L1rOX6Dg1JdgbowQ4p
vT6Nu57YI8J6v6kWOqDNrS1wvr5/Et6LOukdNOr9svqHsaCJPxSmC5g9zNi/p3RFM54v/tGxkH2N
sJq83XKfVDpOZ1Z11LUVGwVQ0niN3J1OopUclobQe/i8QFCmm2Ue0eUXw4MEC30rJYC8Muqnk4G+
ohR+/wUKdLuX1ux/MM+oFnY98B+yFm3cmqQr5geylOAFiq9YKFjy4OedgJa5m0Hp5Zb2LkHbth2t
6t96knBbt0sHtpwTr5cbyG1D8diaje0YPnz/HXL/6MGAQ8EaKxn2ZzggITdjSmqWNxQSMWgKSrqO
QlXLbPCEZsnwCuIvsZcoaoYTFAcz/GEoyOkC7XqryQ3NmqVetxZNGUe5UyAb97oNVB3ylrwriJ9u
9153r9SnRw3e465ZAFRngAhqB5Vk2RvZndYUEJNBIC8o0QIiOli+3jUhwtRmk+RErUvqog+/wUri
xvJwWWIgG47Y4vHluuEJkivvK5XNEBtibKjaqbuah3ZATuBVaDR26Ipk+A1HkU8160tWhI9MqYck
ki8paUFPyabzx3RIU0yFceyr0Kz2DI72ZxBsuyebae44gKCyZ2w6w3h9PgBGY1dNQxNj/kWl7Pb5
YYP+8oOIuDk0KtE3MgfsylZhX/s22360o0bg+JauMHPycHSCDMWVyW4+qRo/irA99EsBhgAFagrT
HzeNcCeiHp0paFdUi+XY9dn6sJMEeW34WC+Kz7eY9YG4JtB5oXU/As/7BbhZfHfYuqwxdLV1M+w7
ru0CBgJL29VtXngUM+mTi4B6rSQQx39rBG0eVc6S2mOD+Fkp5GXPvr/zfaNGtJcBKBweQn2+dqYv
NmQ9qFngDiU04VCXtK24hGUYsakI9ZTGbPp9E/16A/RtR7TrNlbRjCAk6IzBf1ozJHX3b+yd2Y7k
SJqd30XXwwKNm5G3TtL38AiPPeOGiIzI5L6vxqfX5z2aVnWN1K3RnQABjQKqKxOR6U7acs53zi9G
LtWydg4CH+8ndGyzFU6FAbcOpjzZqre/0S+Me68o9WtHef6NKjbde0apY2g5/dFwM3WcZRy91tNi
Z6e0bpkqFkVfYp6LYxexiTn1co3xYp4005C7eWHsTdwPBERkIw8ezaoBiEfyo2U0KtfUxtR+5Br9
z5UdLVWoV/ZBtuwurMsu/7DtHQ8mCYzaZgy2sTj3udIVsFshmmu8rPITpeJhonh92nKsWgUueF/d
8RVHTNCVqnqYVzW+mrn+1te8UYsLq5ZCCcBjc12AiSi2ddfEoQBSeTEird7H7WQnfsXRU25yS2+D
tuMQsWk8fDGbgpb3JnXZBxuzO0U6Zq1jAEgmXTY9dnG/HESft0GiMZ1Zla5q4PUBlAxv0b74MxYW
4uSCBVlOrrzEbSROUCbaFvoZ34mSeMPujNCMy+i8JqCfSaGZOJVGkS+b3CsxZtpoRc5LdlrfVPt6
Ku9mNxObXBZefJwsdBltSnRBKh6ULh+tPORClW/qqcujkMJUmvWpx8/JA2jLpspEDhDvyO/K6Ja9
W3nqUkdNsltjl27ATnTP2eSObCFCgeYId7lZp+3DhPE07Avp2MHCy27vk8xBMk3BrQHjXMIjsSuw
b7XS3YGExVvwd+0pT4gKpXXkaBv4x+Z17bL2ByCSq58Lulx/FWY7iqcb92WDdsh1WxexGXETkx8U
JZKREEtqGdsqTrEwZVvtbCdzX6y6/92Z2u96cMyn2YvcwEUsRiszXbSsoSk/PbMZ9EAvsnaX24N3
6SxsS/g793V1Vi0L+K/akcKBHVfBghMJuJZl9d2OEXz2tp3y9dHOeFRQoSAv5snPRpJbKMy43CmH
R1BFA+7FXobtwBd+b2vOm8VZcrvYerQtY5kwUWvJfrlgnLCbhnkYFTupdPJ8r2OQhXwT7X5BC3ip
lnUIp/KjpfwBsbuifE/nu5EpczM8TmIlRO9S2DtR/sCdTDdYamfLXp/izhk2zaBNn9lgU2w4dA99
kccHzinXjilNQEiXrkt+IVnBjVaPre79qor1MV2sLzM3dlqty/1cr8aZGNvz7M6HopAPUdGIcFHi
AFbV3wIT+aZvNVbOxDl0scPes8RLyEKY4+JypseeL6xkZ6hi/blkUcKyOSuOaB6awTZKnP4R/U14
+yit5+aQjXWpXWtJ5/RVy9MvyQn2Sl3P8CyFhUaSDCQaKuYeXBl8Tsku0LlfS6MI1sUsn6LSzGgu
WgAAADWOTN6Jma81r/eerXD8Ha+bOOamkXNyV4eCftmhMdmxNl9nfYzV1it0LUicLnuMR34J6rrX
CXWnzw1DeL0s3buISM0mKdhdEa2TgxYX2oNca/RfkrHrxSqm9JdudTFXrrr2UxiwSxLF9HkSVH+w
jK4LZUN1TbWIVWcxNp0d4mi7pMuuKHpkaVlofUjgFfV6wggOTeR9TktNss9nuoWLCEpnU/EF2ynr
D3uv2Z6yGxQhoNPuSioV1Zy+O7XFB9FXi3aoFEa4UTq7LhoX3xxLBrp1KhMPjWJzzQz3sVgHULrx
vSpjn81kfCrTFVAcSGLv4F9smSuCWGvLY1UO85Fc0LCbu2K6Jq1xLqz2AR9rDWEx2jdd68zHNlcI
WgYgdKWM5M5p1yS0AB99mRXlrstkfLANLdrVureGiiP4PU6VcYcXaWzbEuXRLkZAuky216zk8UYY
mg9jX8LcqeVustMrjW7ibA2zdpiRUO8iRZGorldeFjqJKvMtVbHlI6b195jVAklQnwMlNFxgRdKA
E/eoVWeb127eRD0DMdJkSV+kMfPKxrH3KNScv43wzkY4QDJZ4Tzr/XPnerj3TukRhEv5EM9xavGP
PI2vaWRUC7HDqglV561BIlgRtFU4PrmGzk+s6j0man8RmsXTNsGMnckYuH0QN9p7V7tZiMDLtxUV
+hGDbD2u08qFtTD3udtgek6d5BqZxQ8Ifl7IClc+2nREbJMOiKx1GknxtLP87CaxBtmg8dgpnRHj
TVPWb/ZgE4sYFtahTYzEYNVpnfizHZmvS+uKHVJ8/jS1VODPTO/ZDmtHmZNc8zuAzGceBg4/46D0
44qLVoa45aVfL1p7GEZGCUE41ezPGd8vwX3arllYbn+XZKNFy3JfqsF96mIYMG6pvfte8mCc+tkl
RssB4w6WAOSzU+rZXe3Gl+Oi/YxWpSjd7dPfYnDcd+zd7JDrpAj+rbbLdh2Y37JJbZHc3q7ehyIw
97ZHYRiw1adws/n0b6Mk34DQQXWp6U17kI1qo2JvuTSZc8nSMfKl48WcFtIr187sgtWv/i8Euue6
5H9/1dz+oWng/0zD+3+ogcC7SW8uOdX/vYR3QrSc6j+rd3//Tf+u4BniDxLfHrl4wHgpaM39DwXP
0P/QhXUb5Ul8nV3aIbz6Hwqe+cctcGzqDHqyOF0g0/29iED8wbxxx/RMAXVpCUoS/gtFBIg+f0mO
GkIys4ecJU8QUqL317x4kUVZuTp55Rt623ECaNajNvbxocWehKfHLUZzYw4shIiqdRDBvniVdvMd
18XHpMwjt9DPjLUqtBVx+0Y1KEj1ZAI4cf7h3Gpel2lh/fS8KSiM/jNOl3mr4H1roRQ5ai/eaO18
H2fDigEXvc5yCmJHrzZVX141Yab7xIXlmluDeSax5+uxuAfCJCGkAHymesY3FVBNqfHUzcfaFfTi
Q852WvKypMMvI4P01jA3LuyxrGLVxD1wpDuOepSc/0Ae3kmin8KbCVu3F85k50Xm7zTVH62pjE8x
pSHBUI4H0ZQxrG1+jgx79EeneTR0o9xVWQE5x+q6n9fisvatcYi04iRlfXZVepKUAtylqX0dFZ7S
SjpSV4g9Cvdk2+bZfaapIpzMMQqRxx9KZnUfLU6fY6f22QRdSqiz2nlZGbp5v5O1JC/U9rcpjeZm
MZzXodc3a+eBwLBaEX2hHXdhWzHNpzheLm1DA7xVP+qeCtux2YMCU/jbHVImM1WNeQC+OU+6yTV6
PN/CJSygxFO5N5QZpEvWPBd5xK9s5YvXlwCgrLFKejVhKx0dyxE7r0QiY5ezodv3A1HfO8XkqTDT
6ULuuzSEQYCnir/ybvETue4aNcggrxLjkLSNG2T9eqiS6KnsxKYqYVasnH0ixsCtek5GttWFWZKF
siT2oTAk8f4o9I33RtXuW9u5SwuGhuc0Osq2hurLuYzm/alp49PMQko7IsKt1nHw4Nt4F4J9Ja8I
aBL380GQt0Yvf0Ge9ARTonCd8hHkg+KlMZWQAuMXlv8583Icl564WG5Iv6Ed2WIiDY9usdMNaEMC
MfusnTKfSNknVt+Hx/Aq5bb9Vo3VeS3KV63PH0pnvG+pw0LkfI6IQTIUIMi5Awpj4MZE4gXVbZc2
XJ/SrFmC2XJ/tpwsSE5aSAaG5uuiqvxshoTlNMmtVN9HYnhcJvQU0zmb9XJwSAtvJg4F3IV0up45
LW15fl6jSl70tWgDd3QehVvxF5mpf07bOIRF2UNlkwrSq1CtkPypUSmAai8o4W3IwDGB1Iqfmoqy
nqYOpYreZrUyMcEYfrZUi9GE9GUZTAutqvZoxhZZZ+trlfKz64dTbCRfUkdi0hb72ehk8TU66ZPd
RezG4mza6mzSdM0GujdiEiRKtcFsp7sMhrGrmp3Ml6un2QMYsneui+UlabNr3NI2XZtPrRFfG+YM
3kqDYg/6uSUi6TnVs0FH5SbKxdYt1M7RuUVYhfd2iwKOiXmx+uhzhbP0V7O9dm4dNNFwNxBSWTMQ
AJ1yalvT91Dj06by7H3U1N9yKBg39s04BQeZtH4iOnXsI2jxIbbioOvGaetWLBI55a324HBXnLvK
d0rrywWxPkhLlttmeTX1+BTFddCXJR8wwaANevQz/wJQNcpQ9aC6q/GDRzTyOaZdSmmVYda29kaw
4LSadhTOuCW/UNy3jJM4OJ29derxuV37F2MumV4ZN3639Lu8Fq0/6EMZREK3d5BlKORN8oK4Ejgp
PnVOBxcVDK5R303SFYE7pXuAiDzwnFevekncl9JduNHfYDWR0B8/m9cppUcEkvFOj5AbF+M17zry
QFHQu+qrppkcKrUnZNOCN3Cn2PfDYoSicPwhhhdd0oueLQiRFqgh7uEJZuauBA+sR/BEk1d3k81r
YLjGiy2rB2nzso1rxltiNAn0DIcrozcPIBc/UJYfrWJl0lq5pwnhASX1DZR6DCLT7tCpgW1RYQ9u
aV0SZWZ+s07ffW3i4cSlCXCXXcdl+ijr2CHE4d2+P/elmyuy6hjjKqKH3LHLzzlJTSTS7lq3+rYk
C04ehiUX+OdtHvm33opxtqo63Q+a93O2q2IzLuZx1qsHlgLiBNr8xtTx9Wlaktfeqn6S0DqTUflS
lvEQl8U7y/mhiyhunbyVZEu+Qa0i0TrujZE0XTR2FLET6p5SPm5in9uiUeOGvWPe2A50GiVWUOxq
OTpt+lNzCH1SviM2nP4D4sB3ynC/bi5GMGHoh15nvlZOKbkDYhJFJDiW2WJnKjpfxN7vWbjOligC
c7xagdJZpXGYSWc6M1fnYyEa7WbFcbW45UDOcCsmVhp78mtdphOy/j3FXoS6bznsZlqajcfKALZT
vVUia7dOnD6kpnotde3XJCj69WZGUyvxONzuaZ0jIdjldZb5nVUPDyWpgXplU12F3LjudLEEk/3M
dCTjuZxcl9iHm8t9PQuitench+Xi7QfpcLUEb5lTErGZaXzLzHjg63xh4erOed7sc2hzJjpSk9A0
46OcyS65GulA2pAwKRzu2uPyC431iehO7SMtnIilXNg6cgL/IOAq0sMuy/xy6PGZjHqbatTrd9my
mXu33Vp1/iBc61g27jWtc6ykdWTc68SwwdUCDEnn+Ge/gPRNHhyblX9Rz3NMvAiYkJTxHScabAAP
C8Px5NtskSQc1h7gb1ZhndBb3KT1Y9qU7wJhms0dv43BTT7FCE24Ol3oiulS3o5dw3g2CuA0RCLN
M/f1ih+VVOZvkIhQYzbq5CbroWxK3i1qGSxrmgIzFqSMjFHcpc0PB7JgXBMfdz+gR+Aw2PolH7xd
Msxt4A3rgi24sjz027lU20JJ6SfecLABbH2Rrx+p4/5UgrCajEdmI9n6vZLZzmvWH3XE9+QIJHP0
UjonMr6S/LM3rORkquWUZOwRhjc9mgZRriErd3QgwBKrnse5Ms+Q0JZvaY1JqmrEfKvLaVdBNhMg
sT9NGp4DyjPvaHbQYRhtPDKTKgnXISw+EfaCr32x3fKg2uqrxSTyCbLetTHclSiZzNsNKYpANW/F
kCAa2/mzlupnRudlOxayMcQYuhmBaRvGNR0Kid6RCI2LbNsRHwJ4Qa8ZbOsMDQlz1bNqZOKopi4i
1Bm/zUs7blfVmjvTvjXBGLdKBNj4bWIXrIsx5eJ10vq5ZZEby2CQq/pSSeNTNFWz6dgLtr0aLqxz
p8mczqzkiiUxvZNu9YmmEoOtEowjgKv5tHvBx9BqoceEQ4dBY95DypjmbLFDCrLuHVJIYWG7L4Oh
Hp0x/YFUfIdbee777FOOcth0EiyG9NIUGkmbIyeSrlUeSUKnZbQH0QNFOx9ZehHLX405OiHrYkp7
mYITFRuL6bCj1d61TaRv+mm+1wwzC+bWvA4LC7OoiNoyLGOwzOHkLsA8o6Y9kZvYqWU4lYZ5pHeS
mMxofjdwBie5zE9r477QThB2mkuBheX5zmIDbDXboY62idPkwWqX9VZ4pMwnTYZFyRZuurXpz1W+
AP5LArc6vrqn5h9qiP0RC2+TeDM1BnqEMcyKPzRTkDoqOmRF9MgkIYIxY0YRYpd95st4BvAbNqZw
5wDB5uLQKwhFl1m+mfQrcme1z3WL/bsdrzx9cN+R8T20zKqIKG9XY5CVZkho9zZRdn123dv406J9
pjKiucXQT72h3jXpcvkhab/pFvVsRN15yUzGfDn3BJEe+2o88QyXfK3zs3ANRl8I+2fvTXeDTgEr
aYOjmRV7Zc8nKzEPsWMhXQ8ZJy5phyrjQGXV48NUSLDRUkMTbYlbcRheG6aDTJl3H9tDSbRqOs1V
nfvGygOp+iKA5LUDDVPXz/Nob2veg9F4wLvx7wiGeGcDvRXsKpD0FXJTbR/bcn7L3TgDWig/Ri0P
7c470ArhnnV3KHew5uMxT5yL5WVFyKe3YS3axjRBNq2959gVkvp9r+XCqqM34wEgctiT0p22jqaP
+7bx4Jb1xD4kNss1XMa4V+PAaZxl9aiSQUfVKuaj2VXH1V6YFULlj9lbmzb1PifsIBzjgQOu1wdS
2scG+nsDVahtUc0Kjim62tgp5jox7g4z2jsuxGS3xNgZHD+r975oDK7G9kNCXB5BOwtv3A2FHP2b
OZRno05f3bY6pZFrhlFtyrBx8k+E+IxPX7o+aeft0pFQ1r2OY+BEdtKsOmIIjBjQMlpe2w5XBxQU
0Y6YgJhbwiNJ9lMYyXqyRvtY2mDwU8uSuJjazqrjbqdniD6Rw3WU/osLHOdDktifg92ZeO/ZZdBQ
9Nqu3t44PBD/TTfbV0myJV9dDEm6tsEpd2i9m05rQ92t3w1BhIbOPuJpCSprZnsVp2f14UxUvpTp
C6/rl+HK+yS93S86eFVXdd9ekza+tmJwVl/KLN4csysBVcqtxdmaGyz5TXXjsAfws22er+IjEdQi
uUkDSy4MxYOomVTUNMXZ8MSnIOXqR4LfVQLcorskT8NKULAb4LfXwg2cHGYCGpsLhBe2IhMgeWnQ
OGflau9Zci05CA6FgP8T9qZPq+d1uDHmCdwHbrUZy42gyqhPp2+3DlcFfzhxBDFp7RkeGtx40msb
Qe5+n0z5o2Pee7dhZu0tcmhIRo6r/tA04Kk1pQb6Um80196m2ICM4XVOnn6z0I3uvYqxt1EIWBRH
R4EfGSk7unUd9PdlbqOD0VC1ziV3LU3GAY2YDG77hv+ZEqNeX1vpcIpRdxGrdzTjUfVmt42keW+U
9i17vyP+dljq+Vrl0CGQARd6kk5UKtzBg90NHMESh9R43T2D5z95ef0qZrHvE0L1tuhhti3qfdUz
MgLcpdc/oNwLTiaI7bUxg+QaP6KaAYq0eTFuqBzfs+xSkvTpmIUWxEmf7w1HfXerdWx7rqYWJ7Bo
vl3jCe7lzThudBvmJVodw7ebxS86JrTpZnWcvAyToke4hMAF2YzSIwI/muqXabzNLIjT2l7TSSW7
KS7eT6Xj3dVNeTdN4qgvmO36FN0n3VQcoG6OFT+nK5XpU2HyC3vs3OguFHW5w6rjWGe3Z0lOx5Ia
tEn6vpaf7fhgN5+Wh5E85BXhjGlLRHDPIqr7Yw+yk4roUA6XvhuBGqL6cRlHOLK0LANgySdlSu2k
z+MQDEwKxSebOOtL/aKk9Uzt2ovZGxXWCdUCquvE/pYghV8uzPrbXinRkNV66VLpr8Y478au2euO
uDRgBCKa9jRsPKdJ3W0r9Wln9qdspTzky++sWA4ZSkJZ6beeh/Vi04wy1tq34E+E6Qazo7vvVbvW
+3HIv+uIv4U7qemiFDEVRoP7hpNQhdSSWR/SzAiLG0vReJHYkokNKJxGrcPW0+hTZvbpqO0wcwNz
oWud3i1Joj41fne3WMcycNCxjCHaGSRcMStc7UidTnZyBhPTDGoM0zbPAysC/O9H++lvYur/R0P/
G+TkP9OV7z6L4fPPsvLffv3/gEKtP1CAXeZUWJKIv+X+XVIW1h8CisL2jFslKpry/5SUTecPHc9V
96RhMA2Byta/S8omUCgk6K0w1EZ2tkz3vyIp86OAPv8EhRoG/XIkXyyJdo2y7N1KGf9ULqlzZtHi
HAPVpnyK8pHQmAE/gMKIkV8rNMlUfdIK8iCKzzV5cMeXkb4FMv+OSq76mO3MjHN+xhzePOz7J9pY
NnW/7yDcLCIZaC9pKcK4rf2OUpVo3bviuhoDV/f3tbkjJcoA8WEzN8/Gshuw/aeT1nzVSeCRXFH7
+MVZrnqxkx1uR1BOXGOW6jAAxFF3UmPswAgFDGjm/rRzmp0TxX6RdMea/0vetp8UdYGxobzYesvo
9e5XUWZBh5Ks9w+3uxzVbVb94HDMws184q4W5M3vdbZpJ3pXhE5E2f4UkbofdHXQOLta9F7O8R5f
+S7XSy6X9GCU78w1u0WB0jr2JXijBsziMPBdRH49e2HH4qfnX+Cn59p+IvayS6bPxaxfbTcOl2hG
jl2JRc01Q9NevanaiibelnVyitsklPQ2YREdtHriQwQWFNO2jk126TTIZYM7rgKx/F5mQsMsGfKq
0g+rPUz0JFg1dWmnpKVRjNUVwoyxBBdi/L7pxeQguYVHX5wNSloCbGNfMHRv/XLXZ837RL3yh868
sSd+on6yMCKgpQ9elDyPbhJyr7c7OtXyfAeLSJvMu56uB6WR5GrmUKObabSHu2jqIQN3EdBYkvlk
ZwKvKnwKEtg1xvuFlsiU4jOjX7a5CTyamDsKB33CT7h8U0h85GLiKvQUWRh1iMvOVkjGXGMaiduG
SftZFSRxMx6dlAmOp3lKjmnS76CuWNdITyDmN2QE1vqJVpQl+64s128JUlXoLtZwWIgydN2HvqSB
URd+ZQOqZZ1PdQLfr0lLBM+3XYSVjH2yA1S/GeTv+oPT36CEYOHEZc3yDNZ4Ive0qRh5Tmxxt7r3
DVosx8o4ZQCUURxj53WafjQrZ7XiruijW6GXjwkR3H5ibH+IkblnSARl9SNXAKgAHbp5yOAOFiJx
nQomk+Qmb5vbIJ62zDynVWeFnFERu7ZFmoghiFa67isODdB0/OkRTMUSpMMSVOYXN8t9Vd56VCoV
FFXsD4natgTYnXkJLGnAyD04HX9x/TyJpybHNY2CP62E/4vCaXkrM/1PCwx9VIaBo2rpf7O0/rTA
mAArXjIQkzKK31BWsi9fbkWWc1RuoTVWVDYSd54mgrWjKbNlHiUUtJiSsFmXrRbNO/oSKbIjpE40
c0Laja2HEo7DAdP2NG4W4me1PALirG4w/EoMtAt+D8qq4AhjKa5I9XbO4Lpzb2OghCWPa7utb40b
N1bO5ew3Yw2YHwrWz0QQ1F89MoQGbzMdhP5EbhRDzF3PjvWdwFZnlXZy+lPLyMeiP2TJJ7ZFT2fi
lO+0+bngD1ERmKYTmUzlfZ88lgMi8rL75x/qX4YfsSvcVu0/fah/KVUeJaBBbfGhrsWLPuQPbPdB
AgqzLhyNqw/VCL/S3x3Jh7ITqgthFP7F9/q36e5//V4t03AwOC2CaH8dyVZNmubOPT5MLmRINmlD
Vyk547h/KJIgc36u5qbsfTokuWFycfFt49FymK353srDEoV5TafGhrFUenrmrdfUYbFPsbsrvCBH
cdSdfaOPLKb/YrjuXzqibx8ccRmdZ/H2Jwf7+sftTvDEpMKjcrTzfo5DwXXdoV7nrIh//fOv6K+d
u//+g5DHTYOPR/y19nqMxwIpAKmJtww+CFERvsVddqkLyvevfpb8T38twSGBwyjFwljDwrD+8a81
u/qiGVFCM652divnUUb0lvXzPi7r/eRMQWWtTAilRjMz3+cGZtI2KbA55HVolzou011BX8JQMTU1
V9kLFPVG5MU2piBIFQTdYy2I2ecTzWHvLPdFRW8TWsdsvia8vARnvrWuCln/mbzTHtJJ5xbAak5p
SBNf5v5LWOmOA/nDKrAhZqIa3XG5t/Qr9lxoGqTDFPdoKiIFtZPOb2WbeKRELXgxNUm9XsZgL8U8
09XzCaF+TFzHan05EzreWIKlZF5C2RV4U69UQLHGtoemiwMt0fYx/ub6u9QIb/XHLtm5vfR5KjZZ
RCPFdCF6bdBdEpdGkAqqJm6X5RaLJHrWi0PqNmhre1ldKTdmVW+2M6VGt/Bux8cgKefptnPzhm93
24Zll+9s9UYKjO4NOPxy3dM3SSnIU8Pw8JQCH6XfwZSDEX0L/Zy7beCs1LVpz/RZ+m3xrdzyqJch
4OJRjUij3m9XfEs+AlMPKQJFKvscc2RNeS/FY4aNNOxH/ZAPjxiJLFUrX/1bTMezTkyMHQD6ZsAc
bF2CCcSj8UL83jjPIiDg6muKqH2tQeyOmzlRu9VUAQlF3+FttW6GGfBavAQ9ZZo6BUIaUo7Vn1sk
zM6hrwWBuV3Nw7CWz24x7JLYZf8kOY6KG4CI7xeu+v0AUl7v1W1yOswazRmbdRx5pL6Mlveeq//K
dA1qaj2YgY5cguHTNEIa54soJ2Atk9x4T2rjxnxTN0svQnwuYi8gIR5anM34cXTNoP9Zh4wWLASb
XK7H2Tka/Y4IC0kViH0CBM4rMkE4je1eOg/DSOnQKve3LdWkuaxcAC05yGgVGDfB1AIfzHMudvod
jdF1ycOIbiWRDTsevS1CU2m8QzFjMfHbsLbNxdrRVONPNpI9h0eVMOfRO5AaRuoFdCXxkdxqxUjC
V/0j3SdPhfky2dOdiTwFSnKkGymKX9yk2rTMgupjkzhOSGghyAnAlNEjNRk7V3tIIiTw8dqOXzMF
2nZHsSe3Sks/ToojQZRuZrlFWz72XsQZJqPm5vc4O5xHnNCtjUcSi2HBvClBrNtoftf63hkeG+Bh
vEXCAVQeA/Na4Lo51VvxewqkqAju0M+6ITZ6SLwHjn+z+2t1SgQhznWeD3MYGuK1de9HWwT2ujc5
cZUmm3jpsVFrz3YKxPasm/pBQ0z15uQpZ+LTSpGBqJDyjfsI7EA23X7svzRGQPfW+0yMIvGSQM1g
flH8dDtSzki8o1eFtKxBeE7bpPmq+rcGq8jgrKnye8vRt8P4Q0+TF+owghVPzsEu53xn9nstuuu9
MHZfwQo3K702afwbwpxeUxRyrvkkqG90IYduxYFUDTqqOneL0vFnEuxx9lDkvC8Lz4p6ZOIobU9v
0rij1hXd/C3C27JoL7eZejxYa0hFnl+5Cz22tHgyLTlsgN5uTU0JlFo10cU1bE3jAdEhGQPLQrt/
bbXkGPessXX+SpU4JHThu6mNbY4ELop7KePQaRWkzbrDtiD8S2+kqkAzraAkkqwRD1nQh/WoB1lw
/dhZ9hkNFIVzMDvOLbdcssNr3H3EHXRp2R74tmA8XsfsRVS/K85KWhZjVBYBE1YOETJbmr32Uifz
zryGp2L5trn2tPW4XxgPzqegac5uUOsxKR3UF5LmSXfVeqBLuroRiSrka6ezfCfdp4wyEY6xiZHN
IBXoGSckUj2xNfS3mNRQPOvzKel4SovD5J5a7VPM5JH5oww1WTftIZ+LQN7qEWOUuY4/ad1xrIL/
sL/m2fZdwWurd4HJ0zrovlroBePHtba25UGCTuz8WFT+yD7E7CxGihZEcpm/Jt9s9VRaVeD2hb/m
9RFiQKBFseSNcO8cvXZxmmwSG1/Plz8hzidvj9dHIeadZRinaHjJ9T15+c1EDniibP7HPLJtDuc2
7biCUbRo3d+a5gw/n68UhaXTPtZ3TXS0hrO5PFGYxQjzglOBK86SPJOB8Ekp4L5vKdHWfvXLe8Td
i7OPZ+OK5AZrwanBq8zwwduPtXptbj+nZFpWl31o5Akmu/0AjMOLBjt5bZlYhCHB8mJsIRc7GZ9T
0C3qtDcehbN6ZjARHS1tuc9tFcwzXVlNDKwlLxr3bwzE7YqE2031h5vuc4YxwIGfhltEct1a3GFz
GpOXZ1ETab9M+Y9JfgijeBGdwwDx3zf+Wa3bJqsDlVDCvvCcrttbN+dKddCaGMH6sUydn69b9POI
C1GSkt2B9IpC1+03YxdEVhko3abKkgUcTEY1RDavVKkF2UoxuqB0yWLX5lFdoNyYAkD2YZNNAZ0E
Gw9xz+2GbUuYXE7MdhbHjsXUbrA1zP0kXlbPuhq1HS5UlcVOvss7UpCuh9imvbUs9XM9bRXXq6R5
WvrzCAhMNmhTUB4tCmKU+A4ox+6MUy/fudxfTMawVe1LtPz67+Sd147cSLaun4gbJINBc1vJzHIq
ebWkviHaqOm959OfL9Rz9hRZRBKlc3mAwUADYbQygmFWrPUbTZvfgt6nkwLDAEGjuU3/QU3hpqZO
vWDD7J2pSvBhvmtgpVCGONO8V7Q68B/Fk5dThlaoi7RHUZjn/GcEXSjmS8oLSHwJ3iss68oeaD1J
aGB0xSkK4qQGc7e4sdF9AAFw2xfJZ4gvnCbqkksfANPSDMYzdwjOCTQ0WwdQZ/o43pymAqpH6OtI
DDUsdvSIAP/BXGOEEhxDvRRPplmBZ4byxRWT0ZfQwE0lcANLL/cL/S7Kk4cOPEFazT7CuOc5I5Mr
H4eCy7cEFmORnGC7Bmgk16e3Gns5oq7SBf/USAK0ZnYXFYEvnfeT91DZzY1LBz9OGQs9DGu5DS3N
dyj5pKa8VXgzt5Sg0Jc3SCCyVJIfgy5BE7pwLKvbRlR3Vptdct19G6ksRbTvknj6IipEe607Y84v
c0snGIUxW6/Q4ih9VEp5tJfoSPw2BYgU0yeCcAaPge6k8O0EWZ5UqTrnT1X3Lk9JP/LmTHek5R39
h5nUiGKG9ygYBrRgOj9VreIe7ArC1Xb20A8G7b2QptTIc7UBp/d+meNzmyeXxF6gGrVACnjQ0xCy
87+FE6EEAf2rMCi6/N5O08WcWlhwNT4B0kdT42bOjVNqkn0yR67MTwMd4+rc6Y/ogftI36GzGV8s
GzWcTz0A/CHk+iu+sZotVFxm8APwJJIu8lNMftIQbZPg9xZJq0iDwTXzVC4Xfyx/a8zlUgi+d/ll
Kb7wKDCr9qIjlAeGhzPs0lR/hJmDiMsT3eRvYZM+9HR/6+RbqKDVpJTjcDvOT2IqkbCgjQ2N8e0o
2vulq29jc7ylCIck+cNA6pQX8cefj61XVZ7/f8Q8m+ZV17VP44+/f6xt2tT/4T9YZ8rPto0QAG13
x5SY4PxfrDM6BiDZDeFJ7IZ4Klu8Jv+Ddba9/6FG7NlUcjBZBeoMQPk/pmtS/o+ghm1iNk21231l
YXr9fLY99QMcW9keQmiDOb15p/coTBXe6FknrZrmc1f1zocs/anI3yIDipj33zj2RJdWlwCfr7/c
1xjrf0NzCNKkdy1+A5jtVUXczMPaa1OQFA6URXwxrOopHtrYdyucaX4llOQruEwmE7oOpYOrQR22
IJsZrdrPEdU7xXWlDDy4Z66HUhWA/5Zr/h0VaYSwAUMb1OI2hk5GmCHH3zIqI46sh7Hn8kfEYH57
PcreZ8NwD6S7pNfqbLsJyMdiv1KBzasWnIM6MQcXTKWrh74vajJEdyhvppbactEnVCGvx1adihcj
RHSDRNuwLJbtejL72rSzJKnxU9Y6kureaor7HL+5C/UCjVo8CT8N0CNb8L3V4vH1DBiJJrbDm9Xi
ZSN4RJuoCM/OpxCoH1TeGNeOJm3vrw9QfaLNAMEuqJISHXcDwsF6gG5HA8+AokSfe6aJa+d2RMU7
rT/YDYU3y0RTLnIRjvLcZnoKqlacr8ffWUIsHHUe0BJHk2TTKkJDIDHcjI87TE3yaJZeZ5/4mJ08
iLMuZv1cqsSRGEKapk2DbBNn0Ht4BklCJX3JlvuqEyQugMTe4C3V+E0ZuXfXx7XzCZUkC+5ISrwF
A/LNvGpTGiCeYZ1SLLtwZcLHZp7t+Quir8nBGt0N5er0Al3XtiHrrkNluOKCmAMfAL7gr6ypnNuQ
CsoHvFeO7JD3FguATgu1F5SV+GDrSAGYobaRCrQ7uxWNpMQg/8lDyBcefLJ8gu8LEauKftPTwHhT
D/pRgXhnO+K+ibgtCms0LBVh5nlj0dHAleJ9IOFJmdpnL0BK3nGi+R67MOTzZrBgvukU+un6t9w5
gFiikIMR3KG7qgg8z6OW01yhb6IAGDHv8zqEbpZTSb+E06g9pJUSlWk8eanwHfvneuS9T4v+LGcA
EtoefmvryLOV1L3Z4T1to6uANZDkZZtKykuu/Stj9Cj48ih3cY/crFe0cDhDDZpOne2VflfXw/3Q
zfM/VTvYT3k/x+DIAJ3exJWFtOOrR8npI1AxoveMKeFmWcWxlYR6JXHYjoCztSYiAi2wdwwDyuhg
Wxrq39qcd8LG41XC/dNde3vetUgspQDj0TdoUMX1aqr2aFT0mKsgHaSjoY4Ypgk4vLY/iVxJlyXO
35pOueX6kA01ny9+B/OMfx6ng1DiTc/XlO56yPVH/A70jljOQfRlcHjQxVFITbPi2Z5QLTgBmPsd
B4j6ovX6j+u/YOdAVP0K5KNchyK/Srqe/4CuLxawOAg9tEWHeogm00eRonRvW8jbp4LC1vV4O0tZ
4KRuATQgNRHb3kVVLN5gyZEFVk71RY8r4esyjHn5a65/PdTOMWWRhpIpyJ8J32Zoy4B0i4Rmc8K+
IYRKjWAkNf15/GSPQOuDXNp3tTNUP5xqzN41A0/i6/F3hmoZpLlcp4izYuO5nlrbiovIyDJ2bYgo
9ECefCPBaj9IL0peP1SQo+TFng2LkDR6HaqquqHQtcg6OVxB72ZLoD0boPWUjFF7yUKLPpHUw3Nq
AWTHbKY+Xx/pzu39PPxW/QtJHw3kLiC+tlFLNqScXbeYtV2Psl6qPzN1my9JLiQc/pfc7hV7HlFz
FxgyZXhhCJjfX6liCr9E4egcpHZ6YNu9/n7/iQd9mRvG4brRN/FgExohvAj0Cvq0ucWEDWmrKM5p
bAMYuz609VL9GcoVuoM7oePgWeduLjTdDAM9cXoE6Cv6Y4mZhpdlMf9IKyu4tINuPFpeVfp231N4
Isc+OA3X1+l/onOxGfA+eWSpd9zzM0DDUKeNMwtaiDQ6TqJZQO2y24dep70aZ1iVN7IV768PeS+o
eiCyauliOsZmyEYfarNpJM15NKDBZAWwQ721krOnL+k/jpukH5ylHw8+6foK/zlSD4qrQj3RzUQd
bT3SIMkSFzJIQ9cLlmEal/IuRi3gpNfoL6OeAjEBBW9aSUslDiZ5Z/XiN4/qq8JqgcBSP+0ZVgFW
eTfnFCjPeQeYtdO08A3oQwDEg2OczXrRD66WvaEaBq8/mxyJK07t2WfxnAgRCtMcG1XvBUYVh86D
I0c6p5Ntv8nKrIZhIrTmY5V25sFq3h2qQ8LCG5fEV73+n4fOKP84QcSnnZ0xeXRw5UHcopt+6/kR
yBLRZ7q+lAyTf/C/t+i/n9XwHA43D6VDx9scf/pg2kUR0oqqKuGhBGZL0NfRgmGnXKovpWOj7F6Z
jh7DxfGiH7i6ee/R6yjvBZpLAEJGJzv6SesE49+fRAmFCgP+uJJ6x3oOUm3C9mdpEcXIxy/sLxfF
G2oMYQKcvvOgT02Nab9BhxrWrQ4nIhlHQV2P/s31udk5xDzwcLpHmR5S9/YSMtGSRtVZtudCOvP7
WJnJoBP7R5C0zgH8YX0J/DtiXM0p6tgWSAhz89U1r8DucMB+DAUY78kazfJ2CKru2/Xx7K0tVN2F
UBUi9QJZz6vBJRdBnO7ozhq5b8YeUn2oh+MGafc+etMAjK8H3JtAKljS5pjCAEcx8J8vZmw3a0SL
6+48NVlx6Rd9egA/M96PIolur4faG5tNXmTD9jeBYW6WcS3CYk56qz1nWV2fK6R775YCUVsrpNuO
XlJ9uR5vb2g2tTbdZHigftQR8uyIaPFGHpGsb8814jGX3gGRUNloPAdmkB4cCeqf2u5QEj6oJxbK
L1RQ1qGsSadwAvz83JU28oFyKT5jN5W+y6wQT0JSdTgtWYiA3wTK8/oof9bzXsQmMeLJz39QRF3H
hkHk2EDAW9TYbfe+9QC/T7HZn2Zn6C6mpvWf47kN/ppB+d1F2YLMOJjE9KJ1JS3HCLeVd12EfGk+
IS/+aGdmjtiIFgX3loHtlJ05s3twS+1kA7y/pPRsVgM7anN0ByZSXqbXt4gppsaT5wJHEbrx3isK
pHnDqX+Hc5P4I27ngvYt2PuD+Xp5moK4otYFJAbpCdbier4w/ZypYQYcXVEKjiNCKvWMMa4M/RgN
YwwqlpaKuxa03h9VQ+G/7Xt4wa6VuJhCo5WZyEX8dvCb1u8kdbhwefLkVtk86cLP99yzpWpVVT10
DmTHAI+7ixPBLYwSp3vQgwAHoBiZvzEeQUGlZuZ+wEd3/jBXsf39+q94uYjVDQ4UHkAzJeyfj7ln
P2KwKjEi+E3JQzqo1cGhPjFR4tZse+0BkxT3bsGo6wZQXHGwUzfvxH/Hz2PJhVMEBIs8bf1NFiop
jgXQ5sz8AF+TLWLWw6iL27oKq38cbbHvW3sMHydATEgrDbb5zoj18cv1CXh5YHgGS9JCTEAijKVv
Dt8I6NdSFnN5Frhm+FZmGmxYI3nnzOV8/yuhOEk9m4wUd8z1gNnMJcbjhEoXq/uz0Rp5DtoGT082
pX2w3/a+q00tyWXF45DgbPbbiE2KSMRQnUFFIjw7a7kGjFwzRyqCnvjLjZvi98BpkSA1Efo+PJ/2
1jbXJiexh4EUqeF6qFOStzMGwhW45wgQgB25p1inj95G3XJGC7N6RF08OYVzi3PI0sgHqzDeXJ9t
tXzWR6RHkZl8mE+rbtbNCwB9+RriZ1adk94t3oYVpjy0lm3zcZF6eWcgRXBwH+wEJAGnqcN8E277
YIWi0gnX0hA3sBvsfGptOGXYKdKodKblMQ4NiFXXh6jW5maIZEG666hjFYDm5iMHonJGTP3y80CR
ye+5vZ/mJMdMom+Dx6SiEIymS/oL+9ZkQVFqJi7vu83dM5RV4poDWEjEnINbkcn0aRItVEDpgW6R
vfNQwxE3/DEcWpBpXfrW7qLx7+tD39m2XHuID1GypZ2wrfG0rll4bdiV58YaDNjZA9xqZ8J2UDbN
wQmx8125rOkE0WOjhGhsZnnRDYouWlOfUVEJf7SmVzwUgTndiA48jWyTpT74rHsno0o4eeOoWo+w
N0lTi1t1OLsFyP3KHOCr1jj8+G6Qfg6kFoBfyqzh95oTtTrH1IJuW4kyMpT3wMnOr55loapNrqoP
C0g0623M3wyQZaGIc4J7kN6ADz6MkwXKK6ipMV4PtjvPnmRVOZTSuJDWwRZXDECnhhoKcSef+jwX
7xd7lHf8hj9Tc/IObj712TabRzgWfRP05+lbOpuDH900vIFKxlYWcGfGQQZo8FjOh+uD2jmHqewQ
Q73OqXJvBgUwE0e0GRfGHrWK09yJ9CFIYcQuDmkZ7rf83U0y9VkF/DBKfmHlkgZzONCAEu6LDpSw
m0hODnm3CNo3eRUPpyEalOyRNRm3dlQiL3p9uDvfkDRCNTMpt7N4t8PtBqdsREB9yQHLHc0J1t3A
qwAkZ7bzYSgBvFwPuHMOsCPBqGMFQGnf2lw02aAvej5T/auceLrH1cN9i0NF8bGypPvteqi9samX
LzcKy5N5Xa9PUbVGpaUOOaRA1LOqU4Sdglx7xIMa22gbz+Dr8dQu3yxQy1G8NcMiVXS3LSm+k5O4
6DCczQSscWKxH3iQzs4pFpHtI6s+vmmMpuR+6YIJ0u/sHJSz9n+Ay8uGiiFraDNgOTgR95dSa8aT
8PcmyNDhqHnLuJjFvak8C67UBMm/L1CgShrz6/Xh7023C5JBevRQyVI20ZM+SyCeYudMdgHeMHDr
6Kat6EoPgzk9cM7nB0vpZclFtTUFe5QaD39Q4njP345OTpENe1jPBw7m3MWpSlAmqFi6Nn0ukkJA
FEOUc140tN+0PPlt7rX4lExe5deaO7y29MCPoaXrUKS1QJZs6896Ota9Z3WeH9dj99RMCcL6bmBd
rk/yi0OQKDwVlQWH4fBq3hzwgZcWczrari8cAItJh0xXPTRHrakXnxJaJtcnrVL6BtA0N1FKxmgu
IRr7ZTcqytD0V5MHzq3RSFyrIhHeXR/UizMBKijGv6jP0ahg9jYnexU6HG22bvqNFxbfMRifvrgz
TAb0B456izuhSPQs2rWk2jpIkfWS8aYcA3R3RgElCBdUw7QY/K5IQkDbU4m18fn6yF5OJJ9Jqo6t
B2+FVvU6nGyUVtBoCb+Z7T8xAhvOEiPZS4PcFRjXUTuYyBcHAJFooKlXO6UUTqF1OCOdlY3FZNJ4
iSI/LtAQTJKie6ePgPL1sm0fwP7kESYS0XI3NI1mHW1JFWF1Bqqx8hklTr+SBHeTezlVWcnY6jET
5JBtgSgHNubQwWR9jdC0hgloNeKrlSwWzbAcmWfwQMlMPjwZsFQF0nzNwQWnLrAXP4g3laE7oMCo
Qq6nZMSnLTWyHJWxVrN+dyuYEQ0M2/d4WH2ctXb5BJAEWt2EwNOrPz1ZKIKWHmQjioWbwylv7Rab
KFpRWYmbyZgJ26913J4R7dYuEDntg/Nn59tTm6BAQffEo7O5ief1i+in3l58qmnUTWrRkamgLJZZ
vlUU9hNaJRZyBGGFXKAXB/RXBt2ksHd91Dv7S1HBLYAC1EjIDdfTPRu9mRcczL45Iy5boj5/qvTZ
O7Oxu4NQL7NuBaLhdufLUnjn2lvHMs0CV3rdnX1BTw5aSQTDoEyHR5T/CrwXqOQN2lCcl2WcQXjC
1wnmtn39VyYhxY8TdVYq3NtZx32ucAbMXv3eMep7DOlBfQRWfK5q3tJjj0D29fnd+coUEWnUCwk2
gsx7PeaqcrAcL1HAyHlw3Dgyqp8MrUYH0C20H1MKGfac5l7xCXTINJ6CIHSdg2nfOdKAKqgsh2I0
lblNFTUJYgqpmCX5VMPSB1PvEINBeQQZdXP5MWJcFB9M8d6QeWBQlqAGg/LAZmGjcJV4CacePfrc
TT6moYgeRK6lEsNWCZuNFpBbQ4aCDHzTLobxPqaw+vurp50XBxeHTnrDsNUp86zqFiUSfIAb6Xjo
LclFR9ObEk2T2bcwuiv49NJpPqHNE9wirLXgFBf9whVJbgH1kVcBgILtJFjQt8EkNkCZR/j3SY8B
aGkgBO8KpDWuj3UnrbJ0Kr4KLUYmKbZp5BQO+BxVruVPfQHPMMXw8oyND0p9URPchPhyfMe3r/Hd
SHPv0owThvTKkG/nBmmaUXbR0/Uf9PII5yaDiQv+EBtMkp715GNfYxgDDTxfWmH1FMawgEhmm5se
e4KHQrkg9QiyIEdTHE3Fy2yLWhTFXu40emiQu9eRkW+b5ORNGC60VozmghweNLblAUr25Y4i81GA
Y7W60KjYnGPxTGO7ii3Q8LFlfnLD2rxNaiUBJ2rLTzFPCQ+28MtDmnBkq4ZC3Ehz25bVohacswht
XBgRYMHFcMHPtkUAtVqqy/VvtxuKah6lPcc2SfDWMzhmvYvtZIFcRAbM3+1d9k0bOTCF4X5dD7U7
jSQdHEoeYtVbjvASNngnRzhhlal4M/VJeIlFJs6DGwwnvOHjg3B7q5KUDhAwvTJVLFiPTMd9ZrEN
HnYmJq2fgQLjVwuW+tRhCfcRI9/oJjcEOvw2+ge/MFCH6hZbEzGqLfJwwemsgBbGnMb4Uw0VqocT
LrJP2MDBO0m1o2bM7sTSjtFRY6FCu22lG24ZzCGVLyQukvHOscf8sxdKnnQZ6nJ2jL/q9fG9PPAp
panNDp7HpAu0OWyTHNdsIyXeiEECxArobdEsmzfjkluX0EuVBklln9zGS+87Qx49sfaGS9+Twhbn
PaWRzXZEuCoXacb0mtWMplQAlRwwEw7VnWc9YF9z1B1XW2CdoVp02GzXxB6RXbKt/FcYIljh0EBe
CZLmKaOF/UlrbXSdsi7wRdvB1LTDo7R4NyivOJtCIA35bZlLLOBTpVvaPlhL68ELITVFCQlU5c7B
3Ywo9e1YdebBYbD3YR1elDzXefD9q9Xz7BY1EBT06rGQkOQD2I49zrGXFkQK9jzRYP+T6mE+nGBz
p4oQjris1TjR5+tra+/jAv2jOMotyl2+SSbQBxkX7KelrwedfCgnMZwXQ8PlXjkQ9vCLbl8fjxIU
jzGuEcrfm1PCQxYwy6ko+pop5r/0PDEu4DzL7xAKaxjRaZn+eT3gzoFLxYsigSoP2ODG1scSsnRV
iakSzOcW8nkfzfEFg6n2HDr9X9cj7UwlVQJkGdgngotEXZ7PvmbSpXmGn4aDcjXa5G2BYq6Mz3GM
XHtS4/786migrcFak5UA2fqpGPIsWplmGhQ+3UEREhnpXlCJcHoI2XU6NZDxo+Eg6Xg5Ok4gyDEg
9FW5wBPr0TV1AAdYQ4EYL57s4nBBQ9bGjT1PkLucgmE4SAJ+cmHWx4ANVofOLvk9zxl9E7DKBncR
Og+GBmOXv5AYcNErwnUgHwcd1XRh/Z5n1YC6YhLex1Vfp7eB40UXPY/HN7wFdFoLBdx1N3C/ksDy
zL0+/y9TIW5U1hWEKZJxvsR6Pjyh0RFHH9/HeMu+Y2dWJzyHxvvrUfZmnZ2CnDLlWpXzr6NgbzHB
wpgDP07G8rbCf/wewf3PueO1953WHazgl4cgTTguGA/IkAFkaLNXBN0+Msc2QP++HVAx0ZT+Bmbv
WP9NCOOi0wNL6whB+nKDUgkib+Arc8Gxe9ZDRAu/TSJ7Cc+WnuknY8FeLElD60KacdSg2RmfRdZM
igIOTtXX1qFKJL2BjirJhSyaHrrQcW4su0ZvMkNKJx31+nEpUay//gl3xofdL94etMPoZGzXcTJF
E302OwZkJ4G26KhshaOD7VHXdQcd45f3CRAAWkG8Qim4Al1fj89zh1Bikh0htowvZTb0OIdh3Pcd
IQgPJcXQEJd5DLr67Cxd+9RIvToY696mldza4FN4HfKHza7gNWiP41hg1lNM5Q8YzM27ERfyDMkM
qd3yY+RF7y1AgJNrNn/pfYEAbBGWBYzUGdxCx/XjjVb/ZQ7H6KkGcnOQpP7MQjeniqRIAqyWnatT
9VxPUZllIggnLTpPw5yVKDmL+CE2Kw0KMR7yuCTifxVPuYn7kVm9hXeB3meRRH4Fq+1rLcr5nZcg
qCY0UKqTjtMgAlFN/87UouK7ieEomhdA/27bGp7u9XW01YACXcFZSHZCpsB1Zv7UBHp24lcWQJ88
6KJzrxefygrFGqNOI0WawifQARWE52B3m/aViT5I2t2i7KpBVejdt1lhhmfwI9XBbL44nTj/YBbS
FqSfzn9vElMFGyvGaLFwv3Ci+7BI2wFhEYqJqdeKjxjP5Zfrc7AXkC3EpUAfSxV81l8v6IpSw7jJ
ws7QsO7MqBVIBpsT9s5FeV8NUXqQrbzYuzDfCANil6KazRm8jufUS2/JAFKVFY/jpYa8AkgBVMIy
Ivzx6qGRXRMFcoIAFLeZSxJhLRlkAZ97rGVz01I9+sdbyuyTl2MPUZQoJF8PuDM2D1EIzl06j1zo
m8NQ41nW5lVtnSatd89QtTIfuzZ4LVbff7we6sW5RAR2HUVBRJxRD1Pn8rOVK7qkoTAF6UKH3O+P
C69qYy6yc5U7C8o5Y+vjlF1+jExt8N0QW9vr4TfEIoBaxHcUzoT03qFZtFk2EaoZAiM/SB/Qenxp
IpToLdgnIv3efqywFp3O7J2gvcQo8n72WnjtqC3Wd2EajKfrv0WFWp0/6qcA54FUSYGDrvZ6Kirw
D4YTwn8JTS8/1RX6FkVbtK/fmCQNLCWkPqk8b1lbeh0NZuCUFipC4XBBUKe60cAuokIwILdWiqMn
4u6oeLMp0T9W1JaKO0MRcaapR36dhsL9WITFm74esoO5e3F9q7nj8aBAbpyC2xTUGOm5ZWNr4QQj
gr/dHADUWHQFdRqaJtoJzLz1fgZsdMBx3jl0gOHy1KfEAE3d2jyRErJAw5odcYqNzv6GoHCOhKZd
6Rc8JIzk3InmqEi0H5G9QpGPyvYWZ9eYyg3BgbpTDwsNxhQyxBzhMZ2LBaB6gpjnaxel4C7kUUZF
GfbHtr2Jk32KPRTxzN7UbmXidve0G+XB4f3y8xGFHiNIFSzXnC2fxsJXI6JWDR9qCdN3ZoMToWjw
eh2rXvkMz5qX3JR6Kw92/8vJJPsSPJPYCpw/WxgdzyE2dc9esGAU3vVBk9xZ+uieMZfSH6WbTQfD
VDt4vcOJZ1GqcUyH21pu7gw677lXtR7g6c4qzpaDgm3vmc7Zwzj2TOePepxE+qbMMQ28/hl3zjlC
wy1BYdN1gOptDpcZGZURPDXq22Ya+GE3KlVtaZ6b1kFkB2zyTWgMzSXvp9GXuYncpq2Jj7oEwnv9
l7y8W4TSPibnhf9Bur05cLsBxKudcMppxoCoWl1HJ93onAdbzkfp9d7nZV1RnyelQ8NhEwqJcFRi
A4Qjwr6TvlOJ6dQYs3ZnSmfAHKwbD1KC3XiSuVWcY/VCXR/gbSaMEcwoy4mFdQ61nAns7exNz1eF
JNvOB+/gvakEPMLOlGCSyHvW8Xp7tHk3oOOQumhEGTpisnPkDufeMI+a8y9PcaHeKMDxSXrodWxC
xa2W4rdCKESk+jPCNdjQFOjaXV8bexMIdoFKInksZeLN/gjHGRX+upGnEZrvTRBl9k1kzcGpCZI/
nQEPvevh9k4dQEhgrOgUMYnq5zzLPbAZiBJt5Hu1Ez5uWVpoqN827UPpFMgEYrN0njLjiDq4F5SL
Crk7RRn5qQ7+PKhRzXSCHcR5YmtG7qs2rf7JhOf2J4eGfNIGu0DqKdWnb9fHqj7Q9uiBMUxmwTUJ
bVv9rGdjraJFtlMHb7iJy+yc93V8a2ie95mXLmpuWuH5OFuMHyrUAH7ho1KqJa/hkkQzbfNRxYQ/
jj2ijOdmVX1pra6+ieMyvvVCLP36Vgz+9ZH+ZNdvh0rXF/0Gw+XucjfZa5FJPbX1kG3YIjZ4Y4aF
DVUy7N2/PS4SiT8XcCtgTThx+LYIpY6sUly81acBs0FedAhm51WFauBUGOG5nCpEsyOs1LBE7Mth
uPGibBxPLpi8r21sG//gMRd2aH+ZeXsH0D9toScqtfQZTwxstRBK/ejGhhUiHqZsXGSyIBKHxVn1
WlQDeQjUIOBsHAekW5vl3JXRUg4Ln7ieoAdFqY38qId5WBxGsERrJOFmz0Zom2odonvFEVzo5/G2
mXfQfFRslLgzf9p8aE+0XiWxU0HwRY+/Y13U0dexG/2vMTMw7+uTpv/UGWBR0e1Liwa7EGF+ro0Z
M/Sli61vpWuFtMqjppa3Kba+72WMmTyOvQVidaLJMKxPK6e6D3NZDzch/Rf4R1FO3eD6Ato5VukP
g3f6qW3Aq2C9VTCmz2XUkNQ5mjX5hjdnn8YJ3yZe4PP59aEg7XBnsD8Aeot1KJH1VWWklmD1ALvk
+9GvMdqFGwNDuOuhds4dxQ/631Cby7CwKsxDYkYlZW88DmaVfVvUq+iGByBW1F1RT3eTLJeDydwN
q3xv6dhwyIrNZFpWiJpKzAgzunAob1eymSFP9kiD6VVfffO8WDsHVuMexH1xYfEip46nOihcW0Rf
z+zsWmlvyh5KCA9lVDAn7aOYy+T99Ul9sVRUFIiaEJwAkVOqXEdxEhFLC78NX3QhhJcATaNlTuu3
E4o4B8foi4lUoWjW0oHCUo4i2jqUF0I1pFU6+KBFWYxGYILU6YfyzOb60U358CXTrSPc0N74eI2C
kQPn7dJ1Xwe1ckP2dlmOvqaNyIn3fVvSVLDNt32Goun1udwboNKZAA2FagB4sHWsrFmQDY3mwW9Q
fHfvbdnF8ceaTFx+EZPJcRWWZB0Sv5voILKautXBxdSCFgEwww7kXbzJ2zBVs6zO7BAGRD31Es6I
61dD21963vxnaS39/2M8cz3SwAhwb02IFyu7Kb1G4D5Tvk+Av9xLOAj94Ebc+4oShL5qEQO9srZ7
QYMM0M/l4GsUs76CYQBt3AdWfwZhHR+8iI9ibZapmCpPpCZ2e6UYzfM4S++hmHv7ppyj18ltUbpR
nw0hApN3BD217RYPO1Fn1bSQiVa5/NL11LWjIdfPk2YHB9Xz3VHxZKOKR7mPM3T9xVJMIMfSZG2W
WuPdjjywbs0GepfH9viFg4uBgThR2Rq5/TqUrEu3kCY2jwtAfeNcMJ+DP1JtPUh+9xY9IvGsdooU
1I43R1eUxpPXWW7vQy2NP1haZvtzK5OHylGmsDhJHe3vvTlUaDgOMQjFUOfWA3MB3MOFDAc0/QVy
kjbKvHVBgzuYevPu+lGyG0pdqaDgFLx/kwGWOVUmcwl6v9Tn4pyCwvrMwuhvECxLDkLt3TMKjECb
lfORAuJ6VE1AsyLUkVvzsDm5L2RlfNK0w6rP7oAgHAKSVYWmLVhZPZV10jhlYjliMG7ndBTtoee2
mcwjCNneOQz1+39jbb5TJ0rhJo7W++HS4paN1+Gjo03uH12GMQeaSg6ODu6rq4QseYi6CAQooIUj
1fPl2fMkS6oOD0eOqKzuyx+50Qz1TdghqXt9YewuemAVjlL2gMO5uWMGK2R3RywMwNeue4HCbj24
IY5vlxZkva8eTrfXI+5+OZeDCmYARXx3c7c03uTBd8OwUh9aK7gRlYwe5q7R5lvL4Ki/+YVoVCTp
lqLpAMB5PY0WhjpYDSsJ5BL9L9sL7/sai+Oq7/9+fSDmD14S0EfKyZtlH6CvZeCQPvh2qGOw5s7O
HeXVL9FQagdH74uHKyuDAr0iC9KWRcZuPSR7qRu7iJnAil7hV20yshunNFP1nIjPQ4dQezFpyHdP
2dfrQzT2Fgu9YHY35GneVpuNENqeluZjQMYVW8ujPYKeLuVc3ib9wOO5R9g7y63pfV0N8Tf6WcFj
YybxcuIJlOIBXLa3NnIhv+tBnyPgYkfFj14M8z/Xf+Te8lJoW5W10LreLmgedVVieNyBnj7KTwnO
b7jbauHfHsIev7B3yOBpe7nQ+s0tmFkWpWujv4WBSAAraOGMuNjtTMnEBJ1DW/SIcrw3NFVaJ9v9
iRbfLLGuMGKuk4nrPZ2zs1fYyVdLPSzLzm38188iJQql6gYbgHLQeo2xc6OsyBmajTFUf6aj1nzl
iTLYp7iiNHswkXsDU9eFEpYFDLktS4YlyJ0GVq9fV5aJ/XjW3bVSfle5zEGkvRXswahQRGrSd0f9
kmenKjasmp2l8GfHNkTLxgQXDCeiwjjVw2a3CUPj1XBZdiuSPorPwkxCNlhHHKy6c0Wc9IDxLO0e
Jw9MS4oBFfli6oKDx9fe1QtHGtghOHP1PFnHgtrhlEgtcssP1vAxTe1O83kSYg13fXXsxFHIF8BG
iq34onTumAh35C1x5CgiHD3m+pwFdf79F6JAwYObwVtLbk8bmcT5AJqz97U+DBZEedzgs+0tY/X6
hAWgyX/jbNZ6lMUNyR6jwUAZUwp3qs5VH8UHpemXRThF61PUJtY4wJ3tm0NaXjwYoOv8yhTR/GBn
JSK/ZZVxLA11ln7Tu7j8Y5zLpr8TZYYNRN9HDnaU9Sz/oEloirMO1vvewG8o8sPGQYGpQTO4uwH9
0P3uQll5H4Z9/baLi8z0+0LQt1hAT4dvhyYt1Ck4i+FmCAqxnHrUmhFwihPr3m15TZybMl0+N3PW
BAeTu7PhyJwg6KneBkjuTeI5QukGIgc8MoTcenLzeP4k7HK4w5OroOoxawfZxd7SJCPkc6qHELt2
vQXSoEBorkGEqpWB92EWOOBg+4V12fW1uTssQfeIZJoC7rb2gJFvPEYZF31QWe6FEy35TL6mGB7u
8BjG8REYa+eEBJrOeCATUMvcIk8XtKsX0TGNuSa1myYp6juBLC1+MdORlt7eDJJ1gviBMYKWk/r7
Z0dkn1FSAVPcsU4x1ojwUvsq9MA+SGL2ovCFqKNQJ+JVpyb4WZRKMwdTg9YF4VXXvhVzjOHQWOFA
ef07vaR58W3IVxCURFaNo2SzuaXXpVZrup1PiB7XS3cK39Pvw7cw7ukAvK2bNhyfxqboPoGCn/9M
bFszzpaRUjC+/lP2RqygODT86R6Tb69HbExNuQRR0WPikeD4EhrmXdub+kG1YW9hAp4Dm8zqh7i4
Wf/1qE96sAAzd6mCfQ9xlr+bprrgXOsyyLhpf3BI7ySj4MIUkwGBNv6w+Y7pFKZZK7QWaYyYqlg9
CLyPOx6iBR0CtJ1OVr3E6UcvgchxMwpz+vP6rO5tDCAiHDAU+bkmNikpLu8NljlThxvOqKX0KTTn
QTipfNsVuDn+Qiwl7gt1DgmlLWkjkhqCL9rQ+UPG4as5+CsCWJ4ulW1WB+t29zOSVVKH+AmAUdP+
bHtkoIetFDYUHGocOVMrxWi9sxewitjKSwdDpl8YGo0/hAdMeOFbBR/IaBPpLOeL1Q7BY1Rq+BPG
nvEgIqM6SB72hoaEmYKZKyqas9mRA9zjbogtzheqK7f9gFlNhJzDxWmD7jeN+AfxXjb6FbwTKwdE
kulgEHQ9l8PgjF5EXcpHLxen9aHH06abpsdqQjn4Zszb6UuxWPNfVW7hyRc1oX0L5iz8YIu0KH5h
np//ls32JKNt0YvjtwzMzanLaKSV/SxPmYzCg5twb2dw3um8sMGp8CRdDzuKxFDbg0fi2Rs9vdX/
w9l59TpuLNH6FxFgDq8SJe044wn2hBdifI4Pc2qGJvnr79dzgXu3KELE9oMHBgxPqdnV3RVWrVUp
HbOsO7disk/3vWfravMh5OD8qUbq+pE3dJkZ00zum8xaDoOZKV/UbM73+1Zu8bJsJPhJaiKUU4gp
VisafVt0SLpwgwoYMWlFF8l5KvQ6LPUqDjvXly/QYNUvSaXD6dY6M9dsNEz9WeSDNz9AEmteGIuq
v1aR4zz25Ms78fct6lT9QgdPA15BNXZNc252RVxloh3CzBT9P/WSea+2Ps/TpeIcX5qmA2RaotQx
XkwzF1/z1Au+J7aVnwEzZr+gkjZKJCgmf0+cYMsXAPWROcKRS0lu5XZVA3LToOQddpXwEFSUkf8A
zsX52XXDv0h4MKBI0MHtwZCtfsubq0tkQ+b400xyEGfDl9ib/6FVGDy2sKN/uu8QG6ui5g2wBFIL
hknWB7tOmEWkeTKEghvNJtiVVkczmZAtTL3K2Jtd3njqGKwAq8RFwhTDetLSHqJWjn41hlnk2wd3
mJG0syVqhm2DSlXTmuc013+Yk+x2UofNdXK6+KSUzW6Kt15XA/ErSvJ+P5NhmTnlqR2N5KIz9PFw
/5NuxUtU2cnvyVhBuK1ZXysQBLNltBzlykof2pl54cprkEfLQIRqve8djaiTn2KNS0STSJTraO69
/52FyZ3SA+mSTXawvrCjnNmUntbWMATGOQncX7TZqlNnI5Z4f7mbW0oyxjgk/W0ulmtfrRGynIaJ
UloFvgEVwqLwnwKZeQ9I9+WHwijMxwDY7bmv9XLnWVJHbtViI2T6f6bXOgX+PFJytgqqeGYnvk86
/DpuGzVfdAHjmJzS4FOXlfnO9m5c1ASe0MxwWEhd1meziwKYjZkJCscOZcBcpLD1JV25Y2XjhccK
uBpeW67rGwRzPdRtO2NlYOjpW5xkdXZs7d77sMiZZtQAPejOPm6ui/1T6BbFQ2Ve76Oup90QdTof
E27dBbFvodcHMwnsf+77y9ZJNN7YWcUuTqYloE0pLtLWQHNsKqPTVJv+EdmSdAeJubkkRQoEHxtJ
3zrYLIwYWQNnoOvVlzHyfvWMJqKxV1Lc8kLwnjqPFvUcRuOuP5xrtUJvMrVVNjF8DG0uca09nYZZ
tGFCxvJQzu4eKnDzK1o078Hp8+e6d+O7dVCUw+8SbV09wX08H3snAofBIPLOKdt0RVUKgONJgdlX
B9xYwEL0Pc0ot54ZVgdqaqD6zaXGzGURxlXXffkXHkLX3GeOnBt03dOTfmrV8UQoZLUW7M7TyLxH
OfWfLUBGj//GFGGXmlqnJLAKh4x58bVZNdqMLs8fkhm5gtbPmE6orWrnM27tGAA9xkj4h9qzukff
vOm2kOjsaeqyauv2r6Fd4p/1HDsvsjKir/dXteX3KkqnTwmTJ+I816bIz3tvkKo9pGf+19yRxV+a
X9X/ZkEUtkhZQamTlF9b6XUtgGeRZ46ynHY2CxQFZS6aB1npe2/MlgsiCwWHD8OngNRXC4r1YZkM
n9e7KQaED0HgPhQiy7/CuCPOWhZFOxfH1pGm98+igMQz5m9dL020gRsXFWXTLJubEyox6YcEYjMk
v1CnBrSHToy7RH/f37UtB2G/KG8CLSJMWZ0zN9OaZipqWqRl7n+1ukGCnh6a50jae2NzW2/2G1Pr
ZIO8OG/zhjqq7ifldE6TVPtQ1J7WHFyZIL7cO+Xr5FVWB7WxEYT317m1mbybDPYSMlADX/nN0mSp
3WgUcfzEX17JJD8WjtBD3ZyX19RM9kDqW4cBpBaEFKqUA7fj9V6aTpsMeSuRSbb16CxsBxR6h7r1
/UVtbh5ZGwykgCyox11baWctbsucmpGTMlnaldAeyQShPbuN9hiPtpxTkdBQCqfOcMOCDcFGxQgT
Sq7WMsygb+aZ8VIqwb1wzLOFWs+Bdvq7x4iIZBULM/0PAE0gC6/Xl5ulmcUdNUDQgPml6VOd8TfY
XO9/xa294h7G96k3gudYuQYKPY3lpsXApV82AARy93WGyfV038rWXhGqggRn0pk0WDnom5t4gv/S
cka8P+vb5FuaUdmbpmaOD17u7qGyNlfEkDHDAjwvkDtf26IY7RWDS7HCa3znnDl1ee7hAt1Z0daR
IiDlerSY2SQKubaicO/MXeoSbva+fxomW0UDTnlpyrx89Lw63tmnrXoQoYCCl9JEx+bqMaNJpwOp
QBQQcGl6rtIluBRa6r7Y2pKgMg7c21oahoGXTDv0uYsUs29Hl8Wc3422xy/pH+OTityGxtD1ymc9
iF2vnGnT9IV4saBpOpaAWA6AQ+swTivte5HHzk5wvuVASvqNIjGjWJBfXhvV5yaKSneUkJ/X2uuo
D/kRdt/0s5/1e9wkW/5D01OhIuBzu4WdwxPnI1Mqw2QSAdwrXf6nhJrs8v4TwagC8RZTRIpi5npB
6FMlljFVE0wSpnZAVy8OZ80njtUC99+Ygu6WVJx21k1iUwuuRZDQE3ifPjpkTlQfWiMavxaznHf6
IxsXJZ0CWuKgcqBjXNfVu7yj/hVgykgc98zYP1LHRSPPrhmLsB48H02wdo8EaeNpVezaJDiQ5MNd
s7ooR2QIC9/ocUhLy36amW891GIcjlYn8v/RS1tCs0s/oVZo7UCxN5ySlh1AQhrXZP7rJnkDskFK
3ZEh/MnmOZgYtK2zBmquqPt131tufJJiUcCIC1gDGuWMuV17izsCMKc914QiKbrj3A36Q01D9fN9
Kzd3mrLCG8fOgTq6mUNK8haxmqrAyjjIJxfUzIcqioszceLnZNTsnabPzedT5phGtGBdBW2wRgTF
hSXF2KRNiPynf9F0lOK10c5eUDuw3nsElBAcIEy8j9obXCPX38+caVJGdQ8JbjANT3ZQLmEHC/2z
M+/G6OqvuqqQYIo0gF4kdKDgGVam9D4uvTImDrFcmYeGhCrPE25+nitIqlDNGA9MobePDeXtgwym
eGcPb06gMk96qPQoFFXkyjzjs06dMsARll3QnqiUtZ+bsp7CkqgsFFVbH20x74UqGzsJBzT4U6I+
HoT1mhtIEuYCjeXQyPL62HlRfa412R+tNIrP93100xTpN50Bit64z/VOugsPb+dYTegt3nLpMpPL
xSVub4Q37zy5W5+SEAKScMriasj62tTSzZ6bmrIJefF0cfDgJ/9h0gpFnR2ihk+11Tuflk4mf95f
4cZZB2yhwAAqoQT5em225acIGRtNOBm195DPPHppXPf/4juqZZH38IgDh762Ip0pJgvGT6qxry6W
o5mhn/rwc0jG5f7FghQMgCuM0bW19GQ8e1pgRywI1pbms1VySCmsuc3e1OGWa/xm+IPcxmRKZb0k
Ro3apLCbsBvS8uS32f+mIUjCcgz2OkdblpjrZxiGx1vV8q8/HnqkgUbFBGVAY/EffBAphzYL9Jcx
c5r3vjGcZzpU7BHQBoUHvTYV4ySaROcldJqUOfFR6hd/gf6p7uzi8f4+bVz/dEBgDcYpmIFZD/jh
AukY5VMVxrU7tIduLvTs1fSkfARs4I+HptPz8vB+m3QHgHNRLbxtxM/oSKasEOWITkKkBQPsIeum
5WAYvXmpfH+vGb51pt/aU//9bSJSROzm6Jchw1O81k2vQY5uzo/+EFlhIZLkAmd+stMJUe6wfhKU
/gnQNp48fX0nV7zXTscsYWhqVXWiPq4fC6orz9Pku0SZQXmQhQ7lXeDDuDe55s75u12zQxEMVAyp
JNQG6zk4L3WE2wjusUqI+LGIF4jSeiY7xrjovygO90fP5MDc39jbI4JRhSpWQ+JYXvltYEqbfszY
hPxpHZal0p4mcoqDubxfTo2pB9p2kLfCXob+ibpQ3+zpUKsRXctrw7KYnL+6cZoPE/qzX0oIu3aO
yG2rFFuQB9LOApwDWHe1rMxxC21hZWEOu0h6GPPOzw6VVuc/iqmqX5hxrIZj25UMkg6T0b2CJ+fJ
zRkwg6B8idMfbpQztunbgF93jtLtu0GCTXCoBtjUd1A78uYztGNNOcR2+QyalX1B1IIuV1fZf97f
19tLgo4TQAgIHigXMAp8bcVxh75IfMKbDLVNWDk05xB7Y/B1yJvvpuz9naOztSgMkrNTNQAYvVrU
MrvCbil5hr7b22chir79qCe+uzcssbUsKtK0mhl6pXOxWhYF72rBcdpwLpmfRAuoAJXjuvFBKfh8
QGdsr8T/O+S8vhSojZEkqTFAgB5r9HDmI5IsdLzWz5L4EXm5+kNAUvi11xivOTAZYn/15ogJwWj0
utdoCIYfuQtDUJQH9beMmf3nro/9Z32syOcUx+Qj/Nt26M1Z/LlojDQ0ynYXcKPc++ZHw8qmirQQ
r6/HO7yIhNmyUxGmc195EM7k+qd2MYsnq5flh8Dr9ZfKma3vMzPpO6nl1g6BUFAQNCI/ZlCvHW9u
/GbyR4u4urf/N0xx8CFY2gqKD/svAbB3r7q4ZQ5YEXRcdB4VMvnanFWlQaSLtAtns8v/W2nO9DBA
iHwkN/EPQ2nv1Xc27ksAtrwRXJZKiXhVh0O3wK56lLPDaTTHD0kvjANVVPuxgTpp56LYeA8wpVI8
DCqY9/XSdDvp9Tw3oJB0xLic/XZA2lknQUApgQNcWJ0fdqBBdyr8txUsKIJgOOMlQhGV2tHq7hS1
qxUiB/S/2I47h03WQTJtRFIcsiKO/ky0Zv5c60MdZjKK2iMTet307Fiz3xyEHUMceP8mu32V+TmQ
DKler3ogVl+86qLC72pThCi4DN/R/5RH4ZcTejUyOWc03X4k3lQX59qU6ee5yofzffsbZ4m3ihsU
miPVdVMe+Oa+Drolgouz68Dvz/n3ZgC15SEy/dh6Wnz002z5OjeDfGhqb68XseFr4HEBl6q94Ile
ZRjMCzpGPw1d2PiaF7boF/5h6nHyDIKh+HR/kZumqM7Q3lZlyzWEp2cQmo5K3YUEAPpDucT2YQC0
d4Qz4N1DEriXgtzDHaXqpOumaT0Yog8cTtCgQ3R2WTQhe55mx8sPBoS7p85M9vLejUvijUmwU9db
6GdW4aYLtPAi8+ibun6Ukhw6rnZMF21+GTtnenfN5O0ib9ROWhRVYWSNBMD0ZQljV9Av6uflxYG3
feea2FycOqz0g4GaOKsKpdQ6I43svAsDUsLXqjbTD3BdaKdgmVOmhYrA/eO+r2wdCItmBu1a5B4o
3V9/zSZxG31JOxEm5pAeohq+v2BM/0mRGf2Dief5yeuc4INfF3uDPBtBBpUL0FaeavEwOn5tOGtl
11mpEGE05O6FJEcc9dx8f9LIABoFGQUOUk321bU7t1AUu2TdYaw3v+qqWF4h/4XCaZn70/0PuXHo
lDQUMS+aY4D6VuvpuqZe4pGkyo0alBkyggyJJM+xdaI9ZOjGJUoYxLLo8jGBvO7m27NhdsAoy1BY
1tAdESVtn8XApN8xSrXuyR+b5a9klKgR2lX+kg0A7O6v9Rb6pfpW2KfeRYLM4b/evMWHUKhSqAX+
cuS8EXEcR4p6rVbbF2FRt4Gv3j8hAZMeqt4NLoqiZOc3bJwUutAksIQl/IY1/Vic6fPUwyga2qUs
zpAQyo+yDQAlT6e0DPYkzje89XcRk9lyjgrYyOsFz0PfIdbMguGqSJ6L2k3+HIcufbj/XTcOI1Z+
16B0h7R79UYUg5F4BCGsKXedHyNMPIfAKtvXwGua5zzz5GeimIY4cNm7d7ZciiCP8XIuA0WKv1rf
5EOEJ3RKArHhPCSi8cMqo78Uw4/80MFgRaPNMMNpseqz50/FX/cXvrWZTBbT4VJNNuqZ1+bNLC/U
dAz+ZFgLV473vSVEPiPq8D9dS8ydS3brqNL+4b4Du0hgu9pMMD52UqVcCgtuMx1qeCKfzArww0IT
YMdNb7eUfjxW6MBAPkp79HpltR+IbGw9daFH86fEdaJjWQfVATyfc0ll29C9i5h2ivgh97/pLQaa
MBoYkyIXp45K6fbaNMJj3ZDETRd6ThyNhzyBNd0cNMFFG4mmOOizaT94i3ROhY9+2Gn2uuLckdrk
57xO7IPetyJDAib3UN6xki4cbdn/2vmR6ltfJzfgfhUzGntBaLgO+X03zupUij4UUzw/m4t6iYa8
Pgz9VF3y0e9fFvczff4wiG34qPTJdR5SS7wb3Ma3UtTKeB/VAToj198KJgm3YSSuD2dUrWAAH3/E
DLWfUHgqzkZfi1MWvV8SU01lqxkRxUzLDI46FG9i0Xgx6zSOOuaasgy+S22ZRuNQ5J2lX6Qxp1MY
9GLOLvc/+K3vE/tCMAXRFIVNTty1UeBmHsRJ5NxDI8WRZmR8nEY3+thlhbNTRrjlhHYVwTp5Bf0m
h8bIKp0bZo5EgBBbGGlQNp4jyxqDQ06vC/dvEvnUp/BhXZIepNjBkqBkjmPlTn8vQhutU4BKNWiZ
xfFf/UGI8qh5w/hDmgIdPc2f/b+KSTbzOe61uD90ld59rMfC38sQby8m9gb1UKBf/EHh4PpzIdlQ
R0WGUw4ZuZAtXe8IXkr7X1wnBaORY/n13dtDdkIIQbWLAsw6XWvdjL/ey0XoZXbsHuylCT4t0na+
CkcGu/fg7eUEnI3kkJYOFy//cr26Js8yiCM97ch8Yt2+5qYVOT9kLl3n6CdF6X8ACuPIA0q/eKlW
aG13dsohi9Ckt4zsXMgexnHkqZpvJu1EuDchrk6QcayT17hMKZgPYxJRQdGWD1Agj8x5BU3wZ9uY
qXVQjFDUWaTv/ZEtVfJ1GRYItnVY+LNzlDnJRy/yhxfpa3oc1jXx0KEtEtrKeWF51RFsYVefIJ13
2oMdgfo7Sm1wnGNbTEH2MDLqNR+nRiJKsSRV1hxiZmXjpzIvBuuQ1wsKu0Ex6cVhXqI2eK4BM2VH
M0iz8dxrrT88j0R4yXcBEhTCRrOPzVMrgmZCS1mP/rCm3GgeZo/JX0AEhfCojrn+z6WB82gnX745
rnBWqxeKKwnng/bzeof4qNWU8GoedWGVDzmqxIem99uXyNT/c9/zbjxdWVIRMgxSQInXaRVnsAIK
l9vHXsriH6aPvHNgtwJMf1q0z2kgtJ336SakWhlcvcJUbscqHqCtTbpC/zJqvvuzUVpR95e1+QEV
aQ74J+72dUhl67UvC7Oxj9ARtggqt8HnoTarp7SO3j2LwIIMdoouIhilmymqbJpSyPVgGh+MuP8Y
l0Ke7LRzH5qi+u/9Raldv3o0lSVs0cHhmAAduPaKsfQmaSbAoM1ZoEWop81ZAyqHrtYYX/KsNT7P
U+n8uG90a78Y2FLOwZQYznJtNPUHKANG9quYS/wxHf3QMNGvvm9la79UnESbD2cko7q2AiHQ4M4t
S+uEMH/EovqnqUzvs9vmO/6+ZYilAPWmEaamdK4NWd5IUjFO1rFOxvS1Bj5ZwnYZQ86xRNrj+xdF
yYdaDI0MNWB0bauxzNItAmkdgyFoQ6Be8wG4V/E4FTTA7pva2iWaTsyTEciDCliZSmZDOi0cW0ej
Y9x0qePk4vXRuzVHcUDn/yJWVOq1fqYsU9Y+mGEWlPXf52loT5CGL2fbgwVWlL7YcYrNRQGNoUGv
tLrWi3K1YLYbf4ApHKWCl2ro4D2OCi/a43rbOlfMfv8/O8pn3kRkiv/RtDTsWLL0zvSkmoNptwOC
fMFyzpvZf+pEOfx1f8e2Ll6Hap0aOjcdiA+ujaIvH7tFtWC0s5vmEEVd+m2k1H9uE897LXq/3itF
bn1OBapVCTwxt6V+0ZtlZkYOIYeO6ydZ6YSFU4ljFevmTvi3bQUvoaCPNu26Cjn7YylNt4NsvRz7
p6BlVCo182nngdzaMgVEo8FLIYn6+vVaaiOryrQ3rSPigikoJsjxe1g6mOHncdYi/1kG0f/ub9jt
wmiOKcw8uqSwbq0B7Bld8saQOD+RiBkGTuN+NkbL/3rfyk1spqbM4P2FnY+6Md3664UBrTaTROr4
PNDaS9K49sNIne5TxeQXbI75yPhx5yJHmg07p+32k2KZS0hNgaoe7ypstweBypVgfVXpja+WZqXf
0BcenmvywUegad1ZIyrf6TQpL79+0qAgoOYZKG1bNf9wvVyEBroi4fQd514S3mmOf3By03goi3R4
uP9lt02pQjxDg3zj1ZeFhcpAcAbRsiSG4rTw2vaYBaN5WqZS7sQ4t2ebIjxlVQaz6KJxCq5X1TsZ
CkULZzsfh/aoJDJDN8mTgxGn+Z/5UGo7leot1/ydxRKBEICsU/7U8DJdxrAIMxcdH4mwJeOJvr2z
V1sOwgAYGJzf3Onr+mMmNCZmgxHVt6BLP8BCLS+azOh8L8DP0rT1QwnGL7y/axtLUwUUEJIkkhTJ
1l5JQ6ePOoGDaLF8LswiOQUjt8t9Kxu+AQKZAjzeiI11FGxT6y9BWLO0ckb0VrEnpLbbfQw8J98B
GW18RRxe1T1gIAPYpH7Km1tYwgU/uiUH3Mz0KEQrJTuoSZEwWJr6aNhAGiYnrncccmN9LgNuSi8G
F7mph5tWizDh2FtH+sfjX9SMqm+okZVhWnTFzoapDbk+0QquASZZoc8YnlrdzJ5TIpS0MPls+rP8
w87kdKLF7x0LGz7rom3kUSu18mmKk/Kzn5jljvnblSqqR844Harf83XXn7dIxkIPZpi6zDKWP303
0tsQnEh5Yjwy3ht/2DSmyMPZTFW/XOUypVwmZrcqyqdtLi5tOtsvAhjFBaLoPU7E29q7YtzxYWZm
5I2p6/VMQqV5zKANjCgmkim7tBqnk85xOAXU4p/jfspfGI7MnqfEsZ+kNr3Yoy/+uH9Kbs8idlGL
US8TtD9rDDZqdpprLdSpjbiYHvXUaE5xuiTnf2FFva80zYn51ixYFIvz2C8oCktz6B9SQlvUzKx3
U7nyOVWBiiMB5alrrQpiVi8mLa9gs7c6t3ix0mV8hM04fkpdBhkPRt13l/cvi/tLVdmp8QNzuHbM
2O4Mc4HyMFxaS3zuDYZ/xsbvdh6525eHFYFIpmhlokG65pMvM/KLmtoHupW5/ZBMg/dULPV0CvSp
PPRGvGfv9ja7trd66eYaTSdU4iuwMNprATXBN8QQ5ofUqbPQX/yfPbwqO3fZzRKpy9FtAy3CO66m
gq4/pB5VQ1PG9CwmU9iHMRuCo7Q98WArBWgjrffks28OOfZgulKDrTQuSfOv7XlJtXR9NuIpWpKe
6ZGgu2I5jKHZVr9zef0GIl1dnsqW4h5UTgKKcBWjTFyP9ZChLtOJcQ4oPE7xd3xp+ugtw/jIzGZZ
oXkzF0cKVMGpbQLrl55mZnkQuZ699Eti/rmYVvFSzJnx0uZFSQFpGpH5tavyl5v4/P6yrL+RyXcP
hivmT501jscptdrpoNViB4Wy+eW4s6it87pCx3L95SoIL+aJ4xSm5eS+SN0bTs5IhuN33V5V6cYP
1YdTOFrFqwqke2VqmDzI7Mi3w8KdfzrSr37JqJwvVdYnqFe3XTYe7YKpvvtnesuqUmWEuZF/wEGs
Fhgkc+1aNCNr5hRp1k9AMAvY16K2ic9lDwojIZg93Te69VWpkAAVUKQmQJiujS55BvYaeA8ZnAux
SQanPcD4jgJhtSeovGnq9/QZ7ED45OotlwqWHyPQFfaoMB6cxGmPeSqjMEGBYicC2zrVdAsCggZu
ZqpN16tKmHq2pZq4B9zmXzxEbcLR6ceTlifJ2QrK6K/7X/H2PcVjaNBxysBDU3pfHTVtor5mIh0X
GlOc0bm26+CM4HDxNAitfpHx0j1rU9ad1JjFf6mDmidPz+qdF3XDgbCC9BrdbHDnazr2oESxs678
POzG1AsFOPdwmZiHdmQ6fwiioAWcaFc7Rjd2VQ1RUkdE4B38uXrm30SgXdnLoUDrIWwaKz1FWSS/
LobXHdsJobL7X3nTFEUpxeEAzm7dBm0rI59nialY6PGlg/zoPPrm8KFzRPH+y4ZpKtAJRNZqLGa1
qrS0RtuqNEyNbXCoo8U/a207HetK7JU41LFe3dIUv1Rx/jdW9uYpLzM1wRLloR+VQajHuXNpgk4c
nTEI/sPA0YQQUmI/iB7BME04eynR1kdFIJl5ZdU+pRhxvX+E8iSfJOQMqEHsPA5aBBO3bh6NJhp2
ijkbp5KOh2LVpzUAye/qWl28LGlLZygY9xt1SIxF86WIFo/PK6oHo7SKy31/2ToPVEuJ/uiRQqOy
utvgIWPQPZ+KMI/N5qn0nPZUN2Z1NjSBkI1RloBOsnbn6lGLuNnON0ZXN0E6l8soNIxOkTWWpIDF
/KVOCePrKvcec8tKzkHuGfVhss38x/0Fb9qmhKUwmuRM6z6FDylaP5oL6crUW89LpfcHIkMHNLmV
HEU1/MqDymDk2d2D0205EeViBimhuCC8WV3twVxVvpamRaj3S/wwk/f+mekUD7iu9qRYN00Rrf1+
JhkNXGVJVLOKqtGrAmlv49NS6t6XGsK94zLo75ecgIFfYaPITeCrX79XfLTJlourRgHL9Lh0i3aS
E8Ko2eSJ8/s3jlwMTCfBHoqgq5NRUQvMXJ3rJpnd6nEu4XQ7wFnzuW2FdrGa3EE9yqDDaorpz/uW
t14u6o80WTDPdPh66N5NyeQ96XDTLagLmEFmnVuhd4/+7CbHQUxzcvBS/9vYJrU4mErSaqSuthOq
bp1U0HuKcwwoGpna9SU0R2muaiZ52NtZ8DiYSBzYdpXQia1+GX5shfRv9tAa6gpfH1QiA2Y2VdzP
yq9tNqlZjnEzYzONgDPb3fDJQ1Fvp5i2dSThy4E1R9Ux3DWjBlxK84TsRs71OkwfK5v99OcpOvNa
/vQiB5Rf23vNh9nNxd5J2XpYYCKCdZwuDm/YaoGyGq0qF2UR2qMpmqPdp/I0dXn84Di5+Jb1jf/L
D+IpOQCeno8daifazrZuXfhkj4qhgiEQopLrT9zDJZJMMaTSLo8crfEAkbZkyEKpU73JKkD59515
627gGaPZreaTb8a10sKlaaphz8kc4FBzsIQGaAgo3USxc2K3luZBy0JhnZkaAujrpWVi8iCgtQh7
ghR2J5j5vxRN1D0UbjWfZLe8e+SabISSIi8W5KLkcuoEvQmzXFsYSxTHeThO8nMsuuGp1wk0i8ht
3x3QQW6gQObcRfRD1vFIMXq1COwuh/ivGS5MyfshaKDxXIpxD375O2K7PoPYUlwKSsmb5ubKQQKm
nCgEl0SsWjr9YF5jBIkxpHDTiU4uX2Y6ef+VUzEdu2BIz6nrDJ/GumIWjdbFuZSy3rkNb+8hfgyN
AzT0oKblPrz+ygVaK3a/5NzDWlp8rStH5lCldvaDKylXHaKy6f6Mh6aKdxx30y4VFgUgA1+w7u0O
Jo3+fszy0Brd/0yalp6AG3gvg0MZnGx7DsvBsb6897Awasu1D3bs9+DZaq0B/S67bGsY36VRfKDs
np+9TOqvs+Xk746mMcWrBsZfjbmtX9JFDjF/KdssEBc9O366cGJa9MSE2JOkuj2XyhQOzItNb20N
Ku66pHcGG1PSNmum/AxxhLhmDts41h+yZTAf3/8V1asFtAZVVn09DCZSdzCrouW0VM7HxBf1kbe8
Ovswtu9Y2loZiQLeoSCuN+/VXKWWr0lWxuTCT5S8kQ1f2jKGVT/tvvSFrHbELG/fR4ULIWoG109W
ud4025xjzau9jFHptj2PntZ9bH1hfnr/9wPqwudj8BE4uvoVb+41w6yp8ZdNFg4d8FIqH+7JyWlz
Ddw5p/umthb01pR6Pd6YqlIbju4eU36dGx/zPsouueXu0T9vHWXyKEXlABUNxGHXVoCW8gjZQRa2
TGQ/B1Xvv0aKYtMZp+hvr3LzY9PvNuM3fIMOBTkkmEzFXrF6HeKugpJ4tNKQDtp/o4jSTblY3omG
zHiYI32vubvxJVUFk2EPwlUaFas1Rq6l+Yyxp2FNMezcJe70B4M7zs5+bSxKzZXD1aRAIjcOKAKz
tJMWK0PZjOIAdR3DAaLJfk6JNn1A53WvI6EcYPUaIWVHXYFIVA0PrvLFCR5hLFrKFydxzLrSObpJ
4h3mzNtjvtkyxYNHYYF6Jq/f6vJtJpHHec+GFVEpwsZNOmhGeGzAjOz1sLYeWVXHtDnFSqNv3Vey
krxMJZduWMhIPxiZMP5jRJpdHaKUGjfNkebkJ3ai5tn1SyxL82gV5OIVc21HWbrDr/vHcGvpCooA
yRA/i07X9QGBVNeXDHul8G9p6UdjKaJXLr2FoDDekyDdOItwVxD64kMQwK9F7TvoHtxyaVKo31E+
ZdBcAMAZED1OUqbo88aITjXj4A/vXSCvD6AAMEboCKE1cb3AxKSN5+u5doTvNjiZ0yAOOYBSgtI0
22mi3x4Ri4FxMGFApOkCrycuoKnyGj1P07CcZHFIu3Y8gVITp7KuumNgAD6/v7Tbg6+QpAqH/fuJ
XedpVhQDDeudGHybSL5R6y1P7pLsaarcegjIRFDt6nDQXl7DOIZ8cguXkxdOvbTCss3aQ+R02Sko
2r1h4a0FIblJYmbRCeUZut4rWc1zVhkabO6LrYF0s+yLpMwf3v9s6m+5vliwQFWYuXG8EG++toJ4
DG3BEXKtyhirT7oIsrMLMWEoyA0vOf/bwYu16lPXznuImA0HUeBOdBGhc6TltEpTpKy8KaigRFM8
4+egD4ZzZ3XzP9WS6Q99lc87vr9pj7Kpqj+rI7DKOVOumM7psReJcgY2VRdHZB/jx8Bs54tb+OgP
3P+0t0ec5IFIj/4rLCTs4fWnLZo+qLKSCLnL2ujSNK2NcMViMsQmnCeaVfaTlQ7ZTtCyZdRS0w/k
CYrSTznwm0hizC0i82mawiieqpOZD97Jg9g+NNxBe4Exrf6UjtXe1PPGqQAQ/P+Nqk//xqhuCjAS
ACDohLrRsW4X/5kmFKPPfRF/fv9HpSCsmPSUJuR6DLHPCyHHRpHB0TD/2zCkiZxTqlXn1Jy1sCtx
par29miaN3wHXgp15KlFw+u62kq7nrp6SoopzB3k4um6zeE02cYTMWhAfc/xL/dXufVB6f3CB42k
Hon8ahebYQkC+lGw63lzeyTU6U925ZVH6SGsd9/UxgVAagcGgeYlfYV1Th1FWjfWA9D/jt7N8xJP
2klEVhXAmZsZxkMTGdolMvTqFc3eaMf2xhVHe091wyjDqLHSa7/JzSkbWmTMeO/kl64P5o/Q3WVf
7y9w41vC5MrAicl1DUfA6p4hakIZSrYyHBLLOWrukF543pswT+d2Jy/ZOHwwFdKzVBcbFH6rAnCQ
5vnM8JsMYWm2n0Q+LlQk9eqpdOj3FXAT/KWVY7FjdGN9sJ0r5hglc8SDe/0RZ11bKM2kMnSREz0k
VaGHyUi5h3HKvSnK22OANq8OoFaJTPBRV0+S63SREUhkxvHI9KcGCO5oL2PzmSoeo40U/ncqlJv2
QGqCxAF8RPVjtTQQF0xxEQ/Zs+M/wcSTviZwy2aHeorLv9tgKHcM3jokC6Q3q8SwSZrXHafOT1o5
GdCxG0I4p7gd++e0m/qdl2jDCnSLCmDE2AbUyavTnSRLbpmtBnOyYRcPCgbxhA7AHlH5xsejaANN
EckQXrkuGC2j1Q0Gr2o4Jpa0iKjleIlknH/TxJA+L4aIdqoAG8uC2ht2ebDDSEKtQ9rakcwZTfYQ
BrWtXxpv1E6Jtat2fHvGCFtpRCh6beys0cmLb+bQei9D2COz9Ucs+uhJE3PKzSwNysmD90eVd2Jn
x7a+JZT5hClQXanU8toR01QbiFeg/6Ws4f8dxFVxjJmHgWmeab1snNrTe+8sMjDqjuza/+HsSpbs
xLXtFxFB30zFaTJP9r3ticLlRgIESEICpK9/ixrdPM5wRr1x3WuSg5q9117N5pJwTtOEy2LOhYRR
+mT7dR/zRp10igUD9Lb55FEffDXMV8CkAt4GL9Bz1o+zbeUngyiXaJjVSbVJdOw4WpL//ELYxaCD
YRMDQzy/0DziInQZ4YVWBIvcx602+zaF7FTyz0yX/jwOwRcBxxpyV9BkIDx9/6kwrOKFaWFOCTte
fZdOYfZc9b2PCcTI1WdZYf9Kqd+Xz3jav18Jfi84gs8Kg9VCXANB+7qzDR/nGuHiGy3fN2VBOhOj
vfKYslxY1rv5mKGm4TXC9zJbIxspRAsrw0wQ6qX6YXyQTXVXmfFlWZz7EZRT8+x4Ov9A3Qozt0iJ
kl44QMwJEUuc+N3fP9Cf2wrWngAY4NWKF4rOWSIzxAxdwhqIdRnwGsLXfnzpMDZipIdjGZnh8oZ2
YPlkX/1p3wOAEugQhASwWMGSP7u8Kpy4U88lcuSg6npbqQ8UImEzH+0RS+3MsbFLfkhlx9VBLxqg
h6PJ76DQ8Hn0HU+rT46wP/c5UmkTwOugcCQbAv1+8awc7P8FE4bdmEzNFawJg71jQtTJ3JkrRFSx
T+6bj56HmTRYIxiNY81um/N/Cue0jZouag2Krz6L677roMaEoQbh4E4SG0+f2dn8udkBc1cwUwag
D7D2fHNMM8YqAkJIhEI1ClwHjR04dJ9Vyx89ZTsqMbHFzB1H9fu3ookDRRtkzN08tNVxpFl0wEjq
M5P5Pzc6SN6I/YYLEOTEmNC9f8rsdTSyAk9hcdnsgbvph5SqjoTYg/+ZHbI9CjUqXNkxCD7nELQI
KOpFpVD+9xPykX2/fIOMV+9RksPXjY7s9e+b8aNXg9kuVOWwgIYm4GxZSBjbQ76Eulima1lrqeaW
xMM4kTbJxY///qytEMHyA3gPyOb9zzgF0mLBBMvOTSm/wu1H9wCfups5cIP65Bb44JDBgtisG6G6
QaFw9l56XQecBAzNWwiz6WCtCkJjPhIJEtIlwn3XOkabvv/7C35AI4BDOYpjeLzhYgCz/P0b0kjB
nCrczuhVWbAVG/7Ud4ut+YD9VbrMXriMNpdxE7J6UqE/TG6Ovvz9j/hoS0DuDorR5scGGsH7v2Gt
WOWhykYTomwoyZKuOsJVsJT//P05H62czeNkW62bYOzsXUtRFLZZ8JzSAyyG/RpuC5jc3aSLXD/5
XT86u+C+gefgmkWbevYozBLcEji6ADkaGWnNmB9kK3Cvl/oq75b569/fbFuH72/araoErv9vrgqo
hO9/QSQXN5SrrU8dsugKisIed24lFZm9jy7cptTn3FZkTvy0+/ujP1i2Ww2GDgQnAN74rPoDUSOK
e42UhJL57gC5kzAgnoA2kMQm+IJp4UDWQq7Hvz/1g0/57qlnv28imPN+AeaQIJ7wokNm9VXE2FrL
yn5mcvzxC25I9JZljmXz/rfFSwcqdDjf1pA1hzXdjPSGEfCGxXUMh97lquwi88lhsP2j5x90o6SC
VozpOtx13j8Uft6rYHm07ooOGZUd0+yWLv6/U7Nxu2IouRVXaBbO/eBhohG6MoTZSFOxLwa2VY/C
F8iPSWz8mez03/b3/I0A9QH3Ri0Fp5XtZ/6f2xzmBdTDS2Xd5VPZ32Vc2MuZ0RQs4ma8jdY1+Gkc
nGDiqZhOIevHx2TpjK9xOHSPzez5Q0zzn4yntEa5Mf3GwBUQrMjcDh6+9rOR40ffHFI69GmYfsNo
/azUoWzxo5C4PmPu+x1Cp3NYFYNh2cYNvYAXZbXHyCl5/vua/vOhgJhxDoY4jTH5OF9oS24y0xVw
u8lC2Tiiyk4+hEOoFgLAvrmPvCujSwu5D/vkBv9zMwGO2UyKAInCi/WcxTDPCSgjDuCvcXl+8Aam
GOjuBfEzpf/5XMSjNg1ftSWtAVJ7vwpyg4Rw5NAAu3PBAN1uAb9i2Abmd1kAUw8C/5v/RxYHWMfo
E0EOATnmPPYjDJQ20WxxrRrkRjRNlR/6hC+kiXX0ScH+5ymMl8NcFeYtoJT/EZKHlMi4TQesmt4U
KSJwfPerC4byTo3jtEeSEN1lBiLQEFZ3h78vnT+vGzwZxxOGc1tWxTl8n7BEqbzCRnbSr3XVrfR6
7HG9cbrA2WDopH76fzwQzo8YXQPxAmX1/XdE6apc1Wy1clmoqwISPiLGdqx7vcYH3oAc/PfnbRfY
+9NjswjenJah0EehctYKsTSyKZU4hPslaU+NTpZTFQ2aOOVBvlkn8TSCzHEc4X4H3xz9/T8/Hcnz
gG4S/AGYkJydxiwWymImiP4vTzFXZg1AW5L0JQ6uSpu6g77jAInZcNM21uyjWH3GWvtgh777A84v
2UUFUb8UZmcUhngYj4BDYvr5GnaXnwmd/rx5UElgdIW/F4RWTJ/ff9k1QqhqXyG5jLcwLvMpIlbC
0nzGRPjohXDaYUMCSdySa94/JVmWLJczApBVjpE9dThoHLWypm3V1n//eB/sjW3yidHE5qmE93r/
qAb/UUapRQ5cV61wE047MsBUiUjXhzUPhvyT5330apASolrAm6HQO6vF5kGvMpMhUtI6NlyUAQ5S
bkZ/I8HU/ORRf7q8AWBB1wFDDswBkX9yvi6SbQqqkWzct5Ar13zNR8Q0pcrDZCu3lSci67JDYWI3
HF0cTnLPYbhzV1qe9Ri1WXgLgS4R2T0g5vGpczS/jlPE5n1yMH74k4AEiYYUJCiAae8/AUZuAIIE
cqPixugLO6copjR/bpionv7+sT/ATFAXIoYFfgKgAwKlfv+odS5ZpSL8IuEop4OexqlmAdBcqVu5
V5o/tZBKHZEovGLbhiWy/7w5Qa2lP/k0H6w6/B0oHQC1oQE4v3aUgwLXCqyC0YqK4cjwGRExFhu6
2gRSRVb88/c3/+A33jx/ETf4L233fKDKESUh+5Ytu5U39rIoZ0CV8wy8LaPBJ+/2wWEMzQCo5zgp
0DGeTzrCfgQfzyEMdsiRniggD7v0bd/uKtT+sHMHOyY04XyhPPe7pG8+I11+9KZY7yAZgPmOLu5s
0dscKtpmLDFoaVh4KkXyTz/mw+usP91fH5yFaN/Af8QGAwh8zsRWsGQZwobOGFnJZG9NJ59hGdZ8
4gXw4ftgvgh8GW6RGAa/X7KZEilHLzrv9Nr7U+uXZc8FzMTGPpCffLkPKhTANHC/QGQ0+N3n5Zcq
qqHH8AVxpjnvX6yfhpOgVfIYxV1MZplmu6GJVtIb+Pb99+W5oSiApCKw7M4t0IsAKwpk8xmRESqC
iWmPMleN7d5xk3xSK3x4BkD+sbnCbF7/5z7jKczZJpNh6KdNpQ5h1LNjP7Tjfu34kxmz7n7OYoPk
CNPvENLcEVuV49GiF/rk1/7oDEBFDW05ZMqgSZ6dRZEtSwXz5GU3uiCaiEB0UULCSKxvfEjBleYO
fmF//5k/6CE2P2eAizD+BI3xbG+kLs6Fh73yrlIGmYXjnBxHyOWuSjeEYJw6zHgp/KH+/tA/3hOR
fRuAhOfhJkdszvsFDMQ45nGOtBVWNBVh0H1ABAdNJRiP1V44Xuz//rw/NgyoU2CHQW4CGx4U2tsq
/59WEgOZPJoQUL5DHiL/MqVK7o007f2wALj6+6P+fLV/fbuwNwHAYyB5Xg0lnqmADWoXL6o/0jLi
V4WLkBBadO5KLajD/v68f01h3hW6IDRsWUD/yqXRrpwXRsYlCO6EWtrRDGxJF2v/Fre2sccOE53r
IUnoPxMqfbZLkAHG7oUb074eESng6yKnFX0Zy3V5gaVsM5IOZxq9SrWOfo5SQZuEnle9WYh17pt1
hMs/b5gvb9FSLuxezWy57IMWaxSu4PFa6y5XITFxU3FsnSp7LaYEQnTw+J9VpAdKsryHBVwPGwhG
vG2zV817O9aurOSPAYzIp7Adgq9mxpFAYK9TvvKpzaFSbxhkSlkiPAwsrH5gbRD+wkYENiAr2npS
uAHG0tvXeIttal87G+cnMXXxLzdjJLLLU9/8Ax9iLffRihkSkQLU4DvPyx5xPq0qHuD/Mb1iBOoR
/BLQqa/lZJrhqu+i8sXnScRuh4mHGemxTuWTt3zh9wVNUoPacGo3IR4Lh+ye9gAn6gr2wDCIXBJ+
EmW1viaGZ6YOEjV/CXTfTMRT3TikFuQKF30Za6iSQIXrdhZJqD2xCKB5EN1Ga08jam+XBnxNYofE
jSSake5xGFF+PNughc36gLmEqXOaupbYWbMrb6txubcrRGyMIbvpk/V9vpU2NAZUPVyk2LthdU7K
WLDNkGeNxNI11/KEibi4XlrwaGrt8B8+edj5dbo9DP6SIJECSNtoz+/3rTEMoz6bRSBYhqJehS0O
JbWfcR3/OP63KJ6NF7RV+xiznJtnQZObKigqwxr2YDzYDyVbr5CIQPcZA52T6LhanyjL7FU+qwnF
OVTQCxFQUbV1NETqs2xmcEe3F/vfTY2/aPudtwTxDYM4Z5Z618XN6gqA2gPgl+fCimBG+FRWaeAg
eZO9LQwc2nRKS2QJRUrbC7Zkg79AUdKijhrUapCAFwfQk0ij5esKaUmCnM+FI/uPDQuH/k93BZmk
1e0FBRaMBAZpoAZGDqKhDzJru2Q/TnHPCV0bGu27Pi8O0wSZ2z7i1N7reWL4Xwu+HTmVmEi5lCM7
2BUUls0zwQ3EZnPxG3aTajhWydxATxlU0QNOimLYC7NWd8zQ5ZtGr+WJgjSvOaqRmS8i9EjqndMA
25tTiL/JwvJprXk+pt+VnHNLGjXZWypiRO8wOyz5ZTu0Dd3TWAZfu5Hlt8VqEX0UFUtV7aCsxjZr
YZeMPcgQ2LJPVTxetZyv83UKBu+XUavUYdKl+8uJeyjWOs9VeAh1uX5FQpW5dHptkV/Y0ejZpqXJ
SGBHdbt2bLxD2hE8S1bmQTtRZdlRYm05JjWLi/amhfVwWCP1yT13si1OQCNhP4y+FUZRPdCfkmAY
C3jYoDe3R1h/43rvhPNXTPTDczJhzlIXvmy/YR/gL4yRXXeyoc0YXOt6jFukCMbloFjqLKnKtX3K
GRzadnMHY1GY6oMORnShO7mjc8/vGfyM5kdbKv2NtyG6TAam0wuiqIaSrDRevg4VA+tviNfhZxhO
Pr8Y0RdBQB305Ze1YfB05Yha6mqk9WVfQOV3TzMMB295CX4pjLZM9cPjj39atQQaPNMh/2rguAcz
kSCtXsLVU76fck7lzg1wDqhTTWP0AE0ihx3iFKmpXUHZnY0GHterUTAdByOatYiQTNaG9Lmrptex
L6efcyBCt8dNL28Rh4qYnKSJsuveq7jbVVb1CdFKaUQNZAGkjtU0tgfdB4GooXdLk0O8mOLnYIT7
BZP5Av+0im1iLkWZubb2IrK/YXo96D0vV/+SJSpxL0XCQI2EyCOY6mbQS3C9OA1fi4LD2XIHF4b8
YZrG5glj9ji7yjr8egS4re6I11MjiBjypoeTgWGPOplL8BQG7U2Lu9DM12j8+uqUsXRc6rlZ83Xv
vSs4WUwrhv2wuXZgvObm5HKY1uELaLbTSlRRBEcOo5KFDP3E/2nWgd6OS6kERqoy/JINsSlInyTs
wS5gcZMSeRm7jAWwLQ+WbLpPg0zE0D245NesRWFIassmIasU7W0MgROWaDeLJ5bqKT5W4SKuupmW
2XURUQT5MpfK8BKwe5rVbds1WUvYUAwx2tV2ud7Crr71wRpjr65d+zjQLf5h7fz6TMHMoLBJY7kk
PcVkq65WxISuSYzpU4dxJ6ZtY8DVbb4gffyCzo2845HMv8thKTQxHrOhepuC6wPoC3YmGOjk/JS2
SXfPgpSBbZFYWbxVXVse5nATr3STy+uUduF8Z2ksmocYxGFVT60eBepeAIkE1t1RuQvMvD4CaNcl
7BmC0hDv5PpUIBhnqE3CKTIk4TE1wl0jx4OjtW3EIdADXG7bknJ/NaWLFqfep+2PgMJW/VK0bHR7
TA95eFCwFuZ1xNqi2lH8ZJ6U68owhXbB8gheJRv3Jm26WwAfyD2MYfynTkMhc9kcWypHTkbmq/5m
Zjn7jSSdotgjfd4lhyC1U3YshAu/r8tcABNPcRnsdNQlP+EIjxpodG1y9BaC0xotQH4vg7intZLU
IEKyWArkksetQBJGmpnwFARjxbAVfbLUrY/K/ibGspP4r2X1KHlc3M1FlH5jTbU0F17KJb9f5tKK
gxor3h+gkQsfXJd5tynzhrti4fgmGDVCm1c1wmNZx0JetnHWfw/7dpY1mI/2IZ37kh/Bkh3Wk5vX
wcJYqI9ePeSSOJrjlZ9mPsN/lOXx+AWZEulMhnVYXjsH5IQsvjAG5BIQ0BedYLuMItPq0Kdd+TDr
CAP/NTJFtkPwtS/3wUS5JsmwNIiwmobyt14tnJlYoYZXbMtwJhgiBeJyiWn4o029kidv++gBaH1i
9+005qdOrYk8SiGmEj/SqB9pnqNqDHWc+4dFt+wqQGmKioLis7AJjfplwaR4DpognHARTv33Zp3H
mEglw39CrqEtptSZG02xzHfLCvbcKcbXHBFXn2bNIeNVdZGvs1/2DViwmsAGG5M3vpi5qqVGaWyH
yOEnTqlOryquDfCqVq4KgaRwdEJ8Q+W+KfhmdxgOGfOWjs7cCR65kORawxCgszSUpzGSwBDAYGi+
orpMIWiJqnGsixnh2qelmXlTp9AZwHh2jYITytNsXQlWvRdHUHvGjuSqsSk4i24EfJW1MgW13CSv
WiuchY23zU/gWSwmgUoFu1S2cTEZk1kM91Ths1yOfo7VTVs6I148Su7mekTiDydI//EVCHVDu6U0
csj64ChXkTzpqd07bOu5ZnMkYCBQmXIhnfBOk3x2CCeySzzukZzqJ7jxT5O7oGnrOKw8x/41FG1L
SadGeTcFXfEdilL8z9qcZRlYW9rdyVahQ2EMJ9VBNlVbEcxg27cmaOWDRFaW2UN6WqyHtMRjMArr
TFvjcqJA1AoJiuOYL3FbwypeH4RkDib5LOYhmcsVq0NP2XIjI+VnUqZrtFxH0YoOERahOAEyqegj
xACIdYmYpI9BENmhZnBb+Q7roSrZzSqkAJlkiM/kQq1vIzWGxXFpdKNPMuvj/K1pGlRwRWuzt6kN
A1ODM1d8KT3c+XdxJtqeFLGlfnNtZzcAkmhJEHJil5uMp7YgHv8qEm1H+OtDRRwIso5xAmN+1gSp
21mYpeNakWGLph2sQNyjGm9esz6G85iFlxjGSWF+j4aqvJxiuwT1gKf9BCuS7YViLRSFmwDtkLbx
KhHJSY07Sl8V4Hm3WfY9RLxLRajU9AeoFz1DLduF/Kno5JTsZZ7ItzYqBLxd0jm6rvLZ49v0UfLK
gS6sxAVdcAHAJyh3NobHzxEHurouvE8rolwU/gJakIH8tlrUA0tJd2oVqJ3ChHJ6sZZLE9atyriu
ZbZk7a4rpugnZr/B9klYhPUbwROgo0lpD27KhsdkzBgIii52ElmPjfIkhhr0GzBRXB7dlCLROxLA
V3FVDCOvR9aWy1WCU6q9Kud2HbGhJ0QklklTnOB2kkONuChND9iXWtV9bvxNOkwx3ZWWCUcawFm4
XItUA9VAHOpSi9lKfrQQtluisBSmHdL7QFJmtpzhpRxE8Kgeh/gtG5BVcoRkDztBrWH4gN6o6fZF
NJTVNe9A+CIhFcuNgJK7uxQRbiwCxyc+7+A1PT2Fk47MnlsffgeLQ4cHymKtj61Y1FsRwp/zCg0E
u4eZGtgVikdjT7JqkWBtTg65NibEFJflQ3lCeZ2MJDYSOAnSFYIc5oO9DokA1Rs1DfhE6wGhQgEn
udAgawLDwH4v4zEHcUvFE0nRcCBSAYgr4gmzNjc1wPvpmVYZfp8JUNeXia3ZgBXKXVmHlpeoKofs
WzfFRtUCI0icSFjbuM+BnVxr2OjhnAknRIrGMNMJAFEUypEuNtPNsAp4KKu+8EiUzSch61Jj8da5
F1lySBngA0jXKrts3z5cEM64MsQxL9L+M7VNPuD86avXNrdlhDJSp7QhGMrl7ZHmC+JpIcyWJWox
kP1IhyjuF1TPKaq1NJ9LohaW/JDDHAckxnB6OpSBku1zOawVYncgxyhIBtHxfClnifyZvirE3hZJ
N+1HJOFmBL5XUtY9JqU406oKAw7tg346iqZJTx5OsniNEnTKYw/pflonY4uZqIeliK+HpVyjOhns
fJ95viAFGaGAvyCxzwXagqa41qPCbCYeyqHAPRhycQ9P7eGrzQyukRbr0pPO5/4axwNq62TUqE9A
H45/DR2nD7of1JfJw9j1OulmF+wB+a77hSerOcDWNKGwWi66l3B20O3MFAbhiD4qq6uWuewBXwSu
zBq9wMG1fQwRNMxNX1nrEMbYIWg1qtOZJm0NX9ziKl4bkFwxE5c32eJww+umHBpiOuiSd3TJU4GK
SwY7mFRYV8OVK/+dZz6rrjJp+CvHaANf387rF2vBrdh1JtA/x7QCphXNaXEZjRBt1CVEP/drEsHN
OCuUuF67cEL0cMflczoy1Joza/GZF4PJbJ0rCFyITuIeXimrpFex8sFcL11rkl2z8l7UM1P8aYYO
RSGdWSOXsakay68ktzDTi2E5OhKAmuZJj2vm9/PE0/FE1yT7xYsG5mmNkejF82hhxYWLUInupiY3
C0wfq+DFDzEsDDKgheMx7qU95LHt4aI95CEQj64CJNaHaAemuR8t8cUMw+E2qSCxxfJM/8H9R7/z
AHppoldpoU3Aod5DSULNz0wZG98UvRfTPqlM/mtVtAct0UuBdhrVKZk6KGR3S9UCbuswdYRF+QyD
SSw6cB5+RoGPf1jFsIzDtq0iPD1DXExQNu4XDIT4ibUml3fZkMGocgYg9qaDFGHAkJrA5xIKoQAH
42TTlzDh5e8ichmQ88iUfNfO61RcL31qHgab86+Ye+Zi16BL6AhQ28mf4Ka8/oKjq7mEQjyraiFC
8SMKu3DZXLiBKVhd2qdYLg27MCHCgC9KmizYgOE6/IaD/dLuO1RnHVDQIfkCE6n5uy3aMagxRAFT
0Ym+AgIjFr1eYCyJlQpjoFSRbE5nWCGUtniA8xvLyZRSTJwZLUWEdOGpsDj5yugG7p9geQ6KJQWB
yUjzW9CI8u26LFOA99L8NJia/mPbicNmbkR60g6hnrbbuShpkYxDxfiPoSAL7Wgk2iNf+ax2qMxE
C0zRqtuloCk+Bkg2wIOKOUbkDX7x5RCqOfsSyhlBNnnVzoYkzViMSPuCkdJer2H2W+U5eoq52WK5
uNti/toGGdxYXt1C+mFaXlcQG5uaoYh6ClYZQJtN1+BCIUSoJBJDadzNs21J0IEIRBK6gC87ocx/
Vb1KIAtZZ/szGJi6FaphP/pupG+ra5pvFhUzcGq/ihcVNamv6cD8i4M+IiY8DaqjEGnpSMI8Y3Us
oBwo0J81JGpYfKMd+hw4UEEguXdrxI4z+NyP2o3m0ZUNIJdJTm2HhlrhVtQAn+0u4LggauakfEYy
xxKQlI3rA45r4AjtGizfZZCOvxUcWeVhxBGp69mn3UC80NPDtAbJE7W0u0RHYH9n3iSPHBvo1ypH
hMsKwCcj2v4QsG3Fk1yTQoX5QuiwmpKE6EOhmUld+aLQHcLSH5DD9yiaRr4rYPDe7pXEOJ/AnWXC
VCWDbQKwHCdQX8OItsZAZtAPMJpZmlNSeQTZwwE2+ap5PtzbOJ6/V53s5mvlRAmzbbSFGQlVzuR1
o3k57NGCzzugdsu4g/y8Gi87jA1+NoD5ryrwzIaTnljxQDVyLckCAhB8qJyPwr0aMnldmsA8d0vg
f0TdPDxLSovuMAybEYJFxthNMSF7BDPhnKNssk03kckO2Vvfr5ZCJVRKueFb0yP4BzSG6WYw6Asc
v/Jg0p4HJI8pDvAVdxiym8IxCOse5/SDj3BVH4bGAIyEpV0273gIi2bCWjY8wsfWuhNgjfTJo0xG
HNWMjnmPtGPVEAbM3QNmhF/13AMkrWECO2HN6AC4fd+DU0Na7Yao5mVQib0zcHOttRUmPcZIf72D
J7xyF6yquvI2RbbVbwFe7cuo0OnWi9tKaO668pLRfmlRpoGy94AtAFQIQzjYXLIWIRu4sJa+FhUv
urrrdPKSpSPGFaYcsm3gAlf9a8UTc+JAMChZNGhQR6eZV3vaDAiBgOB0RRrX4uWPxa3NC/KjR7Uz
omDtjvLMouLUNkUxgIC333RZ1munZv9TdDhHb8IxWrAtfRuYI8rf+ZT5MZ4unBLBRe5CWKJzGOJQ
WDNV1XCcULN8r5BoFJNE+vggaaL6XZ+q9gFs1OAuLWT6NCHkqyFW5cVDJET/VTUL7I/glYjclCmI
8U+uDkKHOs/mAT3hklJgAKvDdQET0DiDagSeZjtu6BaLPZmNpjY48w2FbPvGbYnLsKCBZNj0JQZX
jW63JBbnbe2mBLui61q0WYULZc1hK0jypVMoDqqs+QH/xmwiZgaPbK/mlQmMYOIJAT9VNK7Ew1Pv
BSVJ/pgKCC9qmKCuJzbKqCKyyIJLAW/i9GrJEe8+2942F8LF/KX3QJCueZBO6sAKIxvU9zAGIGki
s68ezQrfZ0C3cSW0m1ObKUpa1Q6ZdC8CFlBwMhPpmO2scIof4LXJHqpUitPgIqBScoyqIxQw9ivE
6cXNZkmOqVoXh5d0xmWDkZLGRuj6qruOMMAyJJ675j6II9zn2s4wWBjMQL8zDP0lUbPGaQg+eLOQ
Uvi0JyFKqCcK1j5KRzF0Zp9DAPvmxYBwZi1xVJC5svpFpkHwo8UC+GEQucdrDCnol7SL27vJoGqo
/aISuP+2lB6t1wD3eCMHu59zNoFGNffiJAYbsEMUTsGpxGmX7+kCM0CY2hZ0uOgm4fs6N3ANI7LJ
cdtMUxZdp6mBCJ+uIeottL9iquOigdOmhhi/5lpFlx4IPQYKo7LHFqOwjFiwnFDi9vNSAl1XZgBw
lqe4nHHEosJgiJ2tcPw4TIer9qbQY4WSKPPxzx5hgf+MKetQ7EYCZiqhkVdFxRqc1LZltsa8bSrg
cEX13dL7JtphZ/QFMdqBQJRW1qXHPBIhQ+PA/ZtJsiWsO5ePyc4EAHtQQUS2raG6Sd9GgbDxK572
uLY0EhBvXOCqqFZVH93Nfmstcfhk/AohyOMzXGr5lnYYR4/ITegnghka5ri96E6YcpS87lsTPBWq
S3RdRm18B3trOjzQuPc/e6TxlZcjEiNeyqZh97kqDw2T4XSxBhFgsT7XMQCB1HUpcvCq6gZC8uUL
ZhWlvIA8tr9CE6R+BoLhZAB3E/+Prg/iew/X5wr15GwQYowW4E7i/hmRFeoB2lJUDkBzilSgzewS
vt+a7HnHZFfucLCyCqjNYtXFiBRSwEZSYADkoDER11okHIdlurS3LqXrV4W7+jHBx2mICEz8e4Sh
TbcrKm6uTVKN6xHvON6lbStRurYrBUSe4L8hdAD3hmdwDdx5UQm0oLBldgSM4/Sic0jP2a34sA8Q
5QPUB6affcvXAmVDrGnzA6F9yE4w3AUtKWy4VDeY6ALtK4cUyFTO5izcOazQDMe3CELSIQBR3/GB
9SEZc5dv+pHcsP04KPOcVpTOVxYTjWnvxIzDJjb5WFzI3EtKEvDrvyPmsJMHF6Cv3odLi8sm1pz5
YwW0/QU27smGF2foVtyMWdOFA1xliZk6gzpXRwzhl6zoUwIAvAT4E+DuwPWQs2Gf+mGad6j0InFo
fAcVwT4sbRUqkqjFZYc5MQiZ6QE6gykrO2HkL8m15rcrKxd6sUxNhyoH7LjE4RRFPlO8F2INkIw4
MzBD9a1tMI92dT4lyr4oq5Q//h9zZ7YcN5Kl6Vcpy+tBDvalrasugEBEkBQpSqSW1A1MC4UdDsCx
P/18YGZ3K8AYxmRdTXWZVacxJScAX46f8//fIWqpY8XPIoOmm96kqaToSNAoD3o3mRCJaj2nd6cf
lzb7YOg0WpW9p7FfM0S+WmVtsStJ8RqPJmre6q6pAHCTfOHQMY9StWV8h1hPJ7KuVEX5pCblWF5l
8Ano5FFCQxI3SVKX/YOtDQvxleIurnhyRKoTz1DvY4yu9mpX8XuhAM/G/TKq2tGacn28bUyy55QK
6qH6aSjDsIiA+jGXrz1+yTj6GXkLwhhyibK4kRV62095XMTdD1fj7LxTXRHZwSQoeXykztKqj+Vg
50MWRJ5dan8IpbZUe18UFAePkTYMVJGlsbjLD2USa6dJYrjka0VP5/zAMC1lxHjV988ciaXMPhum
orK4NTjr5MhyUmea4rutCfMFdLXMyLpQSkngMvB21GMpe8c64gTtlQe8kYJIox9ry/kEi62d6b3d
qQ1LykJo4X6zG8N2vvW2mztYRimQxolvTnZWS7JOqVl+rl1OmR8e19UonNzJSG9A0xXdW2tutLX3
c1Jo+jFxpsi5mdreng6pgSP2jcqt3DzALgZPSneJdnln1/z+wlddagSAR2bX/BGn8VQ82omqTF+i
eeLYoEgye1CxZc6j2VruHciH98OV1g0cmYmqU0MhpTa217PSD9GNLZ18OMpynFizFeAUjspeZnd0
6sT3KkanF9ftoi5ZOFilkX+RbR7R69GQNKIj3WmqxxZtyeJnFfEr3Rvm0qGIQYIlmC2zcj/nrJj3
/dxm0xuJyU45Lirna9hNndXsQM/Nf/SwVp/aCSjAlc0mkO8mM4/+UOJWqH6sDOMHqyILvJ9UD6eK
KI3ej7y6cHYZx58ZQiDIxZdY0iGDC5bhTce45l8KODfm6CpmufzorSazdipNuOfDSrL40JsjeSWL
ZL2HOI3cm4/yU7mnhArvO3ez5cvcOOK95Hd6nN1YdbglyTSkM15aUT0gRvSTxtPJXilFcltx3753
6bwLhsLES+tHdpR86WQstWCw2m7wy7qeP5f6Mo8EsoOq7rReb77PhaV+HqE6XSu1kxboYIR91UuE
ntzM7FAxWBdI5/IrI4PGbRbd8ob6z1CEIh7MG8HqGf1F76nb1HOE7NdMx/xN4SC9G82OykNs1HXp
D4mOw5mDFhFGTeLnW7lo02MtaoeUqVMMNDEp6Lu+WxJKvu8zdsRHVWklyeiyppNrbznJTEHDQHVQ
aDYqj4S3+5g2yOR2uRjazwiN3PdRXmr5Pq4ix3kvsBJ8apDJodAxJ+uHJ4Z8JgFjSe7Rs1VWgTVO
edjG3sSNzcgdKFNxTlptnNDWvpGdNh6jqGjKq0Edk+MY11LcWvZEXsJILY5vr63IX2D+pVAztw35
nlFXkzcudsoiqPsoi8k3S1TBHPwVFc8mcky/sZz2SxNzNoXTXCLgyLivcxrnHnrafonmI6ms2NxJ
F0/4DfIppQwtMy2LMI2W/sOCPkCG3B3nb6WtJd8zRbiuT4Apr424NrX93DTpl7Yb6aPtJkl239Um
OE/UxIKOa/PSUV7p9PaG+xJ3VjVavNu1+WMcaKWddAHSHgowVFUp83ZDNZJDLlFz+sgYJYfVUJiK
vxq8HrAZRtiMc+EWvkOk0+7MaZ7uu8wYal7JZKk+XR64F8atU7DjaR4Kq3iQbOeeV8/yoJHG/ERF
H8nDkOuSRN4yk6zOlrS+iSdCrHDAyzawuc1Y/awlbf7IG8N8VD3oCaidR+aNLudOf6PUbZv6KiWg
z3EsoTZkrcRhJmRLKZnNyE32SDSTPZ5TpQ8cqlbavtA8+c6S8bKK/Sz9VsStfd8meFvo3M4mDr4g
d+cwSef5PqX9zoORNk1503q2SMLIHLI4aFAbdGFkRbFLkYcgY++2lMPXvAGp/MHq45r8pWY1e4yT
Wbnva9Mj8cMFkMRrNw1BP2v9l4qzl26rWjtQF3HGatk1KmI3cm0JUEM18dKdQbpG3lA9mcVnLVvw
eS+m4n51hKQHXNNU0xCyuMc0hLNVYhiZpGdeNarobkFaunkg2oHMuluW1bUuFNLWicZNbk+AoH9s
rKF9Yg+lqpWn6pohIputcv2cNDzXGRLzD1nWLscMDUVB3lWhJoseKP/QJq31qE2m6d1onHeQ3jWb
eOB1leQLIRkQUczfLqg+rEcg4E6FZFXRzT1BFbnXOmv3Jd2urobs4ihbLS3QN9zlECUBonnYjlZt
6C8yUy4pDRTCyg1gfhPWF3x9S2iInXLEHNNsxEEqCaxef7QXgrx10Gf9J5YLsojrz38ZtI81TqLI
RU6DdvlGZqV4EI6MDiW1+78/FFps1LngQDhVtkb6NIq1Ys5rJwBibxwMN+0OsZ33h0RrqgsS962M
lldJKyoXaBeIRZsGWKdPlYw4ZmU7uPh76P+eR3IIcqdMD6wF2JlZ9e31l3hmfqwCYYTuOJlQAm6+
XI4LLkI64qEbmPWrYhmmK5d99ML7O/dQq+kGhOMKtdrOjwqVrpNPMM6Q7C27esSAY0QanN/Botyb
AeR4/anOTA0Ncwh4ANoo4YHTT1+iTudyKaPcCzy7+ZaaKuh/YGtB2gs9fH2kc+8P9wxAVfZ1JuNG
9RxTw64bJfXogtG3DwgBHLp6FZc60D8DPE5kkcwKDycHEwJLMKaA0weqrdbicshnUjry9nT0sm71
MSIDrQNycyQpgaFxh0BrLSdoaOFHMwU0L2WeGAf0NOZaYMS5hF7m4d94fGvtQMIxCmlifT2/rEFu
e05FDcELZEub9yD1kK2g2KIFyIUZ9FKqih96nadQvEzHRYZ7OpKe0YwLqBAjTbW667SUDKGSWFQj
k2JfqZHO19WtxDcQEgdYZLVdi/rJX8b67/ozVmf22ld8FeeysW5t/EqiSeor3PmVJJ++UWShAgqH
v/kMUDS95G5/ubMyGKx6G4wMjK8tRTfLpBZRCyFDRhuE29qpvta1rVC4Yk9NPEQmeTyMF0zOZ8dc
XTas1lXwvDEN2JPbKkT/rB5rsPZ1mc5B05vOvvRqLMixPQeqVmr712fS1m/z/FbB9+CnRIpMT8rT
74vkZDKbnMJTR+Zjt1QI4VECzvtJDLbf4bQLda1Bb1r1l4wgLzcLXjE8RqB+AG0wMJ2OXJmNF9vl
5DF7Zf9hktP0cTYK8q7jNJYXIHsvtwvcNpAn1sOSw2tr70sNmdW0W/LWWo17UMe5OWgLlYbX3+W5
JwJt5sFjZbeg89HpE3GHj8i5Omy3k9UGlJ+obPVVeTOjnr9wXJ2bKxbt03mD2KRetMVZck82IBOY
K2i67qZuju5MFEJ/YDay1HCpzAhPvu1kl8jZ514k4GEgACt0xtmy75RMJVnacw1eRr38gtHfopWd
1xnj7vVXuTXwrdPSZmun4TKeKwSRp69SrmbiYbY9jAaGfSXslBWXdRrm6ixH1ZoRMo699aNFKnk3
Gm5y4Xh5eXCirMEJANnWxDq0Bcb1NLfWuBAwX0piOLMh9Mz01dw8Zt4xUrv5wuOemzkrtpAPCcIJ
usLp4yYz/o1ZuF7g9vTDAPj6LqLHFFY3272woV8aafNioz5dAGfyYmNbWCGtKLOgyfIIFnJtXr3+
Dc8OpYOWgSVI/e3Fhu3SVqSNTNpDKqn5rcPMHJK6qT/WaWJf2MXOfS/sFP891DptfzkPCUfwEje8
vyHx5jDT85hObiSLXCexkG1G04W3uN01dTSDK6gamAL1b3uLXeYmpGtKD+5rVEbtgDdpQrs1e/tc
R1FoGNOwd2LyPcZcyAs72falPo8MvBMc33ocb3tVZnoP3EHX+9CVufuzFMK7yqkP7/VCE39zUq5D
QRlT2Zt1mI3b3vW24inF3IH4V5bB/Ynw3gwwTTx2Q6tculNsv986lKWrmOUIvgmINztnUfStnsZo
XekzfUt5RvvYliM9aNTYfl+4xSXP3Hb3ZDjaGaw9tFE20gNvc+hpHUS/zPWGcKI5zJ4d4IATHmsF
TgsqrELwe1Dqu/DltlvaOijbCRGbud4Kt6DX1BroxyTQb0J5it/oipUfh1GRH1oHRSLRhhWSERLX
Sd+4XxP6kV4IGc9MWcIZviJ3KYjkW9ThEFNxa+eyC0sgNocu3wsANmXc35eJa4XUZQWaEnHpoc9M
VxzDLBHX09f2fOvPf1mYQ0/ozyBdmLcZRR1bV5aA2NX+GdPf5NIsOvdZOTTwsmOEXp2Xp4M1PdIR
YrMutGIjDbzSHu9Em8j7SJuTfdegRlNqoV74rNqZuavxXh0mlArdZEtgK8AK0lqx7tCrt/qdTo6X
Eo1rd9+KTnjHZhjHRwdk7HXWSf0d98HiExlkI2xyGzpT6VFXAxCJBV3D1BFGIjJ8bemLS9Hz2d8S
CRsbk726jjdTHlabBXMrQ7qsYt9rOnfxmSXWsS0UeWxt6xKX7jnY+fXqtE731fsKSgelAwCI04+B
cjS3odD3YYKJDOvi5HyAZjs80DjYuEt10sR6HKWPniT/WzRTdWMspBGxPUWQGgt5pFnU6O1fP5Fe
NKx4/qW4mOLMh6OIBOP0l2pJkurJwJaW13Z5Q9qu3DtRXx6dOKXflpyXQODLvpXqUodWIdB/89HD
pu/JAaiRuBAvnpuv9GoG/KNpQEaMzW+D8j+OhE6JeoGBc4PgvNvXnTu85X71La9jMC7l9HcZ1+sb
WBlo7H8ud8ftfW4sVHVRxrgLsRRlKGb0YS1ldc67bHaH3Kf4RzqijEznwmFy7lmJijEYohfnC2zm
n0YVfUlI04WVMGzqD12VYm7pFySJqguFAZtCss9yIPuvf/Kz44KMWje+tSv25h2LLpnS3qq6UNUL
4+hktBlEitxlNxE28d0gZo2iCi60CwHCGnBsZz+rjVNt7djDGjidaCOS4F43sIgA7xg+pOkkd3pv
Wx9ef7gzR4pOwOiorOm1n9Lmxoj+tLA6+L+h3QIq8Mwqv8JPgAhDxj/xOQ+B1Cc9IFowaMHSGxfi
uzOvVudDgh8zNeR+21CE0GFucy1hKhWZfZPZyO3dSsoDQasMafKM/K+Rf5dhzvxlUNIxBAoGOJFN
pMfh5nICcIz1PTVoZ845sGeS8rkTpYFjjcPfX6PwbfX13AYeqm6PTVcC59FtF4B/MSs30pbtuwQ1
sNirmCrTQC26eD97znz/+pc9925J7xDl8WL1F51eOqwWtCpYulDpl+4wC608diB7Qmy57r2Oxh1n
IW3R/41BTbIdkLlXfOnm3dalTNXC4rC280TcTCZ589a1lO9xDR1RrfQ7R+GFX1gpZyIEIgOmsM57
pIvQZmOYo8yxCzPqQhGVkiS50T90s4sJ1/BavKuvP+GZIIgO75idmbUriGYbjnS6PvTDSAw2Y0Y2
8J1dW+NiPCjUQf0Ou3dgGKW67/Kl/fz6yC9SievEJaOEdZ/MjuduQ1y1Wjj1Zw89Etsk9Y25uWso
Yv7EtDHvk9oAomjUrfXdraMaszu6ZsQgiq5eF0NufqCaM97U+lglO1RReAxe/+3ORAf8cuTV8Bry
8bdZIGsYVYWdm3PRRezmdgLlP5qIWyrrqh/Fw3QBnHzuo1M5wFa0xvz0azrdHueE1qJNwy0mQWDp
Wx24A5qQ9IdU7y6B586tJFoDIjYF5KUCST8dilqTIROMZGGELv1AFPyxYpUf1i7SZJ5a6y3NwPLw
779OCHsWcAxO2hcAYLxwwkb43YdWKUgfaFX/dkzp3ulFCFPMeRbvXx/v3DNacDI9UEdctp+TuL9E
2W6lLmKYqyEczEg9TkmvYbqX3Qdskxq2fC3iG2rj99cHPTdn6AYN9weElP7i8BnSxBtjbAghWXEj
sL0GYVqRKjt0hcqKMDAunORn5oyBqhjQEdEb14nNYVdDUFWoWo+hNcf5bW2l7adWN+cDGbb8j7/9
aGTVLQhpHK9siOuj//I+rYXs57JkI1VM1JuO2zjYj22Mi0qPYDwdouXCJeLMuzRxZ3OGUypkmm6e
jXYjmFbwV4R5E0f7yh6fSjPVj3ldompG2H1hfp55lSajYQWDDcsFfxObU4fvKRurYyjZs0KEgfkB
WYSJIt2uLwQJLxD77HtrGERzE9o+kF/ejGUnKM/sdJrCLkvmo2VAO2jox/Au6zNtZ4+d5EKqVvdp
L9VrWWPJsaS3vFXHPv6SLrP9DTe4CRnBaI8DveT3jmFFD3HU9ncu18Br5kN2rPC9HOlg211q5Hzu
vvBMr2PvXtvrmJuJsGhGOdvI50ILThsKowjvlqVP1k1lyOqTQAhCEDtP8WeP4/hKNCmcEpRGylNn
iBQfCSCBSzTjM0cY9QHKbHB3Wer65n2qUEgdu2WqaHanoFUqXXpZTwMUFwRhoC3y46J4ElOmMC4s
+HMjk60ntU11ArLRJknpWn1SO0k8hZnq/OijtR9WvnR3ONGtUOv04pMtobmNNNS9MIfOTFeKIpSg
uLExXXX9dDnGGMaqrtamsGm6BHWanfsOta7Qaobqwso4s5PCQ1zHITsOD2XzjAYdrwxOwwnWQ7Rq
+82xPCD0mfy6n9BGzkt7dBp9uPCAZ5b/utOA1CUuUPVtVn3WrL7NBYb4eoaIoiKoReoN5uO40Bae
HQAkyCXO2ot3ymwmvrTWagUJvu0FBeWA0Ca3n1l9qbyTWlIddGGOB5SYl2qI54ZiwkK2IIhxOQ5P
Px9U8cHOHPgZq2bzGrte6ueDi0yJHPeFOObcUJCpDL4g/UMILE6HqrR6zlxbmUMsxOTsy9bsAwvN
S4LKaSwuzJUXdzxa/5CqBNzJFodud7MSXaw1CGnBLaSore8QcGd0tVgE4JbXT6MX645xuGYBpuP9
8Z/NQ2FoGDG96GAdZlob2W4UX6dWLQITwxjuGXMiiurta29C5/z6yC9WAyOzCuA1EjhBx1xf9y/n
oJ17kAzWjDrG1+bY9dA5Jf7MXdcr857c+PwJVty4f33QM98Q/D3nLuot7gVb5HfiGWiqag0JE2I4
8Bt6+r6aSeo5HVLbf2cowyE9ycMROW2fT1E1NJCrWqoD1mhJ6vm6hzpfeM6fBbv//X36j/hJ3P95
95f/+k/++buoZwhhSbf5x3+9rZ+qh659eupuv9b/uf7R//5XT//gv27T762Q4me3/bdO/hB//1/j
7752X0/+AUMFLqN3/VM7v3+S+ICeB+A3Xf/N/9cf/uPp+W95nOunf/72XfRVt/5tcSqq3/760dWP
f/5GQueXt77+/X/98O5ryZ97+Fr94/YrVjXx4g89fZXdP3/T9N+tFSGPvVbVyYatCdbx6a+fgDkl
Sa8CCWHnX68JlWi75J+/mcbva3qFI1AnHtT539/+IUX/148IhNkA1hsX0DBgf//18Cef6X8+2z/g
EN2LtOokf/Fm9a3pKliQpJVNcrxEhZs50mVwbeyVxus4MzYFe0oPnovdEFe7CzZReig9iKG0jLzd
YB20Jr0ys67eq3r+WGR6CC7qwSJT41tT0mBftj4CHLV8AguqDNxzQ+xU8a4dDLS7BVVb7sLFTjaD
2Cfo6QNHiZ6A35m+PiDxqlcDzaQ6Px38PenglUfXqz45cVHvBoTRvt1rD4NNbw7YHxhM9dbH5orx
U/5Rx/1V1Xwh7sNY2tnlTjEjFOL6n4Hs35rmj6Lkv9uZezLb/6/z++TfOjyJdQ7J7V/1/+EiIIPx
2iKgzjB+nX9dAM9/4M8FYGi/U4niJkxVhmTPOmH/WgDm72ummqgZGzo/eS6D/7UAHP4QWjUyfwQq
f87y/1oAlvM7kcTaMoFuBmsR2/07C+A0NlnlAmsK0yDrRtsTRA3rz385A1xw8fila0yrqO7e2YpW
31M5xmOj6DVURT3Txgu32dNzdR0RFCn1Rtq+kKWn8ng64mI4REHtYu/MQqk+1CQBD4leyQt7//Ml
539StH8Ow8oGfUoPFFJsm2MVgLjSVElswbEs+0+aNJUHa1batyIt+sL3Ukt/NLrR4bpCQNYFCcjZ
BwwqkpYljSzpKJ+oXXrAmukaO0PaoKy1UYDRb3s9/q4+vxy7pYC6K6aJm4kEs5RjTE4jfIRqqd2m
c7F03CsxsIalFOq0d8YheczbBrIiWvWkDjR9QN8s0CovbB+9mQcOV2zML0asRXcT17gfKsCVdKdT
VZE7KxXa1yxZskevT3STWkaWxzejZAdKWozXIep79WPnplhSO9AcGBhtgXO3pJGF7me2VQ7X0ejk
D0aRjZqvRfR897tS9dg9keaUh8VF23vEn6ja2IVzDQuuk5uIs8HbhyXNa5dAA+xyNTd1KjDwju2d
MscJ/KHCWvv1xl1sBv8Lnb9VelFLn4GiMen3l9q6XzajuMG7QgcoEGO8qVRdLfuqQe5898vS+2uL
/3VLfzmjUZRw0lCVWgHYW53VoM7C0FLF2DWGAGcTKZpvWy22dPLnQaqmzoWZ9gyk38w01g4NAdc+
JqRoNksowZmTO3mv74qlrrodoN/CeeO004Al06ixL8a63oQd2uj33tBRFYyxTyaHro/sJOgNM03A
FU4o6+mqnH22uId9g/rqZL5q9+N45Eqs/cxnF5yugpl63ypuPfiY5/X3Ax6T9VNRS6KtojSQWI/t
FeyDNgpGLSpiYLuZwLlWKI23R/qaXBUQcjXfdfC3k4JtEMMamlA+ykHWkw/rg46UXMPa65zu2fgQ
HFBIviji9MtSiexSXvI0AH1eoxSrEPtxKSM1vE1UeLMmXDgiq+5nWELM2rhh1dY+AoZ51NWyO6a1
p12QVm0yFn8OulYH17sRtSp9szHQXqC3UB5ouzgyHMjdSrZLqMwHlhdjyZZjn70v4iwP3T6NH4Vp
4FYairIJXYrPH2Mjr2iJY2FXhVjRY79J+KDEOGNxKLQCtWK0OAnFaaHuR5c/BdqwujDBn+WfpxOO
ipdDOgkbpqOT2T3dQeHiuXG1RHQ4r4Sb4Q2hG15Z4YH2+2nwcl+iF7svUgxioZXil8PmgYo8TPOS
tVriwKGfeDKV9S5DLWwFzUIVDSpTDxEkrpMmAgghe7Tm9QCiNDah5wx11He+Z7T6W9znauJ3Lob6
AGt6YYevL9/T+8H6eUhw6nS5WNuIokDbXNFtaVaa2RbWDoLcHBbwCcWyNDc0w7MvvMdN67F1KBet
oIkAmPQxbb/Wk+qXsy/nt2hXsO1OB+tIv4kcpCSNCx28FpbEyxRAn2jvrd6rnho8/TfwmUfMcZBs
tOD1h365EFaxD6oGHZk/17HNFoI3F4xyEifhPPZLaGTap4Xwjl3T1UufBInpS81L9q8P+kx9PZ1H
JOxQ/tJYBAE+gKfT5++qOMd82yWhOcxtEXQwQQVN0Ov6zoiUFm5YNub5zqJrdyCc3JXBUDBj/HnA
1XbIXIkhYEkKZ/ZbHExOkCMXfGt0VYbtR1NJTfdKlUdvaEyut0GjJKKmSKq474emYnPDaJfhPo4L
w3cxRzFEr8FTdPOh2ReSw+q6FUb6CZxSAV9ZLNkSkmSw1R3+7J491FNwxk7obD8i4a3ElTF3LRyN
JLLFbTZjm9cocwP/oSPxVYwnm1aZWVa+LWurg0GO4eggMX3CQem9yfSTukcT8Pr7fXEQIWBHhQRC
imQMufjNR+0S6v8eOupQLwfvqeyd7tqEgnGcsiTaq7kp/q3xUBtgpqCaue0VPnEaIJRb/VgAufZO
Sz4BfJ6n4LHrzDDBTddcmLYv1qpGNotSG14HICBIb08n0DzptAgDRBQa5lQeafmpHWaZzDeKmY+P
r7/MjVKdxbqORXLSJRuDJG8bNpZaIUVO+BFqCIjfTF1qHHq4ezDG+777VHvIPlAZWNObrIogaidU
qX1gptA80oE63IXfZt0aTpYOvw2JRA57HB5cXl98Wzuq9bYuQhaoBurV0+e7sSb11VpD/gaDsggE
6dMf5OC6ICW9/GEVwoZLZ2ObmrX4jWjT5gDGtLjwSTZtzv58T1Rc+d3IrrC7bfZPRbOiEcV3HuII
jxDT5kJ752ozoV46d1BVI8wpZLVBuNLhFkwy1F+tKL8sSptGCKi8xV674WhtqFuKg3oUxNy9CmrB
PTqWAMkEsaPoborZUdrD6y/1zGzi89KsBOQ4xcotnTuamiUzxtTb5cpsH3F8NjesYfU9HbQuaR9f
bv34wlF1USBjhyBK3Gx9Fu10K+C5Clf8SvvWNcATMjMuv85xqlF66OIvib3YV3i9l/0gdfeblTTL
hcDxzP6w3giZRHwuQsfN6lkccwK+akc7/PYmjf1UUzz2dpkdFnOBlouRs7okbH3u/bOZtzw0Kei1
vkB+ZZNrz1SjyZW6jHZFmtTWoZOlmu0K1cTsWLlp+aEyyu5tTBfofkdPmh5yWd0AkkI7gZepKifd
H73BsXdx30CdGMGJ7OdeLzD9whn8kC39wn0BguOHoSrtev/6BNmIzp7nNkmatUEnWdm11H663why
YuuO4+wsNbfSAF0ZIHubatHoj8Dv+iA3dWvyDeI7utJ3aYSRVDUGjXtZaX+XZqwgCFNHAxiBN+rD
hV/vWca9ebnEY2xP/KWGylCnv54JjzNt68HZ9Uq+RNdj24K/zutofDtGIywbm9l4j+fbIp2jjspN
zkeCN2KktrKfMjcDMAXCJvNnsNhvpgywio+qtGx3lnSzYgdOQxkDGhjVd8UMOhG2W9U+KZPWcUAq
Bm3f6PhGWyWEJ9oQqkjvCl96MFI+GHE70WC1T5JHW03qhM5Dnhz+GGO4cLfpYnM3ALic30V2MT72
stO/m6Vb/PRqCqR+Q/jeB12t0zCkr0tD3xeqV2AErZUcakZsuW9nzVseQKZOTxTOUnlrxQnXmcGB
qOGPQwawpIzTxvbr1qjYb2CO3JtQHf9YMmd4L7MmsYNqsTDZZza3VnTl5R9prdg/chqrPWlWFamh
qiagURykk19pIFULf5YVRxsNCaBURG1ZMJk7d7ZxnGeGcoBjgal7kmN84fpwZtGumqg/ZbYOitvT
b2yvdpfagJVRgNm6Fa0ud9WadMsTWV3FE/HJhTm/7kSbSbV6WvBJkgplU9zMeXARWUW3GmU3RFb7
0I6zuQOoEe3Tvkiu3UhwvY1nhx4O2EO/W53T70nkXHL+nXtq9krCinXTIKA5fWornyuswVKhzZc5
HyHlLlco58ESAoeDmpZcSBGdG249VDn011LBtjDhVgusIR2GajuWAE41V2DO05bvZVe9W0boohdK
MKyAM2+ZJDUCGf6P/2ezL1qtooBo5i0nsdcNgW4OTi6CvmqSCeZcwW2IWxN8fXssxuEIhJ42IiWg
3MchKyH0QN917AMtbljUbpZgSBaEYjsc6pMZqktqPipJn2eA+Sf1mwCPp/qVMkt5tJaIzWuhCg60
E4p+ErQlXeJ8U0nso0xgogRgQNP3sKXiJNBxOytBA7LeRIyhrqAeIPUACvQcLieISvmoWeST/KqY
3LdjjPxcNK75BEW4fNcVbXYv6dMLNMLNPN3vsqnQDnUroncFfQuTg6Msyw+LXbIILE7IO7NXkm99
QY+3UMunxNj1GjBfeHLFJIIxynSS1f1S3GqjyvnlpnnTB8Rvrr4zYXnAtqGrsnc9jAldGSBbKWTF
TfULNJpM3QF76cjJJGL8pjbYVvAzt+77ea4muF2SDig+TMb+/SK1vAkmQzTvRZ52EHkbmX6pbVNo
3D7rka4Qhp3eOtPochLQZKLxyZ1bb4XsoXHZqGHbXTwhAfRH6FDkwuYevClucyVFJQ39A15VZCqB
3RvFG1e0LWeI5SifU7iQPyAilHmAnsO+YwHUn6kcjwAqMLA/qcMEEQcWSX1sI3CFWu4mVUAdsbyn
oZT9oe6Fd095snmQoO8+zp6BAd6kPwWUvCTnXJfeaLr+qCsjxv5aiT/Nmg7VLxvwsAcS3GmMPWIW
ZCNT0X5KlBbyXNqhVA9QhNI0wICM85hRr6AjQFYrtya4xQJpOdHVLhVCBfOdefm1bc/gWsC3ZG8B
o8E0M5NKu4J0K1A65GsqMh7HuP/6+qb1cv2iGMLdpdEezTJxAZ5uFy4ot1HzKgegUJYgxo5sf+7F
fAcFmsyVR3+x18d7uXrRRbFd4HHEPYrE5nS8MhFQIJSSg7es7YCPFD02cL4+Sk37e231nkOQ9XK1
NponYiPrtxlqKHJLpDiqYBW7H1O3yO/cUdEC/EjNgfSbd2FrevloFA7ILqIcoFJAQH86njYAWRBo
Znai9qDVlm11DeylIKIhaHj9LZ4LiilSEBsioqS4thViYNFRcmFl3q6LWnJbU+FZgIpd5WrMZi10
0s78sJiAZA6Q7scbolf5bswBq1545NOS3PMrdtEuEOZR/lgbX50+skELCIiag7dz9QlSD3zocQnH
PCnv6RqZwjovlSbf8wiQm2lTtFyy1b9IxlCrQZKLDoaZRElwE5e7baGVqFOjXVoU+jtMDWSRB8fZ
1XQj3nuxOt8mypRfuPyce2j6SeEWACiBfnVzIQEoM1q03GZeTboxHhLqBGmAR9ECM+YKlVistd+W
Q+8FmtelF1TQL9crxfj1URmf3+H5dPwlEQZWR2tFLhT6pznm9xRIC5fCrg9cgew76GtZ/3Fhqj03
hN+ENdSdMJ+hjKEl5zaO0tW5TPOliXa018nTvQZB6Wuc93L0+3Zp5+PgwUeh104RVztvciNtryUY
oN4NLfw1uhKI8QdRiXCCWe/F14XrlaSjj6p4e1ddN/FKSTkH83kBX1aMxNgw95e1x1abfQM/zZ0A
YmoNlJyjih7CXfw5JbIXIY0x2xha5OS0e+E19mfUpMvk6+7EaTeqmaRhKQHxbUlEPvkxONpPwuvG
fscuSDNTJenAwI01bmVIjGV8MzhkX0IbtwaO3TTqrrXGmCEWA11ndx4z9UhrvpUKWY4k4lJSO98r
iWo6HFJ9/DJWtkuJLCq6YOTxOx4o4cyDwC2+Og4Ay300TKkRLEjKwDkbUEr9Kc7pGtTUrhS73lDs
O01a8CmXbrBE6KVuhC/EWPI1d60rjwWUVhiX1QRBqWw67EmyT5SvHCMdiOUEEJAP5Uk3/XZGDebX
pOdp6ZMn3ZMYB+t9a2jZT0JXer2NYLzjhzRTO1DMdOX56c5p5NCdEx7orhDG+GB3aa6EdN+Gvj1K
DU4xmKF+7faYJIafYYlX6AY7tvGbelTVdyUUK/i4US8hxdkWeQnygs5OtHlSHJbBkU8eSGAAO2JS
P1WURUhQmnPX+YIQ45oOMTo9knUD9PCwRDp1ucaom09T0Yzf2X7IqTp5IfugTKb6yqgJXLhFzS11
PsKN1tcnYf5g6+nXW2U1jQdVAER8a8ACWrv9YcrcRV3N31KmdMh4Q41n0a5g20s7gFcf6fsSXsbo
m57AZK92MflUSoyuFQg95ZmtuBm+jCV9mQ7SSXN4WVPv0BVJAROEzBZk09qcntKCaRT/h7Pz2JFb
ybr1ExGgN1OaNOVUMiWpzoSQKdF7Msjg09+P+ifKzEIm+p7uwWmoISaDYXasvYwVYLVrfoRDsC4H
dBjLT8KT4iV0FW35paaL9SvxWE5+iz3xHyo0y7lzC6Np9hkG0Jt/qGp1d4RuEbhkN27zx1ix4gF1
qPIHS0cwFVi93SshiXqEONWrKV+FPiz3LdMme0wzQ5+CJsUVFatY85e2xq2HHFZhK8psTNN9r2sI
DNNxvBp30pXmGjo4RWlYt1prgpeUUJA+9tIIiRLBGlBwKRtJs2uaNehsTbECK4nnIST7S1ihV9T1
F35J2WCIlZZlgHv3YhyxyjSze3JQBtxggWfSG9esyz0fHQ8kVp37u6si+jg9c2Tu9WXpkhmQ9TVY
SCXireycyRPZLBTz45A06b5ohltn7naWnG+DG5kFABXQDorM6XOT0rEWV4JDlZRRdORSXJIdYS77
Zmzo3llah4WhvXxUK4ELh4ml1g288J36AuoemrENz6TMOPsBzqhi7YnfLmJ0q76zRKM9JvG6WcOn
/13f898Z4k2AgCKOSoaG3/bn/xwyBGRi6LyYbuhV6Xb7EHUXadmc/FZw9txbLbkHQmLXef2pl+9H
KboJ4ujwILw/F0bKwR1VVXJ6V2WzHjgbYJRbq/FCK+bz9SddnuA8aSufTA8q64UnlFyMUu0E4JS+
qs1jYSdbjkHRA0sYxQe8hjy+X2pP34e8vHGavvOOBnUSHkBo4Bz7XB+QZwSI5L3KyNqz9qQ2uM+v
qel+XRnPG+vkHQiO4F6qRLhXFIogcadf0apFok7m6JFtVSbitZWZGk5iTCSW1rYe0m021zv8ou01
IDJp4PC21TEN3LUl4dpoE0E8Z2qaw7FI6/7GteOdcQDahL5MaxRp6jmD2WkadhDXiUNCD+ZHr7CM
yJRWvze9rv6fl42GUgGHLOgzVIrnkznNLSzQVzMOnR6fY7z90sGvR11E/O+becKXmwQPAyjGdImL
B43y0zGXBpG6ksy70KCbRZSwq9eHvJQVMca6Qo544irNkf4tgYSlMNMPhe7g9Xh9dr83tlx66CDx
/bd0+dPfQCug0rAIikM176o/GNOn/zXjUuHvSxvw4/VnvbNT0NlG+GgR0Mt0PnvfHlDPtDHwC9NG
dsMuJbBCYtqn2PlOMxcCFkg8+mqNcXejDH7nuYDHbE4bise/bE2ff3aoNrHMbpG6G/YeYc2zrcH4
JSKo+zpUSUNU24x96Uhs1P8+tJuCGv4I/W6IY2e318WOFbsjLpdTEibl3pHMVoqruolQ8Y038Mt3
dineEAoWRaqBFvDsYYijlKFlfUQ5sHmEtMiFUII1FOxtWf6WWI8fsZV2TN/2MKePrn/YdyYRuhs4
4uzFDPJ5mxsfVfJ7THjMBFcln2sxTEewe/VRKQfvxqPe+ZZczjnYkPZxvzhvvhZEZ0JqgoKjrcgr
HwyzVaK4dDENqYCJsexWCyfCazf+nzcGndfblGFwCjAMOFsnnVUT+2jQhNUGAx6n2jXfVNfNj1os
rMP10dym42ntcPqos09pzN2Yzzod0SzhRh+UFZabvgWj6sayuLwdwpLVzQ3sAPimTjhdFoCTk465
dRGRZltjIuoOH2r6WQ9KvcJYgzm2u/5e2uW3Q8MJY0/lHs4F95wCQm5MnuuEiESe6ATMlLzyMviu
fW62EWEb7VOc9fPnzku9ZefCGv5YgBV+o3XW78n0ERjXKhqulzVIUQoLLK/JWZ7jJmxlmR8tLaY5
e/0X/8W/zz8F4nOIzOZm93duGLNmc9mhEYK/oUvgAQFfGs5oUr5gPJiOH0hc2oRlpEtmQayZ3hgh
rUv/TE41OqHSkw2PBT7W+Ptki1NTIVngRYTSAMS3a5z/+rKlpUEAU/xZVEZKEKZXPmPHaPV3kH4E
2QCYu4VVZbqZr5sEtfnWBK/qxtF/uXhBhKBuYjGB2w90t9NpoDmVwa0nxeV3yV6TRaueF7f4Ecem
/uX6aG4E8/OJDSLACQAHHF7qOb8pn6RTYTOeRAbw8G6uBm1XGAijRzc3nkCu1+dG7eZPE3ejJ7Px
8Ki1snjgItdixFtgkJnmNaHcY+zQp7n+2y63T4BN2IXs0ygKIG+dDsKKuzCZRVkapQSQ77PVfU1t
kd91FQhdQhWw08Z4PWaEW92YYn9ZhGdTDEL8Rn7wKPZgN54+2c2EzJfWo2Ndbfxu4hq1A3rutQud
AWH7jsRNeTRMMqx2ZSF154uF5+xvXZ0675HEn2ULq53BS2I5mwThVp3z3dUMQmSryU68/fVheoet
wU1qI9dT7KtQUfSzX+toSTLhzhANDlgGJtYVYnMS8ZIwF7mnRG08YPll44thGTnRp/VkDJFZe/kT
V0Lv7fqveWc+8WPAFGFY89+/8+2fc52DHqtWDXYVn6Xa9bUi3izDXb9df8o72+RmiIJsYbtGogU/
feWOq4Y5bpnEBensb0zgcaevhoKwYELJ1+Ehc6NuuFwnG3MNaQsIGvSbCx1yJVu96frMitRJNgn3
ZQJBrdXpHuE+xzulSbXnFALQ3pJtf8SNryBdMbFwgx8Kp/+MR7r6MOLQsc80WljXB+OiZEW1AYgJ
8ZGmpYm06WwwcozOut62InMZ3Iw+QNlU/lrLHuvgwei0fbNgnx4M+HV8GWthVZCkbDgq13/FxUHC
r4AFrLsouZD8nReSMhkVYsCEGzVEu8Jvo20JUxpCDnEZ3PFlQfSXyKPrDzXeeXfs5TjCoCoAp54z
cEY9mZUmy+NoGswB+Mw0146MPbsmi8gQBSBcjSPxLilj45NexOkbJMrhF2th/jkPcQvIZrjdH7ms
HclphuKRbuy64FyrLOMfeqO2Kvy11cbJfiznP84M+51tv+zdXZLH4uMszP4jpSymmWCRRLPXFaTl
wNYrd+9mS1755WIsPy07b9QIDoz2XAq1dIJVnZP1KMzc0QOTQDxfI7QQR1l+Z/pMvSysu9LBru9G
FfPON0LXDu+HVbgVpmfFvjQV0bUGyRSZk7dhLav+w2gbyY5gjnsiOdIdN2nv1sS42BEoZ8CcEd1B
l9vOmtPpKYeFbIGmHaKOi9uBXDMF7/fFcW5p+y5bKlvdpNt4HGOYu51opw+aZrttW23l7VxDe5w4
YQOFAMG9mfdm1Ll1F+YeuZlbvm6YWNMSAOdpX69PyPdGmDIYXJ8VwCZ49rLQwIzOdUzSCDQ1A+fJ
ZMSGMAcLQUZRYZvdAaYw8UfXn3pxUrLycP2A17qpXukbnL45fuATxMxliJZ6MI712qxhpSrZERtv
RFEoE/ayH370Nbrw6w++fN2NOwYzgw7kJvM9OyjhY+O5VGgDzlSG96rTSQqKicgP3GTzaiV0lPzc
XsuVW4anF/s/L7xNKHZk/sEU7fSF+zWvHIvQ4agipv1p8TxvL4xCPYqx0u5nvLl+Xn/PyzN2eyDV
CMNrg/ucsyR6U4lHUoKGKPMKVYZ9TskXV3ncbWQJggoTBBZ23ldOMGpGNwRkssunjhgLSlG9V2+J
cy8VN9vvsUG+VOA9dLNnA9AoTrpwqAyRggVGnYV93BtdAMV4SkIjV/LST9e+xnYWgYhHKme+8azr
ytSDpuriLsCCbbhX+0aUd25HaEWE/GSYydSB2xWlwi4Vn51Ta/d9OdPJxmsufcOROrfvIHHnH2bq
xv/Ix+q3GltXIs8ue9XHZIbzh1xaquKiIc/vYZjW/FWZYGGQPuoIgaPFMLzg7irJxzBVflQ5ZfaH
lPipL0wb4zuGj8XoW3OXflWVYml9opWERldAa6xgSdTuODSlPuxb4jW/I6awnta5IjobAXZ88FbV
2FKs4WRGqC2MOLS6sll+xz3YIBhDVe51WhJkh3bETuBDWpDj+aX3howI9qzTiJie0+YQZ4bsjtTK
5FtlA+nfBveDl3rWgP3R96zGAbEALCBhjJ2+L8TkHGjmqvidW5X8I72+7yKzy6DIXZ+E22I6qUr5
5jb3ATZwMEG4OqeTvk1oIs1Z20S9IsUBdpITqGa+HqzNp+/6o/4Pqz17GPAe+DyXUBph6nmF1TYm
4UV6FRXcHMfvQjHr19LdPI3FsPHhlFlxfnJR3VKsl2x5pTwy9M/1gM/ljtqI7HVrIN4AYlyjBgSD
9380fYyxNFGVVd5PcTK+FACpzrHf+Id3RC8t+sNc1xWE8T5vGwQ+jvjijf1mg21L2wxzdVU5KMei
/pyX2FcHLa7lM7YNXE5JZ+2XF2+wZ64iUOvdZ3J+KHQWROcViXm52hOpYKDAmRyEOQL5NQlgKtqq
wGtS3K+VoYT4ZGKEaz1YxBp0B6693oelLrrfZVavBLLrU0HAMZTGj2S1q07oYdmbEAhrQjEkPVj5
3LATqJGTpM0D/U3ijbkODN2d063ExBqEmzQBGS6LFeD02/xXKKOA1YLsHYlQlU42QSS2cyDiNxG7
YqEDzZ5jJdHG9BZBDZPQDHr6rHMoS+5NoV1xSdzhuMfhhmjDkYFXz/Uhq+wE34Nq1H5nTtpV38k3
NqyQLA0wYWBk9WgLpK2BXAh496EjQoQpENb8ppxp9QhDmORRYFD6bR7Bq/g7SQ16Mk2+bmDCwCHW
z7Rk/FEmXavBTiocLYDfML7CsTcFrRsje8OusHM/L0U8LvuUiDwbGs8cj+Su9SayKdpfVDcVsRQ+
nABiSlIP9hDJtJG6xQg72uiUB7wmSRaZknEuvzDdh+JDTzrZxzJxNCIbY2QN4Zh7K/3CpTV3mBjP
IvTyNM+eG+wlPi1Gkpn7capbK7QVW4bO3JOwQV04zETPmaIPdMphhHmlbaJCtpR89aUqh3w/xJVI
g5gUG8pJ/rH2vUdXau+1xYqUTqtIZK3wp/xD+5FoEVSXXU/0AJnnBGx5yyO6T7qdcWqsT0nsrJ+G
TlW/95A6hsAkQxhXD2Tx37F3J9PVWobhS6Et6Ii0YuJHDTFtpwCJm3yC7pL8tFFNJL43xRXQzCCS
34nDlY6uFXQsv0E15flEWozNx2HLkvloTPYKIJEL9yfU1cJA1zPL7xOufV+u7w/vnL+bmgUtCzQZ
6m79dCsyOuLRiVmcIrDH+dPsYdVLSN1vF33dR1CGW5yjd+qbDeTb+oW0fTiATx+XWF0tyxRP2zrG
j9in48EFb4GZAkKBczAkm26HvLM81jDYbvgJvVPigON4MCSdDeI0tt/2z4VW6uOiMm8qnMDrFAgs
XYONI3CoOx0m0rjo38vcWG8UdO+M7+Z6ji6L4WV1nT3U6ribiG5pkLVX8PCa1ooKGJU711z0r2k3
W/vr3/Odl+R51OZILDhivLPvOU3mMtVEVUU1AbwYlxjcg2xU9UY+jEcnFjawX3WLhvNeUYWdI0Zu
TCDKuHNSvqKpvWqMYEgKEbNOREilO5FGhIUk0NKswBdsEu2uSUa2SKjlY/mCCXXdHSCC2d+Hwpxv
ud6+N+xcHzC33wi4XPVPv/WgVnYt7ayPHMVLv3brAP0jlXC0smGNtqTuG8vonRN9Q5iQhNPJpIl2
Nq+LQdTEcJtTpLdN/qnrIEfAxPEeoN9kN77wJdD716IKbAYvtc0eZ3v3f+Zx1qbObEybEVerGgcY
CuWx5f8bxtT2EaDAGBHOrOzGMddoVeApa5QajMrBmgOuqYXhN7Utd52tz4bfOW4b2rKvsGYYLTe8
PhnfuchZG+8ZihGmE8zH84sc5qOWNWGHlg5D+RXVXPKB5BD5xWyz1SGWKJlfOyTjUaoY1mc4Y+Oh
mOLx1oBdQgu4wAErbJzozXb3bDLEW1endnC7A8Mrir052kn1pUqgKEQlpM+BRBLZfU61YbJDkeXE
JWttUb1Mxqp9SzhLN1F01T7NcLZ/5W2m3q05kjQo/mXZQXpqxDco0vFnM9bWG9PqndUMgZ3rAUR2
YKFzdKzJSDm1BxwvG29x7ieordEoMnGvtnUb5ZD579a1qG6UjCbz56xgBD3misTl27r0XVMS+JLu
SJ/LcXMcWq26/9q0iXETiNvWxMVzwP+55RPYwJX/dB7Docht9k14Xrgfy12+uPVrP+jJkzvMJsRb
R/YHHPjHXZmaXbvbqvYHgtbr/48xplEMp4lNE4vPbWn/s5y8inuv5bZTRC9C7s1Z1e77Ne1DYMv8
oR7W3xpH940LwOX2xI2Phjt4F5AKmN/pMyFseB7+JFOU1Xl5LCfi3zKkyW7AFTCNyjQ27m+sxO1v
PB1sLrvcs5EIgy1CXDx9Yl7a9lSp64SrgmZWoSgXkiZb8C9sEAmvf9ZSF/7bWugQ9prRysDJ8LZ4
6kCi/1OKSXu78XsuPz76DC7iG2eUFu75zgC2UMWdFHNEqlyKgIw9wpjH6qDMLmytAV+AulbFY16Q
l4QxAsYukGhfr/+IS1E7GtPN9pt6gNabd05z8TzRD5LsuWjSjEGL2hXKf6BXtXcvPbuYg7VX+CEu
qmYAabPvP3arlJXfSNf86CS4T/n6mGwRqX3fv8b20pVRrrXKEi6gGa9SiVHB26LojwW6k/kg+iIj
RdxM9Vu+HZd9DjZZWn7YM26NA7RUp59XAE9kiejmCKlRBQNgHQ6VS+OOCstg7CQ+cbDh82MBlhk1
SqaR9arAzvdRSoGAqvhntGPWHJ2hre6yVG0p4Y32cH28L/dhGx7E1p3c9hUCGU5/ZDsuGHhU0xJZ
VO97NL4o4usGnhsk2k9oB5ZnUU/qsYIMGeki728s9HcfD2Co6s7mOGufLTrQs3yBHyaxTBDj4uOq
2y++dCYnfqgckvTIjaLtDeO1tGail4mr2ciosXKjDP3biD1bitShNAPJAqPhcT4Mq+XShdJhvXAM
te7jUK95+pBp00TG9DKgQkrooD2jr4AopKSp8mTps2goXSrvjty+ujjYqWHgv9DMk/QLUhXXqNRW
HFc62ZEMLDTuur6n1B55O7Rf9aMRQ05Ad5ga3ZHcEeVHbeQA3bXaUZMutVlBvo0b4G4N//NDR7yL
6ZOTzldYJji/sifyOpnLyfKJS0DBmCddctBXAu529YzHBg4sSX7sS5KCIyZP7PlNgS3FnRjt4Yc7
Lu3XPhbmp8ROi+Jljs3i2HFB6HxbUhi7emm2e4kV1oMjbGLFQLvVGyy6y/IM7g0KJZXLBwSK85KJ
bHhwLWGy0G2ZPdQml7eywbhN1Zt6d32S/70xnX1eauHNOA2uCKfKdrz+c57M3uqpQo3nCIi7M1Nf
1biMhi0sLhzec1PvoxTMo3rSlKTjWp5grIPccVmdX9rQd+rR1MZR/6bWivpy/Ze9c+jQUkSpRdkI
nn2OLUNVnLph0HEJXzPlldz7OkSm0P2cxfANY5g1vP64d+pUh1YbVmUUXlR/5+QnQfbbNNYb8JQY
iJF92F8VKeKkCnPNTkQ57ZxSbYy7eBzJuPU4DvpQVA1xnstMdH0EFQ239koIWLHNbKNJb1cD7VjR
D+JZxEv8LKB/mzd+9uVUIW8FOQELE6YDm9Xp53O8bLYRahb0HmKaSPk4id3UzxhND7gk/O8P41Hs
Sfh802c976gQCjskUl+xBdI6565YGjt0VPpeCb22G4+63P044qiBt+0PKPA8kaMuYwvQsV6jVa3n
SHfb5ocCMr0zSxtbtNGpmsNMlbnjyEwCLHmGW62Ny1oW8B4K1daM55Lkbn/+z7pwYjylJxyhIovC
+hfUEufL4jX4dfQ4qEZb7q2AA24Rwn59Hv5d3CcL0thIgDo5MwQwbu7Fpw9OMTYScYcTRr+gMrub
ElV96oe1KB6talHbXdoPbb7XEaTNfjZTAvm1qPMvllYg2lHL2X2j55s+twV13M4q6BVzvkPPJBe6
7Ra/7LcsXeFgRu6b8baJ854j4PVCfTAWcmx9uVZWHEyNCU3djifrl6mM7veml8kUtjDy4H5W6vKp
XzJ1CVx7auHt8NvebLB84S8x9uw+cGVSHIfBSW9sCxffheFhZGiIo752MBw8HR4IkampJ9kabVhc
gaNN1R77cdCaqJgnzfHHWUl2rlBuinS3a9f5d4GfrRPYyL2ME/HswbUVc1s2CcDS57S+W2K95yRB
uqKE4NnJaxOjB/SR4IANT6arfL8+Ly4WOu8N4wyiJI1UjHS3P/9nPhYJGvC0GLjslSVnnGstKANz
bbe6wE/XH3Wx9mjuQMnUTWYhYrsLnaxJ0DjEXYZ4qKudzKf5a9rTmPYTe5mjtJ/tB2lyG5AeShIv
jZP99ef/dWc6G2qYsDjV4XsESHPecMgylYtU0moR7kQoPBFoNCDlXtk9NLFWu+FCL7cOFUyLD2WG
Ugx/7RrUFMeZPD2wwVsguJWqLkfsptGwYfkrQ9B2PY/SxYyFj6eb+ZmUxtgNJVZrI3YzebyrHK0h
HlNtNpvWZtbbYB2b9sO6cPAhV0WXlNOvxksucROIGH013Jjaf5t55+9tQvdQN0asDuh3+o2tWWuN
Kba0yHOnub1TFU37vRhO2j9NaUKHYeknbQo6HUlGIGpv1R9HrI7nwFOdpY36Tjr7aujNZNN0rYeF
kjAOSAkHTbr+gd5ZgxuTdUtj8RwXAffp75zarI6lsaH2Q4oyH6n/uhnSuC7BX3pnz/sEDRsJ4Poa
ZzfOhct6hWVPlieMYUoWkiDPqnI0WzXb46hjEVMTRCVl5r4IMco/DA3bUZEBPLsmiDlcHeeJ7Fet
RcKSJq8mKqQAzW12Y7Vcokb8IniToMS4EDJbzzYG10ia3FWZrQZdvU9NLeRxZYvWQ6cmaZC7WnM3
ckqHfTUqnxoY7Z+6XLVvbA/vzR2E9Cwbrs3sUeecXx3fUaJcBCYKjtZDOBQN2gTHG0t6whhDtCF9
7fhX6+D7EZhWsR5E3RNflo6wQn0V+V/jK3E6PrOv4cFgdKi4AxTk/fP1qXNR1RlcqTC2JJiKgJIL
RF2f7Mwl49yMiNgwnxpkMQHLVvs0dWv9UhLU+/N/fh5WhptHNtURhd3ZkkIJP8GxRN3pdmZcB4k5
xPe5ohSvTiJSiQc5qNKN1XF5UGwxPiCIfAwD+sP5DG2sDIf1woxYrXEwDB5WBmpV9L1vSBQTeS7p
DObxunNRF6w3oJp3ZiOnE85bYMmoEe3zBj0K5QU1uWtGIgXQ7RNP33wY214j5jvN4gjT2vqgumim
tdls7/JsUtN7EwrrjQn5zofm0swQbD1pro7bKP1zXnXF1FpuZplROyGcHJHF/xi4Q5dUFxi3BEsG
b+7GSrw8IpHGAyrQM8GJ67KCX73ZMLvEihbaXncIlKY6bMpeue/JHi1uXJzeeT8wTmuzgtzIEH+1
r/+8X9HotOuXioe5E8D0QNyKKMvkUWbVb2gi7Q1K//njttSMDYDjRMYUGT7I6XB6DmTcKeuSXW4Z
WExi/HiHWkQOoTbH1l0K1+3WND7f5P8+EaM69ApbvYED7ckHxPCErdxSlYjzw35ALz/iTdA1H1W8
XhCq600wuNNNTunfferfM3B7LNlQuEnTgAIjOnus0OvYWfLEjbDL1J+oZL12Vy7d8l2boMb5LUG1
v001JvisaxvAGfz8tDuP5vDoD3HsbUIZTX3GAQQzOGEPhkqruymONSnYH3GfXrjG14bVBpLIsE9d
atSfbVgD+HCqxfR7xvBw3sUNgfG+qNPhx5ip07dqGXHJVa3Vdqi47QkHOmVQy0Di373PGkrwJ+Tb
3dtalU7tJ1Pq7GaYJ2Rh5Mt0p9edg20FWSv/pRk0A9qnrZC+OjROG3hyBqRvlJ4axh2S3HeVdhXQ
RCzUGa4yiB8JZP9+a6MnItzKHv4qKPFvzJIpDqqVAjvIGhryskGCFqTm2LwVaQ+XJWc37/w+lksO
WzXnxfteic0Q9pLy7NH6TUkNcfIHaYlkDci2GY+eyreO8sL0KhrjRv6LSwLuGTUTLfYXz+5fYkrQ
Joo7HXdSzZIa8V0z0WH+PBnFo6JmyD4QAacoekvyGfxsqOAYDlqf6Hj5KMP6hO9PvgaT3gluCqZB
CmkCVPnQ82cf4yrBOtbThZIES11zl0irrJNcszoDSxgoCzvRtOLNHlyqQgwTh+8NHdm3UTR4DXLr
dWG5jUnzXa96iecpEdH3SCzx4obBMuPrkmvpH3ZOrQ5zUlL0YJoWgpsKI8ZGTlbm2uJVEuODlEMv
+OZMqpYc8lrND7HuzBhhanDbfEqeFl5pr26mcyZmroHVNGMdUHIs0qdDm97RGkkMnkbP0MfoRbG+
cjIbUEAEzRmEv0uNN3HirWAM+jQmR2PS7ATPLaUnfqcWixNgrit/r2qMSn1G3W76dZWVjxNcbszD
pvVPTtTob4zH3TJAXgHkhrx+CdkZRfoAilv8l1sFK5cAZhLHpyLNbF/HNeNXI/FWQL8gnIeu8fKf
DBwiZEvBBOHGIfjOfuX8X1Nm62PR0zzdPVYTSERaNo5nytqEWeKhIByaIXSxwXwYCiludAxM/r6z
bYPmC/dCnGapDs93K0s2jaGU5A/GUHBzWgWWeGibOr4hk3lnU6QJgoHnFhMKPnBWTrgg06u95cUZ
9Ey1SEmK+AP9VacLbEeMe5EX+Zdes291rN8ZTcTDVE6U2zCOzwtu7DMUgOKMBFSR1JGarNoBkxuD
wK1xeCKv2Lr1+S54fmzDGHc7Lq75oEr45p9+P8foZJ2YRgzDTneGn9O6jK9c99sedwEl9+7dLkkP
lVFj+9UjN/8+ihhFqqrhFRCMXRyXX53BhlNVgRQ/FTUat4OF1UIX4MTjWeSGDkobDKOmvWhepY/B
QPPiV0Z7t9nV7QLLQtLwxDsnQzLsxxkmoz4B28a9Eleq8HHGlR8Ao8ze92LdqHeutNSHtGjF5shQ
mqOvIB5RoF5V9UbQZ0ZUVSwaaFQQZljrqmYHRl4aL5Oic1dIy3H6ZhcSalDTKY4S0rho6U6oYhzp
OSSFjkltYnZBLtv282TJddovOBWtOxS/GnYdstV+to2Do99S6mzJucwdWE6xkQ0hxnvaTNlXO+w7
CXYRfQF1xi+G1K4xPdXrp1hLFrIrajpZmwEfqdPgrLPcszq9370HDOuvFpBrsCZe8UuqZf1Ytp46
Ha7Xyvrl7KZ0RKDOFsg1lAL97KN31hJrqih2q5HqViDrGRtyslhw/bYwRCitUg96zLZ3U9pox2Gd
lMCbingOysbFddLuZ3VlALPxra4NicixnbG65sZVjZn8bJBIeu+5veQCrjbkxMrV9b0+MQLMbuqg
t83lCae5WoZYW/9ZlGbaXX+/i7YTlqJ0cly2I/RbVOhnk3rauqr57FU77EQWKH3Sxgx6TQVwTib0
1qMzFoNwgMq1f9QlWVLqdFn9QqCWOKE5zNVz1hEaEsq2cQ9tu5HoU9ddMT4StX4rfvSdj2FDBYEQ
sskaLqgxVjFUmRG37Q5WghY0HWqCDPL6j6nMvonU/M5Lql+uD9BfFerpLkppiQUdni0A4SBApxOg
cTFUmdqe5AsbCMs3mrg5LEWnNlGbD4CHfarZdaDLGoqjqdQCxqxSLTKs9XGwgkHqXe9jVF5+gQFX
44U4j3b8we6EvZ/jhZKN5Z3DXHZK9yVDzVCF9qJ1LSCMDa3BhTT7nCFmGR8JWVzprS5NHw5YNK2f
piY1sg+kdEgUiaYDr524l49FpSwTmoa4wKTJTN6SKbG+WZAIM+TD3iLvCr1sf6z0yDF+Tka6ho47
0mxSRVpqoZsn9VOmLOPPahUJkxrVKkYjuTZ+QSFrlvuaIf5kl3yjnacVJFuChznfuIDM4s6Ciolr
DpyQ12kWwPpOPmePngn/mhKhqv/0aarS3OKQxII7kXU4dKxvWrexssfiTlVgsq5pHjZOOTW4XEI5
DKgsxPd20ZY5TI1i6o9ab08p0p0S05mk88qXccXDZz9Dd+38UWMvDG/MAD7w6QRAy4X5n03aIgfN
+bGdYlRvr8Itd6YtnP08GlifjHXYdhbtDKev7kcnHW8sy7+0kNOHMutoLMCuoe3FXfF01vXVarij
8PKdketpGhaJbnDLUM3Bj+0OCqVYOgfvHFEeLMkSxrvFtl7IglnJu0rtxcB3utP/G0uSHR6E0evV
07J9AqhblPrcykRjPaIZLTCoVivqHUNiauzrRVXNO7ZRQUmtxnXzwRPJ+EgmgpzDkiaQhxe6rYDu
JorzNhKy/Vx5vf3bsCucKa8P++X5jqcodjvULgA47jmoRfSb4dSmLHbW0tR3csXwLU+AtGvVJpum
r5IbN+VtHZ+NOGgVBBK0DMgnzoFGMZe9EO1msFWlqYbPkVYPj15Zrvvr73V+I2fDpVoBM+dhYFLn
btWWlsxrzdGwE/gpPeZO3+Ar2g8fZK/LGzP3nUfRoTY22gj9IkSlp5MIgit4obWUuwEq5x7LRbjw
g+0+AwopN8Qnf7WpZ8PHEtlQJZoQNMXPqsBYTxCvulm2G6veqnYK13HhK9A0Dwk8AO9pJsjnLdaG
+DhZk/y9TBzY0zRCzHfzyeZiV+J8GuSqJVWf0Mj84LV2Vz7FubsmoWqNxrNXlBO10gQ9LmTi9Ond
OHY9pgWKlhxZm9YfoXsTUj9twiMIjGn62lnmpoetVho+kh71GKjW0L9IwlNt1GAAsw/xYN9Mxric
ujbr6G+jFgonTcHTce+UBhJuOzIKqrLUgZi9yfscO4pyr5Q9l3LFFfMtlfKF/zXA4daD/OtoA4Hk
nASVVaWmDvNc73Kl8Dx/GC19P+SDdV9NinqHiNo6VERg+fiOTW+mkkgZ9G7WB55RWwePDAffwvrz
sSfQd8J+d7MR96oSurSmTrWvD0Zyo7S6PMzZUTEKgOQJh4Ii/nSU2LcopqDlbbQwdYe3KrSlAf6j
NepF0OOsuS8Xs7+xyi+XhIeZxJYeoW3/OSfXxq1bVBwx/Q7FRp/7mBpaL7VTQhNrwQCvr/StNDxd
EkgvkSdBD3PZxM8tDE3UhfgKDc1uXVsvGlBmeU25Q+RvRUJW3lODpV6AaEN9vf7ci3ekO8yb4eRj
aVyBzi0gpM0u1uLhtOul+wLmQEygaxbmTgqj+3T9URcznUfRByZND+9yNt6zVa+QmpfThGt3ayqL
N6MazD0AU/UTQgCIjZOsN660F1AuVC+M52iC6bhbeBRmp5PGZIt2ySxtdyMeoZ9TsrUtYkmQDrZD
N+8rS0N6kabklI0cIHf0ROsd7mrujd3uvZ9hUX+SoQH5jAL6rNtTlaLFxCDtd6gclF+5JtwAIoYd
SQspGLjZbN6bTa4YaA3d0p9UKFLSrdsb+/vl6NOKpCCBD0iwNJDy6WBIulHqaq3TTi01+Tj13hoy
eO5RK5NZ5VcQZXXjUL6Y0kxn7u6b0wMnJJP79ImaQD8TZxn2e2Q3HUodsBNZTb6vkmV9tLyKgJUJ
p2v6h+UNlOH/cXZeO3LjbJi+IgHK4VSq0Mlu2+18Ijj8Vs6ZV78PvQusSyWU0IOBMQeDMYsUwxfe
cL2pETei0wv8hxgcSPLlyONgmK1ASuuU2EOmwaXTh4fKIrglIErDnWleXU1MU6rFc3bYcJR6Lwfj
zCoLTOPu5HaG8QPggXbXdWqFlZI+HTy4m/czJOqdQTdnCLoTLTxQN0R+l4O2o0EPH4Osk0sCdVB1
ePtN7el3eZ31r70FmR/Pk0cjh5Ij4N3LocoMdchI97qToca2PwzjD7T5xi9m50Sv7G05NHuQl5OS
1g7B3FpDBXJKXtSTTlAZK87DMs09DsnqzziN3R7kHonH7QvpeoMCWJKvIDcu/bS1qShMYgW2Z09P
R5nyX06YxYEjQtf2XYvmtK/PhdHCYWtRlV8s9+X24NfnEcovFDmVIEgK263irTjtPCzmXUJWLXfP
Mceea0n3nhy1CJ8gT/6H4Tj1GqRbiQZbo2KoV+C1pRX5SXTCfGOKbvHnhsaaFTnZtwkZguPt6V2f
Cqp2fEaAcX9D2NWukRHeGNc20+tg39iDPT+o5RAemmGofa3TlMdyNvbwVVuDkghJdAsoBQhHl1u1
IPyYgSLybg6LfVpKzz0jdTPjOV9Fp86s8ie7HqOdmV4fRWnFjmSGA7QdMO7qKNbO4rm12eVghfTs
Wald5EPYVgePdsrOHb41P+RNSPVsCmig7C7nF7WOPpEt56dp1sanMiMLC/MCndW4cH+iqTQBqdwV
V75CDIDlA6NANksLmDb9GskFNsgRirDykx1N1ftI6mmfRUE/BGiUfo9OIJ4KaJnSykB37E2Sp4Nf
F57108XqKBDomP+4vbWujy24NkosUlkOOoGxut2Bd0XlgCroySvU6l25QE4dDDIBgO5IVrldfHQ6
Qzl4Veu++lOz8EhgatAX2NjealPHpCjugh3ISa2z7PPYUUex9Gq4TxJ3zzXoimPleJB44GWQIVFA
Zl9dfmurx56PtNLBa8rx7kiDnLd0kcQ7KeJ9l4+W0fppNbinKTXgi1ghjKdMyz/npboHq7m6qfgl
7AFPaqgA5Vu/44gFOXVhjQ64ceBBlT5/pPGevF+6CA+rAv/lV35eDzKb5CiCjCFKXMNB8rQ0psiw
Z6zh5uYDwJGnygNvoHRN/YhqQfjOrIb25+Doyt3tga/nCdKYQopOGka/1lodZBYbr6RUqKdmqCy6
/eQ/JjLPz04W/chKfQ8wuzWcBqiCQMWlcLNugCeowOpVWmunHq05v4KVfMaigwbVRGl1HGrl1+3p
bewo0kzWFjw+TR57nUMlXqkutiK0k0oZ5p3pTenzENnJuYqJgv0lHxs/9GzS4zQrvmL5qxKmJs5R
mPny5fZP+atsc5Ht0PUwQTYAK5Gpx/qirgp+Ji1UAdenUJfnKG27zh9nXgmaH2MU3VXgV/t3ap1q
X6GNgJXzJiueDmRfvYlsc+me8Gxa6icahT0xc26Iz7rDVXBsQkMTvtKokxXgJ9MAyF5g5Phd2dh9
UKLkW6ASHWJCVUZwuV4bUchuDsAIyIGyELwW10Qzps+tbtJOFcjzBXCV43zCk7J6l5iODDPy9Jgg
y3XI7XkPuCLvg3+XFMsRWOpE2vTugM+sKYk9WIIBBysRZJOhB1Hl2g9pPVY7MIr1CyRHkZJzfD3Q
UlcfbkbJwGxjVQSlpotfqZN8L2c7f9snnvKGzhBt3Ljd0wq6eoD+76D0HKBJweNda91Prgk5YTRF
EBHNNzQNRwO0qNscZjPSP2otcmt5DTkyALuWvFS95/rCW8q32Pa25zYZm52LYnMRCKGIv3mDkZW6
vJrN2Ua9yktUEBQl967z1xqX9VpAULjIUBSjcW6At+xsrr9VxdUnplaOHDwxKxmtvQpvrCJs6cj2
IlCwl/RDo/DOSpt5H0uzin6nDWCOtEYMoRvV+QwLuKQM30T3uU6WiUjR8hZQWnPyQnDFplMWd6gt
Ah4r+vzrHGG2EeVuvPNeXgnh8uUA9cGM4JrmuV47iKVVN6MGD6ywNXvnyTZok0fI+SGzpkTQT+zW
gZmReyoyDvF0as3MPuDs6hwdPVU+AvIkwOnTvfLjFVNB/ioJfQTpxxXEhXj5/TQFdbgy0iWasZ++
63k34teyjN7nSVTuQ5WEinpAsFWLDrEyUFE0UYJR/KJWh/uZaij9T9J1LJhURX1WUCT8XNuJ8Y4K
YTL6JT7newX+dYQpfy9Hm1yPJJoIfvXdR/i2ZT9mC0i/pHuHMHjyMOCkchhsey+YvSpW/B0LrhYq
AZKn8PeL/gPLmnKbqC0HNJJkifOZl195ryjAsqJ8HH42kWr6gLZStnedHBfF6U5isOvg9vOwNV/S
TQlgkiHHmlJjRx0XV49mb2WI33EZA28JNe+j1nfmrtebLEKszpQMsKh9yacIusDlXmhJnSFCc20a
YqC/1i1xoFBXuAOfgHEXbkb4K1SZc89p088FkGA/m+el8WsjnN7fnvY6IGDppSSaZMqBwLsKCHCy
LzjIjQgKOjFBm/biEKVm+aCq3YIApjB2som/zLP13NEzJyrQoEmAV7icu4LeWMh4AguNsLnXJxDf
b61q7mi4wQ4dfLcLgR7mSkesP5RDagcR4PofgwW30DelPeAxM9IWTZJQWX6OqYJ0SjnEqJE6hlDO
MzcNJmOt2X7HBtt8H+VzwX6J6v7esntr2rmVt5YPMCH7lkom1/KqvBgtnWchGkRNrytyGs+Z8hxF
hcKF00mma2i+vf25Nl4BStIgWSA4Ekytw0VU/dMoraolsMNmDrQ8zo7K7GCk0TQFoubKtyFK0505
Xp0MCjBEpjboAgJxZIUuv1gjIsBiKPpgLWi6j6MooAW6WYT4jL5nzHo1PTmUrApbtGlI/VbRcBOJ
SYSKy1B6pzxh7TGdk7JcYLNZNnpslX0UVdfvrOnm/MirAIPz0EEeupxfiH20aWR4ptFJbn4AIYkP
Xauipysl0W9/vqt4ifmhqSchqKDw+YyXQ7Up239GSOvgVHb1NYVwEtgJSLm9R3tzHJONIss8Uurz
cpwaAyDUdiF0FmEoHqiGUHjxWNhDJpLwoxFmZYA4Sv3dHovxOdYW4Gy4qAWlXSCbEvaO9YuI2Dxl
CLbsrMDVgcGKHaoUOGtKCbzSqzCm1ZtJD3G0oXxoeC/kf/MRMs4C/3PxziOiSDv1+I2PC7rYtbEM
Mmk0rplHIx5NdoKV6KGpHOcEFAIgCDY9QSS8vY+7NTU27d/pcUTXt3qWpAuoBc4JjtxA5VOAnF0U
10Ffdfm5XjRlZym3pkaqLiVB4LcDvb/8yJDJstyCWXEYaEy+xAXmdqVTN4+D4+5VfuU1dnFp89XQ
XmFOMABoCq+q6i4de9UUYAIRvVmSw5Q2BTLls/GTw2I8dfi0vEXwalROjWKlRzXr+8PtgyMP/voH
ME2uPLiFoGtWF0PVq6ETlhij204zvwF/pTyXbdHcSQ/Pt2KZk4cJBbiYhuBcnG4PfR25MXkqMJqs
SHGc1npCpLVVr9kwWae0r6qjbQ7peIZRgnc2QXd416ikXQ8UJWjtxsg/OefQLCZcl8Hkmn8yUTYn
R0Om/00jcvNTs1Cb9TuBTH+EOiOSp5CCdm7sjWv04hevPldUlErUkuYfsJ3pXhx7Ge9hv6VwYU0Q
O4hSv4wmUfntddoalE4TB41sgU0pj8c/QZztpHNKAlwdRi9M/ixtiySXlqHCU3TTM7i74RQBYTje
HvQ6TePjsC1pLHOpQuRZ3SdIPFAVVIrqEDeaF39LPLRbCQ2isDwLoUGuDFNAl4e6Hc37PO6y752w
+uQI832e34k2RA3Lha72cvtnbW1X1oDwhjSfk7n6AFWegjiNiWnGqXBOmPrNR3dEjlDPDP19hik6
0PXGLE5une9Z8W7dQsAjCA9w+eO1Xl39Wpqo1E7yGscwo0ffUEVwhtW3PrvUv/GDbX68eqrSRJ2P
7iKycoUWaTD4ymNg0Ycua/RD55opmsJVGGDNqR6LOf5dqUb6FbXGPR+BjYnSx0Dwh7KDlBxZXX/I
7SSpRTH2UET472lmX9wPeTYcdEUxz5G2G7VvvKk2z7eMEaAI8c/l/p4cswmrMGJhJzvTT4NrlfE9
0iu7MiryC63uOqQjiLhkzxTYwWqgGqWY0J3oxYaGxJeJJbXP4xB2T1PbTUjYzMq5UeosCGPaqP5U
Dv0bex5QASijwvapTMT+pOnp+9vfeeN4g4aQKSH/Yk+vcpZ08ZDXGzRkD6EBvB30PgsUgBN3ZRt2
H0DXGU9tWn26PebWkhMCQCqTzRXeuNWSiyzXSzUhNZjwq8mj3H7jKHGz0yu/2kgAgnCjoMtIfZJB
VqMkKTU5hWYLK10mAfhI3GDDCsLqPKgPA7ihnbdsazxuBSnXj5kCha3LWTm13unq6LhBhX+6LD16
ZxqU9hvVLZugSaZdhLD8NBcbiglK/h57ClAqyKPLAQU9A0efdQbUFbg2Sh47v0B8zNGxw/s1OdSI
NTyDRsKm1BI1qst6hIJXDE9CR5o76aAPAwI5p5XeGkcFM9nAzrljTlYyxOVp9txk8RsDCWp/qdUY
NN+kjmd8TDvPVyKn3lO/uNqJTIdcBLEOOAqaua7VG6jnl2VduIFrKZDSdGCryOhARTyWS62fNUQo
T4b1atU75KMM4g/qAzSAuK5W941Kp2tB9tINeMFRNGpmG9+xvjTEAXiYd5i7xaPiVe95l1+dATks
sncWwQAg+/W1Uywqwt8Ww5rSaOzOTR3MJ/Cfj/YUsbcGQrGDQh8OYDyqq5e0VsikG6XwICkDDjd7
e/pQVVbx+faR3tr8dFikoTP3Gwt6uRcnuzLUfFlA3+tO/0GbsE2rhrxCDSJR7/sGearb410FyXTN
JAefjU8viS7m5XhtPIzwwwpYV2VG3W8ou+qpR7JY8yu9an/eHmxjZ3KJsHZ/d6e3ltqY4Ogkacbj
Z4EjfKMZyx9hTKlv1tlw75V58ZSzeXdivY0FlQrmmlSfo8C4rv4vaJiRaVheULkjlLa5sUEnzlzO
OGv+FKO+i8ffuE1452VflraD5G1eruhsZbWoKL4GAo0nIOJFgXMFmXIzFKQ+GdL1Ua7Ex76lMD+3
TgOJV3hne2rHO9QK9xQ/NqdPlCV/Drf3GpOCxFBYDXocShDFcC5GIqtJFliL2PlKYJ2cbn/hq8CO
7SRjKxe6hQ6hU263f4JcB9OOXMRcpUoZWvoDQa/zNvOm8SmF1ftTmEK9azrDxWdEG4ydsbd2FxRI
EzNYGYasg0qTW6YfHYgraYitsYVu8lOTwJMri7Z7GYp0+oD572z6t2f8ty22ej248SAWEGeBalNX
915HJR9fszwMyjaylkdUY7LhG0B6hLGHSpm7KoDduiAr4Hr5exdXvzGYRq3/pYgOo9zOVJwZ2h8k
yrPrSOtEfQ7dD2GoT22QkIrg1RLTdva9PuqbABsVrziwtrDwmnCO9Z+iUOOP6YgVBWU+G5Foc7SR
xDUR7jnWdoVaL4K3XvmYKXObQ9CMYuU+apXWeESWbLwrE7Wa/LYrik92aKHavRhumO80qK6zENmb
lw0SIBn4uf4Fy/+zLRY1TLoqndGVahcbeQ0EFf/YYVU8NCBrD50uiu/o0KC6NXj1vSbSzk9rb3rJ
FVokfh4t9Z7Lx8axoJcPo5oYAwGSK+TN4KIA0s16kITl8EU0ky0fx3R8TBEfljLIUbRTaLkqEVBq
+n+YYkJEuMeXJ6Mp66aavJSIYe7MYBB0VYFza+elAPjoj0pPyTetG1iURCItxbYE5uvtrboxaVIB
olOiZpya1+bmoAkUCnmtHkzL5EC+6csO19pc9Y5ISQ9vFTRAitfWDrGVZLqovckuIZCFy1lX+KbQ
3q2NoEor8TSZTeHjW5HD6hzE/WtnB2ydui+D4NR25WKgx/pAxkHDMU8n8h21XE7OkP5M3TQ56lr6
Wo0qLlQI8tx1eHSaBKqra95WJtVI+BMA4kSIYR7jc+3m1edFo/p8e2bXbzTpFAHq/4Wq4ix4uYjL
qLdRVds6pjOOl/lzlQw/h6G0nRPtIig9t0e73qiMhg4KjTieCzrLq9GcJdGmIjYIHzP30c0wHPbh
KS2JnyHLehZJ7HWHPlOg8WpZXf3U80nZe7WuYy0JK0fqnO4Lfp3rxMZrTWeIzAn0bd2qjyIXxgu7
ZtiZ6fV5APGMFB0oYPgV1l9vtH9upcnCfrTOoeqlc4V8lL2ExiEzoBiX1IA+CY9b9/bSXqE95KaR
mgeGbBhCUZG/6J8R1bZB1iopIPfUnludtFkfjv3QuQ8WCu3vwBHAoMrtrAiaYmy+hLQdkEIow29R
3ujvbv+WrU0FYRBVFTpnJHWr/dst/djMExys3o5xUqyK+C7pbfUsvRJ21nljKA2NJzJ1GwIW4ebl
rOfFMBQHikgQplr+bKbuCyly+NRF88fbc7pubcND4Eqn2oIeAp3S1SWLKRuuSGlrBs7clh8ofNUf
QwKgGotBt259q6yS+S5rom7256R1cBLvIBT5unDdjPZNU9m+ZcODDbQG+vzrj7F0QyU4pCit0+C7
XAZXV9QuH4GU5y61mWCoh/AOUYhiQtJBrw47SyGz8suwRG4ysgTgELj4XNUjLMRK+m4wggIDEQOB
hlobBH5Mmog/uNliQlxIo/bbnHvU4VH6mf5XuDQFhcn/F6jmVEV7m19+5vUv4vMjsgfunArOav7y
6VGLNlWxu4vzI8oGxu8BT4wTTkbKrx6ecgfLocDFATBCgjVFqZ4W0Xc7C7NxvYGq58Ym7wFxsFZE
jEshxSEjdIDqcD523qIfFhQbfs+kkfeirNPGjzwliQk7xvwbLdK9J/FK1IhLQEZCoOkAbsL3Xm3S
BO1NJXQKNQjLfHpQzT59zFO1/WThRfxAdRIPrGKugrgRhIC5EunfR1Wt7vI5Gc9l2+UvIG6q71Ol
5g9WZaX/u71xNq5etOvZptQ8SAvXwELXRKK0qDI1sGvMnwyUwlEJae14R4H1GtMgdTlBi5DrQo+E
EnB5GhY3rJolwhGsbnQbrb0JxELbw7Hwo7luYJOa88eazE2XChDqcyog3CHSGu2EphtvAN0h3Luk
Wqis017+jMk2R8dJWpVgrIg/6lnSfDH1JPkMddl+nMGR7pwCGfCsDgHUC6kRxavDM7t6XTX0bbza
xTLEQmHguXSd6DhMefGge1N93xst+Cmajve3v+nmloNQxukDQ4m2j/xV/7w7E7OpBRlTYPPi/ZBN
qYd6ypePrZkUd3OSljnE3TD8Y9tL+7WQKlZA7KXpCvm5+taMZhsZxUgtApG5/fupqDBGuv0TN9eF
4hu1CFsCBuS2/OcXVoLeD0+HFoiyje/1Dj1Oow7jB1hraPTBuW7eO6Zodzb71tdnB9KLAr7NTbku
bWbeMGVloQWjXkVYwjZL8p6AB6+PubCTJtDHEamY2zPdOmDAASV7wyb5+NtO+2emSueotdksWqAu
pnjBJ+4z3pfTt9uDbDy5xMH/f5DVHZNh/lDPdKKCpYXVdIBjJhDg86KyQMSyn//LMoJexaeN3ifF
x8uPF4qWl7/EWQqFWKM4kgkO05FDsATm1NDw6uI9fXz5+9fHSEqRORYxEAGinP+/iyhMTSnrhJA4
0Yv7esAQcc466zRgpHOPM9Fv6h71Qwn4+u71CwuFAkYRVQ5QCquBvT4VmdOhXQBcF1KmYVroi7bj
Wzht3c5G2Zwjh4FHSjpBrrU5U2ALis31H3ReNLfftEILp6c5xROaVm9pIFeF2tMpMnCTCnRtjl5r
CC3fKQ4FFwanEtzHag+lVZJPsUvGqiNKdYoWJBFaVZTvGgRRjrdXdStwY4YAH4CX8CKsFe1qGlkV
/kp6IGx7nh9xpp3mZ4TVpihAGIFFxmYcTHGpZq3yZkwms38s8kVX3uU90h5+X2utc3L6ePgcq1xq
O5fT1jWBai/9U7rbpO6rayK0sUmOUOkM9Ah2V60l+HmIuHvCVeg37DOxkzRv3YWSaYUoD269CFhf
bu5+AABizdSw0KWGdlgYn0fs1+7CIc/P7tQ4h9CM+519vZWaUCSk+cFHINH0VnMsHSsxRo1rqRTt
UH5xszl+MFuvmY94O+U0hIuqoXMplMEfklIxHqYum0pficEL+qTKcbW3JzYuSjJR0I6k9KS/azIW
MACtYuepQazMlXJWI0vrT+CMm+wrmYaozlFMbnPoa0NM5zhK4KMR2qcsz5ibX1Ot0EeSc4DKvjpj
xAPyXIv2Nu7Wb5Q7VnqowMNZ00h7XSlIlzuVOl6jUbMJ9VOeu8vp9vGQl8rqtuNvR5IU0QHM2f8i
9/+57eh3DiMu7Dhwklbcz5WwPhfD8F5NG+X82pG4VNkBsi+PT9P6Gfa8sG37qLbh8U/FOYlcFDmo
lP9Im7F8uT3U9S5nKNpTfEY54vodjMskMjqjs4PCURE3ThT1xGbCLUGBAbAo2nSarWXeWcnNQcHp
yW4fcLa1yEEjTAfOIvZwPEk9BQybSjw1APfkITT9lBTmfO81qr5zk1/fH7LtoXMVUGMD3yx/1T/f
L8dCxtAbB1O6BDoo7y/aKLNqnRHeKc5OhZXd7aXdCK7hhdKCl3A9TbZ2LgdESWoaMgo8Qbss4lNc
1HS/gV7lL9B/uyNQ3vCNhvjeMW114004O8vHrlr2nsoraw+J5KMgLm1zZBVwnejEmD5OyMXZRFe1
5mToXkkVqSidR8RXIFo3vqb3xkM0OPP3vor151xIpS0rhODj66nd/FEr2/1ulWndoxM+NV9QMkDz
MrbmpfK7UZl/N43beCcvN92HxLRa4wGuh/Lp9mrKxbo8fUyDkinLCYT1qh+txYvZG+hgBY7WTOrZ
LrTExbhPryjKx5jiAbme59PAFZYds8FIqqCiRmHuxPDXNw2FA5qPlDZQUkZT5fKTtrrdqaEBeU9P
WxiNVpq875Df2Nmp1zeNzIyhmEsoG4WK1SgCb8haEa4ZqPOkVR+asc6Vgyldl2tBQr3z6GyORhWM
tEuKtlirbYrt6JBFtmcGRj3UxkNha2b5RujIEgWO3SEZePtDbg1HEQrtARRVpQjc5RIKdZZsK8w9
RJ+43203LY9DGCdfKx2/6ttDbXwtQBPSPhnmNPfoquTVY/cmPSccsug2/qUhq/e5jpKdOGHjWmEQ
Vg7ddpIXY3WtAAV2wTgyiFBrxcAhocpOFPVimDZzK+z7AnGHHROPrZvlYsxVUOjpwEHcsXQwzYDM
NKtYJaEdNJ96uO8fqGxGL2LR3BRbyGk+p3OsPo7dPH25vbobH/LiR6z2jRW2whwXTuSCbuTRkXjv
KYnb9y4AjtdvUTqaEGVA5LNl1tgQkHxdQU3RDSCS0DkZWfQHRTRcUMos9ooDG0EYSB7qQjLkkQni
anVr2oa1l9duoCljbpzrODfemVYnjLOnFU128BIdlVe7z8R057RT+zlaMk/gCBNN9+Bdw2KnabW1
0NSG2cVMlM7RaofhHmi29KjZxlln/4aMWfwggZ9HPzX0aS8x3hqMs0IWDpiWGslqsJEWfgnHgcFy
pGPaqHE/Ej+0d7q7DDt01q2h8MJjGBJTHqfVOptRkqSjljqBtjiKdkBqwJ38Jm6j5RCXuvf19nb9
W8tavSB8TJ4Q5DygsK6Xsaiod7geB9WNdBPn0mka+qDpkyHx9TzXXxKRLFShbS51H4ZLeR5bgwpM
CUAy78f4vReb+vn2b9paAbwZiSYhE0C7knfLPyGJQMEwihHkhVhjDp+KqB2Dmp46rGlL2xlq6y5E
WYqlZkub3pq95CLpn+SUQoMkndrvKVX2hxqZs3jndpfbY7XIFP9ll5U8EqzravuEzoLDZAlAJrYs
LLNxPFZ/I72LElGvGIbfKoX6PcWue+em34gOkBYEvUCiJktrq0fFrIylIBhwg6k23RIlh7g5xUSX
5gnfOhH5y2IX4qirdfSxb+ccD+6pd7SdH7EVanFneBDooEpLnvTl5/Rct6hDo/GC0PV692EZFU0c
Wgcorw96TfkQK0WRBLPtRLguA1CJ/MrVElrvkza+VSch/rfkefUNCCwLONgaVs7m4DiRj3mu0QWu
2qHG6ixpfa808QR6xahxznX7qU9ffzQtwlapiyNNK9ddkrKPWl0bwHPV3oJlkzdhEZGr4ndHuPv5
tWcAxxFGArlBp5Oo6nLRusmYqzHs4wOdgv7JSZCGQc8wP+IOV+5szuunmqFcLjW47CiqrDMArXey
eona+GCNQ3PObKmq7BrlOVswGgawsYeFuT7e0HJlyE3RFOz3GoejkFl5AGOVoA7hsfdl3h9qq7ae
3CHdAzxdDyWtMaXhLBkjkgjy+P9zkzQiKfOuh72hGHpJ2Tjj8adS9daoe+/Ve4OhKAjAlZfZ1Bqs
5s2ji2nZTI+0At3S1sPgpwLrh841qtNr9wZDyYFYQ3Aba9x8OBoNGiJ459qhHZ5yih8BOnbqUa8R
Hbs91PXeQGzubwoMHYmeiHG5gOkA3zGNMyXQ9Ryxu9SzlmOihAvoJee5UM0/t4e7vicZTm4KeqUu
JEv9criIQtsCUDokxa9CpBwQ8cNuLl9+zlXxvERdsdNovhKoJeNVMTwjTqW2D8dodTepKB+jYwbE
UGTcYT4tHTRLU6R/i8esVHvZlYwh/8Jfa73B73tL/eYixpr4hZrq/0udKn3jda3VwIHCtectzYxJ
P6OHhmWPL6oGX5zbC7QR4/Iek/GBCJDtynVXICSCHWjFKMEcVvaLjdHIS0bj2G8GzAr5eeMh8pzq
zk6NBx3t5DdRgnDp7d9w/apI0gBaRDyZ5M9rLFu8WJNJWQuR4snGtLKSmPW40U9pW1TU32r93qnD
9Igqd4ouEZyq28NvNIxkSMIrKk3JSZZWj6kTe+UEABUB/4x3wvcg6QQpkvm/dUPBDgLt1s4vYFp+
ixet/RCbIjlRSx5/4zfQgns3hrMVa96pyscxPKYeJnu3f+DWJgbtS+2f61tSKy438d9aYKo63G+N
5x7NLMxISLQYG6N4OCM0sRy0rmh3BpV/6WWEQddOQ0Gcz8KBXfcK86RrsRJHKpn0zvoS1lXFk9iO
B712+sNCSfJ+SJIlSJUx3oHgb92xUr0C+VpaZFdOrQ2cYJCiOTKymoa2Qao7B68I3QfDKveqNhsr
K3vjxMbob8ndd7mySqwn5WKysnCdCQ+dKRNAxRTDDDRtDg/45GYH+n97bfmtQ8ewhIfQMh3+vdpx
GDkn/OHFinRncb8lddUfaJUOB3VY1PSY63n0B0UdLzxNJmpVUMQtz4/nck/OaWOp+R2Ij3HoqBSs
KagCgRtooxBPF/wSo8ByR3D76DwO50wb97BWG1c/SAAUuWjw0A5cP2hV52jhMBTRwcsHB90HvYo/
RJFaLb7I5/DB7CxrJxfZmp681zjYEia7buqMla42Vcvt33gTgBwlr74WKshgNCv6L7fP6OZQ0viE
t03GWKszSiF5iDzgN4FikjnnplPcpV2CV8eMZOh/GIoGpJTCkkDn1ZsWdlONAJYRBtGceiikmqhr
FEVUxr6S2nvv9da8aANha48QEqso//s/AQ9M977APjYMTDMah0PpTWp7RnwZG8XCLfpx5y7eGo7X
E+0legA6e+VyuMxo+GKTEgY6Xm9vYnvKgipHiZzQ3Ih21nHrrcakkW9Frg8sdv3uJDryPEOXEByY
Y90+hlbSvZhJln4xaq38I8Ks6dDuacy3iZo46omMJn03m6WFR9kk5l8DZgch92E0I6tOIIOdjG1k
zwNy9L9vf3FNTnt1GdMWQvgeIS7eAHNVYYNissQoksijU9SIG+QuBG0lrPtj2jjmB6LHQfMjEdfP
daPGy2FBm/GoDGgaJ2E3vLUS9C7BlAAVVYbGmHY+2sb7LTN+mZCBDSXgv/xoUYf2WblYhI+Ro4Ay
ypwn2Bee36qTcaT2ah6Masb/uRk7y887KCu3l2fjYoGKixwb55z1WZMQoqSYPDMFTYiH6HBqB2UE
d8/TGM7zW0gre1WyzeGkVgcMQBiH6/SmtRaKxh6XJhbGD7qVlwGm4YRJXT6dtVk93p7cRpmMYpwc
CCsPMLjrh7gQqt5NKhaJad8np5bi3RHGRXzvzZgXNEZWl9ggWMNHMeb1l8jxyvu4G+37dhTOTkay
sQtBdCIQTG0euOEVqrvTxwExaiUwRl08SENc1GrN7u72hDd2E7UFrmuCZ47nWq6A+EfxolCPDwP+
jneZiKN3Sjp5DyT1dVCAVzz1HB1/6dERS7ThtaYNBPBIchL1yFeK3vxqM5eGMrjGAuQHd0TtVODX
geW0hs5cG5sHq7FU30V9ZOcEbVx7cMhotv8FyTHtyxPUa7PU9iFjbrTQOQJNzQ4Y6TnHcNq/9a6R
ibwc8PcleZ/Tsq5QtVzdHicxPmiiFUkA6MT+bDbT/NCaanzUvWx+MudE+EgWU42YMkgVfZTsST9s
zJhCA/r1YPOB6K+Lv0nnNej42dEhEZN27iuCSuo1+c+BYG3vnpc55er2NKXABtgZgAbqWtk6wSLK
AU4QIzORV/c1TeyPra305zLJ8rux6JqvedZ78j0tsS6H1ntvtjU8ldwKfwwNROm5h+yyk/Rs3CIw
aSTIQv4kaniXn7wFYWEaKegNxUv+GB2wFiOK3aNdjOm58rp5547cWm9yHHJTKsFwUlblH9GY4C9r
Hc+WuaTvPGFLwv0sg76Yvux/mBuVViBflJvpDK0Go5TboSQ/MFjVqWSvs/fk5al7X5WWhv+M0Yud
AbceSOoxwNstGmzcTavwy5n0PBGIexxErernsTecswOx9hBa4RlfomeguDDfPa31O81czjWupM9d
O2qHDnG2h9RAwXKM6vB4+yrbWnTyGOhSNFOJQlfPdorD6uJmRnKo1AqdzEL5MJhwxrshjHY+r5zf
eoujW0x8huMMyHl5BP4J0yhkqsKxuEAogz/bcV/87HEA9g2n6p+8UrPfWw78f89R8p2Cx8YUaZdQ
dINgxBdfn+NQsc0wDMvooJQI482zICDtEnj4xvgfYkMgLqBjKOVIbvZqNcE7eUNfN9GhGktxtnBu
f7RjKFNZV+7JCWy8dFTDDI7l337jumGwhKjyF3JWbqSFb4w4Mt5UlYjPr94e6HZL0UTKL0ByVxOC
rRXnjbVEhzIZI7yq2sFrjumEN32XqHuNiY37hiPJ52cFaUysg11j7IEHJUQtFMutJ68Yec2Wck78
pPHG9hAqZv/t9vS2RiReAG/PqebmWU0vK+dCLw2u+KWpwrPbI+/uClf4sW1EjyCW9ggnW+OR6KG0
IS1o8DW+PANtpIqxcazo0DUN4ruONQYGoqlBLGL3U9a5yX/4fDJxQAgBJhZ0i8vxBKI+YVeZ0cGe
CHGzkBKMvWBojxXYHp1g65SxUaTehINc63qnlA0Gh6MpbbyaWhySsGoDp0is9yEv0+tDETbJX8Nd
7izYxJezckQP26s0chSNdeFH4aDcqRFGEDGePq8v9FBfYjBpLwPKYzVUkySeUyLuelimpns29MJ+
wPJ2ekqFssdn31hAWhE2eSxMBB6m1ftQNG4BrD/JDnpcI1mQ9UgxmU1bNn42jvPOEsrfvbqMJetD
eudS8LjCdxrj4AqHZtwhs9TmM3ia5rGLdiVPtopICJXBN4RgTnyz3u/gqQbZp88OHeTSMxHkx9gK
1btJuDhjQWj3nVaTSp3LAPU6re/i1nmtqyHBMuRDSaGTB0Bbmyk2fNPaSyeW1XZqLILc30OYFB8R
Au3vqzkNdzbM1jNPS5ViMcOR8q2x1zP9j9zQGlplGtIfaGaUzWMONuFhsMPpMIde8aansnin9KVz
HMykeQbGWL50YACfotI0k6AqGuOHaU3Jr9uX3cY3p5qH8xNYjf/D2XntyG2s7fqKCDCHU7LTjGZG
yYonxLIlM8divvr/qdnAhppNNDEGDCxjCVZ1FSt84Q0U9NbvoEYjvTWKKj0syaACi1SguMTZHp1m
45lnP9FaB8WP5MW6XxjOhFI9JiZ88tmFv6eo+GXqpCbY6i6ZfZ5Gx36n9COq4ElS2ztR1sYhoojG
rUCCRF14HWTASpkBaWT5Ic/n9HfpKNFTNDb2Y+KWO9W0rXnSrwf4RTmBrs3q6dB7Zyj52GBAytZ+
JDvJHogK1CPVe+M4ouD/hDhzeiYcMC/3v+PGI8JLTP9Go9Qim2LX118vYrW2UuZIEzX5t7MscRxn
Y8CJ2GrEpS/GPRDa1lSpPVPaYQYQ+uWf/xG5dfFiw30CZJ316nCi6Tz4Ik1MH9pYfMrSxv0YDkvt
62ZUffwPU4UwpxGfgqhaQ+5JeRJUelhkE6EKHzHr8Ytw55+zOk1nt/Sch/vDbe0eige0oMmwJZVh
NdEZ1JGZTkgUDFb5fWqtKNAmFG7VuNP/vT/U1keUnt4EHTLWWcuK1iX6geWi5gd9LG14bqX2v7LL
iw+DRufWsHNvByh2e/ipsFGkgdxFQZ+X7HpqSbu0YsgUzBCTJQvw2qlexLDsyX3eLuD1KKt4A6+7
rKxyFBFaPde+DGVJhU0ruw/TSMvgrQvIFQPQjpeFD0XSfD0hTWlnEeeLRK7GzmekW3/iAWxfPIDz
7/Jy2IMMy3zw+sGUUAFaMORw4JTXBURztLQmU6Py4ErrjIpUVfgZRLkXdVpa1GdwN/atkQzOmTCI
5F3LknbnbrvdMvwEjwoBIAKwna+P7R/HsA4xAVKRJzoAsnMF6qlm/Zc1if4xREjgnKOS82bFRkxz
pHCH7L3AOFk/30NpxiFuueVBpa92zOpEOy9u7NGKMvfkGLZ2DoPhqkzDHfyHnPwfkxNm3VLlacoD
AjgdXWeaFc+w/9reR+Te2yE7bh0GFBdkWoPoNinU9WDA0Do38kYUEk3Yt/SDSh8j1mQvFJBPwHrP
SC8r4KbQRm6k5jK0FdEPQgksaYRJhcoe/NwebBrVi35Ijck7zbOeH2u9m89uHIIyCPXw9/1jcnt3
8wrQxwM4QbnyVgXKyWK3cvXiMFSD5xsjOVUJDuUB6/o0CM1pfmDTzwd1LoadUuzWdpXq2ARYZB/g
h64XGXf5xQlr7oIuc+cXK53/zS19KABHopGMKcp4vD9TmTutVxstBtpNRJukxqsHOc2BSUcq46nO
8mvUFrP3q3Isn6a4cwKUmWu/j7t4h666tbwS+/JqfweHejVohUBKk3dJefBMOkIiJJxClQHRl8LK
AHJo2TlLvOSrpvTR26vADroFUngYZSpZlL1e3zKpO9pDKMUqdR8HhlKKlznGLahDreqQl1YV2HY6
7yTMG6V+HmN67vRE2FJURa9HVUq3tgcP1UxKtKg2lZ6Sm0GS28ZProioO0Yd3ugPClKind864VSA
GhlaINGDVF8Vo/52ZBU/CFAEOCTiE7oP1z+oJAjsUxWdv8VqNb/JnOURiX30s/Qu/Pf+DtucvIdP
OQJnVPFuUORWHQnLxPME51Z7PNRpkdV+jHZC7TtNy4NqJcNTNcbLN0DvRGFkjsPH2Yr6c2OmXrDz
YzZuF9nh4eXz6EHgSno98aKdoLwZUtxa1M4ZsnoeRF79bZC/ZNLC5OJiM03k7RYPFkooh7CLxOnt
vwHXI37Gq/8qEnfXv4F7rFDCjEw8IixTn5vYGp9Nd/YszprT/+6SUP1gESC2T4qdxF9rkzvhTPRa
xTtv48bzTPtXem6wINAkVosxpcqM83qUHRZN1I/9qLuXTCvGx7ICMqYYofFYdUMeIAfRf5mgMO9c
A/Iuu757pBWAVIhGcI92wWr4OTG1ph6QulrmQgQ65n3BZCixP/RKe7i/5rfX3CvfhL4Irk6o0sk/
//OhzPt6SvCmDUD2eRB8tfrrUGfzAX314kHBWeWbOdlq/vbdRsEFmQz40aTT/Ov1sF3VahPGCh6e
Jp1+EdB+Dpkpymd4XeMBG1SunMXWP0O9uMyjW73TJlHs/Iabb8zC2rLpxYsGSONV+OuPmSu5EHln
4HI/awnArywBKYpWQJVDpRoUx9fcxfoUV3PS4ZPdTuWRAmn+8MbV5zfQRKaxSHpAorn60KMC5kGf
KvQbQyt6zOauOjtmkx7jVHE+jn2OnfO8a3t685K+DkrXFGEEKUG4SkuEJrpoqGtEDpWqRhAl7i9h
bfZHMRfflCgczvfneEv+leNJER4YhyAd1qE1xO3BQIN5RHmz8L5WuV0/tl4sHutlmQ8GSlGXzrPH
Rx5y50Pbp+FHHEutS995/VM1qcbPJupma+fj3zy0suAH9I0Guown1qDFbOwylBjbEaip4p7Kqtbx
gC+7wGzzybe8bAwyB8EyfcAw9f5y3JxtOTLSEK91E4Lo1c638Of0evr3QZd70bFpm/YAqz4NZqfd
QxluTlJWUKVvjhzz+pAV9G9NDPGGwLFb5QVpRtWvklS7pHEizhXiecdWb1pfpRe7E6tujsyQMs8m
+l6r03j2UipezSRda4DR106N9lyC5vp71iH2VprbfsRuEhlR5O2MnWh8a4HltwVBQLeVl+R61mGJ
c72UAwyGBQGrc5UYxj8RddfsJEYv33mybq5PckXeB8y9YPOAHlwdYAQXplJMsCsA6BfnZYhBSiY4
4H4eRzGeK6NA12LucbO8v4k2hyVkIMWhh36jtInWu+G1UzZAri2Wc2iM9kUvJ1xX0yU5eq+GKkXS
7uzcjY+K5iM6wUAFQEatL0zg2OR3NvqGImtTfJHb/oD9u+E3ELYOxCrhL8MZo4duSfdEYDc+KdQS
RG9fRVxgjF9/UvrX2gCrALHbUi0fZq3L3rvGmP/Wak3f2bkblyNlVp5DGC2yhbM6M9ncGB1B6BAQ
mSFbMxB4YIdRi6e8N8znsoraL2//lGjqUo8l7JTI0+u56XqEVI5oBgwsY/MYpXP+kBseKhtq2R6T
NkRMcErKtxK/2LavUAQqU1wQ6yuZ69jVQPUPQVrF0ylEge5xrEX0Di54vHNCtr4drVKYO8jP0lxZ
FVZUltO2Bk5Ii0LqOUlb9dkd2yJI3D78cX8pX9fqKm6S04JdZlNApZe5LhZ3wsKEwYmGQEm1/n2v
ZOl0GHlSrAC6qxf7aC4m7Wk2td72G8ULf3jRkH3KTS8cfYxl+hdtbDKcokNDnw/ob+YfDEVXrKAc
1dh57HLheAclD83v3uIUz8jqRD8btPmnQHQ0APyZ6uybkV6USYlBOXEwQXmnVreZlgk0pQePm7RP
zafe6MS5a+LoY4nrgsRt77XVb2zq6U5JtWW5KeRJX8MfbW2OFqMh4myBOrhYeHRO/JtaVm75aR6O
0ePSjdkPh5VcLkNZFMXHtJnz8UBNE73N3gmTD+4QFp5v6SWCH1RGu/nblE8TChcWKsf+0i/D53zQ
xp2geePkAvKQ5ErOLzfxaqVok+Z2HCpTQB4FGx2zuOhX21tN9x7yYx/78ZAW1k6ecFP5YbHY15TO
SeEI2eVv+iOG1LAEa0eh4WpWz/XHyPP+7vRK39nWW4PgvkqhXGoLUAK5HqQQS6J1QidiiPPej0vT
hhtTZsf7h2fjSaEYCfgMqAGIozUKbKlrN1E7hVBUG5YLn3R4MJdO6gpE82UpKi/IYs/beVI2LgeD
vgpVOmmwSzZwPbXUnDuvWAjDsrYt/x3mJV5OoeIYtAFQiduJ+bZmCMINxRv2CcHvqriiDosw0oiA
v66TvAFYZ9YfO8TpvrWIQkKXSduT20b2x/vruvFqUuYFak7DFzHRNRQrhYI3VvA9gqlSuy6ISjv5
mM4IQw746aJ+llvZk2pmyXPejcrON91aXiB2YAvZ4hTeVtsTKF2ilR6Xh2zWHft2VqMzrQixSJKg
Mu48Klv7lA0q+ffA62/4E6XqTQCK4ilwytL+wTfXdV9N7b1C4NakpFks1BWwt/C2r/fM4nlNa9Ev
DzCsm/FHrsW7YUJeABkOFB/vf7ytsaQivEP7lZLjuok+8TpDDQB53FN6OljxRLgjNLV9SrNW/Iez
IIXnebiIdZy1qEeJrCSgQwwKWg1h8ZDtEcw0YB9nVUt3TsLGlyIb49KmqSqBkatj14/LiEIpJ8FQ
0SYXtRlC1Wrrnf2wcSFT18PEA3qdxMTJX/HH5WiYZWcUM51ZrYlpMIy15tDUs7rCt4a4ah7n3LZ3
Yv/bkhqOeoB1iVARN6REvXoEqJw0PEnugPpanShHTrf6G06T+YzC0/wvnnvgH7RU1KAgvKlQD1Dr
i7PaKEL3G1EhQfXm/SOTX/gf8mYlsLxegriIQEKV5CLIHdp+Os0OLfu+Oo8opexMfWOrAq3i5SPn
ol69Jiqn46SnlDkGyTKxz5bo7C99kxpw2bJ8Z6iNK82iRGfScOSwg4a4npWdtmPf9iZgI+RELvqg
oSKkWeOL4ujTe2vJ1Ivb4GmA/K7x4c3rSedYaong/SeVPq5HTjrWMTSYpGXN8UuU1wbxRDLWKJ8X
xryjv7G1oiQ0Um2eVwPVwuvBeidJjH52RixARfYlS2FEq4phPQGiTR/uz2vjqEi5O6JWyjIgyFZD
mY1l1+qg93AolfFlFpp+siS2U7DFD0Y77gHHNp5CxnNkIwn1WPCa11PLPF14tWYhhFv2wymiQuYr
Q/PF1mLj4uTe9FCquwZZ8uitgnPuNb4d8RLk1DU01FZUxE2ToQ9my8wKP6J3J3xz9uyXCLmP2q+M
ofiW89/aflQ31V+6m1V7Bosbn5RqG5AOjgq0S0fu7D+upN4LNch1rHNkZcU/salkn2bVm59tDKP3
IvetNaboRe+RnuetEq3dWm4SmTGJHabjD70xWcfFiIbnFM/sAwQkkhJQJTs3+9Yi/znoaiN1Wqot
kU0GVNvlEGSLMz/kSwTrOM4cnMbT5J1il78Ksl8pBPcfnjAalPRB6SijWXOTy2aqJWI5Oro/5qEa
tfoEB1/B0rXc6xVsfUk4GWCiSJslo+/6S7ZmFFFLYnWneJgvWknilcMROXSprZ3uH85Xest650qh
LXrJIPhvIg78gMq2m8w+cAZbHJe2Tt8tip6+a7U4+1k5hhh8L22aT02vB1baX/q6sBu/MNsEhkFu
nWX0Tgi92L9wSVhSku7e+l/co7d6/4du3SLw4yQfSPIs7dXj506LbgO0RhZvLpVfzhRPul9mavNJ
1NCzESTRPt8fcOMjwGXgyuJDsDTrOAJUd9llKccJthiekm4ungtqyienjZZv/2EomEcSMkRLZm1u
YIzU+9pB7ZG1bpVPRpmBT8rmgnurGYydTHLjfeNxAVfPKhIhrXNu2gVNUVqACBsXkWrFoBEoOOd/
9WWqIJRZ1pcatKPfTjjp3Z/lRmDGyIRlUpWH+uUqMNNnQcHbmvogN2zlgk+pHXhGrO3sk1scJWAF
igoShuFJNq68uv64BpuaVGMx2dBKoRePdpt9cJxmPI5upBzNSAk/jYOX+pMKGymqTVQgndLbefE2
t450spLCm7KEev0TvNkwBQvBa6Byas3INQ+KS44Lnm8+3F/UzaFkjR+dDSjWa8MsEalWY6Uuu9Sb
3QtGAxnynpl24lZ5M2hALiztczg+Ulx7jXBx1SiPF5qCgVc74TEZqBd1sR4hZdn1QUcCjex4tUd0
uWV1vo4KchndQ2kFudo1S2yrRVwafTAguH5aCic7oki4vLgI1V1gSTjzqa7M5pS5qYElYpVXoGXD
4SlU8/Fk6Ol4HpQR0T4n6uNjDr7iUNL139Ob3XgPZWQuO078Dwfr+os3rRulUa5xqkQ0vO+TOeWZ
qLxHWHvpZzQavYNNp/Fy/9tvvId0+cioiOA4T2sUh4mSARAntlnbT8MDjJD2R5Yu87O6LOl56IvM
8vWwD5/SFqK/Evf6nuH31qw5ZRJWblDoXL9TU9pR14mJegxlcs+5cKd3bUSSF5nI8zQKPhyLruQ7
WJmta0TuA6kRCVJ6LQ+TdLrQK+rzwWBV7nOEl4nfR+Meu33rXIEZpVwkbxIKlNcfdDL1GlFxLiuz
acRRq8vyn6YQv8O06XYyyVuFLYmuIt2g5SEVW9a4+T5kz0Cb64NahK6P7qTyvi6777bdlS+6EpX0
Lk39oEbKjAxsCaherQT27Y35VGZF/OP+ntqct8TuyUoZDZhV6FENYzxkunwerLA7GZ3yN4K0w190
QKqdZsTG5uEJstDqoNQKOHh1ZCKqz21WKRjT42XyVZS98lDqqTD9BFm490lbGR/N0OjeTB0gRAbh
ThEQ/xvEcVYTXFKvH6qlAURPfe6nFjauP1md/X4qpl1G+tYU0ZsHSUrBGSWBVcwSI/kfcg+T+fSq
earrePqC3AiVCX20e0lBdQ5OU+ImP3aiwxQLUcRTljjNA7jw8uyZ1Tz5bpmmJnjCHknj0CYIi5RK
OY5WM/2HLQ/sDWKbxLyTusvZ/PFw1rnW1sno4VocU4XNvTg55GmYPtlD+2b2ksxTuC8oc7026VcP
5KTMVa80dY9TeXfJPfyTuwkATtzXyTvbqZydrbZxZcg8V0YFbOwbXa42SZQiYkhaJ6yaJ+ziqIWd
/tf9o7MRoQJ3kALEAM2B1q3Sk2Yecc7scX3uVH1GC3gsvKccSPuPeurcl1TJ2n/vD7hxViGSU8Gj
XEDF4gZni1flOFdGF2QIxl1Ms/tLUxSscBKxp9G2OTXKhJBu8GKm0nK9Ncw4r5tmZKTQWggQoZgF
SRSiKpSr00OflvHOy7ZV6pIRooyFqRrg/HA94Bybke40rCVtlhCAlBp/mxC4fDTMAWeHFnjNsa3M
5WeeTOm7rA+VF4UX+DJkTa++vcxF/E/AKjlApGSrzyqasR3wfET0cGyb93lYGIcG2/nYt/t0+i9j
gZsmPocvgVb/9bQBtBuktaxzXURxEaAOYD2KCkVF31Cy6dP97bN1O1EnoHAPcAUsunE92KS0ubLQ
wQoq5Jp+JFmffW8ApnysIFZ1h9Fe5tLXhebtvDBbh9HTEIiXpQN4kqtPazqCv9kyu6CYQnxmuyw8
KX2lnu5PbiM2kqZtwF+YHi2C1fttJL1jJy2jpF43HsIxVX04d5Zfz4WFlKWWPYVdnjyNFa7SoTXs
1WK2h6c7QQZPr3GdASjRpIQIcHEXFHCXy8mqYabNxtFYuu5hcbrlsbOM7uxNnkKz1gx3zs/tpwVw
yakhWAdodyMw0o5Tk3YmmIJMW5Yf05C7xxAZv/RQTR7l4SJ0RsUfKkfduQJvbyQyHv6hJkxkBtb2
ekuVrl1VZRyPASY8lGnmQv0g7PZ9a+Xq9/vf95Y7RnKFrjwUGwQiqcGvwodZyScjFdRIsLRtreOI
zsQHLcGO1UciLvuhtrZ+DnVH+TktafmeXqb+6CVp/E4Wwr/X2qA8wW9zP5dquCe/t7X49B/QJSUl
kzWy60UASFIamRP2lEtCmDhCxZCpxRO6wqpKxBhIupafYFW/k/jebjkOM+VVCbfjBlkb1HY4YDsm
vmCB52VF41eLOwMgF7b4Ae5QswOEENKzMdTDz3hBRPOUGQuuVfe/yu07wW9ACooiGbflTZdsKYDX
Tg54j7gamrNQ8+Elibr6q073+i+aNW8W2pCFTv47qHNg7yDKXy/14sSV7iaUeseC0hMGSNkhbrFA
A95i7xypja3NjAB5gPxit61hOj1iyk6b83fnPMdBEw8RoBbXRkKp3COvbA6FhBnsePI7qvTXs1LS
rrQbk3KQ6sUvlSsdlwpPK9/Zer/rVrg5FtcUoCA0igldrsfSByePypr0mmqJ1r6brLH2LlWGGb3q
lfPXN28P6LOS8QkMmqbt6mTEsZeog8dgdYNFQhibL6mxhMkhHp3ioM1jthfs3741aN5R0iLQxMeT
x+B6drwCiYFZMcVNUBwvMBDTg1ZzE9yf1saBlxsebD1RpgdC43oUs80Uq5tIKWbUgqdD7Drp6Ndx
k13myfH+SuxWP6Z1WO31/DdnZwNsID4hbr8p+Ee6PWN0zUUTKu4YeEmVnAFyqHtQy609whVL2Y5L
Dcyj/B1/JAZqD1WG6jFFHqMFSSsA8hajEQcJ5bfD/aXcHEr+behuyvhvNVRW52E60pkKjFpFwA7x
rMdiGP4x+9LdqYNu1AkRkaNTQtLNSSNgv56VgoqDLCRyWbiiCVpTVL+qcnEPeWNmD9Wi2E9mZ36K
hlH7O02S5RumSXtEua0PSJDCmUCbgvt5NVvksq3OQ0UviGE4BZG9LCfhDunOmm48DLT56CI4aKLR
nFodcRzTiqrNC2Ccc4weYjiGD4M1F0ejcvvnrvEEZn4dtVjkvM+N4e0ZEG19UuCj9IfBoVPiXsV7
Rt0asTXQsOmXJD1NStYcIO8PQWNP3fHtuwf0JsB5GXvwBF1/UhFPiluUFSbVZWoFokGEebCwA5zM
5s10P/52og96QVDEuc9Wny7qaD83Ksg/5NjF3+og6i9enBYPMfiwnZ26sYDsDghpJq4vUIlW10sx
d2apLDW9NrKQg1nEzVGZHEQCR+G9/f1GB80mOEcjlDtttVVGNRwQMaGiqC68AIneDQhvS5Val5pb
FNQZHjP3P9lG9UtSctAUQRINdOMa1NAWVj6o8l0tUxzP/CJfKutDr4yjdqzE1Pxjd2bSASDvSwtK
Xup8bApHg/ooQuf9lOEqcozsUuv/t/OzthZdk+w4T3LWaVhcb6V0siLFdrkd8nJqTspoZ82p70YM
27g06t+2BaYkgBwY619FPNrPahcnoHawyn5SNHhPvpnigvA0WbFDmzAv1M+dMWX1TlCycbRlBQXN
eLodRCWrs4WozWSpSUqBCVz0waZUFCAbbx69JnufNHgx8lhpl2FuekrhyKDeX6StNdJ1E18nasAG
aNvrNaoci7zcpvxbx0niw3RT3iWR9rfa29pOzXdrJEOCXkBeQS7wVqct9fIIRVPMXesMU/mqogAK
ACcOrGXaUz/ceMxlysiySnYt0IjrSRnEXDGiTISUcTO/q7FVIJhtXUAYiRGdG33Gn7uhnn5/KeXf
et2FpShJNVSC2eiQrQ0AHMqrAvoZqJOIbTTqU/7DtqpyB9uysV0YxZHwQK5HqBrXc8PDSEsHE2yL
hp/uoVg6/V0sMuN/Xpo6J6Uz4xMCU/Yh8SLdr1Rhfro/yVc44HqWmsf9Ai5DVuNWGyYZPDOH9j4E
3YBN9kUPoeaAswnD2Q+FFodB2ECROTp9rZjHMK66yceUQvxO4d7CiO3Vn00ZN+cKo6LTEIbxw4gw
6xehZIl9jLLRFCdjjHXFT/JYUCUauUyPSSXs+jRTE4PlZ+Vj/uhYSnnMjcirduZ3m5MSSEi4uyw6
UFRZFx0yLME6m/gIrzPva1IPZy+0ZStXJqWe4tGjKnCSmmeISQWgLE1eeMjpfy8S+yPmAQ/gxz7e
X3J5AVytuNxRqJ+9MvEJqVZvx4Toqeb01CHmvEu/ZqQuf9HTnx6E8PST07nFQUlE+MUp8j2ZPvkt
b0emH0ZYQ6V9reJZO/iV5bwgQTR7Hkm6J06mAPa6hLMDPDQTOw/JzRXxenZAljAWmIn1uS2oX9VI
j3eB6obiPE16cxnoHwSdq0878f7WUHDXpMqHS/C9RoKQ5abCw3wBwYusDcJ8LM+miUdpwdnbeZC3
vh+4AJp8ZIISEnp9YvtSt0RSDHC33Das4G115v+KTAu/wdAUB/w0EUBM0+mlnxdzJ+zYHJr6ssS7
gEtY99ENa6xS1Rz5gIsdI0yrm75bp8PZncboadKSCPWqNvfFVEfn+5t2a31hwdPho/zLvFfXVKYI
bFAEeOIUFp3f5Yh+OUjJH8O83RNf3tqlOjhRyJrI/EAQv17fzGit1PLmDndMkftUFOfD5KGWWVhW
flgGW99p9m2OR23XZjSi8XV7jZIkH5l+QKCqinosUpDujWlileNiyUnHb49zvzkeqSFrCWOEK+l6
foRe6TQuiTSFz8ZPXd94ByiS1UNrR6BN2nnPK+S2Xc8xNBypzw0BFgDeakF1pWqoixc98rZIYJxU
BduaU6zAcAqM3rHeF6lduAfDc3qeHk+J3leq2Y0f1LhfWP80Hke/FEbp+m7WuzgWlPA2+UP9MyR5
682pifyxaNO/Gv+SGK9WhyR00hCToIHCi3/0Jjd9CRPSZzLc/Pv9PX2bbjIWKCIydekSDYb1+ktE
Y1IWS027M1RU5Ttntv6emYt5cfpZ+7trS+iwWtHS/uIS+GQq7vJbU9vefWvIJn8FQR+mgHwid03p
C2dYCSnC5oGah8uh1930f3PZIS1Zu2r+9f6Ut/Ye7i3glKXDEDJX1zNGZTGH1tZSA++N/j1PUdf7
4TIIPHHCNDt0Sb2HR7iJopgdlxW0QYOyK/XO6xGbKKs1p224LUWl/OVli/YxjsOdIGpzEFkuo4tM
qLYu7WPksiyjU3dBjonjFytT7OdsGvTL/cXbugOxLf7/o6y2i6aBJ1XdqgsGFNgOcaJ7QYzo6kGI
1D7eH2rrO3FDUMGib0nnchUjuH0xOAUN6EBx2/mJeqT6sSII/14TxVW+MnPr7rxqW5OjEiCVIbgD
gctcfycsNadSqek0azWWYiGm1Oekd6k7tmii35/cLW2OPYHwIaEecBES29Xs4LJZ1mTwgsbDZMRH
qxPGR51Sjn2iwd1+Vsa6S7FSa6YEn+BuTo7EM5HjW23ZfcHJbnZ826y0PIihf1oPXBaQ5UtdH2K/
ymvb8BM11z6ksQADZeV69pCOvWL6A2ITv0YTZ2F/QFZS3/lkmwvIbCTGGerEuiIn+CZ2Zbld4DmL
jnzH4Jw6I1PPHl3mnQXc2h2UaqngqCggUoS4/laOW9ZOaRFBllM2H9uhsP6mLpYFo20ph9HQ91La
ralJUg8NbW4OUr7r8WJ1MRItXBhPp6ZZKj0hnFOkRFjhf9mGaKGAm0OUDn7zaigtyk1qjXR2nTxM
EE4em6d0niHBiDLZSWA3gilqCSSPEJrBk64b6IOl2IM5x33QY3n+O0RmvvJrcx4CW1WaR2CXxXGs
1eowWn0Tvf20kaSDhTdoknDsVrdiK9wsqeqSIoFe1L7dWN0lAyHpO9qYne6fto2PR9kNgCCQcHpQ
awMWR5tboykJLZIk+nfoKuOk1/1AF2pMd0aS32aVXsBgxlKGhhdqleuqYp3FULFVntOoVKpjWqT1
ybTqPbX+rflY3BtUT3m/bpIKrl4PVjbz6Sx0Rf24acfvTaePA8llnf/99sXj4aJdC+AMXNTqO82e
UC0lIVZDdi7B2WEUjzle0C+obmtf7g8l/6qb1ZPMRO4QqAhrivSEhaKd5tRTNC/B80KvvLOxDP0p
y0YL2xhPoyI9vrm4KHWDqSwSfVCCIHG6PtnI67ZL3TMokJbwqQ89FVHaUT/NIRzTAczZTpq2NUkS
NDIX9r7MYq7H02P4LQ7KTwH5b3MczX78hEe4eWE7OSUcqrZ6SNDG3UmbNu5LKZ3NncLbJnuS16Mu
kyksKm9cKkRipxyXi5OH5gzGz4jcgUEdjvc/5dYWpWFC74mXmzrgatdkaRJVaD6LoOqX8pg5vXqp
lPEfMNx7fYSN9YStTZ8VYyGKfmuyu2wudMJRBO8cgOY4rPVvmZmjyl6pKiwBR20VLEA73fx5f4Yb
d6eUpJXUIUanw3a9olymYdPKqG5qjengporla1NePVeFuUhVf8NPKyumb1M0O9naVjZDuI786yuQ
5MZqoMWrxmt7DE/ttqs+9ZyYZ7Vf8CPJtOgS2lr/QJV1fN8NlKExKzECJ1WLU9p31UFf2u6j8EY0
6VF6/qee1fYYKWm1Jzi6sd+4oPiRqAPIx2W1OrUxGb1VkSyDgRmPitXoD5FhhH7pdfODHVnq+f7X
uIVmIcqKYhwXL+dYMn+vP4fRujElZ+oCmkKtPhBKRbiU6UXiXpShXz5pcynMU5960SPl2Uo7jEo2
pIFZz+2/gzsQSdz/QRsHgN/DGUdeVgYM8s//6E5qTYIzrcrviade+HldWvS4NDMAsrunBL211hxt
GuXSexbkwfVQBrhuCi0p1QL0K+Lz0pBa+rNjdIA7rSJ+ST0j3wPAb5063lIyDZAu+GuslxvX0wLS
I867Ap41joPiaGTZdKjqavkkpB1hb1j64f6abg7Kuyp7MjzlaxKkW+QNCnWYp2aRSL/l4YDTUO02
j25dxABQo+RkKdOeXtTWh5SChBSmUQy5Qea6Xdz0eWcJdF/M0DdHoQYGJZ+z3ilvlupnD3PLezin
SDbD+v1TFiePrUYTsJUMWqJpkzxPs/fL9Mbo0/2V3NoyxM2ovPP6UfGWf/7H7tTDJR9b3NRRHrDj
iyUQWcSx+rtiC9yfOpKE+8NtrSE3pCSqA9QE13E93NxhUBaTcATzILJAtcoK60OjPega/99/GIpW
jBwNfcO1nl3h2H0+azGBusb2mNAIPZIa/6p6u374DyNJxhB9JjaILnfrn2vohoMzF3QBe7I0oFNe
8kNkGBF4qPR+vj/UVpkG4I0NPBzYv6SrXo/lJZZIc5fjBr+l5DahNJhUnXdUWg03kmzsT3PnKgeE
zHA00gtxjlrH3EkWtvaMJGgh4EZ7GQTf9W/o3BbuhM6TrrllFjQLzuV67bT+RGfq0DRoWN+f9Nam
wa6CQ8fy4ku2utZGNQttteRLxiEUQDONvKON4Yuvjd6btXk4eBKdhnmfQf1pXTpPyDk0t8sA/S9G
eaQo9qt2o+ZTDehjZxG3ogbZFcX/U7oTrmGmFBfb0TCIw2ykooPEE8WPcGyrJyogBWWoZHnnZQjM
EFNEO3toIzUheSXApQXEXlo3Ze0pQwe4o3QTD4X2raySGmgH1Jj7H01+lFUIzyiS9UNegvzGKs7s
BkBPdk3VBoKBcgEKkPxIjLI+1+44HY1RoBJgWzCkikGlT9EnO0HZ5p6R0Lv/N/xa0r2tx8QuPCZZ
GLVNI3yyPiDo0AaGKZLL/ZluHgebhgshPOJVr6I+fxz/otdarYk4/kkxOYd4TrXYL5XBDKKIfoA2
TcrO0m4OyNQIq6Xx7zqLVdKkX5g21uFKlAJTm9WDGatWEBPiBXMDIf/+BDe3qhwNVKG8tVdPfGo1
kqHFeFUR5y9eXITneZAkUN7hKTuGwlQ+pUvffVo0t9p5MF6BDOt9RCQHbJNqPWAo+aH/WF2767JC
dyMKjfRZ5oexMQYN5bol+wr+QdUfSEgdtNd0Jf4wpn1s8zrn2TEf4hBVCfx77KBLG9WD7gAk0g8z
T1T+NE3q6IvG0ZXjbAr1m5sOY+srOFObO2u3tQ9tqpESvYjM95rOM+aWu2Cawc/XKvOoR8uEkqhi
4gfiRY26xwHf+lJ/jra6Kecq1cpU56ZsUeI62c2c+UOaFt/bpEgeETmMWChHC1SlTHf0Grb2JKUB
FCnIGPGEWr2BI1A4MXpUIvSuWQIytOKiIpsauPlcnTxRxx/u78mt64XPC1mG950HcbUtoqVIi1mh
fQtmWnlnIB2p+qY9zyokz3mogwZ1vPHQa338NeUb/DPNJlTX+79h6yKFeSeL0qDoId9fb80siWPF
zlowOPNifAn1zvsSYVJ6vD/KLSqBN4kUT2J64WhBhb8eRudTpqGgmFpV8ZKdE6xKf0XtiGi9wjEw
fEzU/ypK/I2QSs6LQ6Ll8W8ndJuEthHulFQPIxoq4zQVz0pphN3h/zi7riY7cW77i1QFIolX4KSO
0+12fFHZY5uMAkIg/fq78NPXodw1d+bVNgeQxN5rrwBbXeuKlUR+KZge/Te5SDOWLBplVnQz4XAb
SxMsVErCUd61Mw0hMB/UNFQrM+o/03SwNjBNBQ4CWAm25vui/p8dninZ63EXTG7LmN5bxrE3ZNAf
jQne+ea+sRnxad/lYxjfQgW1v9D/uZLyCjk5EohLr5K4gM9FckaZxQvagSj997f21rm14yuo0IBL
o/N7sThgMoqKhgEVyHnXTWUmJUS9Hq4p39qOkgeMWbusqDu4sl6yZOuii9Hx8iRYJO6MFClWc1Kv
Y9EmKVooj4/KLQNUposukEt7o2e9PswOD/Uoa0Q5v1M7v9Ff7fUBGND7KA4ihucPyoMy7OYOcPDQ
x+1BEufOg0m/w4k6/9jxpm6xr8d32X1vte5wTgDkt4/1d1LI88vKbEhV26AD19EQ35F5TSoMQZqx
EMBOICOGaTSU/6vtS9ZDMm8dyYtUM3HAXqe///4C31gr6C4p8Bygc3um8/PfAu678ZnPVQnbiOhH
21h6CBUDF3a2rn/vC/vG84Z6HGQ+fNEhbHxJPGIESETILL6wXE03rDdRaWdbH9H+wQdzoOM3pJEv
77zkN+4QFwUQjoMF5eDLWSvimeD9oj0GXKsaKrEs9BIvQVDmcIU+/OeHuaceAx/ARxwI//71+N+N
B/s3OjM9l3NsxwOTmKzaYaMHmKe+B7e89Sj37Q26Mjgpr4ivnrEtGQeM7SyFYQSoMEM5Q9B0SiXo
w7LNm+ssbt7TSL/1KPdHiNYBvTTkjs/vz68srSlSxWAUqcIy7jpzjE0GekA7m3eqzTcvhbIP/+Gz
8EorOqxBm9h2mstmpM2pzqfoZHK5VtMyvUf6e6vZxNQV2hVIZSBSeElBb9tAgAwAGGJqsdN6yIhL
DImaw0YdwmcGGE8mi0AodCu3Ks8xOA/Wfn6n2P3jefmiAAQCAlLeHzczsEifP9s4k4G0cGn948eu
jgKv9QmgRf3Ra5nBmL9nOCZlT4b6zGYL3eMWSCmL0ZiBlanP6uss3DAQBAKYXtZJJ3mlYQb28e8r
/I36ByniKE//jPiTlyRo2ygB2xCqSwanZQx9Gn+IlujjrMPhiudJ/Q6K/8YqgIIOQSQA1lEcvCSc
isCBx5ICiwJhZ0AKNxdQYPL6RkofvPcl2x/wixewS+ZgFLLLxJHm+/wFoOqzPNoAOUi18fQQuWyp
qI4jGIFZNZ23CRHqRcg54qgjR04d0ozHIiUJOf7nRwxJ3V4sQBGBsIwXC0EiZzRrN/RZgXWIE0Ys
fdXQ1h2SfNHXYlL1p79f781nDArdLs8JMLt4cWjJAG3D5tGhR/mSgmWGmh3Ah7mywAf+c2GCDieP
cG7B0QHnx4vqWWwupCaNED5UD/kZYSDI5wqb4Dgq8x7v8fVd7ZfCRXYDQqA3L6rJGYHuCF5OdbkE
03ZMoBwuAsuX48Df1Ym93hNA4EESwWgSX1Kw154vnCbHZBcWvroMRgj2g9g2F9TM/TGW0VBSx6d3
eq0/sOjzlYoHuLuMonraJ0H7vf/PZwburJnAGA33Bow/KifLEnG0RMdJYbFH7p10KoAHCzS+hUxM
fC36OEe2QMzqGRb0K3qIaK0HW/BsGvsDnKSiq27k9mfHRnrkvDV9pbctvMGzQwqhhGHzPzUcPprD
31feGwcvEEt8vMC2xvwfXffzG+GCuDTo8eT6OF5/AdYfLwI+eJdphB6tyIgxh34j+UkhiPeSMx58
TmSi3+OmvLVUIBf7o4PGUnmpLG+EMPM4tAjBoE37D1ZJe9cl0VBkq3wvAeyN0g8OFAD5QHGEDgj1
1vM7znUTRWQ/0BAAntxO2wp4ITIdOcuhKdjQHZs0Xm+SdBaw18nt0WDJhsm7zkivqwf8DHjyUfDP
MUV8KauIHZJPF4Ova1THK/JgsuW0DY2tVj2jekc60LmPu/fQ/jf2CQpNcLMBBGKQ8tIxRqI52oY5
0WWuGcRAmXA3PGrnuzXv+wWKcAvn4b8vsNc4AXwcwbaEsha75VW9smbBJPgedqYGAq6AClw5rBSW
5wqTsJaQBNFya1Bllqqnv195L5tfbNHdtgZ5Jxih7FT/5+8ZsOAmVwkgzjXbPgMT3S3z7/szvHkZ
SK3wPzoK+MU8v4xa5t7zLcfREyu4TfDUiQubndsxY5QIoRscPRC4Hh5qB/i1a0n3tI5tWAV53zwY
Zgdx1Lxpjr6J2OXvj+CNbYVvGKjDsEvfX8OL7ymZYWFJ2x4FTSfoE5y45kNWgwBThRx4X/X3i721
oHffJwhF4MOEJMQXDwLIORAzXIwEZjqMTRyXjWHZvcl7uNIRfLQTIGXvXPStBf2/F33R0SdK+DEN
Gkzilz7FfKJTVU5QL8Qpp/cWI6B3qqHXyxlbdldKgiiFrvVlXx8Ea7fWvf0TiOwu4J3pQnFNDkL3
vliybT0AwIxPSGx+L7n71Z1iHgEpDkAg4KKoyF/cqWwzl2L2D10MabP5HMe6HiGz1awrM+6dPE9+
q98LdXm1gNCNogxC6wbdJJhhL6B17ptucDVUwwv01uOJLtF8k2geXk9pyP+zV9x+Mchhdr8P4LAv
Lend3BtJhdgd1Mh83Q80qSzpsypXU/b097X66jXiUtDIw9tnR9JfzXnaAJIm1HIg4Ky2eWglBgVQ
UkpA2pkvQg8x47rBP24W7j2l8p9e99mxhEvjHASKh+40gU/d822ye0wKQQCTOc3C7wsVzS8UtHD5
jx3IAqjCoj0sOmp/Inbbf4IdUp0X9SbzO97pxB3kgHxLEMO5fvz7I3m1ffffhS8CAEbQmvACnv+u
jI3hRgzsrpDKQyPgqj46Zqttq9qiXNOzTICChEhQ+PtlXx2fGO3tFrXYUmCEYzz14rI7Fzrfiefp
yPvP08SaEHgh6rZ3DopXKO5+HQRwQl2JaT59SbRFSaE0FgOuswXdaYgb1hch29qobCg1H1uQsn2x
jS6HZds0VRpetee/3+kba24fEVPochB5BrXh8zvt4UoI+Qp+ga+bndqvzZG1Ii7GbM4r1an6oHUK
JFWP79HPXz9jOPuidwNUsZfhL6fGagNZqs2AsdVdttyGnLgPqjXvTcFfH1CoIFHug3uD0uJVSbw0
ncONo4WfMTYtu9nGZ0Tbfffe2HOzAfX9++N8vV7BK8OyAd0Lbthg8T9/nIj3zJcoxiwfweoCNiLc
LFc9NfW5ixL+yJOVXmnSyXfO/9cHIq4KSORPjh9W7Isv6igt2tMEzC8/9/RYixH0kzFqy7bf5Ds7
481L4Wza+Uxohl+SIL1SPV1zUGziaeTfG7Hxn1s3hPeWpNGP/8ez3PUQf3BIVE3PnyUJmxWPGiNM
kiIp4ZxOsg6rkdZ1A2t1wJ6XtZ7dgqgPpCe/8xrfvEvUovtoBSb1Lyd+a6KdRAq2KdmctidLwRsH
/Sc4+a59L43u9QZEewhqILY/yIio/Z/fZbvJhBAKeAe6f3aSse3bU669PUWRYr/ALhKscC7JbuOp
Sd8ZEr/us0CDhHptX6kBJgIvCVM0Wn3D2QxKj6dUFqBxyE9Tn6xppWvpP7dxuo7H2lv9lLDJ/86X
3NGSqMwm/1W0sf8QGIAA+t7NZ1+9a97068YxYu3HeUR4DjSnZThMLHrnxb5x6OyGI5AF7v0GOFvP
n3YdgnMKBrcpk3jU1zUl6uho+54/9FuHzv9eZf8V/9OHA8bvrISxTpltSw8xL+Jp2cxBHBdGmiOM
wO2vv2+V1yr9nSMPLsMfdBkznhf3JYACEuiEwEJTfTQXgPpUWvCBZneTYf6rxSF8BdgmhLEuW6ML
TZ25GfKofRz5NF5lTQR13d9/0pvPAH4ICHhAl4Mj8fkzELB6aPud3yH6Yf6UEjFcuT4Lvyo2ZhVD
4PN7wPdbexbl0A5YgfEEb5LnF0wWM2rjAY/xnrTnFZPuikvXH3bjpcvf7+3NS+3QI3grOJ5ejYdM
5teUgTSmIBg7+mwaLiAhmKoL1+Q/f58xFYTGEtIOHBAogp7fVTqSpTM1mwFXZUNWJaxDFGnDFwPv
6Xg3lUXWcaDb4AhdRnf6z7f5R+KJrYl+DfTe59f2u9higgtIaeFpebsAO3qo1wySUmhsjn+/FBx4
39iaQK9QC6AORbv2Et6MZ0RnKA16fYZkJ31Ntp4h5lhhhIvAmEg86obgNuu0of6kw2V58gh9ApbN
NDFF3GR9ewzBs/1A+pR8d27jH4TmPC3gWzCGlQu4WquZqTAvkLnp3MmFSW2rdsja4CSXRP5UOorl
UevF/JuCm7oV2uu0KWbbzg8ugHKtbFMZ/2Rq63+GZuvEGZFB8VCoWW7/IH1mEQXwtL1e76LhX5T3
4aeJoXrCpECyL+uc2fnkvOi+7Cm4AlTkeE4haeX9YxtHKGE1RXwVQuLnpisyuMPdzp3N5RnAq033
6hMMjS7w+qe1Oh3uhjQjR5dyNOooYBEAhlgwzqttaHV6Qnon/FUipNkem9yz9sxznqPNZ1NmK7hf
Tk3phJuHA6Ypk6+ICNvtCAuR4ZzLYQW4JgmLinF0qn7QthZfQKWtv096Wr4gsTMRBypGOUMPCn++
KrY+uUVgLUI2IQO2d4CJQlIRvixbSXK6hde8G2Vc4JDo/p0S05BbljXhIyhmChldbcY/hFqGebXA
hAmelc0AnvocTFn3aJEV0x2YBcOvGJLJfYZioGkL1MaLwx9R3Se/eRuhOYJ/awJnEoBmtplvJ0+Q
AeLDCb9pSUK+7UKs9lc+ZTUS1qDrr8t467f5XhpoBeERBo+tYw1rLSCOpKV3BBEx7RU84Ka7Nss4
7rTJ+6s6IWNyHBmWf4kvVPxF2K75vkIh+wWcxBwZ5PD/DzAV6Nxp1JpGhzZMMCEYtg4+czyukxx2
JR2mBRNSC2/jIHbroRaZgn1kG4LQVzcaSayg2brxZGSEUK+p5p/t6MMEzAPY51R6Dbv4mC0iH6Dh
mWR/C8uCEByI0TZXKgzAZcNdhMfaJE18ReINQDfIQ3FfIF65kQWzMGo5JzYLSGWWmSJ9FbDQFUEV
8AsmSgjDkg2AIzxQk68X8Ok7ZOfUQfY9XnOVHFMOpVAxIFyJFTSEgfbjsk29O7X5sLHL5JKwq+Bn
KZJTxDn+MUI2d7XGbUJgJtGJB0aVuOdDJ00xBHq+wSw9elzXNoAL+zKu39IU8/6SruAGnxDaNfTg
6Jk0uQoZ5xFoS+g2ESwPxv/Rz8yHyPJJZhDbWobbHDILynPTbIk6mLiGP05CagIzyaA24jg4reCB
sij+75Jmrj/Hipt/BafTZ3SWvgELfo1dYRBILI6uduHvpku7GxdsLU6htFG2iLdMQ2Of1XFWTErn
H+aaYKUKp/p5f7z9ecMyhCITxNsHXkt4Xm9oB642WApnJ0QKo5+cBJ1+zx0GHIVLrXHliETaviCL
mi9ZNkRJoVF0T8cByBSgm2YYl/M6ZLzKQduHzXDDOL2AmyD6fT/YfwEWR0uxArV7zJG9wSqrx/VS
J2z9qC0RQeHinn9NN6ySakLUq77Yemt+oel2X5NYpaqyY7TiI+mSDZ7/eMlBJVlOxnJgS/5oUrtO
YG01fX0hjV83+GUSmBzRSaIzjNgahFWULIEvwMeIgzNqD6YPRvdcFUJAKl2uDt7cBx1OBFmdPvCI
F+ayZtUciCko9NR06gjD7KW7a5oFZvBzuzhbuX4a7bnl3cav80ms+qoN4ABQNBmSE8vabNZeBCMD
8qPMDHDPbXCxOBO3SVVkTUC2b01bb8MTutv4Z8jWBikkstHiFhQGCkC990L7hxk/Zz2wyAEbgzH9
Nt6EKsq2k/GITrrGw4eDfepAQydlrobO3Du2Re0198Tyg4KLnPiZRjYdv9TNMOE4dE6RGvS2lMEH
4pQmOs9+pG09sx916AxtC8OtdrD6hHdu9pn2CXw3izXxC/mg4qTLfzmUirJivZs0OQUN30JSJI5j
AlpsIZ2hxQLLv5eumMB/ckEpgj7tT/DYn5vv8E8OhsJEnvmfJLRWJUg+SaU68zqhdXbNWY7jqgzb
3ARPZlvC7RPYihy+YqEI1zuYKrbmZ7/Qhn4mcTcP1wQflKiEUWPNf+sIUfDLUbKdy3PSsXbdA3i0
dL3dtsbFCpKjHLTrYh5DIrpKA3wUv9rc02mCYboRywdYobfiut9WlWG2xzwCvvVo6i+wdEsCieUT
LPVdtyoZI/6v3sRNDdw+Rfb6mMzRE8MUbQAcHy8Wypk1kt0jGdK5rw+C9lGHT5UynEl4NdCGfMBz
C6IKxCQ63zMMMGtS+BnWl3Cx8XEduxKtZSLs5yGCPOrQBRNzstwAS4O97mq28rNJe9PcmTG38tfY
+t1Cco2w9O9itbrkGGJvgIkTwBwXRjgBcJvuFwYnc60rGyGz+9Kge64rytPxztLNmLNGAJ/ArD62
8poJ2M/WRT7CxicqUyUFJnMUepGsDDPvYlZMcs3h8NM18dJChioGcxsDTM1vmyHL6sKNy8zB/Ikc
fKQK5Jnm6dM4t3gpYKmRte8Ls+WLPG193m3nflxiehYsmeNLL7YEEvJA5N1RpiDKFfGw17GCRMNU
+nFZghpJBHnd/GSZt/WdBNuRFj4ZYU9XK+viIlgWmEnNpMGAkUbO3c+7NUfl+YCaVA6RQHoUXSVi
LmBfOx6XTURxqVYYYSnEnJo2rxA4OGJA3rdhAB32hACQCdFP+wfS86ZCOFlQF0m4DPfgg8PB2S9h
96kx4IGXwpqEnCJwG+/zKa2jggqSL5W11HwOfGhsMUAxiDCPoF4vnFJ4TU862zC5ahFNU7V9Gt27
YZu/YJy/+nKJSagLtEF8u5pknroK+pYFRI9W0fYAHww4HqWZGcA/4xR/PliH+seYwHallLmtp7NL
/HCDMNKxq6JNimtDwqC55ZAFuIO3vLm3OPfw4MC0/ZjsJLum8LRPGb5VmAKWZlIDBhMZ/m45dgvq
gqzL6FTaBshq2Wm49ZWyRk5FMQXzHHyT/TxiKGdyLQtUiUwVOc9kdETWns1PDKYYSbHOk2RVZgRO
Zi0VTKpVuMxIJggWZ57kaFZ1atvRrz9QNdK4wJxv6H41ZO1AGUGWwnriM2Ri2129NlF/9LVfPSkg
NFjVFzYNJsiOHvnaFEZwPNEHNafrcFBhnZMfodXBV6mh8qdwxVfuEqx6ZUUKWjb2Vdu12SFAlD0p
HLQ9I6Y/jJrraU66c8CTdrqySHZjRQjTtOUhDNYgQOmdOFnVAZ/8IUUzp6+d2dwG9yBFDWrabBmx
1DsTV0jSQ8RuOOaAaNNx86ZIQ7vCSRn04wsCoBpf5WJKwoNtNUqyAp20ru9wGIf9HV3Tpn9ozRRO
904g+vPQRUKL0hC2fYCbHx/OoOplkBIOjSwlb6U/xS0Atpsc7/EUDz7B2ohR8B7gNLr1DyJ1UXRo
pGJXc0f8r0yC8LipvSSdhna665NRfx6Q3TUXmQpQoqgNswdQdtcxLVjUgpYKnHv4gV1jfiRQZAQF
VV6mN9IbuRxEMKa/U7bUUJqlqxqvol5kv62N56aqcXjeCA3nt6pOe7C5R9S2YxkmYmirTeXjhxXH
xGM8KwPhI0A0fKfHduJ3CDSIdDEvPdxfYBBMmwqOJ/Rxk20nClTG4h8/4ut2mRuKL62cOs+v8B3W
sDlsJhSwRte7KVnm8CNY0qjtNkcC2W0vd2MprYntCxypSpQNURPSMdpx/ga1Wv+As5x5jLqn8dPW
90N7wk5oPnCZ4B9dUkg1yw3cXlRmljh9WLsWzmG2RhDhITUOl59hp3wmNFyzAgPmFUEzfb5D5TNB
JwbLtrycVTJAML3x4KFpu6RDWRUi1M6wWVzXmw3Gz0Dm5u+cKwHaoQ2lvsKezE5kAffoa9oMdYOp
99h1BcJF+CdrO6sKsOz8XOX1oIMCBV77zaTKHInKJ1lQCyL8k0/Z6G/mWJK2BAJszNWwLfKHjXKP
HwwtIeivEWDis4lxCoydyJejyrQdrtI285de4209Cs6am9DiZDw4TX14ha3JpwuADjEWsULoyM26
eDWfWIxBwrFXE7IgSA74B4WDsdHBZLkcv8x07acv4RqkUwGHtqn7tI4kzUviRdwVfTcpeJhMUc7B
cVLme00GEDzQ9HRtXI7rIrNyy1HfAbumKHBhOUH90XbDyq4aDbVjOcom0F/guOlYUWct/0JxtsKZ
Y6jtx7gzzdeg9+tn5mP1SblsunOj9N8x5OqGC8PRsRWtxUqu6JjY8cRFM33MoJID+tni4U3wADLf
yZJFaxFpkL3XVLFPqklze67NnP9g3Pj5lNTcxo+57uLkoByN/+Uk3NIq76aEXXCM40hNWlSq2vdD
eJNkQtw0KYqqAh8KBpqrksGjHdGrn2GLE0Z3zarNfF4RkI5DJuNiuh1mv/TnNZZd+HH0i9T/9CHq
3Rtp2+3UjVsnQRuw5Apvcvs39srKU0zEOv0zojCNbuIlXn434GbqSg+QChcxA6ELxZCYRbmIDiF5
JgHz5bZpB50dQrgohvecMtLDeC5hP4Ngy58wt/fmAhyjpcXaDVNwuyBZ6rK2PeNVQmJmT3aOOEox
kwynMZrW+tyKoP2H2HHdrtOJmvU8s5AfG6Ax5mZau+SSQpyRlPVKfXA94ukgkHw34YMvfjhdMIdN
u0s9RdFTVKsBxUVk+n0ixKLPYeCRuGYEQNuCGICI8OmFdcaBzhHtcXUwUQtot9FUCESefllWrjok
12CNdjLg9KBoKB9BHI2mEt9Mcq200l21ZhESFWKFCxcw/dC/6Eg4qjZu2hiE6KFdUNqa+Guybf14
oVrCw4inOrqC8qPLSshLtuifbV7YUdOM8VPiRzoUWvvOHCxSGNfCjlhMFU5QHG6o/7Z/w7hpp0oo
S4KC1az9JTrt6sOSpttVu8LbbSuGsI6AGyPUdbsZBBe6iBekoqB1bxN8UEQ3iWPgEEZ3QpNnYEjJ
iG9WUYQTIomQz8PEHU2QEnFGsApAtABe8DhMINLSe/rycE19l1y7bsyCIgBOHT50Ylb+CLyLJkeL
KfvnaMupK1UHN89jAJCgvqLdZHwF8i3sSjhtu18Th19+YZQg4QnbmoYnixplPG8xbGIvce1de925
bY+0YR2Pi8HASRk9IGlYyfCO1FlFTXZaXAQ5JU6dECILOColx5ovjSrB5w/9LTw3rTlMuaDLJ0NQ
Jx48fs4BNSt07TXoFKK0MuobQG9odLBH8zqBwVkA2GTGpVXRkiz7UId8yoq2qcemqMUCkIU1tYIK
qZ84KSk88u9bgpT7oodiUd/HjcvOfTB0ugJkFf6DQ3z4krq8iQu6xdOPhsTjFVsoWLhkbIP+IlfU
ifBw3KcZXe/jxw5Sqm/4tXvURB/m86kDPPEVRiHR04jdZ08DVWo4wD0n+TzlrlVFFK361sT4OP1e
TRB/hPs1yCqg4nd3S22ZR0eSAvYBeua+QfITI1LUbrQp144G7Q3ReFhIfhfrRYoIxC3e0PBh6fqA
nBuNjLabBJOApYL9c3o9QYfSV2Jqc3kEoS16ZCPROYjHtNNFmhKu0fT9ebd+zclPAHRSfvAslPN9
FiP68qCWuF4PcTyzoVp0OH9IcEj88haVagmjsTG5RMNsPwYaFugHCep7fmD43IQ4/Zm92aBUxMrH
Pjn1Wz6Qj2Lqlx+eZquozNBE6hjG6wDJ5BD7e6PkPFwsdI+mwPcz+jSGia8rNi4NP0cu5g+eig3b
CTqrs1tJoCphG1gtwTwUep1mbiAriMxWb8XijYrwWmu8toX77B6UZsCGWD6GFoMCp6Vy4FeeVwtL
m4JK8OUP2xQEuop7yFdQjS0TXB164b5bMG5l2cHusS/aTLRADEfTPMK1nvdw6UIBfYY9MXCcPpn7
ByOhdTsCqNVPOulBMAMb0egSiibMNttGs5/obbZLRtA/FsAS5GlsKbCH3Axi+WFyquajmINIXk9J
rcl3j1DB37luDS/noYlvuB7kTwZMuD90bo0/LgtvL57yejigZEjaIlkbBNFiShz8jnrgZodm0XDG
1mpeVYmKDJP4Am+/Xx61oJs/GkiZbOVxUlxiFNPDAYLD+CnnYkNod0PmT3k0bY9bik/P4IATlarW
4ZNwjY2vxk0OD5tbefCYoihYjiRYFUSMEAvokyPRfD9AnjAUOFqne+LRPB5ipacLwwCQlptHDXmb
bKM/rTAGRJ/gw2E80KYznynIz/MFrq3DnRxmMFqzOjH2FJJ5OLNN0PZq3GkkaHKSUQDsGgRKJ3wj
IJbm6/jTAUd3QJv1SEtrIpTzK18hvBpTb3jlKNs+M6S5DkXPsugfkrYN+sGNBbcKOZXmAJ/D7Ttq
06ErA4PWrcpQ4w8ljI+2LzLnyT9wO+zGU91n8UfNYoB1Nk07j2AIlwMBFnDXW2y7v2rqk8Ouqf66
TzyaUvqpiyEiXPzDFI9o4eBtAUdeH/DGFrOv1T8hgQwUtVG2YCPIMTuyNebrnU1VXoNG4c3Bd0s6
3y2MoGKqmepvUdY4pCq3LbXVlqVrWORAzZ9EjbSzT73qRzwmPwTzhwAN2NfaoXUpZYR45jvp2uUm
hm1Mgt0AvXmHI0/GUdEjTOP3IDBhOzmn5R20Y6nHIACZG/dRm2LBAWeWRUe7vZiuVyVO9TTPB5Ry
MKGm0YhkXApb7w8G5LLpOqlbfp7xRfkg/ERvBN3zzShbBCjCY879A8kbCk0OMp+KDXgm7IkCIult
vZDkB8DBRF7Qxye3Xom0Pq9eBXADQBLBN/Dk+x8cJxYAbKjdblw4tKJAwTV/GqJ2IBjfkPU2XQXB
1kdqBwyInYqjMh5ZO1eM10EHacWI/YmtCh+DjOBeALxu2Y1jdRYfQjiR33cTgpXvwyQBPuHyZVAl
XgALCiBOMSlow/yT1AkqC+UcWM+cRBjFzGTlcL6HPWxZh1LWBVAPbB50WsBAUXPCCziLkNWC8gEz
jEvSORkAQ/W0OwOfth/wjSZh1TuQVg9p4217k4Yzvjsb6jZ1B4TSdTdW5Gh/YEdM5WUM6yaqko66
e9758VunMmhlbIKc1YghK/EO3uR4bHCwa0nZSzP4222Mxs82QQX2aRhT832wbZI8DlE0I3XQJEt4
wxAZe+W2uLWHFTEy2FE8amNgqVP6c+jzOiwwLxPNbSOD9dbMM0Yos86XL7Rusw4IJCz3kBPvs0KP
s7qWKeDaahyb7U7wzi4ftDUtOyQwtZuKOKolhjbIqrmqt74ZPuYup8v+WlOY+a+r+BplamwuFp0w
OUSw939S22axYpH9k/+INMA4hC8F9ad1HdhnyFLxo9uxRvB2nvKNV4vYFlGlW8TlWUFQvl0PrJ8e
HBaou4qk5B8ZgvDip0mMmSobTJ+3r6ns9BXSjkF+8UE0knLUdAM+Z3WO8Emc+Qb1Em4FJ8oAn35I
R0h+5oCJyXmaSURuB9Dy19sdSvyedlG6wTUiRVli5Ux95aZAr9VqE+sOhHTRt2gxMylCkk9zwTer
2qNaMUirfBzpT4B0cnI2vdM/wgmTjDsZjfpnaoLu3gw2gnQPLFdaGuog8ezDbZVl1ubqATN4SLWy
uskvDv5i9KlPWsyRwgjGWxXMLrL884YBWn8GorzZG9am84dhxMDsxxwvS1fK0Agc9OnoqgFdgEP/
hwa8sH5Lk2uaYz+da4tM8JvWy0QCdoSy8PJ/HJ3Zdpy4FoafiLWYh1uo0WW7PMfODasdJ4AASYwC
nv58dW6702lXGaS9/3EluLt5G8qyr1KGmK6E29mAUwcWvCSry9mr+BajFTA7rB9NYHz5nJhR/aNe
3KcyC3EXp2lbWP1phCLUJ+pM+UDc+wNfTelswQnlSbRmihLJ02rlvtolZGDd2KM8v8D2BOwDlUwe
SNahcr6tEkEwQtJ1/zyfjWPnyYFa2HCbwu1mQ1HPOHGWayeafsk0sYg5N6imEiOEnQL95lCddkWs
3NNN9YV9U0dT9QTbSqoZfHn+x2ZjJ7ejjSyI3THstywOnf6xosuzT0un2v6D+YUdpFk0yFNSSplU
kJYys95iKi8qnJV3GnQtfoVxwsnRiq34M7Qqb/fs3Pxhg8aXcFzMeVuqJ9Dzg2jj/GcL2/6vX3UM
26Z2KuZ0GTz7ZEJ2j12VA60P2rP2jJNWeeiqTo7PwWz0yWG+20Afm0ClZcnGdAB7D/SRzxK5QF/t
+urNiKZfOvbv7jgvxvpImnF10nXuEudIvnenzzXR8UNa2+XyFMO6iP3obqo+sKevhviSjZUFNGm0
aT9zOAe3YXDWT29dOnjERC4sp3GDJWChe3zJtmixX6Zyif6butIR2fb/50PiAml2Cxpr6O/NOPVu
Rpb3afdb6cBkDM0f6eRERCtL4e0sWzs8zvEgqh1/pXgtOqtzXhNJC0lq3KEZDknfeQPJQtEKwjN5
0Ag1JW3hAbrMF8D8NvYIg0t3SwOVa3kH/UR2IkVjS3+IdeXbu7pQxfqQE8553bwVGQ6Hk/1PDlFz
36D7no6NLaiWq8Ml3AuOlBsU2XYNchVe8zLBbZXp3riCBDMPCEtPY3xfB7G2zp52lNjTFyT1A6tn
MaXs+yzyXhvWO9i8Rd8ldQzz7LKaQlPH7qz2M5cAAHJhAcyRPvdf73k1hG8sR70vpduxqUyublM5
6+WLMIaBe2/xmqNlTcXG8dr61SmpCjHQMio9vgfn9sA2eil2YcHodQ7Q4FaZFxnwsUHlxBeBo5BH
QNaY9Elgc0NFVEaZLGmtyoSyNS4oRCTexktvSaw/+6ab9GNXV/CRyErKOGUx0V/Mz2JNWdSbMHUi
RrKdXJV6kcTSxxdhIrYgawioeSCW2zvgwmn73SYjI+6DoNPtPinyGAAlWIpLklj1em/REHmvBrOh
3x1dKDx/KfHyD0U3qRPXlP2u3Nb+G7grzRXlTZ0KkqNaqsIbp+Z5s/KlJryvDfR+KLzhkM+1lF+L
bBji5zqwH4exaJHCLxK/re/2DviqtQ59GquSXwfJQNaZABGYBd8EjU88l1++1pXfOIdxyuGyGG+m
Cyy2KY+D40PbbU7Bny4GJDjnBSmvlYWrP+p0IxW6h+Fc55cCMmrImraY+Af5DA3vbQQmrm0kqgMz
swnB8CnCS9mzzDlZ6yDKoNnq7hblsb3MNfr+XYEvKD41JT6Mc7UUwUcHP3lntnFVmYKmLxiZJtMc
Vi0tK21YJm5dF45+b8FVPuS2bkFmmZs6YY7DZtzl1UAqETZy0d1ZENSvHWOT/842OOgn31u66C+4
e4lCIKogb1oAoWXXmNIB40GGyNRbGPVdT/2gMdoOLqO7Z+fnvBUkyg0r1viz5ywUm6Dh5KyGNc/X
f6G18QdnlqBXRBoN87o3bF6K7sdmNeqS5FDFZRBxnrare2oaXb+Koqt+FxM8MhEuqkCr4CTzhrVT
ir9wGg4EwwYXV3GcL/FwWDc9ujuwAjQQzOMj7TfRFpL+mYzJRa49rXkR3SCIo9oAOdGstP5mU2AU
2OKo+aPgzeZ0qUCh9k7rzNtlrWtvv1IAP2N3cbtdgPRdn9k1pmHfFJgMdhQVhneufxMezCVneYby
YuWGC8oFplwH0s4a6k77q1qJiQAbo4QuVZqjrWvQHJzmSXFex30onxDydP6z7fJ7+h3qrdlOE2d5
nA72XIavItZutCfWBgp7IcSlfIT34KyDWQaEcwffTfD6krqWFsBcvK1hI4FZWseAvDXeB8wRV387
iqL/CA3H/q/GrxpW0Nudz/3urdmUjMMbgv+83i+G0LMdX7P+1Zkpmh4qabviDMoC69/+/6Nsdtz4
/IKZdZ6LykNssOhN/MJJWHZp3S6Y7hJdCJJ5q0p4uLA3fV4WRp6bzLqOM7fLiQMayGP59IEyeLLQ
hbTZQhuIPDitz1UV8S//60wQGFD12H4L1VL92GspihS9if2thigsL3nfUUIHeReOB2fV+s30a/s3
1k2/7cl4EuZeT+2UUHoWd6SJeiXhvdtEfvCd4wzFv9Ya4jIjfI2AR9yM9gs7ENpzAnKQZaIkCiBq
Y0RYInBG7u+BI53y41ybPflwxZ8JVdTbiIre8AGEE+5ivwOG7H3fcnd9IgvzW0eDeqXLPkGftA1F
c6DA2kVXUFbhrlVE1pMn0nVkFdlOj35g65KRZj1/K6v7oYncJRU1yVs7rxgA7zugyfsNIQCionUJ
/iG5JQyYSPbunZK3npiSPl5f21A7Tsrd48Fc18Qs3m+aI3EXbWNIgynwcP7Q9QMQ/9AtVrTXJF2a
39MsbT+bRT/ZD9DvTrf3pd6qvWvlzTUepLuAVDXcYvlAluZzaKwQPXC/mu5OLBYjQ1/3/kOYe9O6
J/hqLHfbIhJ7z/Gm7bSMAypqOuiavYp1v+3GEnXbDZ9d72U8OOFhXmfiHyvV6XUvLRGG8Hxr82HN
KAOBCCa+89og/nvOqyjhwJ50eMmZE15zz0fr5SUoVmdwGmwneReaQ5L00ZUxRH1BeHn9YzzU4jTa
7mJOquOvJh2jqR8dX80kmnVaXy1ZR//CrWFKgHCN5QEe3r/2jL5fkAXI9nHJILAhLtztsk4vUZwG
JQKIc+6DMFkFwdd/a6/c1lSgDoEdNXqpd0yZSF+GDQpEtwOxIV0nZ5tcWbK9ArsQMYSHzcqUorth
BrU1qu89Lbjc1xTsjEyiDWTNXgZtgfgLOv+lw3cUZKPxhp985Ri7CJoA3F3uNM6807dNklVWTAzW
eVFdp2Fp+7eqRup3b1HP93bTk25p7K/bKQRVHr5YZ4dvqNrWexybfGl3qGbyYG8xud5vCh41c4y1
3VfDsvgpeogkSEvw/emevKj+tQwCisZ4kjmC1jHg+KOvVz+qLaTHFP3F2qSzWdvfYTsF9R33WfBt
8ql6XInSeUuGLiSTfA0QuiOXqN/J/Z/zzLdBXFEy2fETGL8/PpQhF0+q+zIJ02kK55+t8oHkyeop
tlPjlvXDaosKlRRcPsBGPyCHiLsmvmNI98pd6cCA7NawaN/MTFv2gZCI3r6KcubkYZfsf+S6iGvb
5xaPpOS0z8a8qQ/OSEsLBCJI7K9VErZPRhVFzyQq5eujMpvp/wRqW66T683xkeE+d/ZjPs4J8kUr
+b3pOmAhpBAAVAlVkfMn8pAJ7uvZU8dbfwZWtdYrGf1MkpQZR5EZLsIrlhH2gNC7bA4r76qtYPqP
a9es9Mh4atm7o6N+FWKr0R8NCZCKTOyluNP1NMB4dm3y6Ogp9LM1j6GWyQdr3FORjPKd3buFkl6q
4soh0BHKhrz3W6+R+PLmAjD+Bo798tuufBO58qKsADPiM5Piw8NY1/Ehj+uy2kebXbw3dqmcUzgi
OUI91ORkaGnFgVosQ/cC9ZGkuaFVGBHp4AE+DQhaGR/i8rOZqmbY13Gi33KMMOEOxUDwhC4WIZfD
53tuB+qnOSoK0aZT3/nDw9RaxRcAK428dlUpUkYTzTEbFvVw5/nbsmaLqsh4JD5v+Quqh4dzIHK1
ySYBwb0nKc2ExNSESX/bRSL7pZ4a5SJXW5ySeHWrfdyS2vucsFa4d3PsmDuWNpc7jVtlPrr+5m3P
NeDXfyJeFyvTU8RWwZpZhIdqmqOPjVxp8bhUm1uwwTbyK1itaNovIV8JZ2y1sZVUg7L30RqNAD9l
I6aTmLDcoqTwijNYtJAH6YTiEnqIjuHEG67UZl1B+betcf+zFj+xjkXTFHycpHMfBCCzxVNqer3b
SuKRmLxc93MdvCY8Iuk3J5cl4Lbu991TbCy33A9BwJMZI8L6IjwOWNQUnkQ13pQvVR8VRdZNU/Cn
DSMURy29fe9OK53XqrZmC5VcSLqPSeidzbqI0eNgtWPwFc1j86eqnPmDkIwwzELF18ucZm0gWCKZ
0ymItn8zUpPp6IadxdYmJ+++QTP4WaHi6w4GGidC3XGjnSHlJhyNFGtrtN1MbZX09ZohzioYi6Vu
LmMeGZn1gyveKYly1swQJ2Mdt/ZG+dMHND+3aKPgTvKo+UDB4yvUCA5flFuFAZQxe8RTFYwFPa9V
Yv6bbcFpYyEHuM9tFJYHs5rYpGC1xVdeTzYCWitwSJvymnZNLQHzzvBIrJQuKrz+YKTtZ4uQEWnW
6DR0EPmKyJnhFqxzAiAdOOWdwQU1FMVzzmONrryyACqGXsZIWvxQkoQ9ee6pnBxbnjonWK4hlIbI
RsQ+UUp4yiJSkmb6/pYnEs1pEayQLrSbtMlTVOfWC3IpRBnFMIr3eYajk+nM1npHVEIt0VeZCr3z
aDPvloyKEEeW9o9EXPvrbuyjpOMvLJDToX9QW6rQD49p2ef6APjfQxgma+mzS8zF/DshhOqP8PPo
L3qg6OL1AUCyY5jr0elUYbKLk6kc94W3uO4x4jt4i5LK9feI4KbzRFzO+Ej7Vv3HdFZpPyLGCOa7
QS3NdC0dHT/DdyqZ6bl3n4QhjexuVk77W6L3RnLl21TKtZaZHuk1DE1aT151j8hk7GiHb60PGMIS
yTEa9czVITeFa9rmWWkr+jaqGpM/iA298SAQnPvwmUY8oJUHfNSTn/yoOQZW8lCW7XuMpRSEuLUi
yWsefetUr7PY0K+um7wLSOldju3gtO2uR13o30OG5E9TDP9/WHqpgeG9IrcPyyAg9y08cZQbeBVw
EFvrq43+tTmwWISHfi3t5XBrLMEcsul4RrE2QSzWkG5yv8RIQV7mblq+ikHN1ymMC32Y8qmDIAj7
Ls8qWn/Uvg58HyRgtryeKEE3uBQG6V9qD4miEqDh9Pkw0q/7b8LfuefWthPWbkPWVj948Sq7l6Ct
zJLammEBzf5cO+lUL9Mu7FhyUxpyKicNRxhtUsHRXRx07kQwMTpoHov4Vv2JKM4+0KniYoGYxvVS
yJmjnlwIpGG9aoufCo90yNANPHPhufD20kjOQghY7aI77rjCiYhvVsK4g+7buDF2o1yZ3s9CvOuA
PvE8ldwaXd29O6MLrMOiCrtobjYDVOTd2B6psVP1KacO+6WgmLe+7/1qkszUwlzQuOiPlXD1y9oU
ngNgVXGs2R12SCip1SzOzvdM7OxptYn8h3gytjyOzmTkSavKXndyZBIGaQIITh3akriwMc6dugAZ
NzZjr0aYpZz6m6XIx1fUO2bYOxXaF1T4JSWsKC3LS9BYcEJlVAqehNhbHlpJkNseIZrc21WoFOtu
rPlRmqX/8vEuHjo9t+qcuBpWmScCPtzw2xieB10gxOwbXz8kmtsiLay1DFOEo31+jWeHTJI2X/3k
qUwow9nXE+0FD9HMLpRR8ZEQptcUrWTcCJt5Vy4h22iNeOkeulmpIxvs9BxMPvq0wsd2TXhR7PZn
jq1hZFVT6m8cAWyhtx9HDvItiWUWoGbKDwGNR+hOGls55wl0gm6ImJNkph3sra+a+ieK4Mn2FKjx
8kbdMH1awOwepyELX4oKs1gPCqkZLXVaDGi1nLl5d6vSlIe29myHxEUu171V6gBiupsNN40sqI4P
hY4/NpQTDORJWIJ+iAVpv0E3wD6hEOZWyHOBzPIJ/r+M7Xq3znkbZCZY5yuBD3rZ41Gv+mzbphWC
YB5l8yAhj3RaJa5Qu3qjMzbd+N4X3ut6XXaQr2gxRiu0jjOn2nwYqNMpD+Xm3zQGi8kf/WXWoNOW
LvO0s838SwSyfzaqH1kb6T+tMo30PoCyxCOTBm1dLZlXT+12NjzNgLntmn8G/C+fPC8aX9uBiJm9
5IuAMYxmhMZ9E/X6zgMpeQDJmkgX9W9hCy5Xx7U3Wy0Ocakj4v3XasF9g/qxz4rFtsXu5uaHNuXU
/I4wDXj7UI+mJtbZFazj00KrTqzook0rXyGeTXwOBUSGXc6KPSOK6tDgTITOtOLVmquoP095YN9L
d4qB1hxcjAO6R7CDQHnhxY7wX+FtMOKFQvcBhi2Sw2Wp54iXGpTqu85tFR4AoPl3ec2lmgFOjK8j
c0eeemNS3aKJgnhfLYFXX6NAT69GevbyS3hl4Z5H6iiTbzmHy7kZvN6CrM9L+2eFKesfZU8m1g71
u6+z0amb8Zi7S310EeuLv07cmfCfre1FpQgDiEoV7uBQJx539hNVCQB1ehuC16332vYjZE3ugWOr
/vaob7dHRq8t0LvVx0d+Sm894YSY7hqvLcJT6DUuIttoa/cOiNiyx6DbNnBPBDSeCxxOC5+nh23P
Ae0+i0Jytlgo6//Jwrd/CB1EfERsb3jNsS8Bta+3DGUB1JQcJwOsnU0k0YzQtM2EjNwW/i/QM6ff
60irBRp2Dn6SUWMnQTaJetpBEP01am3/zvs+CR/6Zt6mX4aL7pNrZEt2fkhuXYaao9CQOm34jTMG
mLbH7Vw9zmysxV44XbNm9IFbMb+W2px8DV2EIqqsw53sOnAPOWj7tS/hOI/8MCghWVj0rwZJ8LAD
zXWHvUtnk9izCDR/B5yK4p8V5vKnlig4jmKIvHGn6BF+CSrYNtFv7P8esEkwQjWX64fNY02PcEW/
c5Yk23YVyHzXO97uTn9US4SIKzWzmn8Dk3Tj0YcgX1hQ/ZF6Qow943szFa54GXUQTEylIdp6f0va
//LWd+693gAR0WeGQa2NyYnPCwOa7Ky2s16QIDZbJrZmehkjidGDu9PcSX+WU7paLRJJGEPe1T7x
OZG9qeHs6acxfCrDZkHKbhXxw+CpMb49MCNMjx1uos4Kr0/Kz1ashUgZISl+hr1xSBmq+G2QCFVc
KiSF/Xmcow4t+xCyEOSxZA6lUqtnTNbtanaWj0MljSenX5lYPGYLfgj3aYFdGo9zZS9vvFz9fBJi
FPax4OI7wZQhpBq70X0g5tRZv2fog3zPl4xQ1Ce0Gq3TNOn7pCbjZOdE7EPnBZehj+KHttt0UYuL
Wkw42/bf6FNMeHUpwsqPMyydf6+XNj40Ynadg0tU6o/BqP4A1IQYewEB2gfixvTw9dqQxpH5/1Es
5hKsWU3/Rjve3useKWvq9FP16pN6ZXZ2M/RXa/VXdZRhA/wnLdOSyxsUYHTexot+mEb0AjuK6tWS
1Y4fyG8ZDR0YpNPl/wBZaswlbjfXh27AMZLVFQ8ZE05dfJaNDYnGzGqSrJUbeIuIwJ2zQiFYuTMr
ONHUDqC0iyNsaAYNLs9eKNrmJOCyvKfeMtsVk4X0UjOG66VhR+dKplicW3uwyzHdMFgzrfktPsoK
NDF8XGZMHhjtOBDizrVfEEYszc7hdo4eZt3L7rzSaom1jEQ2Z89+tVyZSUWdkjMw8xgYjIhgvyQe
o+FKvGmH/tb2d8EIZLyrx2J+iwUj851TlyxKnrHyi+a+JKwgnH7pIYeT80KENgdWbARoY8xJccgt
1/5leka0tBXd9BpgyHvCBQ9+Iue8+bLGOX+zgZDB4daxVlnX9cUP2B7bVD1aEyIyZoI/tge6CnTH
JA/l2qxP3bbOPPQ15phjbEs73NXcTc/ALgHw9oRz9xjHefC+ekJa74nwcsbhNop/KaW3T8XciMpi
q5i65mAhsMOWRC1bs420sHfa4bHhQW2IisL9yF5mwuq+IAACzoifCVCCEtM7UJLAPvhTbE/vTdBG
xdluxuL2+2lLLCPl4jHAMtlBityC3MIuql4BI/PqJO26/MIeYy/gcLKHPwywLB04I6S8ytYOHunU
qdCPklX41tbS+uRXI9cMmVz7rm6cbqa8Ivo7U538T/U24/3kaS/YjVvcNz+THEVwO0FdoyCNtf3e
u1T13aFt3uQr/HtQcPKMMdiNIKnqhyxkLL30PnSMv6J0GNRq280IJZsRZK0WRfJzXNeXPJq95QXp
rXc39cQ1Eh+HsuAkpba6kzsAxDO9xpN/AEWoUIwbFENQqSKBke7979H2Gu4ZgrMIdivN+EQWEgZP
gSP9bahs+483FOvdUDg1oGYDd45EcFuecP3qZ+RqhQLWIFvm2S/97r1SrvUxtU3vZRNzx9UZbCs/
6cGyHtB45uO7K/Hd7UgqnU/JsAJiW+0sXpgSvY5fXzG7Kd5u+xJ3KkKWm/AEpS7oE2kBwWKfonaK
1NGrirU7+ms3L/tCTMhDYz0G4ikhKqf68lTSJ1eAgWV+6HuGy51ewmNi3VomJve3vwn3FVrHHpi5
hzU4lrntVqcBY4O6kV3uv7GqcjBULcZn4LG6PCFqrK71us3lE+BDXKbVFpq/xP5zPJUY1RcrJayv
mg5+5UQKnE5WWzbkETe0lLjDMu1XfnRcF4CmU9AGkd43q+cf25EO9UNZ0K7x5ZIdWWbdKHo4Z4F2
DHwLKGA3rTEGbxQOrIi71aiyPjd66v5ydBdvmzda895pBFSV9gZ8MoLG5n8WU/gF2fxqLipi6838
ykTlfnI2b29cHdS7ro1FfNicusJNsYDYNzXfK/0p3MBBsLYzNG/rYHR1csc7Y1KvfqEhiWtMljFc
IQNQ3r1ZqyW/8WxA/9BztJAJsE7awyjS4/OslFKXpugc5xCN1B4ezYBN+4O0bjNChYFhw92rKmSI
D3wG5WZFHtT6CY86etA/Bej5wsoua/Tl+JWBx10LcSIeAyS5nePyo/RLXB3oK9AByus5KcDKbHxa
jKPTJ8Ri89vjEnB4wFioESGL4hB05OLeFALRGzRE+bhgyqGnoul8dYwDjfh2DjcP6jvW/r3DZP7P
ldHqHLYYfiHtyIj5M7Del2fIufqvWwWoEot5nr85RPSCxp4x9IBNTv1XOVUU43Ph0EnxuLl9um4Y
YncNeyFOnkDmEMt+Ev3GJtuSCVK1sQOT1KrvKMIu3YO3Rplg4LvkxRhTnNb7/R9GATRkyvhBQsCF
VPLsoZR4kXTX81I2yxKAU9bq3zzZ8Zc/YXkgFAlS1y0W3vvE8rkZ9TDo+NivNpLWIpTLN7S26E6I
58JHrOfVet1GpCcnlnkIRuLntwkX5Wj/4DsDHMOnUNy1Nl4ShJBO02RL6S3OHgMrpsxoDOOLA/rW
HJotwWpI+AAaP9+J3b96c6JfU6+nR3haIHIZy/l95D1uecvD9oIZBrGbnHBJidaDs7DXurqagcSd
wzoUPkdJ0aO0LxF331kBN86OFrH+SkS4/o4rx/9HWk992Vb8ANBlvoLRw/T4j8I3781jL4Utjf3B
OlTRaL9s9QzK6Hpya3fzRAA4esUC8Q0/ILstkontibe6/4PikSKAQcJEnWpHhycGADIUpLJwI1mD
RIdIZqTYlZ3nBl8Ja9S0E0UgXaKRknI9eePmzmfT1PJOBnZ16+WSkX+C+1ZtVpA6SHKEsrfhM7BW
1zkjJ4d3J9igRbyEYG5ACsKDn5pILvdseVVy57AiDQ8zEuRntfgtnV9rW3Gfx8y2+9gmnS8VYl4f
PHODYBxhkmhnBt/nL7EiWf+uNnwsR4BxHvO4dqz+hTgiX2V+LpJLaVk3wC0PxTWgdfGvjYjE5j+v
ootdxsVvNoFkI/o0b8IzgW2yuegGNPvFqTqrOsutr7ZdjqIfgauUDhARNpdICF0/9bURTgpMo363
SQLtRJQZLKJx6Cncj4Uzl7sat/kjJlDsiqyVPmbt0Cz3eCzh3iMGDzfVbjshSZ0i4imHuvWXness
dcClSaVppodpvnfzofpx49FXX1G5OP8t8EJS7Oy2y+Ue71H5GANvNUej1gRVH1UISTZyUF8RY3ju
H96nNr+0pXIfOSdLDmcVmPFecSBgaGz4fM59A7Tm3dVhUYlzACd4NeU4/xehRvqx2SVfRmIW/f2y
ieEzHqpi3pf+KM2LRPC9K7Hd4trv6GaU8RQld1RqFidbtQbWs+jLfeXmqthFKKqLg5f7cXsGc5Ud
bdwJpy8/f78wbpn6fUoGe7w2dSUuEc/OCm/VgTXkMwUYxwkQmKyopm4yB0U9njwS4T8ccxM+okRP
3mWMjzcNTdT9LubSv3HQohpTFdKOlyWwyFXqB3Xxn5JQMqgnwD5p1oCu2HGpLK9KhLxflcCOmVqc
a/05F/n8GTCvPhVOo5gefNf8BE5v3hZBDQdD5uQdEixav0VfDe0O8Zh1suVQ/xf3Iwt57ckxhc1y
CVFHuuztSkjs+ZD7Val2VDzbnyie1H9WIIYLT0THjViK6KXVlZ1fXJoPLiSaLN65iInjPqCcxRJJ
QtD0Qhyy3nYY9zCkaKJE8gvbE5KbqIXwT1eIhyHt3XDy2INU8AUpl5Qnh8eeK7CO2g9gpGG+L5Dn
NYeQOtL5QDyC/MfgHng0FSSuzS3lEjuP2yH2Tz0bEDa6oVNYQtylcDMhbmo1VQmnvSd5bjaHOhk9
GFzZqOcWFhJoyBExsv4lD7YHKRihmWem0DvLzk0UU4tb54c1AKjYm8hxDyXINXsxHATiuLztshq7
L92e9bji8lxd62wMA8rejNBTqQ0+gqJgVSVBE7NRbFuEJPWXcb4Jwl2X24Yo6SFCTpVjA0OfKa5U
z8JleWLpSaExM+VpLT2eB4K5N+7ahsiXlLi5/rcxQ/OWD3Jt75pVrtehzqdH5mDISs93V2STg9/d
5+hGsVhb+cAQ7lnT1cXp7+KrCubLIFWyfeD+3x4je9Qlq7+Lcpphtgdw22KM5LwSL0tEBtLBCjcS
gflW4oh0F06hOxFz2x+DsW3MwYJq5LJFSCf25Bi0V5qBeWm5+vwXdmVfnnJNoAn5W5387Js8umwO
x33KYNt+dJ5oH2YrDNSuaPLxwBYWY2QD5Dkz6KJgqpUiSp8us/gQMIaHLLgqhLaOom770cpHNaG3
oNuNVZ4/kmUyFvdAhUEpsr61Ez5WN39YdRHcaUzefKtQaMelWf15PyAinFIFXAowX0Vu++MaGgYu
k8DwNqdW5S/qV0O6yp+281CPWaOzuHjaybw3sx8sqVSeig6MdAw/ghCBOiWXsIMuq1d0iRD0TrFv
59y+KCe8WYUw+gkE9ZaHDOGmeszqBdk5HjjXB6UdSRlMe72swS66wTAAM36Ofw6f+pZ2KJHGR2tF
K3LVdRR+61F7aPQZEPr95i+J/YsbTsd3CzV8G9Q5h29aLqrHHraEFnqIQGx3YQ0fI1PLzKN10B0T
4W60O05wiaYzs/H2F1mCfBH7MHdjtlTx/AhenvBidcx1h77Gp5ol0lm8C3IqKsgBBzokh5Xof/Jw
Got3lKPlQPjLiOxkVB3BQjHsFub+eupx3mIgLJ+m3NUvyIhm/LDsgnFGVkfyxzdTXJ8jVc4/7bKW
D1M8h+T56Da4Wl4QuP/VRCChji5RqqQadmPa3YZ2loKyxnjYz2toSAwwNxfZWoTPoU0XAJe6pQFC
3WkYntsa9zz/M4ltLA6XatjHVee/5DcrLBO37bd7dlgfd/KANAMHU6nsZ8QVSONmu1CPN9/ReWmR
egCttCAcbV9ib+qSqhtYvWVUHRmb8DV44foaalJSf68FDrB5TuL2aVV+Kc9lXvbyr7FA/VMsFJD7
Cp56OKHPjR7Qs48wY52LtyEBVgMGyhPe/Bbp4DPsP4NN705E/oRk8fzqo/9xdma9cSNpl/4rH77r
Jia4BRmDmbnIPVOyJFuWZfuGKC/ivgV3/vp5WAMMSqmEEq5GAw1UNRxmkrG97znPwT2ysid3+kwt
3PmoOz3+iOmCfhsNwyy+2Krujz3pv5ixuAZToamKnKOAl72YYTj9FjRyglU7d81jyt9qKY3QAt6k
ERZFLmSx+NqUXmDZK4JafOZnwiP39M2qXNEtbUsX5T6HJXq44I9J0qwG2hKUM7ZmSIJQhHK33WEf
EqdwlmZc7lk4dHRiPVnS4lAyy62FmJCtU9jzD4RF/bwhq9n3T2lKHXLtOHq8qXM2sW1qpWENnMoq
7UeZ1ZE++UXQ/VXS/sAQBVXly2JrjeEpxOMdyyKHLi9mh97pKKf2rBuu7CA3EFtskVxF+ffIqFh4
O5FodUyawfwYTcRnHkwmT7gKp7S/Mzo1dWsFf4GbhkuWJgoD3fVrLvf4R2kMDPg3TTjECP7L4rcZ
wRxc5Sp1261dEF0F1TvEHMaTBNTALBnetii/vnl0NegMxBEQcqf1IrUJAabE6yRNxoeS3IBnI5/m
5nNr85nwqTLtkYZWeffELT7pnj2JPh0f7Nw+GbB6nqn3LAb+OiofgjDlaeiVdrfgOWqidEguq1aq
aN1HYvMAEQxxMrM1cMNHFIn7wF+rRPj3ymw1LvARyW9P8yAum1vHs33kGmbYPtiBJ/XOBFTxTD6l
/Iuf23YPTjALbu0N5tWd0OkoD+hsk5MZREG5thvXpHJGhQAwVIvkdz2TSE8XnLuv/0FlI3fivvT5
YycpJ/+mLqfhtgzDujkNceDRRvNhxaypJPnURyg/4IPln1AnolFf7jADYBXqCaCK1/hAOqxcqZiH
DcdY+B3RZDHlpj4MnE3aRKh0Ox2iA6Ceyrm1gqCMYABemrkdMQXtkVzUcmvg5+NkQKlPbHBZWvlq
Lhwc5XZpiY91E2DHZp0stxhgI2PddQgV1nEzzxZmIj/Rh2GQLDJJVobJz5wLVgt4hxDaVT8N1bdo
mlV5QODnyJVo6/BzLPvwqccJTwPTVa1LqECh/6Jexe/lR2nzrcmEoEWEs8RbYSbSt/TmaQ20egLE
Zdlj5O8xGNY/0w5iNUQPfwpWXVxg/giwi067ruyHj7PDj0nnN+SmF1G4fJbSJh0cB5kZMpcL/0sg
eRcnAoytIWOFE4gkDRB0GQolwz35+ISrU5x5wAgKzvXNnvt78jg1LPTrEDVbC9meovLWw9Q/7LIC
/MrKjyHCbexIBY9dLhLz3ixzeUQX0MVkDlrhDiJzmh0mAlXjG+R3bG0NmlZxUj016xU9tBanhgIi
iDxJ7ulLan1rQlkz177uy8/N4KjPJnZqZ6eZPYv9vTT2XRXX4Z5vdFnvO0OzXndVuqO/26EjGi3v
uZE5gsNmNJAy9Q4TU3WWsx/qDuVGFlu5v+/LppObAXPpbmnc4njBiLrUKh2KolgdRbUb28H/ZOgS
+UfsFG22Uaj2v00wvLxNhmr4E5p0+k4B3mNE6WQ76lVXWW4OGiVCzTxqjbvHoGeikJti0OIgFnNl
G120hBiNRuBsi6wwqs06WbUw2X717K5PYzlDHUCKZNX3A2PdmTNOii0YDSNk3Kw5TJinjBuKtTZZ
w/jRB0S6qXsMsKp2m6yIKJ2yfAxqhY/t74W49uOHPLEogdb0qVYmXcfgZpi6Quw6IOtqIeXYzu/G
c/w7v271QGMejg7quaSpzBU+Zk+s40B1H3l5fUZboyh/KPKBv1ZIe7yTZweJOJhKTIoDtGUVt/bY
zZIp51rfMXp5X9jrU3Pbof3k3hub6oepDfMRTAD34KYcqHjkaHw1FsZfqm5ma50DlulOcxCa4Z5y
tvpdyaqKjqYtQkDolOON9WB31bytySIab8FP2PGGoxUn4rzs9fOsAydaacMvsTIbkYmUxXc5vaeo
MfqjKfOWOaSyfNzZJXaCTRVS599KF74H0D0CedEBBIb3CLMBG4YM0eHuZoqMlPfc0TmaFIMrWjIO
CDYXoOKp80NuyJDHIB6MYzMS9Cccn3UE6eLHpB4Th850R8U7QjB8Y/tY3IHCWqDiEnpH0PssY/wL
1krwZEujiA/4yqwftI2gc3JQG2Bxdpa1najCmWvpN01Jx8vFRpz2KeS5CMcMG7royZ5y+4VEjYSY
o5+H8rtYAQIuXhyMXuXJczmlrZOc/X9L8Je3oPwiHJvMK8X1HxJJ98Sxi7dUEuI4b5zJM5NvopbN
iHytAo0SRnP+YCtiIvcj52G+cCoE+SdAnSVVy9mhqpCyLHw1MtTnB4SyDVDJ3KO0SBpJgSK7sGSA
69gTvPTB5Ke+zzRNiiOnk8w6cq8a0xPyHfJKQ8pw8EfdLPJx+PogFLBn0wic85rtnMVinm+8rCtw
jeRz5t9hom2LO0rR8ptX05z7bMCD8bcTFTwGNBB4gbiYK0xSdpbMe4lXlapZF4f1D4UA8pRj45pu
EbyJeW8POIj3va91f09nNbjvSpn+EEXbxJ+Qg6Ng5BucKFbiOeY+UdvEmoiud73vNsX/5IR3Lk42
TR5yrEh5gSVWTwtRWN2UrXGKrEB8SSciPQ9pNyafRdkCO+jLcsBQkIY4hnw/zm74YfoH1ZRlvGUP
KvMfScPBZ9sY8VzvOzeePqAsB0A+mVp+jVKEhqSOd0zbUDcRYlgvHO+LRWdJLcr/JABVYfy17GRX
U/cfaL7QSvhUhBIZBo6CtLtNlT16O2HkxX4W3IVw64oaOAVv48Y0q75eQ0ZTctsnTu/veoCqKPdd
6P0YMJKuOA62r7+BAK1oVtjsRYdihMW+HRquOIcEPMR2SlRb3iu3Lb668Zw++8ADuQ2ZwfR5mpOk
vLVGhHVbzja+tQ0tlMybcJzDYNP6E3rMCDQTcyNEtUWN2aRnxJWQTv/oWwgKc0KsI0BC880ISqjb
lypMnTW/X9rj8g1HPtZSF58yIxmMJ4TGxPOqhNi2W4+czGCLDpnDM9YjrkvmMBTZgdtcqj80Rt08
iNGu+m3fDn2MXiGJ3K0JA/NrikYr3nmNars9bZboBMGOq9dYWeg9aJfkbISzkfTbTtXVrW2XlQNR
xpuzfROMFrPYRc/LDcTIu79aNaLDqlxogJjRlb+fETZGK24WFjfL2cxtMJBpWz6P7EkIP0yjzVdY
hQr6aFTnR/xWTpIDwPC6aoW41R4fOBRa1Ro6JCVdPy3dk5Ug9T72uhziY8W7oGCACLa6RRM6DNsZ
PdOH1O9D935oU5V+GMZ4pC2dNuMeIWn8azAMT5DflfDSTGu2jtTRwD5ZslgmeGO4L0XU1+MdXWBP
75oluPM0GngCaSMM2MFpsrXh1gT8CRKrccQXo3Q7aiKzbNn+vYmyDwSdBAOpjH18C26+uNUMoor8
thCQA2f6ktTgrNC8byoVDhDLpOduK2jfLAktR6+dWVE9gl0Eom+2jeEXug33JS01Tmw/TzAg22U5
fcABF/3iFFLliwG+3ahhRAm4rOUb7j8j/dloDD+VOqHSi4yD2qDQwk5otxX6N+Sy+EcyF7SSAg59
e49qQHSLb4wghxIdWkdKR5t1j/FQcsNrIzv4mNZm+QufDvyaGo/8uE3NhjjYKJ8pb5i+SRqDR91T
QXWwAG75LBpsRBgdvkR5XfqnICy7L3Mxz4/gNCAxcCT/jW2qZPHxVFOBY2jUwW7QcYHtmafPIq3d
RdYwoQ2UfF0fGztKDrEhwwfuTrSiZIuF/pS5DZelhT9WrgGFAVRwtGkkK7/tTe9Ytan+1dUDZklL
Y7AHSlvjYvKpQ0wHgS+h+lJlkGh3S1bYX246tt2pYO7u8S0H7c3YFukLtcVGIDMjAs1FsNECIsWN
8qJ6fFPU9ND8Mn9DTt+9n9v1FjxdqVbaDvK9SlRIbFROSeQ0Jklm0v6bLSq4Lp4F9DNVege1LMzu
wNWwFJd9CoBB2hR/N3XGvXG5yfbByRe0GLfCmr1yK7QCXOsWOOpWDmBZlJr43Nu7kpn23dGq/VV7
ZXALAkigbx5alCFNVZsLTZ7rDQd8mc7b2Y/Mj8CgEUFplVUf0UnQ7G54zYcGKBitfC6K3wVK+HSD
oBe6MwxZGOxzUJnp1kht+cLL0ua6AMQdHZ14tKjbVAAR14Gbpe4NW10X7iETOdEePyWvgP9nf/CT
ImNncm2vuQ0QRy9ZTlPAJ9gU/nPEGUUfQgHL2iwK47cryDM5zEUXW7sx6eZy8dXkH9G+UpXlN8p/
F9qhMumm7fyS5wD3PgBy0fYu6kX7E5p99JtLzXgXI3L86AwlBsAiM6svqW/aTyx66i7u8varwjHZ
bUND+Zjlcwff1mA9hxwkv7jzPAyrECJCy11tTog/B4Z9TNE3oY2LhcN2Lqa22aTcM/C3+z76/7bq
YDMHTuDeZwjuDZbQpPvJpZk+ZjbE5l8xas3vfWd730TVExphJmCPuHGH7mNmdUikSuJ82aZSOdxA
ypL2OqM6UYpvNMfy4FiWoT9scwpgzjrBxqx31LuMxzmI5++W0FpvCK12v1Ew5zMnqYibEgha/TBB
NABmALqFJjjCpHsnpCS+4hBjcVQqzPjOqFFmrlQblsNWGTKjhkZXaNPo2O9ordOLQLhqDb+dKcke
yPkN0DuzhcGsCpwGCV1A9vLa9YYxuYXKKZ7annOB0WcBmbL9SBFT+HTcBtcrjHWgbCXv/FmZ8Dcb
V3yTOB4+ouOJonWKMJUs0oKYeahYQXegN4Khv6gN/5lQVc/cGJwBd5Q1oRJ1WQ92hOSnMdoV7Hgo
CFDlrfFJ6WSLO4yKppsDZfuE8F7gmoMrgg+t6uhhj0tToqDdi+kiw2k0zJbZ7iMEBgsboMm4c8V0
g1eNS5cQIkWbtyeEUMMT4RNO+721J9COCHUMa5+ZI3lLAaVIG514JfMvnQSihbqZsT9q2SwQ3Zy/
0VTr9lcYg9KhhTeY1YmzVHmbDK0JamMcqt+TNMStRaGGoj6t8g92alXdzp8UGuuUCWvfUjCck41r
V4pV12bHvjMnxBPbOY+NfFdlnf/M3YCYNqEBL65oMbGXxtMMzK9OdAs2hhPgsMv9mWN3YPulXrrM
YbxxB7wNGyexloav4QZPk5yyl7bglP7impz3djBJze4mr0HdrMD9Acrva/qJKyeZS7ktSJAc6DZQ
P1lFseM+DVFV0nnwLar8SR1jJqczVP2a5JyPcBrTZtjE2F77FVyy2iWb3pK/c9R+N3pqxMsiMQpX
Zs+dgNWHEsSqgzO4uI8Q7wOHndSjmYd9+jAYfhfdxE0lsfRh52c6auyvdVkmGKR02O5zEmBBizoq
4/5pzPOPmLoOGLxSm7sylK1DXcd3UAq2IJU/BDVEnRWJ7k12GDyXshbONKFXQWu4jzHg4F+thI4M
zEUN96nSQbh27YYVNoiZvzs3QrSwy7Q7uavJrso7uLt08g1ILZBkR/EsG7v50cIiR1tjcQzd+7IX
vxMyjbI7dtvyDlsTKd5NIMxua+hAIJnOsCryAGFCERRe98kf2uQzIBQ6U8Dz9FPl1C2U/inpf8Lq
qstVT2Djb+2UItgAoKClAfvMf2gzGXE6YLWFalc7yYtiCsIBtvqE/pMzyNuBAzBupajzfubAbHvI
U1B0VhlXQW8Fj4lFoMjEMOC91zjrFA3Y01xz3ODqNYp0BaVH/pINYu8m0TpYW1nA7lHa2vuADh2r
C5ok9Yy6PDpYOobLo/MBU3LiguYmgc5EHAK6vEW6M/rkjmorQndh2nVa3Iu8sn6WqAOqowIdmUMr
b8Qv4j0Mez2FhY15tJBtshfo1u8cf8zbvbKCuV9nmi7ndiJOR+zR30130h87DCxjaI6bPHWrv7Iw
jL8FSBqfHKlGkG+jZjL9It1Q5HsoUF2zkrkIBbKbrvsYExoRHBKdpvER1QNnauR27dF3ShOcFELy
57GI/Wcfvj7nl74fEcDkPbxpc+7/inOb0/rcNuj4MocrJ9JI9/PsOx4VTQBdGBJd8lboxrRpdE9d
3H0yVIYr2EidbEn3pNDdwTKQqCZyLVEWU3JajgFEPZePbjuzKFYVnjv6nk3f7GRfuN+6sJIYza3Z
/ixnpIXEJoRim9CxRrMBZcOiC+1wO2UORS7kUSwXG4TJHvbLCqcgpQ1VG3RaBRo2pwd+uwpzltZN
RA1sO0Bq6lht6Nmvew/59x2KkBZyGe0gGNcCO4QVrxlL1VvRDWn2OYQ5EgC8HmlDoqJU/RbyLg6E
QKYjjbnAn/IDG3IcbiiHONnBttHVbSurt3+4tNeLW3j+HK5zbSxYq7YEuZ445EHwnRn2V1OH8nPA
tdbf2rk5Z+iU8LhtbA9BxwbpDidUbIzl7UhcypccUcSPrtRGQf/Pd57yZupBZWDApjIRVuZXAPTZ
J7/XEwV+pF4fFDwKKIAF4X7TqRaSFB1FEf6lYFmdkL2VkQ9Rsa+oucPBJlfD88envO/Gr/WM4t3w
kxQdcjP3NzoeqTHbjogB4iLyfsoQ41k3I0EEmMM4Xi1sAbxWezKZ9IPZW3wbA7q6z1Nll8QXlvxA
CIfwMENqHBBVARjHhyGRcxo7VEbApVpCER9h0IXWd1c21MwHsr/uIhbwn44ZWtNOJhCqPxhYTKgV
T8pPWFnBvFMHzG3/wckiPAgdLo56O5Nq262SaLKnTYgO88hm0mVQSUvk043huJ+63O3YxDL2pQoj
abeKrdpIOUpKfZJ9rNQmKSKP8wmYGHvrjW3/ffYm+4sZTYW1aWjNemvR1z5fdEi2HbjceKJ6XOCs
sdEe5TeTK2xBfUUF7bdowMN9y1FlOmFittqdtqnph6wG+Ozp4QMFx9NbPiAA5XZK/zZ66gePlUx1
oZ1saAf5FOYDyh0bblPpVwPoR72GWzl5O5LD0q9F1MgRAo0xnv5TcyfhIkSXyctcNhhRQuvodQ3J
/D91pIahLjKSaHw7F7eaHJEfthklFIBzQe+kDzAowOeu7Z9hi/MULxoaNmAFQ/ipcunokOqSUOkj
IQ0+iODujtqlAw74ndJ45z/UOiq6D/SzLY7vpQ6Dz2Y3inljxbNzxHAU59ht6qhY/UcNtj0VHOs2
CGySG/oKCng4n3q6+49ZUayoqA1uIi+Qv2jYtU+FncTL2QktlsCe/PyfecbRKHobC7BsrIATrUCx
aCBxpQxS5XL3HxyUrRJekG1LaUX2WrBvnkRKCM8hQcg8XYmFuhB3Zi25avwpnoBWsUQr/SMaq0Hr
mIqqXgK4LOc5cxG67MahHe3D2IXZ7YzO7vsUpNOxddrk5r//63/8n//1c/yf4e/y4f/FWf5X0eUP
ZUzN63//94VIKsuh/80x3nGEMs+yDgdOMx6rHGMXIOanQHrbGPQ/de5FZZ22/vb98S7ERDGecpA4
ojdR/lkYYJhMmuwgblCGRasVJuOL0bX6jrvGeHp/pDc5kiwYaNAdYXP/cfllX/+qQxKFJYQtsma1
Ed8Mc2ft2VCHtWOQEuHm9l9aDuDOidu4adzu5/uDv8k8pBPHkKbnkAEr6VG/HryO+jDFlU+SRKGT
YyViMiwBd+yasMUv6PQRRJ40+9Pf9u9BeWohkNdZ6uxdzlM1tJGLBm5uuuqLsMFkF1Vt3APHj/80
XZEHU65j+za0H4LMzl4jXbOxJe0Au1lVNbvCU8UG42q7GQPild7/Kd98MZ5jUlcxXf7XdaU4S/ty
AquvIOKDnvTko1ZJ9mG06xcn7/O7Px+I+6RDKL1JJ1WcpbNlpnSROcEOgJrbrEaqAvcWy+uOZjhe
zffHejPteBjHl8pVJO75GHdffx/4bYlfyZWz9mCPQpaerFVqlzQt0AyviMfoN++P9yZIbBlPLa+L
BcbCOfd6vKRqQ7BnjKfR5u8hQBpbp5vzj++PcuGpSPi0FI0KQXnDOXtVeR3ObOs+h05yydZBmagd
9lE4ua0AhWIP8vH98S58Gpbn4fRVlkdX6HyKmwau2FygyMtERyK9K+nq1sCKnMGfv7w/1IVHw2tp
uXzvHr+hc/bC+qU8kMeET8xFJp+SqqPp4FXOSwuucI96NbqyLl94NNLQUfZRImCCWcu//8eeYJAO
wE6Jps4AzXuYw5JTOYKqNdv4tWTGS0MRVc1wnmSDOZ9gEA/axcYAfgYq6IF4F2ZARwsBJ1u3fv9X
vDwUXNrlv4ov//VTWQE+FRxFy1x26pVhxeIYICfURuJcWaAuvS/WDNZChLes/mfvq7KQHI4Rj6IR
NODX5ZI9hGOyj9wB/tpcJ7t/8WR0Th0pXcVPebb2kvwxZL3iUyxIRt6Pgx1uHMLD9m2TvPyLkSxl
Ax7xhcfW/fo3xPJPko6HTTzVtObnLgy2uiS0PhlD/W8eysZcKfgJpWufDRVytnfMeGSVGiyoeXAD
jm6ACQMMhHclPvLtbk3mM5BPemvIFUm3ff1UCMtR3wQAhiHjFEibBxg6u5CDOU15gkNfBq0R77WW
QSdkRqV8mpTNpfdf/LS+8JVj+r7tnye3l1zgCz1CfbACoyYRCe85BUt9EP6QXFmQ//6zXqWLe7iZ
BZEWUtABtsyz44kI87akKWavi7mIvhqaLs6qHQk6qtCc3YsoSx9irZ0bGmTNLal44p4td97SbveP
aHK831Na9b8RaRc+d3xEWnT400MSmxR4DcwwVzasN2fUs7/u2fsxDESrqfTtdUrPIiwiurDBSBAC
sRdb4O1inU9tDHkYbMj77+TvE+h7P5T1+suAk4LhZWDkBpQjogc4c7l/LymerWtT9jdqkQVQKHgJ
tK1vRZxHh7oLrvwtLi1cLP68L7ksXP7ZcoyVyElsZD74/iBNBjHE8Qbx/xFkeH1lqGVSvXlecArM
cETBUp5NOsouSYeRz1kH7XcXxeaexkxBaxeqbAVS6P1f99Jg9pIwitoDM4R1duZRVdo6Cw2X1mMR
muvSdKpbw0v03h3GjHq8gwftyvOZl8b0KRlwIrGkZ53nGisc15wiCOME59JA+iWZAD12UB09juvH
iewvBCmW3AEPHB5QF7X3kz1wF5pTYveoRsqV4YZqOyEErzdYasSupmq+f/+HWfaHs7eAz9iEqOJT
9GMfef3VFcs7KKFqoZHDa+nXSPAdenDb90e58FmxNylOtexSlhBn33Ywj7RhISGsm0lA2XVgpniu
tcKOP+3eH+nC+soabrK7W/zstjz7gLPB7tHecQCkTaSPc1QEx4o2z5qiytKLkMW+b8wIPKQybgkT
0X++snKqZsEjVptV4k0a+4gZNB4id62M0vjYSoHdQkxVeYsLO/v6/qNe+L5cAo8drgt8Xeb5dRq9
JLbgmrEshMKHDpXySlOwo/yawPzgWHAtqPfCW5Rsj7xC8rpd2nqvvxVydeB7utT2Ua81JzLSwQFW
rX+rLV9deY3LH3X2WTKUMi3ONlyfzwOdCe5pyAoK2JEzj15Q1sQd1NI4ggtOztp2cIT1gbAs48oy
cWE2SIRMvnQR37iuufz7f5xGs2KsCbsFvOd6hBGB44o3QVTJ2z9+cXQnoJNbFGM84KOvR5EGZHnM
phxy50A8OnWV0DtAgHzAY5kqtHh9bV1ZjC6+OiW5VbLnm55/9mCu3ZqsgXwrIgzbemuAGPsA58RN
NjFG8z+/rvAD8vakLy2bE/Dr52u5OCErKMAXcodAbcQ5xyO4e6srJJ7v/5SXnotFy1eWQy6sZ589
VwpUu0SI7K6xn7nEDcEiNjLCajsEiJv3h7q0QS8fP5cHSjo4P88eC+e+kF3HYxH55IXryi97F6mA
Vx5A0Qg4yxmGqGxQxcA9bRp+a40AnmQffZo7k8P5+3+dS08u2ctooLOeuu7ZjtZkZER5A9RM0ne9
Q4cfajeq5qkbsMj+i5GUgo6FxoeNYlmH/jEpuL0RV8rfgNOiRbwAZjHARxbaV/LxrvzGl6a9t9zP
yFij9+uf7RPNqJFpNUgqKiS/R+iMdNrIstpo+jgnMNLGEaOif3j/+S6so5xCOJmyG7NtWPbr5ws9
qI8TGG1UxVmI7xYpRh5J89vk5IdqVsGVG+/FZ6SF5DkcsaBbnr24ErODb01QnIK47D56sZOsSeSZ
D/A10ls8gwRQQC68ck1c5sH5euq79iKvIlLel2fPOAOkQ2MHyD1Drwr7WIE2w2IVxd/e/y0vPZzv
+XyRfJeSNe71bwkNzQlGWB5rObnN0zgr66RLhKwJqaRfhsjPbrvBmH69P+ilqUBZGaqo4hLnuMvD
//MD1YVXOwO0BOww46acjGktMwN/AH3i/R8PRbWTSgy1wKX0c/Y7ErK9uM1oHWABNjcRNcpbysrp
LquD/soWeOGpqJJjdRIeN0UONa+fqsPChDGrgRarhNilaCpphWQSBLb/8v5DXfg4sPrxKXJgogYj
zl7aKIKgSSuzWdsISu40wdUjfs+CnM73x7lwNlvORpbELid4pLMF1PfqIk3A26J00eqQGb6xs/NW
rDmY0/DEn/5g96gVKjZBghC89Mf7w1+Y554nJJIS+mSSCuHrH9TXReeGns08F+7w6AVi/oSeG2yp
3xe7eiqMK3XWC3PBI++UujiVLds/XzfTLsBynNJRTImx2seW8l4aA2NnTGMfiAkRlXkyNPd//JCs
1CBgbNsWguvD64cEfwy4H5X2ulcA6kpIEfeSvvQOJiRcE+6RV97p37/a2crCVsj36dsuc9A7W7JV
Nkx0SRvgal2a/nCj3Pu5LOw/hIetE+uUhtFuRmOEg2nG7oGOK/ycU3eUm/cf/O2v7XpScY6wOVuR
Ln42XbBxgHCKKY8KaVgfCU7MXmhEkIKK9eAGXILrrSb8Nc6VbfjtR+XyUXFbYQdmYG+Zxf9YeySM
4dgnWIkMQ1LH0OZNG8Io0xNOlt98hPGVp7w4nOkvnSVlKrbK18OBLTRxLiFvWjiAn1HwOEedWbdw
r1AUkdBZeX/+fMsvStYXRniTZ3w9oC8XMnE5NLh/DLqSCRP2ce4ceUzcYCBEs2yvPOGF90ioG2N6
7CMcVs+2R7vu45ykJeyfKm8OsV1BsCfeYWMEQXqIIiM4zoZhXZk1y8rz+iOmks96zp2Gaxv3qddP
SVm2pHnEVCXXA12THgkaTDnneGZV/ZJRXf9K2oYMAexFV+bP21V+GVlyHuACLhFevR7ZgS406dpl
w4RhuqXz7B217Vu3sH7KK43CC98OdVvTphZHAZdF8PVQRmAlVeQ4KBwquI16nOYt/mpkznP1WAak
eb8/IS8+GW+QahK6Osc921XS3IuMOUZ0gs252JWcGxH4B8YOfE525Ue89PpMyjpKKppNwjv7SBNr
xN2RLwyZGf9fr41w68DegfJtf6Hxa+2BGi1RCaNx5Sy3LCqvvxsuwwzpKw6P/KJnH2s6TKQT5brF
/EFVySCpaBdT6bgyJd6+OG4dFI35Lllq3szB3oRLgvm7XTdNAlYHO8AGEE21g9YJdYh0mCs/p7l8
CeeP5S1XMvpNFmfis+mgRQUoubVbtM7uAgE1kv2UR86WQnmPSRwjzV5UDTYBKfJDXefgSmPVbts+
tEF7DPUHAVjt6f3P6e07ljD8LAp49JvZQc4+JzTXIea75R07ooAnmTfG5zBtxz2sIPncthgxD8lo
Q8pGwc1i+P7oF16B4nbJqY//4Ng4W+aVJ0dsuUgXjGb+HoJApt1C0PSEmYklcPf+YG/PSaxCJs1Z
5o1rcy54PVHJ26mAIpJQIRB1HwjlArTjzcMhyInNpZLmHcswByjZtW2ydREg/HkV2GMSMT5/CwmU
/Ww+CVeT7VUU3bqEZbHD8W5+EnVmb2APNVcOSW9nEENxIsNCyubNA79+1m7xHqQuehtrLHAc11G7
j+lyXvmiL4zCEYx75XI2oBVx9voIFcLODnh8bfk4dScSgE4wBfvt++9t+VNeTxtvKTouT4Ozhe/l
9bOUgGvBSY8wWhem1xTZ/VGayVd7mOf9vxhJcsSzudBRJzs7yvaQyzCuDP16COUEnyZRsGqCo+f3
/ZWRLnyLVMy5hJiQqumnn7+fyCeaRi78GJy7Df6Izt05ozV8MC2q9KvcbtLP+YRjr/H6+rkZ5J+X
jiHQoRiykCVI+ptn8x5IL1WdHBXVole8pQk+b8sBNmUqRudfvL+/pQrq77d33gaEA9N3XmeBlQgT
87b2UvpzeZc8QDy81o9YfrbzT8XjiRb5igAqffZB+gFBVeaEz7K2Z/sR5l31XBnSerYMlL2rvvXV
Ji+L8o+3K3J5Ea5xoTSpmJ2/TJA945iFTr8eUVLeEK5UbcxBuVcm26VpQMgd1b9FRUD79vU0GCbC
oYUDph2vIWzQ2YbXas96TZ7fn5emeBTukywftFOpA74eyrTwKiOvRuzkEVviAWrdkobnrkIbJMuf
T7mlgrJIB+h7u2dTztINwUC93a/roJn2s4KOHdEe3mX9+OP9kS4tVrTf2GYWURUt6dcPJVs7V3NG
4katq+7Y6kauCx+N//ujXHpLbKi2i6sWMqZ7tlhVdkDBL8F1WftEh0DmBwet3fowt2V/ZfN8MxQP
wamamzBBX+hKzk5JM6ylRnbkuwq39/ZEpEyHeuioMeA/2r7/VG/m1TIUv5ykNMpJ1znbuQzCvHEU
gTxKizw8IHwOwRC10QO5bM03TPIgCZS5uMr+eFjJKZeIIdoG7DLnqyQNbL6DijxMdgBO1e1XohPN
fZan1m+wq34JCMqtr8yzN98JF4Z/Dnr28bvgcPIwGhcls2Nx+Jza3RQP/eH9R7vw8ujaKR7ORjMj
zrVHnVbuXAJKWDpo9pGEo4mIJOLcdA124P2h3hzxlgdCK0l/lp8RhcTrDz9ATRLbY7rkcmYjyWyQ
XR0b/g56BWNf9Zb8zhEsfRy95sqMe7PJnQ189tVAc0FL70Tzum3NYccVEHhR7OLPNOekOgFbjzaA
vLDdkz18Syc5vzIXL3y1cqm7MedpmVCKfv3gMPbmViuSTkREBtUqFlAtN2GUFbcBXIAEX0YNE2SC
a3H8F784DXiwU3TMOGy+HpgjV20S0g72O4A/YMXK/2qRQrTH/+JtauHN+1Irf0uOXHWlIH3pkemM
Uw1k+0P+dfaTD5WhzCIol0dGw7+GQR8Pt+DEhfFz7gvjoY+axKCCW+qf7z/yhVnDJYoLMD+2shHV
vX5kWc5OPQHAWXcwMOZt0oH1WidtEWdX1oRLA3HotDluKjSk5y039gur9jXWaUkdaonVmXRwE0VY
Vq68xIsDUX5bGieCFMazJ4rb2XOyIBULGJkE15IQhrnpr3VkL6wDHiv4/x/lbHJGKaB2mB9iDQmk
3XsyAOUeqYVC5P1xTQS9F4d1WiP4MunLnO0XwKTqvI8stDaytL5FxmR+tDqPJhcyos37X8OFz9Dj
VEt0vVy6zefyOdJyfFVkgViDfQO5B7gSNPgwHROvGY+6HVH2Q5m6cue5sM5xYIF3s5yP0IacHSWE
F3kGSVsmnLlc/6T08hdYxPluYGW4wX1fbNx5CZhTHmT59x/30kuUS4mLcgIF//NPhcS7sM1TvpIu
l9MeRzppjAkGPwvMzp/vTh7HdtRulEbkG42sotmjQ/w9+JSacl9WhbcjbPKa+P3SA1EtRLnnYVz0
zxuG0aD9btJEuUGSqndq9upj+385O7PluJUkTb9K2blHNRDYzab6AolcyCQpUtR+A5NUEvZ9x9PP
B1X1jBIJS7TqUodHCkYgwsPD/V/KXDvhD6z+aT2LXTlXQ2Y4p8nLeBGk7QHLOGy+xK7Ss3SfB+14
wPlrPMJm3KqBrs7KJHbIpOo6L8nLGEWnpvBHiVkFUlvc5UHvnxBAR8gnKaeNq2d1KK4/aoqUBWlT
XA4Vh+DzUzMRuxpPzDtoC9pdgXvKvcE2yTZ239ph40sREAUZGm2ty7FwTYiaxmAFVbX6EUNQPIUN
PLkYd1y3wSwC4+opP97e8fM9cvHQ4qvx1PlVLqeWsgQIFMDb/Wwg3I/23GlSyjhyx7JPM1jzeDAi
QJ1toDuuOyK/hgT8oyvEFBiyl9PU8a/P+gCoYIxSMvJ0VByIZtYhDHQ05yAUKochxFEeVlaHc0oR
KggrDLay8WXXogzT5uUOvIvezCKKxqaCRVQQAnaLLPEs4cUiA8gw+iNVtP57ljc6hCUU6bu6Urfy
4euxOfWEVTz8qOJTQrpcgkLyjaEbPZy68qh0W00bYtTxHGEfYCTVbqkF/b6hgre//bGvb0KG1RW2
sTZjr5bvWxj6lLNaSG7Yqmt7c4y8xxjFu9PtUa6PzDwA0G4e0NwP8nJysTWNeMgNAGc9/U5VfXy0
0Hc5DEX58Y9HMjUCwPyUJj9bphBYolObG0wBJ1EVezuegmNv2eVRmXpjY1LXZ5P++YzStQyQF1dg
Mt8IdSmrQ3D4NorqapYjHC5L6FBllncA/So5JurfGwHh+nDSbgZ7wTOXNyjdj8tt0pqwt1sdsB6M
zfCkldjaVjjMnYYGqm0dAhr+0/Wcq0i84nke0mJarmfWxXGN9RS6WMHUQu4dKgJDzqPjIQVMs7EZ
r8/A5WDzNvqtM1i0XtD3M1zIrBo0qK0acQi/VV150ntceiHqm7mK9xeG3htlnrWR6Z2xSw3carlC
LkfOZb3RfTqeOx8xpg9WaEIvLdA5RYkUv9gBzdKywuJYT0W3EfuuP6jBDQlnaiaQcOznXfbbnOHZ
+plf46lGhMe5AwTs3aAkMMZRVn4bp+W0sYGujyLj0XSGqcKAlFsux0uQa0Tpxx6xzhH2I9XlAfez
QHV9rd2qLFwvqikTWoQiDB7CcC0uh0I0ZpiQxOhdvag6zAS6unkf2oi0K20Tt9CDB/0LTivV2cd+
fWMrXS8rY/MtAS9rlFGWLKpkVNBOHXLUO4qoeOupkXeasGu971VRHwNZaTey4utlnXNEur7kOxYw
xcWzEIucQTJCs3crtSRk29HgoJqBs6lcfbp9In/1Ny/vZ3OGr9pi7qPNDa7LZU2CCi667Y8uXrGo
MfYp4CGn0vBGBc2nth86pLGeDQR13oC5HRH3j+iEOLMiNKYEOOo6fZIaG43S62vEFIRdmQR5vsCW
QD80oloZkDDL7cm4DKLaE+zUPht/3p77fAEvpg5VS5+zEx79V9EPTjg2W4rWAer3ULBOQdW6IHzK
8KhgNAr8TAXNABnKcpHmbFQnHZHHu/0rrHxoyizz6FTm0HyYN/1v51WzPXRiY4tNrcvxA4lBc5Ir
Xb4HE69uvFJXh6J5BsuGSA+u93KoOlLJPWqld8UkNZifZYGi7YK6RuLZVPt2IzCsJGFUhnlcqYDd
5rfdYmZBx5eQUSZB8KiXsl0rFLjRSOfcq7BSd12jwFFXx/AIJdh6qqfKf/YnZYvSufaFocfSDbIA
aUP6Wc4ZqUCh5AOGQoryMAoVY5gQL+wsnZAlxP4VQUshuUkCl5/cpX13++uuDs+5InjAqIZXejm8
ltReEBM43CzN6GWQl9LC6+BAW5E+IIsI+j2BlkZFm5OXS+YWmnrtk/MmAwlPcZ6X4OIbNAY4jnao
Btfv0uJbgUXhMaEocigj8R9ESC4e9jK0TyogS96Kr7RWI6Z+QA0lRjEDy+RTPxjqAUWbEHEb0Rxv
L+3a1EAZ0aala6mQMl0ubYQLZqyZbK+ys4d3BgO4kBibc1SEW7CNtWg0F0LmJAlg13InN62MU2QI
sDFWC5HfBZmFqhLOZzgN3J7THGoX8Yh6BPc2tFZItEtWq5mMXeHn3HB5qVpn3FD1vZejNpS3zfTa
6Ahco6pl728PurKQXNxz7WWGUYhfUITfIhBypmbvx+jmGX7R4xqGOZBbqLMrUFWj8bURFn7B35Zz
pKEOtgiOyMwuuPxuI9jiNJNHPJoBGPcKAueZjcPflMnmYSo7Zdr3XtjkaCyn4zcEGHTE5FFVRde3
nFVnemqivdPIEaqfMTYWT0Cwm/FIA1TxD32LdvyErsaXVjZxlEWhjW+ET4wxvUiKL3mOXvmdtUea
fWjuIxHmj0zcT1BhFn9MC2WvqOQ7pEc2PAaxKDFlQV4lpt6ivYf45auc9/d+j6oiplnmfaLhnfDH
XxHGG29MELE6FZL5K//2FeOWQxlArXWrVEzfddT47nM0CD4j8r2FZF7ZMJDkLUihAAcghyyGoqSU
lFLWaq5os+IFSZj03Mh6dqKj6X+9PauVAzF3rSjDGCQnV9lsWwcgU1uGous9nMmpLVdppuA+SujG
Qa0UDwK3o43kfSXXI7mkqclK0i/TFl9OnURleiiPuWlmZC+hGVLQykjCqh7we9NsAQrX5vj7cIsD
kSXzQ5r6vDthcGWfGstHV02ecEd07JqrqqMdivWMVsj724u79h1RwkQWgDcn5dBFjhmikIqqIAXd
fhzkzzElmk+l7Jfvkzidnm8PNd8zi0NPT4UXggaGCgjPYo61gsKJTz/OLcdJ3tdhiXt3q/7EVQfX
rkESuxzHl59lTTfi9sAri8vAJjhNPqYC7+byWOgwQqzOqxU3bkw0d3ohvQMi9RO2SPc0NIAojVHJ
NtZ1Zf/YlHuo7tJkJ8YtJttbBQrJJmN2XmVxUaBB8piC+IucWmDLlIFFPtye5cqXhAkuz+gQ2oMU
Yy9nWaP+ZbcTOqU9ukefFbmpn0YtwrOX5t3G+3JtQWeeNl+TIE5x63IoKYH8laLqgLpoIyMC2lS9
1byYTWbS82iE2InKsp77AkLQn88R4qKqordEJqXPq/5bgAtLCj4qSSRGe6g87zHsGj+WiYRCe2Kn
1cb7Y21B2awULudsmUhwOVhliiYOLVlBw28aPtByrms4fZZ2MKxw3MgR11ZUn69D4PggQ5bwmhi/
ProcuuKatlfVGL8p3bm1pwqQDcohe1pbYg/lv91ogaykpja4HrIMisGMu0gNiapTVFYaBgZ6IXV3
o5n4J9NDTH5Xjj5osCYR2tvUU413aae3P7OaetTtL7oWFKhMzmB5GpD8IpeLjAWoqfd1qVJ5rtBI
NybFbo9anuhfk7iS73T8xfcBAD+3Hv16i7y1Nn0KNICaZqboFUxBFUM75EavIgkWZMl+NFW/RM1S
lK+xDWJWy734jCOA4fJQ7fbw3JO727Nf22I8bJFXmCWDuEYvZx/TYUduTVYBbqqZ2yH/7oSFrZ0k
tDf+g/AA83cGyZMZXKXmgRJHgYkguZv2AYKNgdUeU7oZd2mBn8ntWa1tZoYA28TTnZxycXCEj7dE
akaqi1Bi3lLZjisX3oP2LeuBHzvYuPTnDnvmrXGvYy5iChwfCotgkFGfuVxNX88LZMGqibDUd88t
rMg9Pp341PBfh68FBRv3TydqoWGFfsSshDSL+FwOiIw4KqRdPbmJIqJPZSkw5PMkxYll7JtS/BEd
xJaHjeD76+q4vEctaop0bmY5ByojiyMzCBnP57gb0fn05dwdukE595rufe2hjL8m3hg8NH6N7vVY
ZMapgd3yGONwfBw7W/7n7QW43r8kgWQN9O8htF21UDu0TJGBkCj8Ifn/ToYj/C0DG/hYZGX28fZQ
12eVJHAGLnGj8ihaZg9C9Ts1qqLJbdHU3g+psPcB/rT7Iq31d6EVelj7IqCRhJF0Lgqs228Pv7K3
5pKfPGMgSZWWEHMfGrRBNQzdi6YKM3QZYtTwIhAM8U4ddO9o20m+0em8PkZoJnOVk9oBFyRDu9xd
VqQZHQaFo6vMFIwuMaq92kr2HjOW6Rt2R+UxFubL7Wleh2PGpDRvccmSaC4rx5iSKUNbokZY1WH4
PknFc+1Z+VvCoXRS+gBlUd7+rkUuvLG+azuJCAgsGMQ1T9DFZP0Uk047iGWsVlE4agbhn6UEHH/c
xP7GvX6Nq7csEhdQFFj7sJOWddW6aauk17GxUAGAAp7tI3TkY4wDrcrLn+p06J0ES1k3Ev1wZyr+
+DYk7XqHqCrep00SP4rS9E+3F35tf9GopFgP7ooEYHGocROLsCwglIQTxAInQGUSE4qMdBq+lJ7d
ZbaOqNvtMdc+NkkUdRpoceCkF3WxKMeyKxr6iXp20T/YkyI+YMya3Fm1mv4zw6fxDHLHdJVY6zdi
2OpsuY1AcfIyprh9ubWVHPErr0QYmUp/8zTUSr6jHyt9RPSqua8C39sIHmu7i/DBcdKB3NLpuhwv
BY/bmyFOlLBE28MwcOWR9OEEMVj5xp0wf6hFdCZMsZo02AlVy1punuK5O5thooE7NC+0JjQ+Y9O/
/+NPR6Vmfk1RkSITXhyXEoW/0aqjEfnYdCh3WBOad2WGGo6mF9FJVrCTceuwwUgUMoe0sW9WAhOZ
GiRfsmMeVUu4L4XcsqupU7mTPxV4ZJXlnV704qnFgOxMobx1BmXI97dnvLJlSCe41mdIErfe4hPq
dPj1MMxmndQa+1ZNw1MDC+iD3OnvrTgUx9vDrQUJetjUHGZNA50L93LL9NQci6mDR2iPsrkDHWDu
qTSCV+h146VQ2/yLgrSzO2KKsh9kDBD3VSUb8Eu9+F3YFgjTY9gdbETJX2WV5e4iTNAUoXOKBdN8
pH97AJHF0bKsm9E1clM8x7Y03ZldW76Cbcu++di+7eURvdS4r4JPBU/F7xF2PjJikFp+wNcy3E94
Azw0RKCTHEf9xsZYKfdTMaFZNT99NUr+iygG5buYTLUb3F7Pa9Ryir5P3BDlnM+1rErmwZRwQ703
UL/43qe4Ru5oVMoP6C6jMLDx/db2CzVhmW4dDVigQpcrlUZUhIOcor/e4UXppGSdhxb15vPcVOfp
GGbq/Yif2snACRkxczv7XgH9z/fqgLZ+aUrZI/BX7RiaRfoQVz0ue20s6Ru7eiWrIQCSPqE1OXcI
5p//9j3DrjSjbJQHN/LyoTiqkxaexZinZ25I+wuy7ejn5ii5s5QZMqlyM3ofbi/UymGe6QECBRtw
TgTjy99AR4QPS0h6xX5I6Lj3McW+x7Oge28kFh2brkFUe48dn/XnVwCcKoaciYlgVBZXQNSUoqM5
jxkf4CpMRSvMoH8ElSpBkhYgHbBzN1Nx98eTpSmuaBCqgKmpy/eu7ikYX4W97OImVBVffGkMThGt
zvJo4QMQOn4YpPK9kopmY7bzblucWwYm2eCpADNpeTBAGWpYHmWUg6q4KN0xwjMUV2l8IR0s6dV8
K07M0XA5HnufhxA9efKcxdUOt1PAh46Rpc8NhOwUr4+xD2yLs92N31SQRodIbp8FTp93mocqNw3f
9vX2Wl9PmaIE7Dlud7AlKNxdbixNjaY+oDLrAicTHykO6VDldOSY6gyd7ttjrQQe0CsyeesMtqCZ
uzjtgc0DR544J5Po6/ycEpsyV00C87PWVnX1mE7jaGE7WI0axu8wGHe1h742VjRpvoWGuM4AwHyY
v9haJLRIXV5OvA9V1EpgWuC93o4AaEolOE444Wwc3OsAdznM/PPfQkfTFxBHLLV1AbVZPn1rqz3X
BYYFWHXUX+2o0w63F3ltQM4q9SJwAjTAFnuqiYxWH9K4w2IOPqSVYwSETSkMKYwNHQ9QzUZKvLaO
YOLnz0kZAYG6ywlioKkAQKg7V+0q/zGf6uyd0IfNi34ONJdHhQoFWhgqckwkh7/0435bR6oyLR2u
FucwrUp/RgVMOhtnmecutREWwtd5PE9BiyS+GXkvZSypj3nhp27T9tbz7QW+zsepRalAMIgR5DNL
/gH60a2YYLC4uCkBM42LSPoYpcK89xUFZALtcQw4MuH9IF+Pt2phK6kFo1OwQfKH/tFVeb6UkPn3
RdO5QYinxA4jDu9s9nV8zuTGKNEaQiT2l5PhpwCz4p2nFe2Hpmy/p0GjvqvDKdnHRTCg6deZD/Rs
mre3F+f6ppx/vRnDP3M7oXpf7oY8GDScfNKO1nJbUGFG1+etZOTBcZQKVcW42TLhxnQ9qkGRKr8i
qK5vpIRr+5ErGmFSggyPl8Vv4FmZ5lU2v0GvY3zqBF4Kajaytqi4a8cMgiWwe8iekNkX4SPG0a4T
mLu5kiR378tcjjF4xPt0PNrTVB462rgbt+LqxKhkQX6BH3HdRQ9rDRX/rHPx4c6/q22aP1n2+Oe1
ezJ0epPcu7M23/I4w6XO8jwgXmVJI+8byTPdMO3w5MqlP8fTUEUAJk4JA3k33tOXe8XjFretwESt
orOiY973tmsEcrD3fLv444t9LljwneYSMoMuNkULpC4JVbt1wXUirtq2zV4EAmfxINgqkaxtDJO4
O0saCipCi3hYNE1lFTrxV+N0vQmNRDs1AldyIWOIDYVwgxq0cn8rEI5RkIMeS49nsQ/pNmRFiwuQ
60HgQV07rY7VUPouOs3exs2yEviETPoL5IGnA+nZ5fcCj6RG1Lc6tzEtRF69yd75mRSB5ejqk/Bt
0ndJG/aUj72NM/0LBb6I/oIGNhVFWtnMdbFVAgHciK5M62pSUL/P4tEMXawwTUcJwcmdysJWPiPs
jPm0jHPZuAt6ypv1SIY6e5tjBcVmbvEI4345+QVEQPd22Fv5CrQuOZVcUeBOlv2RfLSKmt5W7wI0
NI5TmXwuMOVBodvYiK8rQeBioMXnrj3e1X0AuHGijT+4KHjgFqI2er1Rfbt+b/A4hFzIrQ40jDbB
5bdu8b7uW4ldLKZJPtpdV/EmVaR9pUmVY8mZ/CRV2OXcXsW1yw0yo0GlnpcOdLfFDhOU6Vu1xh60
jYwg303SiP2uOuGPbvWZ+CYVqYyGhNyobjQWYY/Liqq9ZGpRvEVKCA1oAkcbk+R4/jniQXjkxAwf
b/+OawsDlH1uhRFQtKX4TYwJoKEVqJZEimS8S7BC3athK+392KbeEQ2mi4W14dwedG17zbA8mpwU
Va40MNGxx/XU9DrXYjOfoiD/0nkhBYLBrzeeJGtnnNomKJi5hk994PK7e1E9wXGRSC9sP/ts5N2n
GCHKY1g02YPUdN4dFRbYCaW2xRNY6ZeQrnIAASDOriNLPmth9V6jGPOFCpK/dtO6yp/C0fRtZ8xH
/RjmTbJLeYpBB1GK/lQl4HX6OgNtShd7i1O0EsTnRxEdEzCnMyjychnwk0z8LlH4ymmd3HVRTUEi
kD82ZjXeG0NZH29/3/n6WYY3hDAwWplTOjBIl8NhjKR1EUwiVyhB9xZbHSjDTVroe70v8T/HKTQ8
+wiyPeFXnL+RrKb/D+KXRRWU9jJ9G3KTy19AcOzwNLIbVzKVpwSTyw+j3xf05fphY6prWxmlXW6P
+S6Bb3M5UpwWAb1jRiIVHfZJirWwZFT5IdbN9s8TdWCOdPzBrpGRLssIUTaNcYpnqRuaog/3taVj
90ZJEqusuj4BaWt+oKmMVSgwafHx9hedN8jii9IsRiRwFkBQrq1QhJ/Hqc/YbSYZh1ZqZqMvXHof
Lf5rudOyqLkfjHLLSGdlIwGeoetItJhf9IvvGOhlwqmuYJv6oZGdYlnunUiTeNOHnjS8HUy1L4+d
kNTXESw5Iga1tvVCWYkgoDEoxRpzVwyR7MsPbOCZZ02SV7ts0/hgj8mrWXS4SE+iPciFXdyhbx+4
Nbf1n+8s0AkzxJSwjiDPovTshWZl903CHo5C6wsWsNoxGUVBlyhrN25hsTpJKKnc+Yj2Qja6nGQm
T5Y3yVjb9IOpf6vwCb6nNSSOVZd0d1PTBm7gG8HOVMLsQ4vzoOFaEWCJSdawGYotr/NhCFX9XTcM
qgsJJMHCbMxMYEeRWn8qCzXAligz3vTeFKrImU/dlxTmdM96Tv19m4TljiihWw5FIsztIqM8BWO4
ZV+xOktonHMdDsboEhdpWQHOsXXfuJUu5e+kob9PkEAb4XSKyqG5PUrYQw7TI+XPcuOxsxKAQQ/x
1CEoAR1ebmSBiWBQmXXjNjhCfSZwvpZq7teAT4EH6IF4f/u4rqRVVKRmbsUc7q/0PdoysgISx8Y1
6oJXMyzBFue/bEusZCX4kSDyMvhlKMRL7nLbmGXtdVkgNa5ctnhYZHEaYtZW1ON9YWGieXtOa7EA
SOt8iSGnSZv4cjDMVSM96SZecpI2vq8srcpepsaDvt32tfpI6wTPso5SAhaSvKb3fYwd3u1fYYWw
AvAB1QL6h2h4U2S8/B0k1BS6TlVgNSp6OSCbj0wrCg1F7T0YU6b6u8pXqw9CzbX00QxGMTtvd/6u
FI3yvWt08yGP0i0tl5XQTFJLZ4ZMHazhMkAFtZ0gz4VZMFDH/iGNcIlmqOaQ+tm4D6taBA7SNVsq
YSujQuKdMUQ2aRWtocuVCERsY/EolW5X1MZH+Mml6uBvNr5TwgpRY/oX9jkO2vz77S+wNqyGIi40
LNrVbPHLYSur6sCNIj3dRZaMuCpsnYc4p5eyszEb2SPfDFaCm2rj+K4Oi/YesGOqdVxJl8OqcqgE
hjdhC57p9ke9FAMvB82LgOVXfnGQm6w9GIM/bAx77SJBsCAOzoKftB+5+y/HlTOlii0hgYqPOVuP
qlJj/d6pdvJtpKb9NrIrNXYSuNWndtQyw1HiuExcr49KAdI8wM/VQofWVRDWRgIR2kCFxybuX86U
S/6P259mJRj8eizOLWg+zTITUvQ46Au7R1WqygRGv1pih+OzoaKCkWKR2FZbAWFtQMI4Hb8ZwUEh
6XJxwJEVFLmRsZLNAqw9WXRyrpIivE8bxAc2HhIrO4DDRWFi3gJs+cUOaAertgKue9fzIv1jXRnv
82JKHy2Me92h7IpDWPpbGcDKpYGmHJner2o0G/5ygiM9Qy0uTBo3uYQDS5TUJrbdcuI7CMD1H0u7
3ypLr8RYiMCQt+d3wvz2vxwRE2Jtapq0onAV9DH8hWhqToE10E+NQxtxskmRgkfT1/r0vp9KTYqc
rBLi6x/vJLjVqFHTcp5z6sVah3QDvLQqS1dJAfiOZqU6km8SxwI84w63x1pbYwRw6EejNUKKt9hE
dkIFgONcukFUdW99JRnfx3KH2gLNnGM2FcFG5W5lH0FdxIoBjSPSgKXkq6lR2wAJwoMwUcoXtPVw
5RzkKBjQkmyiN2XhkeGh5LdFflnJCGZ1GIh+JNKIfi1uTzVRIl3UtKpCMDD7ACEGV7F4F99ezZUj
iYwj5Wp6CSraoYvwHMp2aNpxUbtJ3OYQu7XxPqrNaBfYcfnnC0kniqYBOdU85mJCUz42aae2jWtn
elk6fgyyKs596y0r8ANOj3mAYeDvb89vZbfYuCdCk6Lfh8TYcn5R3uUprEFXNcLssRtxlJ007JjT
cRSH3tvEp63sFoQ5ZoGqf93vi/GsOEZAv2Q8o22Cn5mcgtRtQAsUsjo+lZEcv2S52KLlrk2SPgMP
vTmfoGZ+GQTaJKsqlKYbtxw0s9lzxUbTidW2z3LY+x+aVEA8vr2uv8LnxfuStgM0MCjA8JZoXi4m
qsR6mHRjR8VAJMgN9CYiC4eeCngaOWGn5JFb1rL6XgnNKb5TOuq5B38sm6PfyaScWil7KkJZuS6+
pQi0JM9xyTG4s4NaUfZ+X0Xpy8ShnLUaVO/ZrzP/n0FTNNiuocn+0HWT9THJrTTdjbU6mAcayIm/
kTtefUqOA9c4oB4g39Sc55//1vDj/Ta0elgxQ3AoLxH3lDuolewkhTadIr37zhK8v72q10PCiqc2
MYuqQQhZapEEEzhEVFt1t4xqqztPdV9Hjt7xXnUoFFTTQYrJde5boDVb6eFVuKGjScOF9yvXCN2z
RQivUeTpx9HX3TpC3mHvz67yoce33ziQ879zuW9mpQHqEsTwWXpgEb5rCxiBKLF7QVSkH50R8e4d
5s75Herrm34zVweDScE7AR04U2rtpbAJGhmZ2SKJDkQzU19itCQeqkp9bqXA2+dpy2V4+/utjDfn
m7OZKa4aVGgvt4wwcUUX4byIsicw4Z4CfXya6qmfANGzh19tNUN94PagK5uGPhnJJhkAILvlc6Iq
C9ke/Up3p2EqPvoj1OmC7gM92BKdIAT9z4XCQ/32oCufkRyHPjDlB4rzy1Qux8W3rcPIcOuglN53
PqCxU5RJuM74xabh40qwoS1GtOH1QkpH2/lyXWvRJjLm66oLLDgpnLoJtIcSN/DeIe2IXmSr9IEW
CF/wPi8FotJ6EElvlFy33mLYkv4UZYr2ANs0VV2oKpPmGHLdDUcRCoGul+pLJ60LG3QivGC4byNY
S45oZFCLptfkkSNLyN7t+HTRFyOPx8+31/K68kyLQ8bJimc/r2TqR5fT0wKdjA0LMrfwQ/kBsL7o
HXvQ0xnZW0WV0w9Wq+952xXnVq9QpjRHvYocaQjNBhcQ1UxPt3+j6/LS/BvNXHTKWbxVl110udaC
ivpk7togzfo9HzWuD6HqT9Ie4UNBi2OaeJRkNVAEBzP25IfGgwdFRh93ut0UyUa9qzBGrxwZFHrm
GEhg52xQWZMPIUSAeBfWUfSclXISOpVqjJ+pd+v4e6MNH+9zLEXejcJEeyqJNbwoMEFu7sKpt0NE
/XUFjg1M+e+353y9o1HOQLAcAimaKBShLz/CmJQQn8ascKHfGbsxF8mpShsADlO/1du6DhMQgWjg
8Baid39FGi0rmBl+VuSusKr2c9BpBjwqQ8EGByE9R+Y1uHFaV3cYfS0eCXOGgCLK5eSwfMNNHTCq
K5qo33OxxzstqeK9lTeQKrsM4k1pyWDMJn0/gdg4ZaPn7QIzD/+FwPqvC2f3+pfT+/e8GKsQdfXF
H//7TfEje22qHz+ax6/F/5n/6v/7X//78o/8zX//y+7X5uvFH/ZZEzbjS/ujGt/+wK65+R93+fn/
/N/+8G8/fv0r78bixz/++p63WTP/a36YZ3/9+0d3//zHX9C+fttK87//7x8+fU35e69J3v3Iwq9X
f+XH17r5x1+K8XfQErNeOtAhkomZVtr/+PUT9e+zouWMgoVmMOeof/0ty6sm+MdfmvF3SiaYaqA7
iALHL1hqDXN//pH+d0g02qzzMtdUuNr++p+pP//rov3Xevs/8n//+W9Zmz7nUORrfpt/4cz+/43M
Tp/Lx9QDZ0MGqhbLvtfEb9AB2QrhAcnpB9VrrW+qhdGzUyKvnDm2L2n9bvS70dqHmR0VsJjUNN/p
k6b2ICGz/nvdlRxj3a5yisCtUBCkMsUTpea0dhtd87/XWLOinmFO0lNBg2k8yYnnC7ct6lIcLVUQ
bkfKUP5OgzWDSrkf3NeRVzutUI9aYdfimAVx+J52hkIqjftHcOjTkgyy1ArvqyiiWYW7UpPcKSbN
LJxu6gbCTTYXt0P6fdHOQ2awcWrKbp4TD2lfUwjy4jetX0tUvnW1Vk7Ui7LeUTOVXz2LhOFSMSx3
dm1Nyb2a69U59tW0dPqyt79Q5DEm+GIRHB+0S+zpbohRrtvlljz+s1LqoXUqmMRfozwPHyOv6bmu
hu7BVHKQfk3XVsOOcnvqOxDU0ZOrFEUy98XY+tJZlVDhOpptlxI8C73GQ4BQ/CnyfUVydGF0/qm0
CxMc2hQNnwCClW/VbECyFJ4EZHDU49pPeqHpKf0mu/qU+rr2GXKK/sH0h/4LaXb5xjPCrnGVwejT
nV6pgXQogNzAVhqiJ7Wwd2HXcv8hLO3Z06nQEqcpbCvf4Qz8wfbrcx5EDiCw1MmU8GBjQl8W0hvT
+5QOzwgrnz1gV97o08DVTlq6z0qimxbe1VEV7mlRj6E4hMnw1QqyF1l5yDvqY9b0cQpi4yTyqXma
otC1IVgKXdo1IjX3spp+myTx3vK4EPS03RVK+UYfU4Jm+6jozdFIpzdD276TPfs+kJQPSf0jKvrn
0v+QGOEPDR+IyJc/hW32kHahk03Wm7Zpdsi40H/yeJwg/tdr6tEL6HzESedk0RMM4mOllS8cPwcP
u9pR7exYpuNO4THXm/f5EPOEbQdnMMQhrSh1WF5wbOLiYbJAwAg1drG1eGhkyxlD81VurLvIs1FB
8hvxDtCY+mokU/49kus7FTsUxJGGwQ1Muuw0B5V3XmcmkBeUfdfL5isPDST9wWxWkyNxa+87ZZQ+
UQwKeUi1P0VcPRpW9ExjoThneh3tur7u39WjhaF5fGi99j7wu+rJ7Kjx+abjd8hu2viAhq6ltc9G
zZ2sTu6k2R9t5as8wge3KFu5uO7uevkjja694o0fuYr3acU3NXVHeM+jSJwJM14ECaZ9KJpXI8Xt
o52F6AonknO29hdD6168qXlVzf4gRQaSt1AdC9WVkGLpo6fE0A8I5O1k039T29KOYOlq9gCZqzyE
lnG2Aqj/0NSxbTz7Iel0JqFGoz/AaHHtOsAdLzvpatzuNX4XrahOeZO/ttL7IPkuWu+sUsfwx0/C
wLDTLr+bUbCTw3PoJQeO7M4eTqHifw8MWBt+gPxgI2W0I7vPgUb10/d2ZvDa28q7csjyY6DZ3yTJ
/squO3fU60UedA5V5dSV4pfe1tpdWJXvzDLpdnI/CKdO1Z1pFS8pb1PPyJBwM3rV0bNPRtM8dAiU
WKNh7+IhOqRNIe4aYy5UT0dNagbX6yiWMzNDLp0gQ/w1EjvD63/o7RiQEbZCvCD9jjKTOgL69zHk
1qyZ9P0wpOVp3tNW0ntHT48Tl12aHpRQj89D0tJ9ZZi+7D6bUq44VtQ9jpHxpE7xR5pSx5zazA4S
0LGO2zt9sl7BQsPJ7Q+gfJ1peiOH4T2aX4c8kXa5xk7u6uSJ9O2bHVhOrUytU8ShHjpqmWSAnroR
VzjTuI+7yjhMHqe4/qR2ypcyHU5mlkavGY1gDViwlqovhRm+kdMHfc5+Y+tYdMm7ITefzKyC1wbW
qit2RVm9mlH3Vkj9nWY1e6V+lsZ62oX+297oHqoyvs+ar12XNShhtNUraedjJ/20VPv9qFZvRX9v
99Whq8z3TRG7sKGc1NtlKA0NfazCpu6Hsz89mCT7lURcVqLwDZz3B1LZh0QfT5rGwezrw1i+BHhO
5Yb0oEMPsZOnWY4fh28EdKn15mm4q7PU0TrfBNctHDlqzH1uylPsjOif1XR2KnGIygLQFHgLJ0vS
hnxZPbTC+1kP+l1kxaewN71zltnV1xR/c1furJNZlG+4pmNnwhZiF3fdeyq6thOUQGmcSfdJmmMj
3dX9ccAme2qKhybRjnoYOdyzEzDARn+ove9VIj8ofYX9WX5ounRPk2KnR/RG2hSQhzhOcfutDPUH
eTSeFXoPQp0OQDAOyLgQj79N4s6esjfm8MbCyn2qn+VUuL181qzOMdTaVYrgZOepFzuQ4IOv6tTQ
7ZD6CoWeuP6/5H3ZjuNIluWvzAcMY7gvr2bcRW3ucknuL4R8M+67cfv6OYzM6MqoQRU6gRmgGwNE
ZUWmhxSkZDS799yzHPN4Jrzo0L2I0yNt+qhbhHc1a77LVNohAlYnirraC/oKhLa77TBgt5071yiD
dqoczvQLlMvyzZwkBl5vJFTw4smbY8m37bdWyhfeaa/m2sl42j6gzLEzcXhfO+5OvVC/57BlChEV
CaM6iUCtajr9orpKYTESd/U9ETo4yKXiaQFnzl7WkyUFJUdGnJjh4aptoU5ogxNsUWZfKVfsgukj
1bsHbFHwLffH1ZT38jD7LTZzSapXe9BVNGosYpZgczZZPjNERxgtqonpvRMMfEl5xKZWOgsF3n65
irDiEOiMXO4DGNw4/Fstc4TB1ToLcKw6+5Wp4enUcpQ3hb8od3DxzF23zgEoD/vZ6L41nHC5tOaY
b8hkQNCUtkx+vR2rOUpF8yh1N7UsCTaml3WWdwwuDau5WOchPpnMuM1ZHgCFc8u4IPP8biKzjqj1
vGvFxsk0ThHd4bVKGmYWu2S8yQjAfVqumcvVIaU8gex3qSany8QbQK6Psquxjy1+1/UHPkgkFfD4
1EOQLyaWsaK5oMN+Mgipqaal+97k4dTkGD8leksqmDRPi3TR9BYPZAyLb2XrRs1ei5gSB4qB86Ck
+tr5AuTAhwz3pov2kFsel0bxxJDxlSmcpJKzZp91jFxjMHTg3FdTwAHYc+dHqeukGHGDyzOaMReI
FG3zNwXhD7ZZvTYMba21PJlgtCvLmzKkJF1n2E6MZzSuDgLogAa8atVI5lUm2ZweWhOVYBIVA44C
4Mui6cNC8JPrzJexweejFCF3MewxfEozJNUhnxd2QtTot1zXytVKpLw2OtDN+WSh1wftmSp5QgZT
x7lcX3WE92TpK/CdJOsXyKvT8pgKEs4omUy6CmgVGRp5TYpi6bFF1Iep5IYJO6BBxlemh2YCgEQt
e+anchtksgi1DW502aWmce9a7XmSxfimNTiPkwxSp97vNAmIikQLXXBgb+6w+IOr/QK7gtFt2Oco
q/a6oMpFIbkFyG6H66wAAcaFzGvtVPFIIJLH8hxw1onrC/oiZ1WY6prdeUIZfk6zRbfHFG3G2mhk
ajQUw62yb3L5OrZfgsq8pT6O4g7gvWPFlW3BaXLKVLdo3s15BgIQGeMD8tHFMu2417C8JK/U0Xp8
xdoY5OURRIpQG+pdj/nbHawHD4iPXSytA0gB7oxljJ1edgZVfS4sFFsDC/Sh96Ri4l/gAGPDGRq7
hTlorWUKvuYCOTU1vHYZeo2cY3RbjamBjuKutBLK4eqUQidZgThwTadN6Sqa1JIzMFdgn5gsIriZ
Eq+JMSjPVamjcrKrvPUnADjwNKJJi+sDXeJh9J4mWCTNaDUv1JqMz17voB4VLxrHybbCMYEgdQsn
d9FgExwayit0T6vRv6eSRWdZ+Rz4OJ2rciNJ4tCJVXdhcagaX6q5vLVdqCwoz6GjLMcdOCf7Bezl
dOHauZqRYLbuUkH+gg6a9LVgw3AXTQ5KocpCN4EUK8rxBMXx6gNDo4aI+J4uc7Z6R9YT0kOGzxNM
Vdrsks74orQySOb3qZj9IlP2WdJ54Bh4faF5Y/fFxMrRQC3S4w847x4HZXKZMtGsUClszyirqx0z
ClfvAPknlSuNT73hl+UTrtUiKJNpmWhXHScNPNLOslXCYAzmwHK1hxKGcGRsqyx31/FbSdFfyMul
6/X9yMTIxGZ5UEvuwX7c5lN3QqoOzcqsJaaSOXCjVUDLEM6LnjwkLpBW3GxfOgmGjAoQQmCFElks
UJDXWHhWVo00hhYZMJOdl7H0WWb4MyaCQa4zjJxW4WgZHOWOSODydC+Mp8Ic4akiUoxPbEMQWrDF
i+6hVA0B+nSqWIpowlDKuhNYMoYzQiSLeQN4IWFVdDaCS/dK0xGY2TMq6YuLP/i9MokIS4mT2i41
+PDBG+EQs+tS9TYoh6mywaVttgdyR5W5dNpW7b0xETGkwViHZHx6S0zs53LV+SvKwxJdMhMfeZ5h
G1AK0elknRNIL2d0xhcZT3qJ/mPpJMueJDQ3STqGhYyGEN1NJHd4Boc09VON976l9SPptOK5hLN3
C1scPMAm+lUYOUvwL+sKV9rODYDXn0be5wSuLF0oTeuwkw2u0ILVwhcsDDsnlYQINIkPkJc8RRY0
fP2zZ01K4uhmsthtC7K1sunnVcFcEMeNjcZs50gwW8foisobuSvpEwzcZ2WnrWKgcsvOe3PP1e5W
LYtf5hVZTMg61zZhOOUECjnio2SjZ7Tw+2yWWXambKTIAVYma0VxvwYZU8CTVTLY1Mj2DCY4Ai+K
prSrTvcWMxpidSSGjgQ71KdqJepB2pyb3uNJoztjXBMLA4+Ff69psH1/3F3NjU6eqSmqF7nLlpWg
3pmviQWJIOyVzP41bdsRhHMeD9+xrMayv0xTlhGQvbrYBaPWLEmWr9y05bgRdYDDHJnafLXwomUC
gZlAGqQeeV2inypkDAeRDyiVtqWma3yoMNTvsGFI835YdDzMgiL2IVKPmUxL1K33OJZm5jNtjkVP
r3UppUPbNsexnBvBrtdCiuKqxWEEF0VAQZgDNoIzS4txwlQPrYGacREzLD7Ib5lkMD3oB8Xq0EIg
x8eLa7hXEUXJpDOKJvTByzqi9cytNblnZYr3M1m9OrneWF30P9cSdkF9LjCUSgigdyqZ4Z/lz39a
09iufwys/hZiuU8/urqvv4ff4cnfYc7/drjmZm/xv35hh/8HrOml792jGB7dX3HN7SV/wJqC9gPT
ZuhwMMNDEhHkU5ha/IFrbj+CQwngxA1uhmxmM0X4E9hU9B9Qd4HYANslkHN+BoP+CWxuP4IvE/yK
sFgxyMGs/tfF/WeATbwKoPY/gE2oOOAgiHfEFYJzBNMhoLh/HeDGK0syram/JYkkwRo0l/JJuuM0
tmCpixmZrTufeViGCV0jyectqb3Jy31jZ+2WLy0aP4egOfWH6lIEwrH4zD7h8OYXlxVYwcd0RQBT
++gdkVbBQlvH8mXaBMxXHWu3BuNngh0BfQhlYWG35zbUH8lJ/U79eq9F8sNKbDDApJHI1+4yRH0o
uL1jHeFK61Y2cI0gv8rnJpqc+JwFils/QcjoFKfFac8dWh1um5fSgQU/o5ZbHevz9IJ8A/ykP6+R
6c0RFJdB+yQclQ85hG2zO3lDpHv5QXNbL7YHP3fEEENzqn9npzrEVR6UneHH1/IJtYf1YX4LNYF9
ZjJS5nMdxDB0VKTobTNswxh/KfKIj5ar+eILm49t2Find74HjQtvyw7JaQmt43LFRxjhHr5lp3IR
A03SUKeio+3QPxKDNG7xHF/koPZwgbSnl5IaTuk0kRgqUWIDR3GTg3mJw8pFb0tVeyClN31VsQur
+uSu+XUouZYrOIPP9/G5y2oi7OI3w8899RnV1XxOgFtqJHZhhNsDPENZbuciJgc+T/ZtQdh7IcHk
gU47LeAUoX3uDMSINHMEbmJJzdfhGXZyikonnWj3NSr99NzsYKaEfTZofc3WaYb7GkiBjyULksBw
S7/22E4Oq0v/JhzANTvhb7hZrhQT0UkCcSEmPvbcSz1YxT0pfgujwE9mUeEG/7jj5Jnfy74byHiz
nhiZb8pueO6OJkiCEIYDuhN9CxeqEcEXD6krOaLdeJxKLn+Y4RIOFbUt3Sl30lF4xvoc0dBXx7T0
DVci9R6vt1MqE+bqO4iERdfAN+IVdvPaE4m05/GEQikZiHLAh1ZWVLdnP0F9D++dyxy7KMGE0hVT
2kSjO1HAfOW7ZsNQ2UvsATDb/lRSgmSIp8xdSeHiMPx0hwtjRL/Klc2y/WTiY3qrHSgBgFZRTntH
dgQ6GriK9q3cr7vKHY41QwA8yfEWnxmWEYKegtkgqnTUW4bkmSinMyPo6CX9zo0OT/K3ICMp3vou
4p0G2E5DE+LPyn4gp4/eNSgahWKHqElKoAdAoozyMp6XZ+0FJBVETDebGS1FQ10sFIhg/wGRPJlf
CseUqN/VzjpTFMs61mIRla1djXCsGUilERQ2kxUC/BwwyviYEdKdYu2KTuxBzbA82nC9oebLrJA5
4MQhjDWMP+oLPwGcSypHH3EbYRtUTm48ijA9apf2O5V1fzGe44OBfQnRgGEVqd7gKuKX9tI6cm/3
R/7c2JVBJcXtj8DuyIg2eq9dVVeiKS1sHdk82I7cWnIrYyBAEAq1IalqC8AboVRUEBhU0GnADe/1
9aI2hj16sKsK8QgT/UWUqcTJWJ/B6TGGEa0kMQ2S7euT+mnCpcaZ3b6nctimbgK7q2JfPNJnIdA9
MHsqIrTe/C3YCIhrnduWc00QhJefBQcPdYAIC613BuWBz1e8950tqzcdXse0/Gq6m4CGzM69ZsnR
3xEgK4jdMfdK4VTvkwDipG9YFNERpNvNELe/zhTQnTM9tdS0mQTe406RfEDQYkqwIgZ8fCNKndtS
aoDj3pKcSNAnTHaBPiMtXMVVnvnql8lpljCICWUnvwJVk17VnSHvq5e2DMobv6VbZc+I6TcTRWE0
eeK+M3X6ZugeQPf+mieurl83eYl46xmp/Qlz2wHwstMXNvKR1jtqTA15fDrNg8V64LNenoGFmf70
PD0bV6wpWmF1H4YncaR9g4gE0oXDObefjUDS6IZ1Y5jkLtNnYgJCOjPBnm79TTyLGhlduHxywc3I
4HGB+ptW+kU4mU+9/2nZ4A2XsEcjfbMX1IexFwVO+b09csADsMeOkQXMnipXweyLzhqp3gz+wktU
lq3hASqn9QgQ6iOji1fVBGBRkNoFBQvxaXIWR48XauzB7cJCvuB97gVNzgkGAvXkbnZOtpCEncOb
PfI99PeS4G3tzBnhDJ4E2Dcw/aCVflNSwMReq4+O1Do1EpFR4e2nUrWxv2HChtmWgMkNKV8RWKcP
RC736V2s7tKxG94kFqBn5izqv5VhxjThQ+terCMgbh6WVqSKnt06QH6OGrfHmb6MjjN9lL2jZ7A3
ohmZW6Le2Po57qViIE0j2wwbpdPsR5Nic6dY9pBQNvDMs9mZuwMw3GUENJkCGsSJBSrDR28CNquu
yPF04b9wE+xk2lfczp/jjAoNEF6n8gQU8yEPJruh7bv5ZB4grUntYd/mwIeJ/L7Fse+LcInio0ZL
u30H0y3AX4UvtaG6U0TAyPoOW30T6Dhd1Lck4O8Npo87/q6cJl/daSpBTzPrBNheZLZ2e5+0k+Tr
NrdlF/c6UQXp87OH3yQqEX0kxsYJFhp8cxIfa7VJKUYqxuRrpmPkXtsEWRrGm2+iP2i3Sabskwdx
ZyOx1BCcqgxj2c5ntza8MAk3cjpwyD1GJVpGuJ/aD9MHJVaqXd10Jz2Mh5NYh0gVngf7U+yoqHo/
i9G/VZZf6hK//m1N7n3V25S+/+c/9Bvr4L8IzWCjNf3revz6GNKPR/U/KGgPfy3J4a72qyaX5B9A
psAXBnMRlEUE+f0qybefQCqMUQ0oINDkgIPwi2kg/QDd5afjEMjNIFWjjP/FNNh+BG4A/jxiZRA5
Z/6dgvynFfo/ynHw4hENhVAcUBvRFUCKsrFi/sKnHBpBZtMM/MRCK9jxc6qe4+ERgydvDHZf+Yvo
GfMzWtfM8o9u2TxZ6RF2nk6cwHd4myOUjaswdLYWsJruUrVXpblqy0syvYjrIWlPfGjtbJOtAZD1
9Jgu5lmvP0zjwObIiJ806fn/yRL8l83jf8E1iM7r363BfV09Puq/rr6fL/ijIzR+gNNkbPQ1xC2q
iMf9D6ILfoK8XMiKDUjbEJEmgVv1a/kpP0AENfEqGNlsSww84l/LDz8CM31jY238dBCb/87yAwv7
t3Zw47NtRoSyBpaXtTE0/0kAZSSitsSgLJNWPsMujdl8d9ZQsaxohDJ79PeLYXPI+9mzScVwciq7
RKVuHNfFXbOegqy6u7IReEhNPcUbnBGl3n3uSMjdpLQzd7ovvhaOzhAiAFLTQ5HbMyajh2vvwJjC
RyHumO7aRUvXkkZxSsxlyivmIyVVmoGkBHYDOLr3o/bUpGTEhQFJd6G4l1B5xTg63zSb0zPHVZw5
jR3LLrwk0J3ES22AZ7vkDPhUXyK+S2GgRa6cJJF4kM9FIOJ2tqpBDht0gbIHeuTrDjk2eBPBFm+q
34WFI7+nbuxw/zpRAJtEIdvfEBPVOOYoHaPYVYAmGkR8Gl/lPSoKco5RwqMwz4lGruH5erXIfrf9
C+SZURH0zhvaATR6XdRFNVnCvMBV7dA3kLt7uTDyDku3CPJkp3za6oz82mKihFzT3iA70cNAH19H
iqhhi/BrgiAe28B7G+QtJRd8VujBIM3Ef5tt48MiAtExbyfv3Ssyc56gPibgehB2WCwo214kuXpK
dZp62TAAV0OeGybyyrn9WD0xaPxhp0IXtqmyXQl/CV4Xaef0xGjj9T5M0Y6woCasd5LSkY8p7r0P
8Us3j5Nx6u6riwbQTiMWYB1cZ2chaA3fYI6HI7JxpcLubQO5kaCjIDnohMoH3Wh+bt5BqqpVwr+a
40bG+0JrfuYeR0c2fACHxWm9qzCvJIoWvM0VARcGIsYF3/U4k/Vr3KMNzD2FZL2XE+tWoTTAwOVF
wd3gg9uPNJad7o0FM3RASYCBdRKcqiR47eYg+QZtJeMEc9bMZc6wEwMofKPudXmbejID+i9IB5QE
il4MvUdmDzBzmbwWNv5RLzrjeFsZ1YqDdQYFFZWSeWv2SSTvlWdMwT3+ohsn4d16r1fRFs2UjhZB
34XfiGF+SGzhWOPfM2E/TQBPujyqc4DgLsYVGJjg98A/MZvXG2+KjGAzGNGolDiqZS+VI0t7pQ8A
SKQ6gct8CqSUSMgU09zmwh8AobVoOAJJ7upgWkLOEXnsK3YcJqcsyCKN40XxGW9pv6/4tE6nKMT1
g37y3NoCtoAasU6QLN0BfjQXjPYUhULm3H/rb/q+3EEQHcSmW7RUcJQwdwUsMJDVUsHRPnq8Gmkj
ng1sKAF4ENcuO8MwDm2UPtkCKuM7Vl2LIdVNOuU91V4x8CXxs/iRuQQdJRk97qt7CGFHe5uHfuDG
oM51E5e7p8WXLUJZvhPxvcgEHSYyyA7KMX4R3NzenmDoLJZbkoN1Tvp3XFdMm4o2dw37hkHHO0Ck
E9vNn7rpYLD2vhmU1FRuCWaP7exrXsVusNjEjAQzBMlf9pWrUndBtQ+y1BCs9rFxtd27QPo9Hpt0
l33mBz0UYBn7qGyYmH/FFT4ScQJkUryXAul8+fXE9tZDSWkHLtVJflJOqfWiZMEov65LgGTFs7KX
X82oAdrBajJx8iEG0ro3jw6qTc+8x0TYl9FIVdK8y6dAefLQ9x6Sb+VgnkaqOGimwgMGmX7tSi0R
2ZORB2Bvq1e1ww11h6YniZ/b2JadxwPejR21ApE8J359CjNHoTenIQk5LLajneXE+ZDtrQ/oP5ER
Y2Ocb6v36vGqYDOvZXw7iA52uD25CRpY2L/gv0h0dgAt+BpFBFF0kNGCHyrSXfvEVo9riFuACIaW
QR1xe3DMYx2I+CMNXgtyIrAVgxELf8by0OYUBy2cbFwQft0iTFwJbPMAxlhKoKJ13euvObyOwuFb
0wh+W3y/Gt7PqzgM10Wi/a7wGlJcDYdjXxwx1yN91EboxzDChvkQGb8zOexhp0UkjK3o4uqgCuL/
BnTm+G1kedCuwewbtPoQw5X4WJRoHwfJQ2Qy/Ko6AvzLKzRXKOzVRPI2CAx79YOhLca4WHHYSfNe
hb2EewC7LyELI4mHVWkbnuTU9kN5vGA6FD5T/1sI0CbJOxC73JcDIpfAOY1Noj3QqQcdzk1jLx1y
cE1PKT4i7qKnsdEm4n+DI5yNhgpvOGNx+YaHGR+7VA+wV3pMFCNclHmv8ElOkUgwml0nkuyt9m2J
qfA5qsAzEFgFKOQYO2f05cCvSOEt6RFcSrXBOae9Frhk9G4KDBBMtxF8ZfRBgAM6pNahbv3pjPz/
cfMCI6J/VzhG6ddHMnxV/fCV/sat/vm6P+pH6wf4zCgF4TQObzlYjf9H/Wj9gOGRucmwYNcHt9BN
Vf2rfjR+IDQVmlNIUOApDFb0P+pH4weS9GAVBs3mpseDNvZvzBO036cJsK+GCYSIvgrGdBC+qFvX
9df2hYsTJM0dcPBGhtyW60u/Wwf1WOdZbsM5iLtMK5RDonUc1Jt2hj/wathKtYC/JXL9YuQK9HmV
yvcwZlY9GGpQeWDvgpre4cjSUSSdqbTUtaOlA63KY3AowQ8aV4zi0ry75fpkkQ55fAH0xdhHsmYB
8tyBzN8oyKwkbRoDTYbI4jvRILBWazgYzWUR01Tg64tQ1jgtEQMQNBnAXx2JOaRiZuWaZqEelxYq
M3MEWTsTk5MgYBMxRUBxuQSAAWO51BuqKsGMERyFuM2MJ5BO1T90qP+3n4h/2Uv9JiL4b9T0S1uq
wL9u+sOvrv/6rd3/+YI/R3DyD2QoihijQVG3mSaJeC7+HMHJP9DsbFAA2PNQ9Cl4LH49MdYPPCdw
BLI2LYL0m7TA+oHeHFkh8D/D6/5mxyX/3nDheds8fWEqBa9SjOFghvn7E5PFPE+XTgUJYJOkbLSk
Xsbsvm6cRZ1EIMw1OFT1WnMfwWorbLYGyRxIK2WMiNM0f/b51L7OHYgjJBHySzxxUOJhs6bf48lk
13gGs4yYCHR6nVrhoSZG/PH3G/z/3Ir77yZpQa7av1t2Pq/Yo/t93W2v+GPdyfIP7NKwVoJyBQ6T
f4WZMMLFzg0PDEA9f27hv5adCRkMXBhgnvsz5HXDAH41+toPGKFIAKfgZwdFMTCAv7FRb04Sv3f6
m6IFxkiwq8NeDQ3NPyt36zrreWWBWN6bwlsMCLQtnhPw0P0egVG+IhcVxJGl6Jr9bItyfBi1RPSN
cgV8ZCSKa9RA4CHDNe0sL19iedFdY1pVhxtZCTbrJJK4Qq84Z+vkcImBs6bIg99o+gNtTnYy4PwX
6msTk6GuUd4U+usyaZ8jqhYeP2DvUjh1AxNmVsfrCR4SbYjUOYXKXZXs5FQQnCbtkd7JIAkMYfzA
TjOrZ6oMGui5GQaOzQwmhaSdwBN7yxaU5E2zRukEwouE+ZIgD4KX6ELjxFwS3FGAEfGsC4ojCi2A
h6Raazs2Y8MtirhEGnWfgxbOxJlyKzMvLKlbBzzU3GlL0bzOoxn7ipapkq30KZgknZ6CNqWnXLwA
zitx1NXCpTEVkDHnDmJ6VWYwwO9nFKQpVC8khZbTN3ln4nYMBmgdIhVM4g1LuIAnEm8fZzNMzqwl
isPFQcN8dl4BspfqFIOKliAEUI+lhEoiGJjgjTB7WdKptFkPY0UiJFV9t5LRq4waLMV6ad5WyHBc
QUIIGDh0qtATfTTyZxj+qmgp6pX3DjdLGY7+GbNAru1zTJziVIig0OqREl5A4WGsaepA9mkSFem/
oG51DE7/XFoxpoBLEiTnHG5t4zLzIEsWkJPzdvHnpvhQFuWrLtb9kK5A8Gt1+S4KC7ybROCbO3/W
7qd13UnNWWJ+Jg2lPecwhKs30UCSDxWJOcfWZyR8uS8SEghmREA/BC7uJGASazMPlKW9AnNPlcBt
Wn1eQJIL+lH7ABPHEwThdTbWQDbidwS2HPNu9apZRNBm+dRZBm6gGPCtMhC7Oc6Srz5B/9/Vaxd2
2kalZYlqz4MIV4tCsmWWN47ejjs5MwtQakvrpJaDDZktmbXOWWIfthE8Yo1SeqYETyFkWL0jkdOH
pZL4gJQV3GNs2wy6C9lK3RRyhgAeedYBnkvzTAouL9dF5ng7RcwF15KrIir0uXPEvAU2B2qjOTXm
BYVJeZ4XjuH8iP5EGifBH9R8PFidAY49kD6HqWi4KySO7/IKQNXMPMvo5GCeQNVEZqvoFFkxv3Qt
wwhUG9IIGQKG08F9IND7ggVyXJj3UajhRjXWQgJYBEIbcWhesqp7NeASSOam1xkdMhYTPuqGDS6X
AKYw+MVqdm8maHSVrpU8K1NMkOcMEPi0+mVcuxYiMgZMSI5bOy8weK0HNPWzoqWR0Y4fC/QYQGo6
XFecLQnlC8h0Wg+qP1ChOMHQEuRfGDMRqxATmtaSaMtFre/jtGdPpSZMkdYLol9wDUPxxNJfTVl9
FhLZoEgafsbkP4TdNTYqeaxChPYmT/MSoyWTmiqYFPSjleXVCW44H4BD5OCuDPsKRuaoWg20Z3xq
9yUm7an1XHelBb7zpueNMc1X829txUxMFqbKzkdZdDWQs45xK0aokHUP4QZzoKyG8ZQq4N1sO3TY
YNvH8lOZo+WlsW8HAEwpRvU5mHZLlTvT1NAMGge9lveWBDqAWXlFCnK6oI+BWSl7VNdB1k8f8BRR
KLx+MBYFX7PkbI3pClPSykgirTkngsoh/oBRLLdyBwRxzP/NXI9iaOOVRfpqTcyTcTvhuHQltaqJ
2SPciF66CmozsdefyqZMz1aFTL1Cyouwic3VRSx1/anNkE0VTT6dtDJFbs5YNRdNBDMRAFWa6ylN
OmXTPl3h6bSCEw1URNPCaiyctZJeF6RgBq1p7IZCUKlYpx2R1d4KZjgkoPHW00tSzkVMKjioB61W
hjO4CVqVmY48iQ0V8yoegG6qiy2PxstcVXh7E7iTuoUXgKkJM3UYqePzr/ZyP6Ugghexr2qrDur6
Zy9lmF7zzYuWA+2B0Os2jlzGwaAxUOxbftNAnh2VegREDNkY1q81nrKufMC9nG2EfZD/xyF1BiBx
3TjNYQKmHzHQRizWlum5yodlkfwBIvqTtPTLKW7THBK96lhCRARV3C6XalyYmNtGn56EuHmdlDl1
IGfDPFlu07uGGGvstRDCGNh4qFFuzGZocGSOxaP0w3jUhX4Aibq1VVDLc3zYB7i9KN4yKeveyqT5
OrJ28ItiDcwpyz2o/wssDwDwidzwEMapjgSyRs4jhCFhvlTBapQkZiN58YLeKUGWLGlw+rIMAlb4
nZCsbO4j3JuJMDTPMII1w2oBXyaRcGSybo6DqUt7r+ZA2uoWupEiq85VX0Ebrw0hUyqvrPvCH5te
DIdlVS+DdBjlbLL5Ouq2VqyDA2hVdGq0m1GfvWKaDOqEGBvgW9TDkzIImh8vWFvdINySPk9sLELJ
N1rROvF8ASoHr4IAx4PqF9g9IAKTLVesmjShuAXd0yc421ChA0SjCSzDq9HRKQguWzW+F0t8Nbwz
gMelnqIPDhjBJimltgRIfLRY+dnJBsxbChwZSfxR4LMAn3p4LRiI+C1ywKiIM8bV1zS+t8I4PTET
Z16ciRrVy0XyViuZoXvESEMc9fYN0dZjTMq1iwGNwkzSybDdAEhK/XJlCnyyG3gd1FhNM+MudvTb
1IL9AvRpSYXd2mTRnN9ZibMyu1tDcdC14tguvaPOtadlEPZ1ifKkg+LRK7e5Xp6rTDuz/N0qVSg2
C5dZ1hs8OZBNtrdijBCUIK/5XeY4V9Egj0N9VDl4WDDrb3IToFE7m464ZNgXleHpf5N3HktyI1u2
/SK0QTjUNBAyI7UmJzCqgobDIR34+l6ofq+NDFYzrXra03vLiAwI9+Pn7L02aEmTNj6+EWxIm8xv
T16evAkTCFNmeo+k34DamkLJNNK5lzphl5I4fByo9ePY7TJyeqZwL73yikP+rNz9YIbtYaroW+ny
zuzsbdnYT0Y4vTcmVgUx3HY0FFqp7sl1vV0mBMF9G8pt5yyMkPysXY1I0waH9wmgKlIfa85wC8bh
hpNeclumyXFp7GbbGTyjAM9cWdWfgwL1TwqP1Cgmci7JAouCnp1hlEGA6LxqVtWQX+3ZxCSKoi7e
xU6CDU159nEq6kNRm58WRT+Z4+QSxTq+V6QzIdIhpGYw4mUDc+hpKHmUpFkOOx+9/WPT8m95qkm+
EQbxOU3HfAcliM26LdwzMRr1IRz6gGHPHHkp6uWsTW+q2fiRhv4NzkZeLgPlnWq/z2l4M9OpJqJp
G2L6LnqqL+UIiNdtFznrn+WrFk1nwL9hRgmROVlAsWTodH4vLbr5RT5W77xoFQfPBgvrdDsE3rd6
MJ8qTjC3hln+oDBrriT0r3endR4qs+evKrHVoFryjCdRWQ8BVsd9Yo/xndUhPEqtxyGuDy2LASHU
603Evufq+oB1jLwsM5Ff5jHJn0AS6VOW/xikiOwq2MdzX98sJQVPiyFpddN8NkWKTHDEXdA2TXhH
uiG5FEulHvmm7oOq/D5Z+U4KnN/SqMzTOBc4X1wfj9lIl2zbwk+/duJu2gx0rHbKTM6y61b5nPCf
egP/7MYt5vklyBr/a8iENILcXlzTxEm3ScIGr2Zg2p4CE5yO2BZ7qej4MqTfkD1Sbiil8P8XWRZJ
z7szZ2xAcZFQXSSoeaTdXEtZ2LcckoZdL4tPQxw/kkeVfYpbzDns9H0zkr7ZUIB7aanOldU1e3bk
NhKwQtCKOGkkp0F8cWSDiXLyDHArtnGSgcHSa6E53uTJyP+YT+qMje7ZsAX7PsPn6gzvaTxnNN92
li8rDk/ucCWnpn3S6YI6LmZCRMJt9WzMVrH1fFUxaKi4HTU87xO7pTqbbZjsMx8TBGbqcOeUOIx3
YRF+Romf7PvElih1uvqwTJi9xooJMOskc8BJym0RyuGqKTN0scL+YjVT+H3m+0B4luSPdanMXa5w
eWmfoN7JTD+lQeHsDS+xTrQr66tKDou1SfyhPbVtYr1oy0N3I9BblUbYfrNxAO+Lbj7X+KVLIK1W
+NLiRkJHZXiRMHv/itz5dAv/at4FZFtv/GqcsViG8tUQriujSbn+nU5ZkuzJQhLrdwId74Rnt7Fi
44gDMkYIOL8R5m5tE3+1+HtWOdzlYTMfAbN9SpeqrLcqDHKmU2pWN+7sxXdtQcZIW/rzYWal3KHo
WG6KoaNRvjTqgBvX+RxO0t4PXj/hYqEYiALBSlwq24zClpRBo2DyNDIT6xd8ZEPdqasuDI2rcORA
bHfLi28V5ts02lbkdsP0ulBpv+o5saJpGdZhklsdrKBmlg6NPJJpVj6a2h0Xpg7KPBMViQe1rvGz
+nF3U84xVsght+5UaM/re9T+NTr9FKmwsG9apz9kVv2ow7cSJC7WherV96X8YqVVjDJTGezk2Cxs
o6zX8MJvYU3fdppB/G/imYE8rvHm4Jvauc5nN468zhKMd91PKjTcFzlaLUY4hi4939kbGGjONK5X
X5OfoCENNGQFeIZ7U6TqOW9demRE857ozFW8rdWnvuL9ilusEG3OqLkcsN92dRDNrRmc7fWL1EX4
WlhN8TA4pt6bigyvRmT3TtL9VWsmtpNT1dfSd/UNB3N9r0Yr3PVD/T66uGhGkaTXzQg+uranheWI
pGXfZN/OpziHE164MbOkJX8x5bzcljPauTal1u+MZjqwgywEaUUBHsDbyWrj92CQ6ji6vbfLxtjd
h0Aw6eDhiCF4zI98P7U2kxeizg2YMFn8lnj0+qtRMNuO0dY94Kmbj8ofq4OcqXZJ6F3cd1uF84O0
cvuRQs1dkSQkgJpDRgTH4kx3ijWdlSgV3426jTynGk+J0+BIi+PqofK+peqYZM296q1vmG+3lTrZ
6jGVSP+9o9PXX8FktVfVMqRRKJvqSI632oe+wg1sT7lxHSrXeChtiemvKEZS3dlqDZXU33gjNT2E
1jhWwZhcG0NGJEi+POZQS9658flZO37xQ8QC8bDRuiTGhSUxDTMLa25LDGXLs93XHBfKGH9PZYXv
9dRzbplsmp3EDZ5mAqg/t2IIKKVii2VnXBlphl/J4zxYIBMZHpLlWH6XYc6LAGDFpPM/4fuN2mEe
MBmnEiVsHDhL+qlaLUoCN9q5T4ltwjFlmHi02k4gOtDCeNQUtZzrxjZ5FyIxCur/cviUaFVh4je1
fKy9Wt4X/MZDKSkbIzeZi+vZIQpo59bKumso/U4ZZBQUG4Ei4ku4qXVj68Z587K8utWlrakeLIG1
oCzhSqGFiKenQdckyjpcMt1J5d0C7C1fjcYSJwJel8eqI71yY/llc2qdQIZbnar4OZ0wlUBgkf69
WAr3RzykWDopidnEAoiyxFB53WZ0c/8Miic7SHuYEWAqIkrWsc5Xt8SUYeqYwblKOD0ru9m5JFpt
Z4thTWoj13VA9EIzlP2V2QxofWlmqOLMTEYii2XU8jUJl/sqVvaLLDhbVLXqzjasl7PmaMW4VYX+
Fkt44kVpgHMzU3Oaba1y6Q5wxL+4qTyNQygjc5A4+4y6igQ9gKt0QAYMv6a5SZpcn9xhvMKNDUHA
ONcpGu3WioSyCYlL1L7nOAK3Jn4YYr85CmqvSNWyQ5bScnLHpaxD2NJzsBxacUNgCaytkh0yth/4
FSfb7d+F52+yWexygi6ZZKlT0NZRjvbeG9/VNEa5j5U2ZEoae1GQBZt+uk0oXR/nwO+2rguGJqdd
D1YiKtjWJTa4CBokW8yU1fbWTOtq1455ZOrXovQemnnZ2kC0szl4Fia+FRWP0aSPU/mj6NjQRjFt
vMx7dJdOPnMyHA+mDv4CWFpjeeBwOwZuj1DGQdZkYe86e6nnXYVDgaAnz/eBSUZokv5wrHm+Fllx
dGfmu2gQJdp9xF6ZKF/pXhSI/blOHgvg2sF8cHVWH3A3kVoWcFZM3XPguN+Cbq3pxiyFvRKQoN2Y
UGI4egr2hIciXZwor80fs03xDRoL4VJQ7Xz8gZGV0wP0p2BjuA39DptmZSrsPUXUXbUueG6ZF1Ec
EsQbkNW88TzqPNMNvjiwKLIcNGbW7aoQB08AKEK3iJClrSLdxNsBvwlYxke85tucFko1pRFNoO+2
RpkWWDchx/ihCV/qeEF9nIv0ESuMt+cF/QLNFUIS76O0rDWXaL6VyczZhBRAYc68FTXiKAe41oNh
z2AeELwXCdpML0Da4Mgdjfcn4codlnB2H/esw+SzHxwVEqhFMb7xw2dyFmiLBWeLgMpwQCDMYL71
m/MSjCslP3iJG/dRGaDl2zaj5MCSBNJpkPqLmRY3CfGWK/KNo4C3E7P+7IEVoW7Y69Jnc69u8/i6
TZEVd1l8NZXtI5XqbSHoD8vSy/GYB5+AVRBFNK9revI41ri4gix0Nk1sn+YZnqQM4m02uX2EY3lb
KuNQk2+wKfCvboBbWRvZKnFi13/N4yaKaTqir+quc7N5hE6blPbJ4tzPGXErTRdR2SihIzG9BkuK
xiATDm8jEPPRv6JVgwOVxABAVIC5jLo49kmPdkCyn5kxlv5GRg6+5d7FSRrgGPDra8+sADnc03Sk
7Aez0Uh2kxgvwTzBUKm5NfTA+isyz6OOYIBN3/leVE61PrZzs4HXRQdL+25E3+9+Csp9V/R8a64f
9WM4buhB4KhQpzERIHSmx8XBu6kMMAhfpingoNfGbObhd1+WBycvmCcX+DFQZCQwpW9MmOAPbUcm
jJ82LK1qda3kzN3CCu+/FHZ2bOIBPbyHy4Rz0Bdi9/hs0Jp70rgBBoSGT69z5XHbIuJdaLEN9VUK
JHoOxae2fbWCBHFYeAcuOFJZuPcVps9xwLVdbltUPY54irPrMAu2ckRoNYl46zVQXCwYNm+N9SPI
rC8U5xPwGdXujC64L2rYEImrz7LEoNCoYTnrVf0Rm/dVr25yMCkbFvmvtanvOIGcqml663QL7eQt
tLvHWoXslYv0d1NHSdA5xVue5YeUY4rX8FCatItKPMrZ0LPhauPFsG8yo2GcgfnOHM5m5W6CCpBS
XhK21m/d6nou6pORBce6XZJzy383DSfH0lHBHpLMezkejPZa0KeiCBJXAYypuHyh77Ap4hc13Y4e
K4q/PFn2QJO/32dodeiLNr1PCYpjhCaLJnU6roKb1SGTDudcvbEUbag5NvQgUPy3zC8eMypSLSbY
KnNkL869574EQwcT45M7fy26FyYtHPY4DrIfdKy7ctFnEBq13+y74L0joaZvLHR4/dFci4W+vu0N
em4oyYqaNY3z5Js2OisKZHleTEIPmyzUz52YHdAnsiDqrpZRaQfPIyCTfa3tR+EP843qWs4hNmq0
pf8htH9VFRKW03BXcsTbh2sGNCzC64T6BWNJYJ2buHwWo3WrcuPUKjjCdKF5ZGmI0irouxVYuFyT
vriFNEFE1+AfU5NjqA1KzkQNnoN+xoc+Tw2/gfPd7OHWs4bPtetkGL/bwb9xqv7ZnERyDHp3vqad
JcoHp+x/sAXR/fCpZEQ6XHssjbit15W8n4O7OO/1YerChnwJGh8svwwz3uMkGRtO893DZL6QE31b
WDjNJiyHXep4d9kSeicIirRwhydR0B32ONYoxdahFwzycfLe92K+9pE3Ulszqhvfm2beAA/z952U
17Z9v7TstPahIOX92E063CO+B++o/WeQHVtSkM5mbt41zevUog7tqufCAFkBssPGUr6pTURbEDWm
iuFavaxN075SyRUJRePRLYN4Tys8P9YAcUBYdN6tMLV3KvrmBuA7zdwGN1f62NDIpc2SjJuwDh+q
pQTYMiE9rBdKMYOOu4koFTw8PaVwIsmbI9LGLBhxdB2VFgLd8iaJz7ntDkeA0gnnkFhhdJTtgxX6
73mWgI6DYIAQLQvvaj+OrzK/iFLuQuT6jY/MC8tWJu/SdK+cikGpFXwFQppsXLs0D+ZSqq1rT491
69e71jDKRx2n5qHxU6hFxc5JA3Ob4E4bAXJu4qZGBirFaRSEbqkB1mCKmFJ0r/SynwESrRCodHk1
fDArjBTKSIej3quAemnqdya1RjD0twl19PPs1ejJUQcht6kedR5+qSZxsOzxevKC7LCI+m0ujVu6
Cy+FWxwNVx+tJnhY8gSvqznQxApBT4/u1ZIGDw6V3tAxuS0HUjt6tNiV6l8qBfcR/0YEaEnQD4ZP
URUKg1fX2ztXTOPOHvVfKVX1ZskDAA+y+JrOMUUjyZs0+yi1BjP7kgdf/EU9+G5W0IWYnhtzvskS
8RJweMSzgV/VoZBKhMBwO8mTKpV7qrQdRjm3J2ob9RRPhswYUUBKJLytOgBn+0Ys+D5MaR9YbI6J
+bQE6aleGMrLiuLYnHkBc6g2geaFj+XWTIprw3dmVp2JsUJl1OmVN+ZXdN3i/STH+TCqGNNg2QEH
Ec5BLkuUei3/zSwjzxumUyaVES3lgim5CqyNnrzb0TQpeOAGwIFDTJXGkJ9qTZ+TyWuUITZBi//A
5ptt0ga6STgo76Dq6Ucz0LUYPMggcYGLaumSHKkyZrUE8O5tUTp3wF76E38aTpY+qE5921RXiXJY
ghpNFOaACszpHP/oWf3nOF0aICwWqKw2RgHdVXttWE98j/dtRveG1lZKwQU3Uy09k96F5lhsFvrd
K6ko22meOLy16jyVZv7da4U8BZB1rxaZUOuPA/5pCcw+szJj6xamu8uWIdu3XjqdlHa7kwEbkG+z
KpBXt2vFl1sbO8/hOS0hkBKtu6iWaB/MjH7skNVq1ybm90Jnb0ZFmdfm+cEaUSDYzlRGXmtgYwua
94Qp0r3NCWQb0J96DLSod3SScoTFJV7FYDBunEUwwpBkt1Y5oQldmD/NQ/s8+/GncjCNvWgXKIR+
g+yyZxCetcsAbrPmvGJ6N5IzcRa07RkeR3uyHC9/kcsYXHdD457agRY36G+azrN5D781vF2a8k56
dn3Iwl5+730xHLXdmte2SsKv89QZb7Ko9Xtmrpg9OcBGTBMGApX6bBk1Vm653DZeejen9qMxgpFZ
IDltAtRJT1rBOSXgYg0MpgTUqt2GVvi9gGOYhmO98+1WRXSmqYcyqImKzWFTUZ4vG5mzjIgSsK5v
T95jkgl7W/nNixdS4uQ2sBJfxOOu08FyTOpwfu51mx2DoupebKO7qSwz+8xcpT2CFkXp3uqbyuMe
Sic/jFnWnHwA7VHe5jdDja4l9jPkek21py+1YzSHxaSvMd/2s7VtnSk7we3cyxilPY2wG6BY7d00
DV9ityt3CCFY0brFxueSUklAZu22YdNeheb1DA+mp6EAWXNvIHDuHbTx7cTXkwowYpthcBwwJO5T
Z3bDQZaol+0mc/4PgIPXtKn/Wdt3gID87cfPZqr1v/9/EivEsLCC16YE2VVQ//9b2WeFQIMBW5g2
cWhYp0J0qv9fYmX9B0Y+1Fc4qYCk45j6b4mVI/4jWLEaIUyOwEbYZ/8ridWFwAqVLhG87BFYDPFz
/S0h/FkLO5X0qQyPRkAsZ3kVa2+5C02VQp8MyTUGuXcr/Gl8aBLHOPTDABBolO7xp5v1D+TiCz3u
33+D76LxYrglLHGZtKS9jBYnwg7kOMI64jZRt75ltOcGeul/iVN/YVb/DEnmZv8EEsG5yM9FRYbY
0mJnREvM//+Tc1FXRueOJipwFiufQDjlr6SvVTv0558kfruvGDdNAjiJEFgDS5yLCxV9HEyByW+S
mhPjsEh9RE+n4DSQAXU7+VUuNi7VNsd68unwm8+VZ5wUtfQ3F/jTzagT4yUxSw9Dj8fGHAWLFz4X
9Dqt40QSlhWpqadNlUj0RZs+HpmGe/5YwAMx1sMPA3UMSgrSzied2S46Nb/OdsXUMnp3krxfDVqe
z4I1JXhW8qKTdLn8zNzYs3ZnsEtDPG6sxGvOLfR4GstGlcN6mFI/3bXg9MWVDwUwjT64bZePB28h
tSChUqhaIchf3DWNoC/2DTNhRdffPIUALB6N4t9FA/voHM1VTkiYGFpyXv+Lqyg1TKjzigSmI7Bo
g0Sl8xxrYhZ4fV7Ia2t3luEiyg6IvTuGiWXdTQi72dVoiRRWP2wrBDERWyfN8JG36YN3ZxXT/uyu
tdHYmkSaigBul2lfBjK0dtGXKFSSaOnsYNt0q3KtIRl+r8DN79IyN57/fNf/9kteXJElahUMg/h1
cWlefhUaflvMXMWWIx67qgiIDTIXKGgcv78lhWiWTS3G6o0gqAaZVDAOX9fQ8mwHXJUmCAeb9Mru
w7jaj0WFHmhNdsohwDXzF8It7fTQ2Gtn1+y6FA9Z06iPQiz+4Z6JNQ3Rd/CFolhlvfz5ux4WQlCL
pebFMauXpS0ZCAmKgqGnb2qH3/98vy7XKx5QSIwMLgIs0C4+2V8vZmRtXS6Ob2wE5PGbWCziUNXl
fFcbsfNB0pJA3X35MoQ8l79tFKbzt0P85x+W1nFheEznV0ahKXdV2aDCG/nCUWBZBrOWgHg36N4W
wv8ZQPuPBcgoOlMavFFVM24htiExFeInIw9OVpoWL12o/XsPJZkLP0Qh5zb7EYgdRx4n3cJwK2/r
0dY/TPpRQMVMqz0Jv8poeGTjeC/dBinb6Oi03I223aP7ijtakFM1KkbbSW3f98KLwzv+T+9hWmb3
q3YDcO6iN5jN1y2kvCrpWK16j7EUOsjUvO14UdLjmKp0Ovz5Udn/dP/WjZT3Ak8zO8yvz6oASm0v
lLq0FiRKGstuUJ4HtkYSEOjRfall2b6XugTHOjvzt6XryVwfod/ulO2Hd20459912bkApQenJZ41
jN+7qvbuwZl69743Egvv5lNh78txmr/rJaFTplRQfPnzD7HWb/DiG10N2TYJApjumXn8+kN6Mh7G
0mVCIGuCLPfuXI8A5jluJWGHI7OGOL5xsf8feldhwhdkx5Su0e5aTyGtG2taAioZ8TLbwfDieJS8
E8F2+bbqCyv9YAW73GXXD+Tnv/XCLhAHrSW8dYHNC2diWIbo1u38fPfBLbncY9eFnHzp0CEXzIHC
efFsu3YeV9Ufms4qnb8qYodoVDfzLWOr5EUmhGlFA0s1e2GpEVE5pKyQAOUO93/+O9bP/dcnw58R
CBxNFn8K5qVfn0yTobomlACQY4NJs+zr6bFd2uTU6Mm/rtxqQtNQQ3iikYV7mFHSB9f/fe2jDAyQ
3TOChURrX9xtX8WuMQhqGqJtMC53sK5dqRp4uDU4RHIsvQ926X+6oCeoZInSIhvJv7jvzMJHpFHd
ajRNmTvPcIl7T0Gz1B2H9R6txp9v8O+v09+ZOgjoWXOJeb1Yb2mV5yip+ySaSoW8yxrXHnrw0bb7
j1dxXZh2HnmWAPF+fYylDsO2nPhVpFkLenAmh0MTycX/4rcAsSOhiyLBuqwLp6D24TTzWzA1zJFr
FBiWTS7176/iA2HAgBd4Di/Hr7+lilmqR0EntFDGshVqiXdun5QffID/dMdARFBQeZYrCHb+9Spu
UgmixliS/GYga8HtnfLIAFw//vnHrN/Pr9+Xw2fO2uWw+K32qF8vY9o6cxlC8PiLadpLRzt7bBpA
8PLCO/E5za9hLqCnMTP44Adylvrt0sAvOJkFVGREnV1cmi8Y7RpCKaRq/ONmv8jnXsH4LFM87HIJ
EWwyp6HnPdT7QXzryvCZgigGrJvJDz669WZe3IWVyUFIF2dI+BcXH52r7S5LxUBvrhmaLwmD8w2j
++YYMm37rwP6/3hIsn/fawQtFz5x7Jg0WS9fUi9DGWsKsMqS1vYrXzuOijofRkZ5jS9E5NVw7ffZ
ZEKjaAtYEkHJfK9yJDkuVjKkrzhB/Piu4l951GKoNCNLzpj7akiJMqCjhmZqXjIkgKHT5QyHYXlA
SLIKuvvdoMFwWa05woYSkvtY5qF36MzWOQKnn/5dku16GMDG5BLzbmKDogReX4GfT4Rtk05zjC+f
OMNxXyeOBTe2H45kFlYffJW/r5tuSHAlgmaYOaFrXjxCTg6lFha4Sfg35g9Irv210ScFx9DwL6nq
/oPa5/c3BkyPgI/COYKN6dI7FbpV5SwTl5vnhQ6t0QCf6Htahsx3TP+DLf8il2q9j/wo/LurRxev
YHCxC1WjH4uCqB+ItO2yaUy/vuqDrrmimxfv46U297DC/dcK4+sjQrP2ZDqFuS2ILj792+UCT+Tq
LqaTAAMpvHigzhhko1C8vP44N2+AirpDptsAvU6rHMARTrycypLmqpVV7gfl+u+3fF3XbdqVHGAJ
Yrp4wsUsrKoauOUkU0C/Xjjkdxk9xdTQH93wy8V3/TBh8ayZ6B5ntstNcYirFM0Fvd8qH75ZtTC2
MZr7f/kK4ff0BFH2HKs4ibLX//px4MxrLDWMCh3JUtwmSz7uZ50a16Pjyg8u9fcR7ecFjqdl4YC1
eYFoRpEr++u1ciLjbYDA5IMsa3aa4YfxAQEVrSkMWhphiVPgQBvL2cxohNcTxZ1TG/NWj9py4VIG
YUboVIq9RfNmES3U1upaESQAH2LSo//AugNJrnZL14z62sjexjKsyb5ol0neJ4MqAJnKCmLPn9/H
3x8Uv8vjdMrHb2KJvPxdQjRJtRgwD7qqP2qyZ5iCWx9lDNv/cBmBPxfoLk3FdXn59fbNKf2coWTU
i7wE+VmZQpSmB2XkHP3c6W5EbwkMKRyHp75DY8R50mApSEuSkhySS2A1tMGyKUoGDnNKXEUnvDBq
JtHgKMBQhWwtzfoyUmKq3C1qpxog3hC3zgYhF0ktfkvkQzQYFcqaP98/67LM58VwXU72q2ffYnu5
+GXhlPULGtwWeHb+bGES/tJNA7Ni0piuRMewQmrXftQ4fp7jdFTXnt04d3/+G36/uXxufGYrPI3j
19+L30+bxFCV/ljGDiFKGAv3WRw3rB5Lsv3XV6EoXCscsluhZV2sXMnY5/kka6AqKkX4Ytsuc6nR
3P35Kr+t1DRYV3wctaFD0RaaF/cTXgEFPJpJIga66Q3Ne/jXkPkloJI4eB4y8q5au5N6F2Zh+jWu
aArU+ESQ7g/L0HzwcVhrJfrrV7/uhewZmHGQca9985+33xRD4pLXLsNe+7GIN1EPzyeJqCnnj670
+2vEMsbe5FLa0+a69LA3M6rUxMCh6YfSHa4XbFXwE2qXbmPXpgyip5TJcdT6op53jc3McOsNlW/f
m0NiP//5Gfz2PlFn4PSnNIfo4PFO//qrTaetmjxj/tn3CGM89n7cH91H+eoXtn2Qa1yAPcK3sXiz
KV6eTDEihtInIjEKChtGboC3iE5L+90lRjqiLRfe1BoM7dKiLYkbPIlKTxOpfXaF7JcOgrH3NNSo
QlvyMCNWD/DoGcs5JajlqiwJuGDe5T4Jb552iVN6H3wO63v4y6ux/vUu4w+KF1qiK0Tk51cjk3YX
1CZWZFegcJQNmn8nJrunc3E5/fl5/P4a0mOj58ohgxIGlvlF9aK7NI5n365R2RMdGJE7Qhxg0sHL
J0AsG/7qfLdD7O2sRI7MzOwzMxKLrhrFHiAdx8xe4Zeg0UNIP3xQU4R/7xC/3AgH8gKNDm8FqqwY
hl9vxFANVp8kVckjyzumMvHi0g8kwctCXje5a5KRQFhQx3jhBGv+p7yvewQ9hW98qrLZfOkHab+J
moljVcztTod1+YJzl9FlaAzTm2V2mnweL36OXVEVW6edkf0SoCFxnYYeylnhGM8i7ozkXjJeRItW
GagylSBk58qdtHtDirLzucgs4y8StABrjYhAyh3Z1vFrP5NdtrGb2j91Vh9+owgOENOMQju7NFgE
IrVKAugKwtQXm5Syh0lGWOVfqdmDK8IKLLKlbQl526eh9SOz1fS05L2Id8JMFtw9ypXMnTPdv0/I
UpY9HtL6s3I7kCcmGZU4asySBrbttf4IY2rGZe2HZY+uNkCCntMd9Pa1O5s092VYItmQgTZ5y9gU
r/VILtoJd4b72SXlem2xpfBiGUogF0g8c7wKk5L8wNFeP5x87OPmYI9pQOSGCiEQ6rEg86myOfZv
Y1rJL11dz8YBuWvzODiyfYmHBIHbwswNyHOKDmUjgW3cMrPvXx1Wf9Lkgg4xnz31n4nIyK9l3KVT
lJir4Je0xPobSh54aqTgzCeRkOLKOi29btvmqj0TUo28X0nyN1RvKMRtWY3mJTdwRTljYtinzrUZ
aBR1ibXP7sog2/ejXEhLQRX+VbqLfpinOHxw/QHKWzAjeqHhOwxfeov3Z4OoH4Kc07cl+WY1kiZ8
fMtNzdh7IavD7G/pC9Xv6eTlb6qRxYB4o8VNgSiDBClBS41ju0ce16Z26BITR6lQVfpOXN2sZmW9
1dr2BnrS8Zhs5qGqbsNKdQFWXIdt31xV7LfMrKt5W2LMpkSZ47zeun6vFemZirRI5Nz8VNNbQmtn
S5WaW+mE+BKqbvB/yMU1AJOR0VzRVS1avYm9wfOiWNBPvytr3NZsEJhBjmNQe95Gzwb6Ele1eMZn
Gv6wk3OLE+tEqM/GDmIKpgExULu1gUrcVoi315tXLzvZW725zV1zAbsI9aDYirrrzoYMhQLGXvh6
r6u4f24yA5OUXeXpu0QR6GOVWcbPhHi1QeT5WgGR8/z4Zoo5+FyjEk5fRhs9yeswmrMRuU4z5fie
BHpAVRUJlvw0qIddiZaDKafLMRo6gUXTYtRe2J5pWzcvaLhCQmxG21kFbnbzUOLtXLO0svkHzAj/
XDRgLg5+PY3PRVXj1TMaymj+nKr+1I9WStaT9rvrhMTKgn+nMk6kFPp4TNPhXcOTAPFN8WQynMh7
Pmyrx9TnL2HxPJBMJ87FjH4PGWRQX49TE6aHshgYC2S50MNmFmIeor4zgaZbetCfpJuSuuo3I2Ax
LcxmY/rtIK6aprTNK9ukjj2bCZ5H5ecDYQuaIKBNMRYwI3k8oAQbQ3twxmvkdEjcfBkFJvJmUuNw
EG5V14eH3ijwIGHibqZ955G1GKXKGdstEwF5M5eagYee8nDmED1UFopvUlRCK7HIYMibCZdUMKff
daKWZFcHcYdVTPlXXh0a17ZD3w8jSdx85dwCRDqmw3pfoiwMtwxxqG8LeBbfoDcIZGCNYZDagEqZ
hM5mXWDBGOyNBLpGpPSIoZwQWT0zvKzzeE9IUtqczLRHFdWDf2qwLlbZS9/bIt26NVGfCLOcwolY
wifSpMIei8cY6oU5MaksyNJTDmZb0Re12ouwRSQY2+TD7XQzdN+zEB9kZNuT0xKY4/UmwUjFmhjl
uP/J2Xksx41sW/SLEIGEx7QcWfSiFTVBiKIIbzIT/uvfgka3igxW9IvuHrW6UQASac7Ze+3qHrnZ
9LeofIDsftvaP50WQxlQb5vFY9Ap0E6Nvox4Qi/Xm6JWc78pywnHBCeyCujInPZI1XTuzHdVoJK3
zi8CiAghi955G5i6X7vtQMsmDTkW4ubOugg1qIlxz+wX3UqXzh9z7Q0Po2VwSLRiNw5BadNwEpgV
YiM467NOPsxm5u4SKa4pKME1jfpLX2EVB43Cd5puDR9+F8ZKcAwwFGn+ZNG4wccKhMUbkQ4aqzLv
HqvUvxvb6jHoGTO0HPGS3aayeS2cfM/hbzvk+V8zzXZsdPdub64pk9zWrncTEWjXtSSTgRzZlIzl
wK2Bdo7hmZ94D5ksXzSLu9Poy0lE2QOSx5th6i9dr3jDv7FyVX09i9e6e8zjchvYf0RLgobw9w7/
Bz2lu6JNtuniXC3IKPXTACOCo/D0ak+tZ1u5yAy5jVVcRfavOGHlqhoK0E1k3nZGYZaY4ZPuPqp8
woLYjI3ntAwuKYjyZ23wAAB6iBnSZnkXo5rdmFKepb5+JNV4Z8Z8GF1ZX5NZyrQLUhLY0A9nLPat
4czcYUl4uHphv/GoDZgeQZsMv8zKV+fm5OMQI1Y2weuqw+vYIk0kUPe2VT65Rn3upj3S53ZxjMU/
Ms/fu/lTEF/b7gJs46S2KlnpLhll7bYZPrAAXfgcXiK4F3QX2yfRxNdOYkFeG4f5DPfUXo92QLNx
gAEgzobeEKvG8fcK3maks98C14xsLXdT9M1ZNVi7iF4R1oRqR9fl52hYdyKhhJbQZDFr88Ei05A4
J8icgUsZ2oBKqBQ469k6a+vkwU4g9mYB4bh4h3GkzFuiJGN+xp1Xuj97MbwY8qc9iHVsZH+ytnjX
EYbOUQN9yMarOMu3IdYQcFi3UUGUW2EIQqqE/StIefHjVGE+AN4gEtI4oulymMd1MmebwTLfawbQ
Vhbze2r/Gmi7D+50O8TuS8H3tOq8dDN75nncufJ+EEEArIZtHKGZFgDXoH53RH4+jT1hrfGZK2Gc
IhThlN+qVzRs9aZO87siJZrXZVQQw0zGXPfGh39bB1Oxr6eqhqvEFCfr8b5Tg1xFdvsn73KyNlJj
MSWIUrFJIt6SoO3qemgb80qBStixMAcvOMZ9Z28O7rXtO+fBpBGokwASNOoq7+kZ+8GVdB2yiMm5
XxW2ceORkcWCbS9C5PE8Yh9zBmDhvcpyYoBK9TezyschEK++Sojo1r/7HpQSWQqNb+6HeOSw6baO
SSJeXUdXeemOz15lG78sBB/vpVXE6OuFTy6iyR4kXpU6o+FfCAIcwqCxANRyUmYPyQYr3LQEOd6P
YSJD0rCwJawRq07+OtEWpj+PPCpUqbpI0Tha7fwzm0tMu1MypdWmj8hEJ++nz2/8QHpiO0kKU4W9
rC3agiuFct/x/oZD5BEzm9VYushmN8+g2KBinxtDbBwQU7dR6KZAB/kqwN4iofHXHXavdo3nIn8j
F9d6M81aOqvW1uCvAkzG1NvrDE9y3eASJ+0zEQYCfhuZKBGBEqxSEE1bc1Yt4ZFzRQCdEeS1veKu
xe/SdKof0krGe8cb+myXxwn1+7bKFFrOIo8IydEzMTFSBcF70mXJr9bpI8auXSNO7vm4NrIAfLJW
QT4wfUHJWA+NPQWrnoIO+TejxPBg47ndNFPGtjFPWkXqgj+Tt1ZHeQ0PDOgVpx0lJbwqFpf7gNig
mXWQZGgj1Ns5TweB4do2mg1a4B41z9BBKRXOyDbEHYX602ji61ZVGXj3oSsXz7zjeeQhsZyQKTXV
YK59XNbTbiFbAGpCUPRBCKNd8qkpGCsxuCeotgbBgBt7gK3FMoKJlqeYkyudUK3qL6VPIvBqEr19
bxcIOG4kE2xOhkKn/S3dpfgyJEwdJpc5aDzdRud+wDTh9dWyA1CBYW4x8BfJmwgNAcgpb9Wz0Yr+
qp50DGFPdqR0ulEnue1Zm+1KWzq79vGusNfKWkPhA/NnzPlZPGMmd4dYrhs89IydsNF3S2as3Kaj
mJ+KDI3ThopC9OxLXb25RmpBTXErQTBuAlsFfFVzS9xie51PtkCp389wJgXnfgTYcunPJRXksR2b
zT6+qGUZ4lvo4hCXr5ZIDMzQNq/80G+Dcyo+oANiL0zv80GUl4Ys6hc/b/obqgDc/GS0PGXaicS5
005HOq0BrJBiYxmL8A2r77NbVz77jDyyfjF5o2CPxMzKHnQ927eY5HboS7mJKl1GTbzPSIv/GY+V
TR5Jlvr9Oig95HFkbHZvphPXd6bKbD5sh4xFz8rK5yEvyI/OiqVJi3zGRUwR8TWuirgKfmYh2pvV
PAWEKxVVM+y1LYplh2SWl2nrpUCyO8cjYyyL0h9GrDsSFqOJ9mvqddltBP9zRsU/efa5O6v+Rtkl
Pr5BVcMb54wUeQomgHaHmL2+Fr5M8E+VRvLW8B/89HIbUY4pAwukLshIytxlHbCHIBd55fO02zsR
FdXvOSzo2fWdgXfQi+prdAudWIe94ROuxcb7j8HG+UcqSrxvlV+K4KzUDmYnPGMUBlWXNkjfMyvh
iQ4cxXbt3MFwUI5ZQD+oa2DPISoZvW3m3nXP4wZJ4h3dSNVs4Ot1f6iF4JoKSjt88OKhuuN/278W
ouYon6MwekjCBVLWcpAkSEfL9kPIKrqX0P5eW+WJeDvpZW7KKBpwCMKbQDgjx9D+Gq1+cq7g60Hx
MKe42araYUdLeigtgzBMKXtMwAoIR08dY1xl1txm2wAU1YuIk+IlCq2ZWcMf+XdTkyvaUV55q4yi
ANCCvLtdGQ3okRUWkx7rE6ybCUV7OVylykjybT/RmF33LUf2tR2PfC+43qJ9EHOo4SjRgH2g126+
D76ZEskEV+qlbhyc6tQbfHPxNiQXcx5Vzno0hjbAFMwAWMXGCLsht0rvrPTdy0yX1E9w3SYorirj
0uSUSv/FxRi2eOb5cEX3Jx37xVZI2xzGdMXOEWcX8S1FZ3R4v5hJgU3Z1r8/nat7miUcAQLc2uxs
87F7ZkdrgPxHso5nYXZHVpXETe6mqYofY9PTTzWRuyxgMUaXLRULxoQk/hz2Ns5RuPbG5Lc7zLuO
vR7EGO4ZczmodyIkXfTkiwAdCksiztw6MC9Ei1poM2qf/JrMSwLiTOcwvkv8CauzlU0GHZ42nwjo
7l3OIjqse2J5HKO9RL0AIaYoOYxsmqQnAcnJjHgrhPRfoflU0QqVp/l7Yj4Dg9Uo87Xz1PwXs3Dz
Rtito/fzKHGNDV5C8sEQRz+wcIfWWTGp9sFgJyHXhU4ZYpHyGnT8jh/LMw7RS4XLNrO/gDRwL1aJ
TKfNQNqtsQJX2b0VTFyIvIoakoAzyjDd6LjTAFrarj2zix5+zaBnAIWB1wFa8boSRkRkeFhM6qjK
flAOcMyLiaVL8SnHGMqln88EmTrxbSuohm0DM2Jzk8S9bWzrxRLAuGL92tRdHN+5qmEweJoSJO7A
FDY7IaMd6n1jnnF3KVH8LNvOfRcmiwzrU2exZ7YbVnCDKv5ozSm+idmrf2V5iLXAH3tQPIUxy/Ou
nPI/FOm9a3vM25tae4ypnD2xR6FRDb+DIZdE74YUmUoz+NfWd4zyPypkWGKQjrpLPRaQICLqw2qn
lc2ijjLAYxhIQDBgpgVJpU5IHL4owIcIOwRKUa5Bb+fwIqIPaQZXnE45eqaAUHhQeUmywomy8uem
poeIGQ34wvQN6D8clW7BTnYwJEOojBg43pNMhJdYpUKOItJwnQ1epsFAPTEqshqq3HyHZOPoq7IJ
MATZlD8SIA3xOG1LowlePJFVIyd5pdlklz5H8MCsI4N5ahKc4jKHI2mkiuSPnyYYWHVagUSvA0d7
e8prC5VwkvmrnRRYB/HXT+N1nkYci6gOO2zp00aNaz9qA64RZuZieWsMGHRybK+TFk/vts8H/0F0
c5us6Qp7JT8Ra/ElL3SZEG1mIzzgJntSTJXxc9eF1sc8RBzgssR50anE1RJ1mf7Q1azfSi5CVAIl
xpEAbbTx61KV3l/U/wKTkx2MMOKYdMOXXrVglzKrxQ0dmrVLSm/VkTXkekP62lqVfGW1be9yVsNp
47tO8ZJ0LYeAqc4aFCZsMa1dDU2vvZptICzUCBykr6KgeLWJKrclk65wip8qzVEv1Mr14R3MTPH4
usPWQPGdEM2Wzn27100Qvju+qu/jCRHEFjTe/Iof0ERTAQZH7MxpYANuQSCJkNb3KQc0Zi9oGpRa
cag18sUUzvBkOTXRbE6dUeOSvUcciE/pnCRCGlP460cDaiC0goLXUaXiximqNNpO1TyS4MFskOGt
TqqHnP0X+0w2xVfcXfaRNj37znYqe2OrOyf9AGMo9+ixFHvzeEwes9ieAQ5CXL5MeyKc80ZRvlOR
wwG/DSVxFF3lF29C+zPRVW7/eOJrWAb7QR/DA7UAJtZ0+R74uI/UEXU+ZEFmp3TCxxa7UxW60UuA
bCTC3Ig/ddvh0CNn2fFGfSdwvhFC5tLaBTpkIBvy89FgMWh6eWPNFM1WCqn5rTUF3mOvM01uTAQE
ZkUZMn6ee9MbTvSh/zXlDn4+OrpFmO9ZDp6OwD9uVbYYXnn6ODP9kbNHHAw8/tbP1YNDM+PVH3R/
q4JR3zd+Ot5wDh2fGpiTw5lqwoYOCGIV0vEM5GQUi83hXPdB05DY0JgfEszodTRHhbfLsT3GOwXs
7FekgDSuk8JK8QobLpAOAe77iRkN3+/URM2NSfZ6CKZARtdpItoXKhYx/vpoIt071uN4PefKCdbp
iD96TUOkeM00jZK9O5oj2SaV7N/Kxp7/FPWYUjHjO6Kt0YfVUxFTJGcpYrv4/SD4YuKllY86GJ0C
ev1jcwMHmMoQIJvXQGTkX10V4VvSiPbEu/rc42brYaNXgarMCmL71uH8DgNxEIyaeh2PFJJ34PWi
LciD7sNt8rrYpzKkLbAcEMLdPE2L259qYrd1YGpdNsQDnBKBiM/NTNrueILQJSEl4P0e/iDLsBNF
0b9Zqyxurifkd5wJtPNSjfQkrIQA2yYL7Vu7op9I07naGkX5aEGWhW/dwC7ElbeZtKbo53C8/v6d
fP3b+FmYb8B9H/cXR/jYVUlhZD25KYbSSiU7t47uqyAbt99fSRxrOZHB0F9FHmYFSGIQjR0+BiRv
GYiduGEjObRghrTyP4BMcYYtgf6Edl9v3OWoX2deu/MYSOu2y+PXWeC8jDXN/VXvt+aVju1p2415
dRG0IA3cjPJzrazo6cTP/WLGsjHfoZGAoc+itTy5/9F94C22CxaKem1A9ztPM4nQxQ/1blTa2ndp
onYspuRisvW88PjxRIGl3UVqRi9hGRPLzkH2nmZFTInLNq8DHVv2ai4dOEkNzMZiFPLEwD+WGC7P
F28AolUTPaNzLDZqhkIM7YCZqwF+savTOF7HULGwNnl/ahzip97nMmUfzImIRJfvy12E4BCbjt4n
3l8KfGLEt+1GPfxAyX7VceQWkZDao7pzd6A7zPvBt5o15fN6Y/s94Ew9lf9RBM+N0yJnYvaRdgBX
O9pomWIq8elyFVd07V8jg345B0O186i7Y3GvvBNyteXNH904MnFEfhSAuXvnaJc6RqabqImaStip
6tZzdPWz9Hr/anDy7MRe9atLIbJm3nCW+DznSAcRGAm1RjhWa1pb5IylFpGfecTmcFWlYbj7fsh/
np8pcrk8SC/AdMRLPRzxjtuN5ITwgYLsAPmiiHJNSiaE76/yxS0xFwoaITw87u3o6RlNmlIRTBoW
tNndWONo3KSVAKknOu/5+0t9/iJAzVJWQkOCaRb/zOENyT5SAoJWuW6GvD9PFLAYQ5TNXto0+XO7
yTb//XrLzIbFFOvup+tlUR01HYUVkFuTezZ0MZFhSAy2ZlgGkEIw152YvT/PUS5qLnYlLCuoZY61
/n0rBl9oVtQC3wJHayt6wJAur30l/LNc59Squ7h9mEQw04yo8uKEPuWLB4y8JETfQrNUoCs7fMBN
VDUOZ4JyXaaVe2MPWQyKUCqQi6QnxzYb3e8f8CdRvuNh2qQZQPYjQl/EqYcXHOLaTAKHSU1sjPv5
3P1Z7Mqz6Hz+KC4GOBDliee7xFkcfepcj3vDXxi4SDiPPok6Iy3c6qpmvfm1v/97v9+frbbr82G1
+TGsTnzq/86dh9PKwbWO/clTzIkMuFKzvtw97rjQ2dnZx8PljxOX+fyRH17laCNOC6s0FeTz9ahB
LdOcCE+p6j/57v69JKZFE/0WGuzjzXI9mLHmrAKyb6ufxiu5nu4g0VwWu5FQPXism/EMLcaeNni8
me/gi7x+P0o+zzCLXNRmPHomdlr7aLNO4ULhZiYZ2aFMtxqjPtiHVtrsVDsH//lpcilyUmwGCJI1
72h8gM6yDSXbFJOIFb9oVkmWv/C/qvmZlk0WORe0KBYzzPKHo96SJR3MCfQancniEX6lez85Gd2+
nGC475/dZ8Xt4nWBNsNVLCizSxjR/257Zm8YncmVoEknr7sY0ZKsVU+xXyLQAPlpm/GvojSGTYbd
YZdVVtJtUqvxrr//GV+9wpAqjYX0bDE8Hv+KxmCW5UVSjhbtllbcsHey6hm2nnliMf/8PbCW42PD
0YvxhUXp8H5xRmW1l3Luz4x02KO+JdhkPC1k/rz59QRjEuoA9nPk4EeXQQYTWL2vYS0aWH3Wurfq
H5LjnUWupCz/2KNFLGk3qee6zeHkQg8xXwEXBg9l2SQPSexYV3REZlSjrq/R8kAtJrSbzhPp5xF8
8riW7amT1BePhmIkhwJs8tgcjx+NzmgwodRZCmWayutipPRrEMHfv+plyj6c9uAx8HBEwBkEM8PR
q+7MUIuJxguN7L68irzK/5HYgNc5h2dPyrI9GzHAqE8MsK/uzbMoJTHY/cW2cvjaA/DnYWFTBHST
zt2HEgIORJvyxL199TVZWBpwUjBHsJAc3Rw0VFpYNnEIWeVkhLGPS85D7MiMYkXp6ZDNeZNYC6y9
xD5Vz4iQgwwmNgRncLDfP+gvvinLhitGASa04Yof3TIBdFr8EzuzdSTo1KLMiohzOgsslWy+v9QX
T5cUj+WNMgXz19Fol6OVhmWaYP11R71FOQiydsBt/v1VvlhoeIWLtcJCicJcf7S/i8O+RCyKZKyc
wPlAIc1/T5TD1KpEt7Sn2p+Sd1E029GIxnUlU7XpsQfhwwDiSBfSv8zIjrpuUaevG3Ra6Uro2LzC
NI/yUoXNpi0V2MZONBtp1HJT9nRjvr+FL94Jp0sWD0qGbDKO/Y02etVRJCJdW9r3d5VCvIjICloS
5aXvr/TVUAQ+RU/E9Dkq8aEdjnhMuwRktUTbjPbMHn/u0XhhWm5ugX5RpgUmvbfmRP0gcsjbo9in
ZWlU4c33v+KzVeWf8N1fsgnRvvvi6INoiAdK44DS8tgukN8Jde61W08OJaoIFB2w+w81EiMVx7l5
ZlhD+oM5yHkfgzFfBCwQ9TwZbnS9ZD3UhbNXM25QgYpFnkW9zXKPvGTscRDRpc6KIt325iIVLGUG
gFxUJx7qF3PXPzsBZlvMN3A7Dp9pJCSHUjHxIdX29EzLJHjgvAi/ifrJVphD+AQaITnxDL8YMzhi
TdyEJLTx99GoL2pghcHACg2WAwlIJzJwWhJNHkEBJ/b31r85/mh29qgnUPH8J8M/LqbRxc6TMskM
Mr+Q6hBR0RsEbCSUqnsyKIu1SQJFsdJYEcEslHn+mOZzuDVjW/6oEh2iNQDLHHbGleqqlA81Lc1o
U4k5e5w9nCf0zQoEot0iECaWZCjgjaK1IF8nqm33IgYY89vKa/G78Wb7raaOVZL3NVkwNUPfoBng
epiPI5qXeL50CfVDgHhdJeNYPk1pWbIHbGqbrFnbMu7aRAzZWnRhcYPD1ftp5JV/Cf/ZRYQdmeNN
LgE/rvtAihuU5nG7cXrLSNZ+K5u/ndfV9WosrRqt9uRrhVLYaIpV02XeY9e64qWPx+anTaEVNh7h
ntO94QdVtCPsAKIqhDLjoh0aupvMZNlFGCYTjRh6x/eFGXswZ0PDjhADLYhHyiaGSyQpiBGSsVor
X/VujGYlaesLGn20cwkAk9cJJ2mAPnqGLzwRicPXFAzkixqJya9ejpuEbbE/9XdlVCITDEtEWKD8
fVSAXlhR83OtGCa8iYA8Ahjip7dB7LrxSk/aKIlgGqabzpvIPJiMHp17kXtgLYnDyJ4JzYinDf1t
9durS3gaijUu2/oFRrGVB5HYBFU3ztaGDZ66QnsVEFQ/K6jEZVS1DV6x1kqJInZoWjC6GoTUTtMD
ox/buT0DoIBGEZ08IXcCt8zFEJbRtGmaoH+CzoJuy6BgIjfDmDX7wo388qocewhWJS3mVU5B5p32
D2RBqc2U5PTWS677LvXqLcaA7hq492SdkRu2qOlGE3016tbgb0ITjXfLrV35jQlS3Cm6kLE65tpF
A9n36C9HSXr3CCYRVYTTjM4W0H3wTpVozC+UNSmLRHUUPW7XTMaSFza628AY5teGWJxx3Zr9kG5S
6oroECr21+T4pahxrRHpJ3qFgOLn4IbxrdlONoPYiYC4MiImdDvkBhAhYnrFH2YU6goSDp6xmofl
Udee6NszI43bcitymO27Gdej3HaNlvKctJmKEDwKyERZyFDOu9IbHNKAqrr3zmc6DHTitGhILQ8S
dPAMxJLqbFLbl3NvOMTdmvn0SykR9Reu1bQQB3OP+LXuX+2+ioqmWc12mGBtJhiX/qEiLm8tkzif
z6Z+VB6+TVE3NwE5ESSsIdHOzvMyGlDKNIYPbFqlfrWfmx6lcMznO20zFQwPsV/HzjmrlAPlXKXD
VY08/6VnwfpNjGittjmLJJquMiTSHm1pI7ZG7HX2LUxxUFvpaBHPB1z2PW3N6nGoc84svhZufeXo
gYkS1C+DJfPo4G2D3unQg6soenOmqX3Wfm4FqF8G/69kg0bnpifFdFshc70aRFqbr31A7X4lTGrD
mBOi8BVNZIQ4qM/uyNiwnww29PdJOVCeMIfcXYSpFfnq5MGg2XBbcZF1pbK3uenF7xP2+ickFvXz
92vtF8USn1I7Fl7UVSZspKMNHzIpSnoa3GPfq8y8x7tEJpfuBLE+tOoiZ8UjTO4G+uSvBizbC6PH
4XwWOrHcNlhN2PfHc3pi8fq3wB8uKFRvsDrCm6O4TgXwcMmsE3IkRyBXyEG080SwbIVKxDXdS6+u
SBLUpeP8GbqisRG0ANjCgiWKcGWRjKnWnWkTaJaYE+z71J7W05RUv79/aJ92rhwI4Fnw+2jD4EY+
Wlxb35jZzjv0I8xmCdgrxgetT2K+PnvOuAwVEm+BOrhslY82yJFKrdJMsnJtDMU2I7wjckIMn+aj
G7s7v3KfS9IrsmBmZ4sNjaBdnznfvFVlf+Ic9GkzwR4dHyJGDxxVaHGOSgswkYJ2sGgvRvYUvYXo
ZjZgRPUlgZ3T9r8+Wk7ASzGNbS78tfBoszQ4cih8PP+IOxr/rLGL6KPR/n9Wd6CsF7ZLuRycoIOl
/HB8OeHEARmNGOaiNt/BgHYeU9IWT9R9vnhsnKXCUFDdou5zfK6jTY2UpaEOqYg+Qc6k5h0K8KVR
7//6z0+N5jAyCnotlJaPaz/EZugFl8xiHczeBuDGtItI7DlxDvk8V/BGKJPTlcVabEHaOXxsnauB
B4FBX4fMrQhKiQvK17OZz8GWlCxyzEERIOtG58EiaWTT8FK4GZzYOrMLsiehtO87eyHB/Oe7dxAN
cG4BEkKN5qhaScJT4dAJZ+pUlYeyYQi2oM/83X++igeD0mO6ZKrhfHx487klNaYd9nR+IZCah91w
YxaFOPGMvxgzAdX6xfNMrSk4riW7Xe71QyaWoxeFhiEjRsuzIrjTxBydeGyfe+DgQRmbi8fb4azw
D1H5P83LJqrrxDIkABW/N+8SFGXPhH1MT13qJucWYoO7rhP5jziKUxqalofcOHcfZe+fan7/awEc
zPfLL7GZVG06ZgwS6/DZJg2NiyhFLetxUEgvpmg2fyZ51745ZIyVa6xiuV4NcqiCS7b49rMYiDW7
6L10KtZl0JIeQLTek8hrjAFV3hG3YtXdfmr9Edoydco/1O8lyWzQ2y6LcGr0bp4HwMct+WcsYDE8
fKRA5UcQDcra1DF5qasUCdzT90Po88vlfESviSYBrS3m9MPbbDNvJJRrQk3HRnhDqrVDwSGzfgrI
MycutYzGoycqLGY3KnMOlaXjb8I1G9ueXZo+k22n1gWkfgL7pAM5p8lq50aWmFe3NW6tn8TDNz44
KwwdJ8byp4PvUjVbaJGsHC4VmKPv0lNygiyD/HDEnPoMYG5c4xnXO9uX9i8rycedE8n8xIZmWXsP
b5yZgLoBbxRYD5X9w2eMgEkzligKBzNpvqtocN0XNurutY7SmZU0z0/c5efTLwfspTTMC0VeA9D1
8Iq5Inu4cOgs57mQD2UwY6MUhKrZOxkHnb2fYjtWKLlt4z6xQnRNQd4UD35YwagAzp/cpUPUoGho
DDbromvkA4h9qK7YjUCVKKrpe8HR/U+tK3WfwCIBsu0m6SuaTuJPgFyNdxqdD06QKiBayMoMgOSd
kRXbhkCG/GqMcuL2MIxIoiS6BrGXDAzsI54zCwMUuOt8LJD76jzDMeqshNTU0aXCypTO+fRTGcpP
Ng155GC2Ca+JIX0GGDz/46dBA5YPn3aoh76ESt3hQ1QutiUsDqiXZ62vHN/uzjWq8Z3Tmafqjsv7
OBghNF3/bS18viuqikcjBDIWBd+079YVXsLr3OoynK1xq85RKsjzlmTFzcCYvolqYP0n5txPO0eu
vQhomABoFvLP4W1GnjTitAd+jjXev6CID7eXAvT++4f56SqQAGjOLHKHhb533Ftzody45UxvCxdv
sC4oHt+Uhpm/f3+VT7MZNZ9lNWTbQTsIs/3hvaRTjMtl5CqG364seRVDV5XZiVX38yJ1dJWjgVGj
8BtSwVXK1dv9av+63v748f19fCG9OryRZUr5n3VQNX5HNCOXAJe+KjZ/8Yds/2JzWj3ku3QDHuDE
ILA/v5/DCy4T5/9c0Ati5sWWC4JF3c6bdkN+67W9B5W4sTfVTl6HN+LMuM/Px/NkB0B1R4L3rtiK
bb1ztzj3V9X1dB5sEYefOHh99cMCh07iAvvmVHj0aYjWbtGNUIJr4GqwXvRUCezwFLDii4HDIQLi
A0OUncfx6S7T2GgS8J+0uQq1d1vX3HnZWN7phrzN79/tp2WQASqw5dAAovfK9Hz4pHO3Yl0C24ix
rsZ6ECt0yE3v1W9DNHsXZT9iNoeBph+loeLh3M1i48TL/kLh7SMIZRkG6LbsfI8+E7Sgky96/KMi
dzNyGlEmIL3WaDTxBnmZ3uR+0L9HQeQzMU+6JYE8Copt1RhEWbWZ3ZNSOag7In7IVUL5N1VUNNsG
lJGY57PCyu0SNo4LnsGX0pBnRpjkey+IAknSBUlOG9nJRp94rp9os2h/EFQFwFDQPFCkP5rIqnmO
O6gg8FDyHNpK3ub2dRXp/l1Narij6ttEJKlaYUf7aGr+VJrhDha7cUiuH70WL4M9bu0hDIy9K/Lu
PvFQh6wCCcx6XWEFdrbfD4QvOhsAmdlYowlBXBmER6+BLrjsxhDZTbGoAmFRzw+BXTIR+1X+oPtu
wjxmij8EcqS/ElpeuynvrfLUbLZ8QAdrzyKZMhEcWVTmwZgfzWZdAy8yBnhIq28IjUu/oyO7LiBh
JFhWqQ2uSXOafo1E7HqrtJnHYVvSTP2t5yp/O/FAPi2D/BScDa5DlwDh6THTuy+gUed4DdauarNr
aBL1ioOGdxlbzniRsSfci4B027xKp7s2S8YnRgQmdJEbt34VRZsBENaW0+J0TqU/34Ui8s6QbTvX
LQK0E8Pt06aO30q1hf7oMmfQGj/8jIWBEWQAnLvuc9tZ2GztHqU1YJFpJiXKKk513JbBcPSaEHMi
lRIsokg7j67Xd5A9ymgkA4UW5Q3etOZcttN4fuIVfDEa2DsGnPKgeqFYsg5va5ZxGWZxWqzTlIRQ
Erc1MnARE+S+kqMxk93H91CRmNeCTCjMvppWLsK413g2vRMz/+cnHCzKdSov9KL4NUff8+wX48Te
BbpKF3Y/U1EHW12007M7u/YFfqT06cS9L4/w8BGz/UGK+U81i973aGaWkaptVaF18Ik6/ltoSGPM
1OKHzOj9IHpwrl3PlhhhnX7TZm62jwJ/2NgFCJSVMRnl3SyK6RwcJy2/OfJPVLys5Wxy/POw5tBz
pbTASero54VdhcnCpmtcKZIid3SG8G20uWF+ZMEwJ9tShd4fqjuVRd+lVXcu5uEPLy9VvjGo+nsr
HXjxDdr/gYJBZMPTm/FsMfHXCwYBFY/8HRcq/uHMk/+mBs8kaRbezv9DqYPjkImL10o/kIn6cIhN
mQqtOKHSpXNixc/tKDH664k4oRb4n29/pJOh7ymZxM/E1lV4PZVhXYeTqscT6+AX79vip4RLjZmv
+bgNry1TZ+NkoU0ZQ/e8BSwAb6B1LpHRnCxsLC/n6OUhs6IdiSh2WXKPvivLTid81kDF9Zx5OyJG
2wsiyooH18/TBwEGkQxeTKRnLAfdKg+Evi1sN77UwiO+rFL9HvUrGW5hG67yVNZ7g9Tfc0Ff4NTZ
8fMcHCw2NlICWBSY4I72W+T0hrIF2s4pfTBf7VG3IDPM9rLOQL/62kjgx/TNPoR6eCrj4osPni0R
u5/AtnzmuaOB0ZmRrWabPPXGV/3ERA69cZcjaI8xrtT+bYINF99jNre4fnwZvvVZPzyFZq/NbY9n
MIDZUOkrQwddsuFEB9yfTDcsX16shH1i/v88H4MvpyVgc1pjY3o8H/u6n+eESXJt50FxRYMt3nhC
TSfOoF+9DTr0TH8uJ/lPK2Io6R515IWtg7juH/LShzCDIux9ZMdy12o50qeJNDFnbCpP8CM/1/qR
U7uo98DwET/D4nP4nXqtiAtjCJbkWNjCLpzKS+1l/bqFNvCBWD4DylYvdUDG9m0RIu8m4NaWTxh1
vbO0JCJY5rM6JV346me5dDnY3/mL+uTYjhFboUJlV4P1bAKAGIM5gGZzqog2WR7a+FKs7M1RxNBb
pcVErCrx2OXkmW2Bifr7SJYN0IlYn7KAfjGZUOgFuo0YD6OYuQzu/zlAGSN2gZwQw/WcdfNDSW/w
/zg7r+W4kTRt38pEn2MW3mzszAEKqGKREklZtnSCkKGQ8N5e/f+A3f8uC1VRWO0cTLRaTSaQmcj8
zGt8etjGMbH1LXTvhaHIhWgXLOQcaliri8CcFA3Bv6DZFQ5aazXKZJ4aRcnbYjC3oo4XXfzTcwti
q/3S8HqBpa7OLRF0TVAJvcUNONWnB9QwMt8BExgfhRKW94gedSi2ixJ9AqlowR7VZoBOSuNoT0lc
0zsssll8rKDHKW4kd+IRO+0QVicmYLmnW1KPyEU8V7eWFU9Ps0pvAivQjIqU5WSydW/3rWbuWyBS
X6FoKE+ICTZPKSoknxVJ+aE6pfy5VXr5a202txQe0/3cV0nvz06PcXSYzzI655XOxdKmVXgoYquR
90HUau8ap5ENWKQyFMa24gNAZiSCYQ/NHjVBKYXptZPKHnhdL2Wid8fSCZ6VAR2QQ5I6o7IXYMU6
d8EFam6RZzieFnLYjyBN8mTe9amKl54DpeNzFNRqBX8/HL8PJtPnxsPYjvAg+vnJmEbUvpQMKQJ+
HJ9Ut2nNCvT9oI2/Umqo9UEHnD4hoGKmH7XQNLey0fN7iY+I23hR3Qf9/1IXeLVtUXVChkCnU898
BkearLqn186wLxNDvUGfL0S6A4u+jUjr/KRfWjaU1FCo13GaXpVhk2Hs5qYmlnImVCMMaKdvDNSg
HudYNgENjJbpNQiWQP6V+psB4JUHIrE7pFqmvqtlZ95DVtWPIVoEJHNy5bzJaSdvhJ/nrSVAy4uo
LR4sFlZna5V1zQgyiUJcs7OQnPIt2Uk8+uQYP9Me/RqFVn8P0dOG5gwihsK29lAQBL5Je3M8KCJA
5uL6pL2Iva4+RUwYcDxD1Jfi7nqpknKQ1UgsnGMjLhSPGlqfY38oAPkMJWz9qtKN1hejrL2foKB/
xOY5Un1byRVAavBxvyVVgRokelSRCX87QhfQKYv4I4570+x2+H0R2/ZK81ZTelQEgxK/Uk8xEJBD
4YfUEwCeNhieXnWRc4MaFWbQqK5MESbtjvYzmgdUTOYkiR/qyQx+NG3edfvQMacH2gHVbR4JzJnV
QJOe2xbe4EbwcGEfU5WDlUPKQgt1jRKEPR0iZlg1O32WOo96avsTkADWg1kYuDHwL3BWYos3c3YQ
0/YF5L0U21kRUujTMz9oIuh1iOzt6lTKjoEVN7eIUBC/4Mm8EaueVzcYACzbAqAjB+TYX42lVQB9
OFx2dJMSyw9GqfoJlEb5GAUi/irpHRGkEWJihJDw8AGKPr5o1FqNt0KdlZ+1qvwya7pQ2aTNH43K
mp6F2bTvgKzMT9f36TlSgvIugRF1jSW8h2Jz+qSE/a3VlFW50yTw+oc5bKth1+Ejaux1pZqit0qM
xK9XKmWOXFc9BwNqXuMA8I64jTofcuPzrgBzMrldHHXFQ9aX2lYydXYCWeR3JLiysrAguEdPHzJn
D7J6Goo+k558G6lQ/ZqMDDEA/MWDJ8uYMY6wRnP6EZZx/LmfZdQ80SkixkFi09Z3+KnOEV3KtIJ/
rwxZeJT7kobL0CHnfUQrndjdecnKWmiNB94PYb5QL5EoQD4x6T1EPu3SV/UUSJMtQT46OFox6xtR
6nmtGicQ2MS0MW1WAij36XvqVptbQwICvukz/djHCkggrdL3trB6Kiyp7UG37v2OLvtOdCBbHDRi
EJcA/rixLc7S1+VJQKfwbS6l5nUbueXq1NKcm0Z02RcbeJ5LM+lAt/c2jELloOJkDMz8aE2otFdz
BtAr3TokXo7skyP05Rm46mALgnpdr3rASVU01vIMajPcDyGEH8w7VPOLGep24DZhpuwANBM6WDIQ
qBD9w0FWcPQDh/u4AJ69RuTzccgD2pOhkN86Osi4gFrZm3owun2UBxWKkeN4SCuqQlNANQ+Il4xG
VZL6ZqHXe8DnIfbJNYpRTVvt7Ryxr0JusdQpbPXOruv28/WJPz+keFHKvOAwFlLEyzX36oaPY+j/
jWMQzjRO8HGWx95vi87aY0pQvf/9oUht2WiqhpyrsQpMkWlM6jaigdTpAxBIbMj3ZdsLF72M4ub6
UC9+LqdLSd5FvWUpW/JmL7flq9cC8DSFVRVzZeWYjY/VMBGpIcuQ1Urvo7ljeYRslU7bsbJ3CBON
/phSJBmURQhXGidXtiqZlqxsfpXLtDvORYo00lBUT6qGpkhks5J2qOiPmcikB0rdymMILAxnlwgH
66oP92OSdSkSY7l81MypOuYY372ppqLcAjOf1eRoGCyX2hItQVdcp+TKhA48hcFsl1iT+SyLPM09
VEWlxyQA3LwniOmlg4xFnuYHELxnMGA9avRDWtL7IodA+ga9a8AGZHvKzdh2oXCV3DBKbxx0+aZU
bORMqsESGR3f1PistqX24/pynV3PvAJujdQtl0+P9P70GNIcznkxJyhWxn10r3TB+FB21nB0ZjWB
JuVQEpmjrSPn8qDIdiFmo9EVWL6MV1sEr7g20jEBhRI2tI8kbrnXBGHntdigfJuTcf6ot3a5gbA6
Dxt5VVxpCTgJbxHrWWVMUYGgN2WzHHRuUtxgz6XclDVBvAt+2rkNEr3YzfwfKYWEwPa0CDUOskC5
rVPwx+5jaavCf1apeOk3LYiLxZsTTMDpNGg6yupDik68ETFWBfD0oFtoal5f4UvvzZdv0kUD6bA0
0k6HwXctSehewZScaoyyoyz8NOHGvYPcL46t0xhekGT6PV7f0+OkQxtCa3B8Y9Z9s0eOdPpy/XEu
nHo8xwuIiIL/mZdtN0fDgNhvtlOiLv5ixhnGLKEZfJVDh8jk+ljnjZyFKfVqsFVsNiE3xTbjAw2d
YPRFZN5CFd9TRx2Q8mtyisPRF1YY+U8blbEsPWyMv2yp1VlItMUDaLRPQPetVzhNIEghUEilJv4S
25LzFBuV8HXUCnd1zwUDVGJ4mmhyPox0D97XDqUxBM+1j2Bspo3Q6sJ247CCgEmismy4VdlIqvtK
yTWR7xIFtHVoSsaNgbnN1na7tMCg/hwiTRJJtKpW202fhSp6Bzwu2SL2lnbzXp3UGuF2WDpun6PW
FhdsV7/IsvyAwocWYQLLY42D3Ai30ZKUH9CR0ExyOYwpyWZp5V9fmAtT8XIPwkldWiprOILoOJdy
i3UJDWp0LUr9d2ZSGcfro1yYCQrYWIQAGlX5h9XZCl19svQI48jJRiZ07iOskNMYXqLpKBtB3KUX
IpIk29EXr6h1CmoXDk1Wh6MEbyznTkdgOUQLMZ8/XH+jc8kVErmX9rhuLhT2NUzVCKMyd3TAdyMm
dh+wuchiVw5i2/RiUNW3kxgA42djM/V7UcwCtaBeADXG1drCylX0HzRnjPIDyrCd8KWuhP8xh/ZE
Jpjrqu6aQ9AiJCxKirbXn/zSBMFEAYYOOU47E1/BLQ1x4hZhgWKGw2U3unOHAOOWQ+yFFaf6SUkY
gisqBmt4VyEK1W4jSpyxEuYIHcuNr0l6VkEfm5WNz/kcirKQmSFYIVECThAo1OmHVhvoWgqa54B2
BhIFCVMBYqz8Ic9Q608LBQHsWZs9Oy+st6qGDXhS5NIuCHXngW6i5HVyT2BcO+27EVLCRtp/6emQ
yeCIR+UKpOY6ulXKyREILuRI3tdB59J3k5/VOTS/E8Ur9tspkC3zGCPMdV/Gml74bZr3703Nprdp
8akE6JTKWePa1kiUpKnsObeuZGULcnFhXwCagm1HWxGnq3XiUYQRNUMwEzuqF/WxU5GXmbWti/68
NE5zCbdJm0MRXxiAjqdLhfOgA32pq3e5XGM91Y/4P5Rz56l4W7sofESehWLtfVw04r7AEiL1cDIS
X3CEeAJ3p3kgV8qtc/o87YO2CxAaWRb2Din36TPhBlDDtNKRBy2s4V2pt4vScpX8wqpk3uvD1N2A
hfGlOHtuSbJ9fXTKw6BQZb7+YV7YKDS0dKIT2vZkxOv7YkRmqIHyW6ECaMpw/FL4Cyg7PdYUhd/n
4YxHTZ5Nh1CW8ZCvYss3s3LaSTgof6jlCtEkwDC+WRXzUUm0aiNoPI9UaTorKsbcKug1/QyFKyWO
UeasmSTByGqbwn6LS4Bzl2ojJp1oQhykdLA3GjwXBmVBaF0tM0JFaRU1zGXeN0aHnmgTzNxOiLu+
RWOyPVRjMe2qQMq9QiBmtbEOy289jVXo8akI6CwkWpXI/HQ/9MJMVJSkK2CkWfNFsGc+FEC7/rTL
Qb9Hwxz1NnSNnW+mKbBNoMyiKrvcQM4VDcQg/WyKVnxvUKu6V8CsL0gpa/rSqbn5dP05LzwmeQoJ
F2BCmnvrFSnSrpFauYQTaWXtvit0cVfVyFsPeaN9hVK55QB5ob6HYxxaOGDDcPZkPU7npQJhUcUG
A+o9tD/uEXyuU0Wf/4TmHmZc5mr2vdTj6VGRwvFpQs55EdTUM9sLytbwI1iq6k1BsBP7NTfbbR3E
yTO65hkqofGIPcr1+Tm/gpbbDQgZGalMMLCK9lNwooBVKNYrkgwkdg7FPXjVRcIdidDfHwpiB0Vd
vk+QNquZ6Q0i+EijaNMjoekjCu64pR337oRXw8ZbXfgkODhhtNPzZBXM5Rh/lTGKhEKeJNOXsAqk
7mFPFvb3WVPDW8mRJ1wtGhk4yqjV8pbE4IXpBLdG+LbEVSaDnw6MPG2KeLeM4JhSV37Y9I6X63ni
OnofboSL5+g/C7k1BlpiXqS5zGUSXr2kncdAePRlrCDJ7V0JJfA5rxG7cLEQals3GTVyZhxcZmc/
WoEx+BYn0nxTpibuUJKEqLtLwCmwGascCa+GjFakmdki3KHwXKvHELdtrGPCrvKdUK0CDyZE8LU0
sYNxe7idDo5fpAkbJ8uFtaMhTJccnDGCNmsMdVk5wCQyCEfJaIjPOJ93d/CfnDcG/tjvgY8AUZ/j
+N31vXl+ry/cCVCphKv0z9bCv3ZIIQ/xS6THqiLwSwqgrhYP8lYMprEkq0NzkQNbsHGoIGCOd7pk
o9INSaM4iB9FkwqHdjLfmeOMlhRs6dmN6MQeEYo3qEHr+r1UIMoClAaFu5KwCaKyZB9HZ242kTzn
uxazbDreCjuKAsv6c5HwdJtII+udKmyuzZiMw8MlzHAQfFNmZxeLAZ6pyHJTdvVQs/YdrIHFsLNK
UxcOERyXvEmtr0LOkocoaDok0Lv08/UlOj/JoUVigrm0IzQacqtE0U51WlWlDPEdI7GvZiqg6xa6
7k0mBgpum5ricH3AC2EYu4u7jYoXWB/LWp7o1QfGmYstplSEu6yoNB95TBN7HYATMSLGX4mERYz2
TW37SqxXt0Y6Dvu6wQy8H7XwPQhW84628ya4bTklT7cQIgN8H1RmIMCQCJ0+VCblChYaKpKzCKSW
6HbY1o+kFPEXYZTzc5HQ6907eocIcFJCfvb7ous+UKLKin0Q2JiApTRMUChBev1JqlvtJ6jsRvfs
Zlbk3QiL6adCm+HHxlSeR4901TgRiZ2psLCQp089VIDw5FqWYIn0GOb1TUoraTLGo0pH0te1SUdO
Q4x7pTaH+8qxWsPr4Rn9xNXD3F9/lvPNbmgLl4+CM9g76pinj1LiKkF8jZ46JJBvqPAod06n/YCv
3m4Eg+dnCgOBKeVSBSgGZPV0IElYUcb2YqB6CHaKksS0UelOXH+dS6Ms+Qi8FXj+NLlPR2nUIBZV
S6KTNDDLzD63/bHAwuT6KOeTxtnInkPvYjmS15ofal8gDWcqyS4SRb1bkIZ7xNzD20Y1fl4f6fx9
KBiYtKmYmqX/sJq1ipx4cU8KIYLm+R2FQcr3Q7MpHnrhhQhFaL8TIRCw28tjvPq2WwxlNaUKIJAN
ifM2KsfhOaTy7NUNIokDW/MpTNvYRQvGgswzA6hXut7DQKDahXlNXxPB7rs0jLA2Sjpr42o/fzhy
h4VETC5BFrg2puWYVoIgTRE90aufQZKqKPc22vvYTtoNdu+FvuJS5uCmpZ0HRXJ98WkIinOEJJKL
JWzL5zcriRsranMLqDP2h3h0XFniytgBI1W9wBTNx66pw8/ErepvS6Eh9LUoBUB5I4am+H66JnFO
aWCgHcR1B7JBl+fxaKphcnN9g12o8kKPWliDS6UXFtPqiwmlbgqSCgPcXK2TTw53vxvZtGJwDwGf
ossx1Qdcn5K2735qTTF40K3679cf4nyFQTyTO/E/1JBQZj59VeRz0NngjoTIYEZ7MZEZUrjosJmq
tmb1wjW2aEfagBshzwE4W90YuEdz5mb4Z9uiwNHSKNKljBalrXKHxV+O34QwjF9pMUO+pVilv50m
4oFdIOsAo/QGjT0wTT2Nj7mxY2t3fSIuPZ2zHF6gHR0S2DX3eU4HtHlxAQdqZaNv3iMgfFDRnPnY
ogH1EWei+jaWeznahRoEG+Au4QGrmfd2bsMNmcgf8B6ccb2//ljnpxClv4U2uGC0EaxcrQ/eaamQ
2iTbNWOXglvTs6OJo8zvXkULyhCmC0VGMkagVKe7QBnjViZDzXd0oKTvZRoVdzTMZ5r6hrxRYDt7
IYaiB2ojs6Az3noTIKmvlzkYop0zYKrdx1p4IEX/7boybhOLnAR3PaIf/OH0hfJAQu59wI8I5kF5
A3gJ+5natrzri7NMy0kIRLmdQhTlKL5gEKSrDzhKrXkMEO3epXY+fqqSSPukYXPw2dIa+Qi+2XRD
U65vRhyGkGSei99fNUrC+HZwMKsyD3H6klHQO0VukloBSVkKqU5+KO0Oj8MCL9Lrb3qWC7Fe8Elp
QS627HzCp0MBIiPobxDKU9UCddnMzVUFl9VbQWiutb/vRA17aZFfkF/QaYh9ng7XIIDolP0ihWib
+THjdvYrc7DpcCL9oCZxf0iqTt/h9lzu4bORI9kAHhSavy73ZuSbXda/vz4DlPbPV5uHon0ATIAu
1PqGsgcuHrvCao8yAXZsQ4e3yI5Kngz4JVcHZ2ckI9ZsY6aFDzwA3tATcPJvaU2JzrULTf8ZhWAQ
D8IIh29zq013dLC7Q4Wyn7rLFFMFp5/lXHthaUwIYTVdMQMOcuaWCyIFRDqHSvce0IXZwlapZOOD
abad7kJ0ACJGHRZTW6FM9UcRYBOy08MBAbagHTD0sOphym4JQoGF5hzCO5SJUCGUQ6meKdT1Cpo+
rZ5EnjAL9b6RnCBGnKFv7jqEVnGWyoX9nImpvzHLMZXwEI1nPKbAsSIc1Jv1PU0rO8a8ZcA23Kk7
TewAEkjfYisa7hwBtA9RqEhjj4ahmXndYElfC8xgnkIrULGarqc/O6vRfoZxIX0tYWvnLrpPonA7
NbEc7oJOui/DTNLAYQzQyB2ipOpNv0hkemXf4pcBJAvnkUSe0f4EZRNLx1kW0WHUUe08ZKEpZrdS
S1Sg7aJE+AprZtmTGtX5mmHjxQtCTPuzbHKUxeVOxiNWmmCMPbRC56BSsIMBBpiNuI126WSafmdU
WLim8YwoPuLvLNNIxS/e04Auv/RZkal4CTUz+r5tPH4EKazqnjXK9ac6H7Lc65wWH0DQvrXlFoDf
Kw+iEC0OQ5lQPG1gjpfuMJXd5xnX8I+YDNGPisuqzfcpuyQEgliOhe9gTV7czuXCrivnPKP/0HG5
Yf1FMd/rsTHoXXaZaXgRLCfTrWsT89gxL1GkJoNWR89cqHFQM+f0Zzw3Ix82dlGqG4628kVTCid3
Q8fAvBPwVve5c7JZxkKlJ9Kk9pzY+AMPxU8Knd34wZG76nOCei1oQgBY7BAy0Tc0BGRl1yoNKO6I
IEqAxdL6R7nFWWaXoxWzCEfRfgBDKEpUs7IEQTW+J+GGwWB9Qu0uLnaacOz7cq77Nxqzya+zwsWr
Wev12Z8hVGpuWUFu3RXp4v3FRrQWlF9i+1NRGKNLYZhj+PpRcH6FcVkSLnHwL/iZddwWzGNcx0kJ
2DjEjkqWW64ZB6j39VHOZbAhEJGAgHyy0TUnBzk9BNXSsiK1WLwKhwjfhVEkH9JBNbHVApAaCD29
oTDgvFNGDduS3IDmokqtwCCjNB4tJY0/jV2F2SclOeejljomPex62HjI8xsQisJiekARyaDCqZ4+
o04Hde5SchGlgoe0ixbbDFSNWPso0t/NozF9AjWEfiF+5m5G6f34Mkn/8WP8z/C5ePzrsm3+/V/8
+UdRouwcinb1x38/lM/5h7Z+fm7ffiv/a/nR//5PT3/w32+jH/iMFr/a9X918kP8/r/H9761307+
wCkYtdO77rme3j83Xdq+DMCTLv/l//Yv//H88ls+TuXzv/7AcCJvl98WRkX+x99/dfz5rz+WwOg/
Xv/6v//u/lvGjwH8S7/lP9c/8Pytaf/1h6b8E9wM+HFyZK7+F6mk4Xn5G1X+Jx8kMk1gZtm40OD/
+EfOCScYT/4nvYIXKRWqWyYJ9h//aIpu+SvD+edS4ln0moE9qUD//vj/D3ayQv+zYv/Iu+yxiPK2
4adPr1FUhUyqezThwcrSBNZXUQvGClR6c0P45sgJ6BpYXd+2Zig+OWCs/9oeJ7vj9VirGhVjgRLC
GUDh6GEe1tWe2AjTpG2jyJfJSb53XdaYbpqZOARkgIp3hpSDnZqtGUP7PE02iqwXBwe6hNApKNUz
JgSWmm2ch4rwK12K7iB8lwdwMhpimkHBGc7QrR1ktya57cZXuYZO/fXeMAOX0gVKB+twTWt6CaFe
TfglVCoEvZXIn+pJOsRFOdyPA+QaF+Gu/K4JK3GYso4TN7HUowole9dlw1RtPdCq7PbXA0HQQKGY
6eDJTs8JSanlRAltnBfzoH+T6gUekLHR3rAlkXybq+JX5qg1UoNy1ywey8keKTbnHYmEshHJrtHk
y6MsSAcI8gsGAUGt00eZA5Q056JAEXmS4rdxnoNpigSuxaYsgF92kmBrB+1o7BwEkW2/UCT1aORh
ortIaDjCteQJKU9Buwrt9wSXslcf8t/fy+s9uy4LvDwg3H2gfgtPDnmT0wccKQE3kznFfmUP0Xtd
7kd/zuZpZ9a24eP62RzSZqrvEM/Moa3gvFOFRbPFVbmwYEvFEM6k/sKXXj3E4rciKNPGvtDr8aGK
St3T5jq9j2hjHgGpAzQ04GIQMtTJG2C6HUayZt5/gz9vb2RZ5wcG2D8K7QjJAbzkojmdD7Kvzsmb
MPHzJlZ/1hjN78fYag9tWAeH63O/CvFfpv7VUMbqrctABGFlRImvylVDQ9CSuttKCoKvRjZNj12q
bAmuXXg38mGLsxplARA4qzu+rR0kkBLsWdVWaXc2OfghNJtib9dOvjGNqxRueTc+l4XPAm+Yl1wN
lRsZuJ5WZlsN6OSiZYH+2mxMrp5aukvh5puV6FsJ8hok8fegEMwhhS3F1NWEAsMkEQ/HGPBDmu27
LJke44YjMUul9ivEH0y2ShAJfAUAC6uWnCTvA80dEtl6xItSPSgIimEV1znGp7kfm99sk/J8HAOL
RhKFqaUtsJoUTitqUF2R+k3RqoccBqg3ptEA0EvfquSc762lr83xR+N5UUZbnTsFx92AUW/sa8KA
24hmsRvwYB8XB21vtqxwA41xvrUYj8IewThAPpjxp59NNqJeSWYd+wlSSfu8Mo0DvAIqmaXs+Nc/
m0tDUbSF0Q9WiIlczWIHSH+iPZWiH+tYvg4LBJt23InHYdws012aRq4QmqOU5lFxX1UiEr3B0kRU
fKKJwxmd6dJ0W/TA0RFkDsiThhK7eiy3tXuFvPJNQa8VVzQHZ5KsmCwkNXTnESvb4c+0Qdq4gIxo
+hh6axtlrvOvjY8NdfmFFAJaeA33sAZgGXIQJH5QKsV+aE3AhF2Y7jnfNE9G2n7fUjPYqGFeWgcS
Elz/gAuy7KuTckZNWCly+lhRU6BhxnHZ9y5Yf3GfaJr0/fcX/dVga9xNZUMDk+Uu8YWDxEFk9+9S
kZo30jxulYMuvhbgiaXrSqqx7kLYSG8jvMJrQecpvFQPQ1/q+2mvV1W5dflujbWawsEoo1qx68SH
CpHeCsSGXKTtohsllBXf1uIOkIxVdEBjO+mpNAKDbjka6x0AhkTcyiKp3kljHnjF0JUgBSbr8fqs
X9r+Jt1gjHYAAGvyqvmMLqU99aLAhpvQ9kbrxtAvW9v80AmneBoGNbi5Pt6FcImNTLUej7KF7bUm
rRZy2Zq4uib+DMnve0sZ8nminazSXW7pxkDMHv6EkpM/5oNhv0Onshthckf65MLgn0tXqIH8DSYn
HXsz0o0tkaZL80GBF97fciQQrJyeckPosN8EkuQAz4YP0zxgpG0UlfSZQza5y82p2EgpLnzYBLHI
XXGkInO0Rix3Q6tZgwWlLQ4VZIszhXsjUq3kqbX4pzZ2kGeOQYu/u74Oy757VWpeLioFUIiKUAGv
Sc359D0ToSiU8NA1R6Ufx29pwvRohKuDanvxYCiQ02dVgRuBIzsFQUvZ2AYXPguGJ5N4OdJQdTod
nuZ4lTUUtnzVzoWHAFXtZWWZ7FJtGn//EKMfzp6jjbwwDFf3pFEQFKfwS/zGKiQMLqhCxm1juVk5
tFsOXZcW86X5yr6mJ7UWCLG6wEQPAyadEyD4boNowHpWN7yZvMFTomA8dN1g/P4L0uDkal5MpbiB
ycFfd3x7jAqCvoxCX9SdeN8EVuBFwzzdISpR76/vmmVZVrtmoQ2RvC8EIuAOp0MlthEqg8p5ieO0
dhyxXXaDFBcGQ4gWMJqN9srYZsdZJL9+f2C4ui/xDrDJNTeT7ToEnOeSBxtp/DNVRPNnDr3ioBH8
QJDsVD+27eQTEJB4K3+6cCLQrEB/gJIZyklrqH+q6zW45ZI7QnfEAyoNv+YmMvfdFOZuXGiDf/1N
Lw3HaJQ0OA2I41dTTJJNghIgMhqmjngbKpP1lMxz+bmCVfee7rm6MbMXxwP/vICkuAbWKUplShVC
TYPklWPbvMm5rNxGJ6oMe8iIctZuJILnOwg0GnodMOHRlqOOcbqDYssIe9H1wp+DIl1S3/a2TZoU
QojcHSRRPyZC/pALY4vp8tJyPN26DIxKAhA8OChneIAoSwCeO7LwG4UwxjPTrHtIxhItBAsswLsC
IHPuj7BssS2GoFPskkaakrvSMkcM9Qj9dmjkijtVxnHCxS2t/pkWlNm9QYudzxaA4AdRZOC1MMw2
4VAVyoyNeJXLhos+kPw4DU6zSPmiIOdFuDh+VQPcO9xA6up9ubgjuUqJTf3vhx/IFYH646AF5ILo
6Ol013pnqPk8RH7VyikEibH0gSeUXjqOsYeKE4KDc9v7uSynlPhjjX+HQ4lU6OleTSsFR4psuhOS
YvqSKtUbB9cao8ElxLOx09FFp+oNp+/06fAeiKMBESW/hCuFAdusvi+UDgdRuJo3siJMFxhJDAQO
0Wd1GLrD1I0SBlOms1FaO7+O0K5CJwGuBeLzZ2S8TFMmXURG6JvKYGEmBrGnxTPsCLFf37j5LqSw
lFCXiiivDBJmHXE1TgtAoYdjDTlIalxl0urbXistD70LQ3EdtY0/Gc2INUJVhf0PCQeJFnrsYHum
Odu3ZgUgPp0zed/DgtrHYYbX5PUj6PwW4wmpqNLXoV961obu5zIVZRsiAx6zLEWFSlEvovpNaZS2
r6JaQV+x3ooILg66zAqBuUUlTTvdC2Fj9zTjgtDvUOKBayqV4iaRHbqFNUKOfw42n+ScWVsrv1yO
q2OBQu7/DLu6PE3A4aMEL9yX4yE+praGcledT/vfn1GNhv4CZ6P58uKG+gqUFepqIcqGwyfCM+lo
oGiw6xLISnYgDCBQueGPI02664NeKPxhnYkj3aIOQ+lv/fFjOjZjEIMxNt3v4p06heVNEGuojRnS
/B4BIrLHJcBPcNDzkoJ+HfUMa2u7L+u2nmDOHYpE1gKBWoMK0qgsarWldKwjpo1G0hjeFFleH9ss
mdHPy/snqx7ErcFJc2yjMDsWKVYyA8ohmH+r6lsrzaJf1yfmPPZddHMoZhB1A4JZX7GKSa5ZW1SN
iMZLvxnr/E5yrGEfjbaF1HvZvmnjLDu0EaYIeNlsYUkuVNMZfzGGBw9IDrTOMTplDHspYPwGPZg9
vmrTPgO18wYTzmE3S+p4V0wDRsoYtMTfG7Sk3+ZzY9XeTJOOCkOpbdzJl04/YHkEGxqSXRTVTz89
xWmrvqpr4bdhNN0ofTfsx9D+jGfV1slycebZlC+1SVQRVgc+aV6mTTIGA1TkjRs8avQvtiLAXDhm
07itlAQ7uRu0GySBxH3Qj+qX6yt/IfqgUQRKDkFxY2HmrN5Ui0pTpEQfqU7pb6qCZy3Pu49jPXQ3
Fljjo2oi5DzUdfjt+sCXjpkFfkJeuWjsr4lvSIyNoPCY4lQuh0OeQ7S1Amrg10dZpm/9rdGOA1Ky
NOoAl5y+HkYQS8mjERhU5bIfyaAnRGPUHmo24UeUQ7MNIPClMxtPH6JiUEMgTpe/f3WsSXOjRFjY
EsxF6nRrzLWsuQiMADSE7CB9gg+b7uUsxpXr+nte2rDA6syF4QOGbT2bTpcWJglP7NsLnlpIk/xg
DtEvfRr/D+EqSHQ+UVJHXnINHBKSFdgh8b6vY37h2XNgEqBOVuf1NIKeHGFaNMkV+x1ovs2P5eJb
LtEyhVDEcc7QYLjcgVZJYOnGOSCXrNC8AguZGwgf+sYJcGnjQD/476FWt2COG1PWdwCdJCD4rm3W
xq4HrL9rs7zdN1AXNjbqpY0DyoyOMqUnOsvLq7/aOFRYpMhRqsgP0tje1bNtvy0DFVsRwOq7KJHp
7U/pb5KSX6JNhqIrQsTJ1lkOh1eDVgkXXT3mERYe1YSJuq3tG5Btbtf3qX99g1763DlOOUuBHwNv
W81nAmDEIVqiJ0h9ba+GNCWnkv16fZQ1C/2vN8JZh2iNQ40iwOkbISBetTpT6FtZVN8iLoAroq3Q
OpOiqrxJ7fBNL8f1F8wOyveWXih7pCXaX20FSkxtcLAj9kMeGPEqPN8UOlNqEHm6lsGnUo1y4+i9
tOR0AGnSo/ZBAXsV31kzHpYgl2IfTV/sD6rc8Mra0PxajpC/KYv5gHOk9mFjhpZ+0OpEBBWwaE9Q
7uI7WvWLptEq8KOtIx9ZdShfavektdH8eQpQ8JImdjh8n/SmVgQI3Lk99qY6bPSHL7w3XWrwAogR
yAsB/HSNpKZNsagj/lGjvPN1eZw9HavWGwdCvAd+ODrIczFuTPalzIoKDQ5ANH1fdFVOR220wghF
TZLRGWX7JAchuVRvAfmn9trSkuqT/azo2VvodP29pOTD5M5VFO8jmrTa75/WPAt63ZRUOcvWCU+n
qxl28Xro52Yo73WlmB6sfjFr0aZ+o0e1bPj1ci/KWVTB6A3CNT997S7NnEbSitCnro0ZQxa04ouW
mZkC3FNWDnkokmdJpPFtiUEkpBJDnbZUEC+tN+wLVo7YDhT8+mjTy7Adu0L4NJz0u7wrtOOAIesx
DZVflWRobi+QG7i+zS8c39TEeG8CbYRe1vAMZSQtjkVCn0aJkoMWh/0RXrh9ROYsvelQff18fbwL
YRSwXdTJaAEv7fz1tzzqAdJ4OeMBXYCsFuV7E6bOTnjNj67UxzfJDCjw+pjLvK2WlsuCL4iiGNGz
s8z7q9MbXtMYjzmNFG5j2N/6YKC2KUd7bTSSd9eHOptOEhVwggZ9bQPhnPVQFR22mew98WNUC5fM
rDnIBcdlrqM3KQVytfFq518re5WbCWU1qrcaQ56+myKnalalieQJvWuO1CAMH412AWEl7p2HKFGm
Y4v5md/IeX5ToBP5JGJMPTGkSjc+oAuvTvsa4TKNphCtxtVphdpO1ct4BaD4Npc7XW5yv0r3A62q
ot5Sgzi7JJe3hiuC6sRSAlrz1eIKOahQZiwUovGjVMxsMndTWWpi4wC6PNBCS2UgSDjLS7/aOllL
PJMOneTZnDvHQOkdN0+VLSXsNUF+SW4XMNvCEACCQYnxdJhCVtpuokeLc3RdHoza/n+cnVmP1Ebb
hn+RJe/Labd7mWGASV5IAicWEOJ9d7ls//rvKr6TaY/V1hApKFIkqqtcy7PcSxOCuzafkjGOvsJo
9g74u4qHoEKzFqTY8NFOJvtLqTfOGT61iTtlMEE8TuqTFZTKH6TW6p/j2Imd7f3q9KrfSQwEAp/O
DzyQ29+JfmIRRFgChFE64eqhWegV5HH0tx/pAeqWTtd9qeeqOflduafW/OoQq6HxrIOuA3XQXNMo
nLLFctCnQVF7mXftpsD9PA2G/SC0vP90/xBvfHSwhQRhwN2h2/mrjw43PHelranO6Rw/iiLDK8LQ
0r/ePgrdq1+9O0g+axAM0qC1XVkZWysya8TiWvFONM1eH35jLjD6aLjAGuTIrLUMFrywF+zG4KmL
1r3i+g2sDKTJw5vnglMp9SkSdBz31mWJNIjhHnkyCoN48K9Vq2VnH4jvTqqxsQXIpkiFAxJxprN6
ojWhCapVg+pRpeUD8FzrPDp+oVTCjZ1z/2ooCt+gFVVXA0wxifftRncbzy+V6l4Yz1N3mmwr/TtP
loqCWxn/uL92r84UVpBU97g4yS5oka2Gkuim4nuN+HDcZZATDHQeuxxHyIIr/4gDaPJxjpxP0IbM
8P7AG3NEZYmchsyeQ/1K/GgQoL0AQYYy99OPRRXFod0I/5Qtpr+zPzaGwrIMWDbLSlFxjS1rECP1
494IQkefAMYMY80FRzL8TgRZvudpu7Gg9PNo9IHTQ0RqDRMYXbeNnUQGoY9xU4cqoz+96yKwOget
771vWF43fzs4QqLkWcTF8c2LCqEb+iJBIZ2idRiZYw/elEYehd3gf00jypNlXM6ccUAp90famiaa
2dTweHYhAag1f/E0LVaGEKmcQX5OpisQV59maEdD8qct0AM7llNiP9plALMFu8OdJGHre5KEA/qg
7kd+sho7dUYNX20UEYqSmL/sPO9kjdRTLCPZw+29usBgIwMag96AHTKFg1XAGIEytaoiChBND4yH
SV/GR3S6+p0JvQpeVDNJmRQrdQPIjatR/MmIZQm4IwyCsnp0Cwi302xVH0Bmmdd46t23bxNEghTR
GgqiA/3/9uM5IAg6itt+WKYNMF58fk90x7VrgG3azjuzNTXw9aDh6Aq/RsTlMjUTHQORUKOs/DjU
WXnNaM6i6W8SpYe2HMb0en9rrgms6JUpQ13VLKU05PPft9MTFfUwBQYMvYEK0GGccUo4FHOBpd4c
j3/CMJPOISvmJZxby+8OqNH76NAsxjG3cvsUuLV1cnt9TyhiY9vyszBB4rygNrK+aketg7ucIStU
y6T6qvPEj2Ecj/Nl9qdlBx21MRY9f7XulI3xxVmFdE5tR/NUxQG9uVr5EFleWFZldEjQ+T/fX+6N
m+AXwg9mBOhRE07EzU3QJV4Ul0Pkhx1C2PCdDHHgDjdqBICr/JhY3fiXL5Y/+qCsf94feXOSfEuw
pOCduGtvRxa1mTX+zCSXbDAO7Ri11wZw78HJx3ZvT6kFu8niKLvBCqfzz3jEAatZ5iiTO2bsckRL
wJSt3RsPnV3KSy5tAwO+tjzD6IourQ3o0sRxA2EJu3r7O4aeGDeRkuSDma/W48Wdmy0G8lOD4Yfz
DMxpXKT9WFSGETrVaP9zf2m3PipwGUpzZHZwlFfTjWUghzlt/RDBDjSa09k/CvrMmNJncahnmUM2
a1YHO8vzNyORWWlopZB1lI4SKkq3s6TnBrAMK9MwKpuf5eLJS2wxMj2VZafCtbV/iOUprCq2N1XP
25FaO2jnWAw+gQcmIwuyOdcxr7+7UgY7X+71LUi/H6UOYh3aHMie3Y4kAeJN9MR8xKUBDNZY2ISO
RDnQpx/wNMzjXkT8emaMB4tVXTUEPGuUmnBRncFkwgsH2f/scJi8jiL9OLX2dLm/T7YGopSiqMCq
Zbvmy9dt5TlD47ihAfLlqsfcqRWYjLD19h6SzZHIvX4ddp2K/+0SVnNgTRLaJwAYwzywF51r3ML1
lJiY/cakeLNI8hGGQvR3tfkxZM9mo+jcMBmL+YH2Qg6ccSyPKRolb36J6eiRILHTeY8p29zOCgqW
KoU2bmghGoNPpp0cMWnogS2Y7unNnwryANkYYlpkMessqdFaKs1L4YZOm3VYRIsI+Wyzqj8irSK/
3x9rY7+rMhu9ezUtIGi308JvzOkhBLmQkr1/gMpOH0co2+GijRW9a8vZuZ1fR2mgQcH2MS/VpXRW
e6PwqritDOmGgdejY6ePwSnzivStJSYufj7V/yOxOFmrSQWlbeGpM7qUH+hP4sKl0CVd/xBlQ32F
7kD74v4qvqrIrgZcTcu2q57vyD408hldeVvzTxQ50KIdFvtDKq301AfVnqyoCo5uHzquXZ4XqDhK
93Ut9oaOQzRhU+SGoird90EwaafBnosrWnbpuaB8emyXyXuAcmQ/lNUs/7o/562dAy2TugehhG6u
UcWkgaLNUnjb2rRERzwFimNtD+W55KtewfjuifCqj/Zquj68HAoHZMHu+mauR06eNXMA9c75kkUD
VoVaK51Hv/TrvXre5mCouAPWUj31deGwJUHNrZ7JTVWh7Onj6QHJj/kKbDJ7a4ebvcOZQE0Laoii
s96ewMoTskyW1g2lng6wjCAUETD0oV743Z884Nlz0da/8cwpmo16eHh3KJDeDjrE2oggDScEa+P8
SntoCIMp7vmjM47jkOlvvz3J/qiS0EOkLLOOcm2fu9lMmWQzlM15dD0UVx1bewj0Ovnj/r58XepW
C6oIUpR8qc6s75jKagvZpWwU19aC6TgaorCRgF+iR5uO/gcPT8TPU0dgpIPQQOmkG05d6tqXmQxj
Z9pb1x2bh58DzE1JM90uM/lqHo2jxbSbOaNJ60jKkom1Ex1t3T7KflEhHElbgtXJ0No+ARgxOmHh
4RJGRpUf8sQaMQREG9yNnDFE9sPbeXpfx50KzUhDmOYMwecatmC3fgesH6kGq5nKi52ZINLl5J6X
jC7NMDcyjPNxfMD1eu+y3bp4VCaBEzqoMwrut4s6l7yNXWs5oeMn5cc8q1qbzDGlbkNjGS89lypj
vnPBb31IUlT6vORqaJOuAtDaRjmkt2YHr+w5Ps9mrR29YtgTGtq6dV6Osnq3IpDYaZculPgqXZyw
gMWXbwyWYxqPezieraEoz4MdINAw6ejdLqK0Wt1fUsMJ9cEC9qVHyzHBgwh/c2dXL+51Rkarkree
Lwan0lhjeJapKGJ/0BGIQ89YD6cpN3EXciL/n9xKq+xhzuziP/Rfqj9nOiAYF+Se/OIriuP9m2Hr
I9L5glyvVAGIEG7nnFaWqA2DCqpjwZAYh8F7n5S73l9bz7KKEOmWgocmMr0dBbloM4dIj56JhFaI
8ujivIdRJ5ODHKSWHO02Ed+nqsWsIFui/hHHnnwPU7R1IxAWKAY/fHpcxG9/A89i0eRL7oZFgIR1
NUzL2fVG2YVArJpLbxrpf45bgdO8v8BbJxNkEMkooTLA49UCW5lTY0FHNXyacJ3s6CsdjSRoKVyN
FjZIZrSrOLI1IiA0AMSYAinhkduJVrU5pW4q3LCqdfe51zX9IGuu8dhGJnlIYXjuTHFrDyn8MKQx
9LvJfm8H1LQxEl068HUntJ5mO64/yGCKdqQFt06nry4aChkwxNYSd20R2+jO8FwCX7SO0Af901iU
JWzrPPj09m9GwRJdGJRRwWauUijLrEtrlNzjbhJBvHVQDnAbDdUhvALCbip3e5jqNVrHcS8HVP//
RW2kNhF8gmzmhAMupe8wsw9CS9jl0RU+frZtGxztQOZn3ej9922Tf/UlSqxuECFiNYh05xV7DZSl
kwKEQjFQkfEGKHb7a9xO66rAJdda2qrF0ZJs8qhhriuPOJGWP2tpLcUpceMchlVulBq7OC2f0KjA
E3zBt2y6zsvQvxnPon4VuqcQSQhB0Yi//VV1bwkMqQjtZ5iMp2mgFDp07tM81d7b78SbkVYHqM1s
WCIdI+F9+nfT5dVlWjR3J+vb2M4MQoSiusFMaPXYGHO06FYxkY/RJb/a3Uy0WWBW3MfpXsS1ORQw
Q1T0ID6QLdyu3OJU9SiEzvesMmS8abI8Nnn7abGmPUuyjauHC57OCtoc3Ajr9Eti4AhBnoKA19nD
GZkj76wDdLv6fmWfLCfL3h7lgb+hw8E9pzTLV19KZJrfWAANQunBrkl7zzrORqVfk8xvk2NR5/ln
T0+A2L/5fuCiUxVVXjQe79WwhgwGb6qIpp168Z/As8zPVCfILfMl+mB3zrJzIjeeT7qNdO5VQQe/
kNUHzNq5q+wYzbzJyCQllno5OZ1AdYcToYw/RXnp4tl/L1O7PyYB6hP356sO/Op6uhlfbbAX11M2
CswquRBDadvL1cy1/NQXpv84dMD3LVDjR2fO9iSCN4JpurrQJ4hO6DqsYwZfj6fKngovxJakuSb4
ux7zWgdO0AbJtccm88Ey8uaIMJO5c/63pktMRBjPVcMDoP7/i+nOWdMVHtdKCBc8ufAS4QYjUuuY
znX3YclFexVQzsL7a7x1SAlPqJfR/uRjr6438Bs5jzSHNPOpC5IrlCGeNNkTF+mb1Uq4SamQKFAO
pQqy+dv5lXNX4A1F2XNxYwjHo4PzIWI955Emws5Sbl0IL4da3XLz6BqjU3huiBtTcvHbzLgWRoS6
XYM9tkMgdL6/iq9pXgoFwGLZ6jmlCLqKRbwYfUtKd2SXUaT9bKVrPwZ5F5y8Ft3jY7QkGBbpXe+J
YzaP47va0iB45XOKx2Mmu5OW2t3feew4Rwvwx/+QD/b+uf8L1VldnSW2lW5RCqZe460xyj6GFQWS
C16IPYJ46sroh4zb9uH+IBubiWeFJ/xXEYqS/e0XxvpaNJ4UXhhJiHyRo2WXKW8QkUi9PW7ya2UB
6qQvx1qVTdJ5mAIRoSTkzp1Xoxu5eBgQuNX8w0yC/mfaAjX6qKWGh0F8nuZfXNnbSDLHba5hEO9q
/sGju+Cdyklgtt5obvfml1ZpDtELokzNA7i+SLxA00UEKCZ0M214lBounkWXGqdEtv6OXMjrj0t2
wYsEuYmiDjH/7bprYsl1PysQm9cc84PM3OWhQfhz5/l5fTNSZCZqUMm+ClRW4anmwutatIw8lSDt
7E9N/UA0RlknL6YZfmNTfeqltLB3Mty3wohIn8jgCL/ozNJJXB2vboCRQiMPz8aBl6A3zAYJonY6
z0ORv/lCZCh6ZVz/ZG0kF7drGbVRYWVF64ReUBXv8yTTr0skyiMZzF9vPS2MREahyEm+GvR2JIXA
npBa4asF2gBcGn8hyNGEtZNhHe8P9fpp4e8nPlLGIGSDa+qAXtcAx4sIHdGoyq5xn37hPhvO3pRl
RPy5PBRtvsdXeH0H34y5toltZw0Jj54xpaONoe7H6RHAfXtMpyY5p1jb7Mxx6xC8mON6ey5TMEha
OYyHeN1p8cz2HFMB2DnVm7PilVaFdvLOtRTd0nkLusGYChmjzI8ywM23aEb3UOfLdNVcP77c/3Kb
41GqgcVGXAuX7naTSFnghdCiOZjoGYoAmGaefRO5orakgBk7/V7dYPOQ05WkJkOMCfz6djwxlEVK
mZSdkvvlWXd6dKaSefoImTw5mqbw8QRzi4vZWdnO47E1U0XUJOaiAfYqM3G7PpN9FtghVlLxtcuw
bnW1oQI3qncPxqx9ub+wr/myTJKqL7k9V7RPMnQ707YbsYO1KIWZiRY9gLapHyNnWEBhSwSonEKc
IgQOD7zd2nffqv4xKCXt3DVbUwazqigyrhI5W93bvKRzZ3gT+Xfj5afWyXCgSX3NeejRm3iYtXwP
5fP6gWbOSoj7l6Gltc7+RBPIhIa2E4qek7/4kLsHt5lPXVR/u7+8m1NjMKpBSm1onSK1ReqKtqGW
gX5Yc9LHtIKRgp6XcKfiXW2YezZSG60GRiNP9ylsYru0jp4ts0NQGNUU7m2FzIpH/VyWLhrgsTAP
ZpA2D4UWu0djlvZHdM36Sxkk+tFy82Dno27dtbxUNIxhP4HPUvfUizDeBBs60Gx0iKi9iBQ05o9B
N8KxVfgeTGG8K3wdbdgZdns/q9quD2CKYHS1mYpc4IJmCr5tNwTUkbve/FM6VvEwUCb5YQlN+9eZ
EVQovNR+Nr1IXCapjXtFuc0dBrhBkeGQVlhzbt20t6Ylbqg7Brm4lnWefIkK8b+4WIzz/R22OZIq
L4Bc86EvrG4quKhUAyLCkXLwrT+jWQRPwtb6h4UCx87abg1FUK9OKOVGmuW3n7TV3XjWdIYyZ3u+
pugGoJaddec5LfZe6s2h1O0LRpRAfU2gjxvN7mXKrZSRhR0TONT/LHmeYVkypj/uL6DaiLcpAewF
utXEHuBe0PW9nVVRDH63OIYdxkHQfTNFyvtiJ3vkz42LABUdwK6gQRVEabV2OLEMhqAlH2YywbFS
dN4Xf0KPW3PNP7F+n3cmtbF+qD8pIC8UNCq2q+HMQk6joeGnVcwNFLDc9eCBRP43rRZyr/u1ORb8
D/C8DPlK/8nGDAqD1pRtAQXkZNSm9zg49ncrWPLP9z/VxqvMe0z6RoKugImrTzVUtA89j1iqEI1l
n4VjxX+4RpyD0BRLZyFI7KegFgPtETav3Nn9WzcLVlckt8De+Xcdg/R45DT9TEwgdS87y8zu3vc4
ioearw2firxAPMHL+gy9d8N5rLKxOUFBz/++vwRbi60OBbsImSTaq7e7daqj2e8mouVBswf92Jpp
85j5cEwAITT9zt2ytWmVrur/V/eok94ORl/alHpUkurkAWFWRm/hIB05nDvow3noLK0272RXm/N7
MaTaAi+ejQl/BH+YsaUP7HF46I1yOg1G4n+MjHRPBXNzN0HpQ8YVl0fCn9uhrKnWEzzvuKPrqkmP
pFvtBWu14eTkvqcdKHTnn6PJ6/7SXGnshF1bY6NZ4KsGkXqwV9OkwyHrlgsjrMvUeAoCZFFi0yiP
gdtZJ2qbEpeH8lsaN8XOJ91aXzYPTxNtVqprq7xuWoZlpD5rh1Xn6RcvTYrDWFj2pZ7m5fT2rQqf
HFbYLxKyu1rfykbeZHEpR7v18G/l5c5z6Rb9Bd6LszOprX2Kc6YOYht+PcHz7ZfE0SpD8K52w5LL
NRz70X4epw7a4qwraR3v+/2JbQVZAGTo88PspnW7LvBMIIezQgFk/DZKvhVcew+4eTjvpsisvgcU
az/N0PJCrYZvlmrS+aOc4wm1mbTfgZVtlH+g23IdqpK/mvzqOkiD0RRuR3yJmVh80Dptfmpq0OtL
Z3xpmqWhNO+m71q7ix+w8/HCQC91NpnbUOPMEQSLCxqijrUHTdwI/rgiISPAQQJbt+ahRbXjiEjy
fOcauipgRDwcHmILkz5ihnGCm4bi5J7c9sZDfjPo6rZqClQOI2q8iqoz4hBs9pcI4PnOM7C11xSI
xzJAtwAfUr/ixQVVRkGUSpm6YdqYfwkvdS7LEBRHR8+ejEiv/ri/1dRxXAUnqsSkKuEMSHnndrRZ
MyUMOcMN9ag2Dnoa481TYqqYGmN5jfVmOsWZ1A9WQu1PRmX6fH/4rdsCnx5AGTTQlSbI7fBOkI0e
8BlAWSmKlVGfIhzRmfHRSZPq8jtDAYMAMU7css4XFiS9elthdJVz5BXh9OpExt9+zAx7Lzjf/ISQ
Sqg4Bb9omatZRXlTIjFKL1umNHSq2PzYCmmE6PIVodvUe1CdzVV8Md5qY6LW2PQSNfowaLTivEA+
OZLCLadA8/faNptTo3OuBJboOK6zH9+f06mnoBfGvYzeUacopkPWNkV8KKp2fO/Y6ZuVRlE3oJgG
EY9rCMaMmvyL8+CWFOySgZI/ZG7vWIoUJ9zIXQ5BFr2ZO70aSk3+xVBtH6SCKYF0WKSLv64QYd9W
404VeevIUWCi+04VmarI6oD3/WhgdQ4bzNKCHp3xwMdSKjKCx8KM9YuTEAAWTRC9q9Ol+WYGU7/s
hECbP0BhIVWdF+HR1WvWR9HcJ8ish0iH+PKQ5QAurHEMfpa1reH9wHl3rVE7a1pchIaf7ikBbG1X
/DZohvGUosKzelNqGxlkAjw3JC/RJA5VPXZo2CdZ/5uWNIuO98/95mwV0YjVVhCd1UeFOVpUTsRo
Zm9MBy+S4uOCkmaYDMhTuWlaosmoxU9eY7jvF2fa69VsBWJ0Cih107eiILQannagUQmH69wIkjI7
6LL6IvRM+5/hRMPZlHzcfGyGY1f2/c6Ft5lP0OAkbMGaAfzw6lqYvF7o3QRSKDDE8mO0p+FMIb6+
+vUYXFv00p48re4OqtRxRNDKPlBNafa6GVuPpvIy4Evzzd01L8jSenjxM81lalgf2yJCCBPfqF3v
kq17iZYnEq9KxQJ26e3RLTLEQTIdOLqj9//ZRW+ck6bJDlNhDycqFXuU+81Z/XpIQEfSq1lv4arw
02gAHNnbHSZsE50nd5n3Si9bW1dFANTa4HUTDN5OSov7IJ8EiW9rxhN2Z0M3v+8KBC3PM7Jn6aHv
zbg5cdCRVyVFNuJQeMX0G2BGnmfg7jRpEP1Bw+P2Z6ABjMWJQaUtMpb4H52X5jBKWT1qtVeE+Np5
mIqI5qzjnnewy6K+Wo2IdrREt77vy9+wvjT1rE3zHvBmOtNp1pakezL60rzmAis+HTz89f6tsfWB
uaE8GG3QlF6RlV0x2a4XUzK261pea2cwrwF+BP+7P8rWTUipAeleWDaMszqhMqFqScPRCeXSpD+i
obXLg18WY3oIxmjcw7VsXUXY91KLh2SDjtFqDQ3hDXO1EL9qVtZBMnUC87FJZZFgB2fhuTQYKayC
yh0wbx3Qi96r2G7OlrgBHVIuA9QKb/eR3cmx0PqO0oIj/XNT9vN1AbMEm2GSO3mLWrh1WMu2VGwi
ZDFAlN0OlcvZrRZ6N+Hi6GV8MPIhOHraXIUDWM5TigRriPX5HoVic9RfnWGT/sqrTdNWqBSVqnOb
u0X9ULv5pxrS2UVHk+GdJhEKrGJO6tu3EEU4CsEK9fHKqbW2SUZ/FceSehLvu1hfPhtjOlwhnO5e
sluHQgW0lN0tgzrc+gOasNxiD42xosvqc93o+Xtp1PHO0dvapipjAwsFOshfN/THorMFysFIENam
9Z9TYVgZdmjNX+a0skNohenjgNoacKFC7hBTtnYoVy0Ye/7l4K0ea1vEZuLAewsnkYwPfVKYh4jV
eIy7eE99ZHsoGAxEQKhqrdWlAqMFt4eAWIh6XHmaveFbP0XjCV2EYScA2hiJfBKLKOX4ruDRt2eh
kxP+UTl4T0+k9hGpmOhxlL5THGxXWJc370Zk1ul+QwSmeLi+YvrYGCerzgjt5jgNB9vQkGP15/cJ
NpE7G3/jRWAo5RqMIzKQ4dW3cm34UFZGjSSuhfYzw9zhYJlm8lV0rQeottwDqG48xrS71P2pLJ5p
Fd8uo2fIPNVdrhSj9ivtoyw1/VMTBQUWGrJv5GOWNoV/nvzOhrS4eMVBm+T8z/3l3TiAvxyQqISD
DiEDu/0NfhFbTVNS+RG2m30ecaU/9bA0f94fZWvDUNiH3UlhhZbC6r3vFrJXVA8JbowIS7xBpj9a
odUH3GLjnVxoayhoQtQdyJW5w1aLWtRBj9PgZId+kHRXy2/d5yomsnH1XTm3zaF4EXx0culirStZ
s051eYIfFnpjs5ziIEoecgGTW3hxuhOsbHwm1acI0IbnIICeuv1MrtsJ2KRYCI1WOp0THKgvqUdV
4/5n2tiQBGNc/XSwlOjPKo2zhQ+kRL02pMjDSTY1bqpyJsWZcrxHRln+CLT+ux3lzoNworejDIG4
YG9AhQPqA+HE7Rw73yuimkorOid98xGXJAR4AyFPpiH34pat5USARHW2cMrCl/x2KN6iAV9uek1p
ZxpXvx3FqcXob2c5t0ex4ekGhCikp7ejRG0+NHR0bQKDuroSoZhPPjy66/2PtrELFbhdCe6BYCQr
vB0lDwY81lraKzHeamctHReS/VF/P3rZt7ePBA+GO5/XGlH81XwqvasHNGgoxPe2/UGvZvM6zUl6
zF0anveH2tqJCPqhUoAiOjHIaqiyqmjt9ASWlVEYByturIMRaclVS7x/LK1IcP7GyvnaiSm9jE5P
eHt//K1FRV0QuiVXs+pU3y4qIRc0rIpgHVawfoHQ+bm2ayqZibXMf90famuXMIbNuw139ZXsph5V
eVkiIBDabdcrkfkZoYk2MIudKW0t6ctxzNsp5Y0pW2hxHO65F1+8wUofltlv4Ttmxbn1luEylo1z
SrQ6Okyy3zP22FxRlfoAWKYMvb5bhqxx5dDzBCyyKp5M/Cv+5+l4bziR8en+gm6NhHumiiqhorwS
r5uWhSZKatKPE3l+xQY3+DPpSdpRzd1zhN4Iz5kPoiGElgoJqL7ti/LeFExYN/a0/tCfKP4NhK0/
OoOef4vBNzyidVZ+cCZr/I0DT4+Cdm5Av8JZ98N6UBNFhpxmOGe5dUgGeiRjFQ3XAOBBeH8p1ZW7
SnrUc6MKLQg/skVX87OMplsseJPtMJHb5JEYLmldF+8Sy4vO3eA0z0jFa/8Fer5X5dkIxlweO/pE
YKwgIq+G7kyzGbUkodWZm+alREj8WHm4z/NGWCcENrudOHNrqkR9lDYUJw2u8e1UtdQdZpdYHQy/
6TyM6PwczCnqwsqKe9VqNLFsr7pTmgzidH+Rty4AuI40RZRqGwK8tyOP0BPahaMXMh7e4tOUlAc9
qNqd23trGEJbVbqj/vZK26st7SwtG9WGz0v7W42xwqVBXXMnUNk6EUQQSpOVZgUzup1Ml8AriSPU
yRa7fa7L3Lk0faldvEarAG87zTGLtHrnQGzOjOeIfYp0zytjraGxetNOmRlNwiKUJlz0cQn+vf+V
tibGY4T6GyLvlOfWX6nWkoDGEhozpk4HppbDAcnO/ki43h/SomwOok7Fzp29MTP1+CnwLzT8VwK+
KF/rtT5rsCEcIcaDl+nNu25Kpx2Q9vYwCl1MBgDAcDW3NIm1Viso3/tGr/1sZqf4bDTeXnN9cxSa
yMDAuU6AMNxujaS06FHk8Pi9xtWubqzN2aEVwt7ZgRvvHELeyquPIhvostVk7HKs9UzQlXO8zP5Q
Gdr3CC1fdOutxwKA1sehG7/qE8YO5ujvlWs2nh4UHmktKd16hAlXUzQaMBJlFCsptjh4V/Ut2rJ2
7k6Hzphsb2dzbA6GHK+iefEGrRutLWrVnZ2qrk85B896NHgn0ynpHuuiqafT/e2/ORirydeDuEsE
ePvxxj6OZyCXXli3zU8ux/Z/uI7idrCke2nA1jYx4ApgvIJKIHpntyPZvVYhlBDR3ijb7oxCiVwO
89LMey3ODd08ELXUnBRvl4tjzb0opE4pr+Vj6R36lc1sJk9jU/WndPbGa1FD5wsLuVhh66Y4LE5j
bD6PKPSfU0r18bGTRQs30kXFO7y/1JsbGGgxdRU8Xqgw3C6AgeS/tggIPyZP69e8S8QjGXMjDu0k
ojPr4QcI1aBMd2gtPU+Pbl427U78vfW5qTgCulGFXdjvt7+hzlrY73kH+oJE4D1Mf/GUde507qS5
G2tv3KzA8lFRAaZJmWwdaxupEwmL+gZF3MR/qIdau8yO6I4uW+5vtAOnoxmn/W/sZ1J2hUkjkn+l
vKFnbu9pJRjDvHfnv0yJeW1gFOJrSULzG+eU8jQFOR/PNpBTt2vZgXku0JHmUjBR5z5EZuT9l5tF
WV1E2+n2+f7u2To+yPXCb1XOOWATbkcb7XjO4pjdk4DVzp8Lv0G32m69+TdYGyScSDOAJ2KDrG8E
gRiMRgYFZWxpPnqd4f9oEfv57/5s1K9dBaC4m0FbQolQlaNXs4kHN+iiiDtOpzT8Dil74zmCHXhM
UlNUBzmle1nS1sa3KTOq+gOlm7XqFc7NcQCGEC2EoHPPVgmqLssHcRZVlP/GGaOJzFdHXkfVB26/
VCOq0cBKA0yH25gPVblU4RjH0bn2kz1w09aV8nKo1XG2OturuzZA4s2CrjC4tC3cafgy4KWJvvMU
HORiLKfE7oZDmXnNTutka0uC3UMZDXggF+4qma6HzDEdul+h3dvOHzkElHMpy2EnCtz6cuRihEpU
MvmE6pp5mYsV5NAyA2qRz3F3naMZs3UQi0+Ii8vz/V25hWEDSkeZihabSmlXny6LayD0beyGvY7G
6tFsZfQxoHk7XekNif+0gTb5cWxj7ugppqL8wV1i7FPw16jbgzu7xhdA/tPFrFr5rxxsrd75gVsr
Ds0dfABUJ7Ko1ffu4TUVhqVaAXbZfJ5rYB/gfn8DR4O9PGU00E8qR7RuVzxOmsjPDcj0ojOik2f3
32q91a6xsfzOFapYkgSPgJKomN+ORFQ+OdIELYkiMXYWbtmheVDoBtakOQrROyIBmzuJcp1hILVF
Zra6sM2xmhojV0J0Tpt8DSgVXrNCNz/lUeHuVKu33j6lgEL1AE0CxFZvJ6ZDtUiGUgFnIJeeTLLe
EOeZ/o+p85+lJ6dHzU20z/d3r/o713cqbxFcYhIKhV27HdOYq8SGWsNx7IbkaXIa78Dt2lSHNuj1
sOnHPZzc5oAEJOROv0Ajq/WMcFvwy3pC5A43dSRBjOB760H1GXsLh4za2msZbS7qLylkNoYa93aC
SOZowazTc4uLYfhQWIPz2dBKcR4Xq0AFpU3144AK3l5AuXnoXgy7uhQcuK4Dvk1cslI3j11aNLTG
mj2a3/Zi8jwBgKHNse4ElJarmYmSdqjINUg6HWOmiIbo9BGySzoeSQ8RRL+/Y7YOhJLPNn6lbVwo
twuad3k/gvuhiZnY7od+Lq1TLG3vfe776c6juLWIoEMhChAr0a1dDRXreIxMNKRCR6R5cih1kF0H
1BN2U7WtTUJpC+MlQljoQauBZvpPlVHCeO/HGsuP2h2Wc2TItjlNZkW3owj8UyDa4Z/7S7n1Enug
YolqgFCRpN4upQDlE+ekV2ECueWS+cPwbeky0BlJar1zLM09uyApjojMdzBh7WDnvtlMejxCKSVV
SslknYQj6uZW5OYg3E0pHLIao352kkVZAcrB6ELXEu4n0EPacrCFBIopAcvLQyN8uzq6o5N2B8xS
BMBt3Sx3XvCtT8Kzys2kQj5c527XBhVtvnOhYq+6sJ4Ae8dnEug8DAa9yg6L1xohkkH1zpJsjgqw
g3+4DEGg3o4KBX+UYiDEzCxd1Rdr62eWT9k7xB2XD3VKMQ7u5Z7s6BYen+vXUDJ4umI9rvYBfSk8
ptDbCxPgYGcU3PpjX3XJM9Iw3jEBWPwlAMD3VPHs4RGhu0QNUfq336PNdX9Dbh04xU1iU4DHsteh
gukl7qgjAxpWYxJdyByQr9OtvXxyexR4+egLU1xd06C0qQDXK0jqXblkD5Ypiyc3c7Sde0rdsOuX
TandsIfopgP4uP2UU6ZZVqeyhUAWPTUY171kUz5dZGYuD4Pw6kMdIYvvZo1+ub+KGxJYqn8Ow4pM
BfzeOon1hIFKbZP7jJqLZ9PX9GNUlPNfaMVLcdKggotLnltmcxgdXz5hcJoj8KY+eDk5z3ZrZHuY
3K19TeJEUk0EQ1VvFVrUUYvmQ+95RDHR/N2adDMFCebj3mI2yN4+1u7i4Rxtmr9xnkgIqZFSzqbn
vzrFWAUbVrwoC4SoFNkHremLMIt77UPeZ/0PRFaE96wnsf0781U5hqlTz1HukbcfnygrdXrJfGUU
Bc77wi69y5iZbv+njSrbszv1+Eg6rbWT3Gy8x6D/ubBA5Cr2rtr5L9IOUJNe08SVHxqird9FVdSH
xlKW//ad9jfcZXNnuI33A6cDklO8MwylGnw73JzXeUs5in0mLPe5mLsonGCdfnWjypqP8xjY75Cz
MT4FlXKKX7Q97emt6VKo+cVCYJuvNTznoos1s7B91ZiNmoM2omlwyCmnfl06Eajoyl/+3TlbKiBd
HWtyccABSvvMeXW2unJGjaUbvHDqm//j7Lx6HDe2LfyLCDCHV1KUWj05euwXwuPAHIqZ/PX3qzm4
QIsiRLSPD+yHMbxVxapdO6y1dvK9E6N+caY8/gg1x/47zYfSX+y+qf3UUn4ai9GfkO3XD9zkjmvh
N4DUQegX6Pe2993ZGZMX5oX6p1OtFzJ2hAcgqz1Fq8OgbhteHlR1pzznbZkdeLWd6ItEjg6/FHaA
1bs52ENp2aCoMb2U6fJZ9I37HVqre9VWz/33YKvlab3baoDV9Ddk92aLnikNCiAJyien0Wuy90QE
3j+OXsLA8BKdibNRpuk1gUHevnemWGn8Ra1U/ZzG/D6/UrOuDpkjbqG22JUJrq7Vm6MPsf8LOQkU
Eng4t31kWxmScshTJHojZykYh9OXb6klGwexyJ4ZimcSH8L/mWNwe8+EVZdqnXLmtChJ6tOS1kDp
RLEWXx7v+N59YreBf4E1IOHcRB/WUGe9ZyBaBhYsjwNtyMRXtdMjvydvQfQl/vzY3u664L0g78B0
a/zl7bo0I68W1yW+Tt2l+gH2QP3bsYcj5MvuqiQqCiQya9oqY3dNZaqLg8RTua7Te7PO6IAgz30S
itN/Qsvi6IrsvHUIF5jcSwoegCg2V6R26QBm2eycGsYHFoFZUDY+W4WdJUGyDmV8qTWQ7aGppslv
j/dz1zJVa1JbR/5t89rZjWstXkca4Sp59nUxo/grbwUHU29s3v1So35YK8vpsdU9b0TXR+rK0BW8
Kx2KuS7MFPcH9csW8yV25yU9Uyng7ckMRZzT1Ej+SdrUS4IqQu/gwBnueSTKX9S4QJKDe9tst71q
FfrfFM/NThN0ndQq/t2rcm/xzVkcsW32zhK1LLBAIGiZrbC5IZ1nDcRvRFZ9keRnBm/mfmQv4m0V
Rz9X0vqDrd37oKh+UXEmaqINtXlgXWOadLq7LtxX4+0aGe1TNagfrKUSF28BzN4O4ggHum+SjBeZ
AFKBLaElKhS7pErISCFkxwA6TQKWfO8uqDeu3h+1nZVvGJxkHSCT96xKtSCwFWwr1/TWE+iFyzS4
RKXNZFCkKJVECRUr7q/xmnk/bYacBIyLOhR72fuaL6xu42QbqWFEzmhPKEunfvRQBju37ugiUMsJ
CIh6Jt0fBp1qhp3a7xV9MM8CPceT1k+rjWAT6Ec7UY1vbGP3Jc7q5T2zBfqPj6/XnpNEc0sOQGJK
IM/97dYYyhJ3Nd2IUzLH66X2qug9hLLm8tjK3i1CzlveY5dXZpsTtUuk5hbNoBODEUA2l5UZqLmt
ngjf+vPrTcHSoMxIn40CufwqL4JUTWV4k9czi0vzRsZKK5npZ9TBLohSpQf3Z2/vwCpIyCNCp3cD
NUqb+KzKXaC+WZGfmVKlnAvdGQ8O797eSWLWLwQnUAL5K14saM5yRmMbstZWLv+AzIuf9Hb9g4Lw
EbZkzxCZJAGVLmcNb4fvNao2NIUAtqa0dNCi3JgCs0LnKY/J01/9kZhdBEuB3h1p07bXVa15VowS
81hDFn2DUH4e6uDRAyiM/8GBE94R2bCFJC1bnQNTz0247YDq1zSNkKsf8nNNff3niqz8698Kymsu
4Dg6EfQKNl8qHlETmCD4EuA4zYXqfhI6KWoHXaYd1X33ilukfpKfI0EsCOTcngpSoETLs8Y5FZla
XzRdKEHK1MlwGePBr6g0B3PuiLBzx8WPlhiaXamJS7LOlZ+ow3LtKqs4gNbs+Ds6Xww3ldLgdIE3
z8niVkWrVyxfHVJx6qmgnaZaIzTW7TSwpuFIinbXHtogNEttSNPbuJUnm7lpApxGMilK5UudpzBH
QeP7YkTGU5S0+kEAu3NBoNVQZmCsOezt7dyMoTOQQxwJgJSpmf7Jsjq+TkQC4VR64gDZ86vNs8lO
qB+ZsjSsySR4s5n5VESg93iyFK0e7aDu2dr3itZ2qHPRZP+U5Yr9b6p37XBScKeRvxJUowKDlpWA
R5jNo79Y5IonxqhASZ46p/lMGKw5YbK2pep3lrd+bCbAjkGz6uO3DHZE5a9xAfMdHk/S+gVhfBKU
plK9zwqpRKKqQ6/7ccz0kL9rbVYtPy7QtzgnxPMxRFwxUs4Tov1UrM3wjz63heL3jY282bJUqgjU
tq+XwEhE/mla66G5ILFnqGHWdLpystuy/ZJluvXXKmr7c1LG3uc2idr11CFDdtRZkLfjdndlI48B
XcxboAG+ZUmZA6IkljaCU3D15kcnFgbppFZ/EZZVXTwHvc7GI7Dts0jjOVS/PvZ+9wdXWud1IgSS
AiybJ2pgElLU5PLudlH8bvaavvPJRK13tjV2ZjAluvv3f7AIxIjZYKga8wLfeot84dxoDmRmF4f8
3gYOEiy2UX/UnKQJu6Z3DzzhfcBFiZUcxeR2/oL03dqrPSvRl5FeX8/YN7RNkv5s6G4f1MwMIHnW
lnMGn+pgW++vJ0bpE6E8Du0XvMatUS/P4tLA653szi6+92uqU4YcrfcREOKDN1l68u35kQO2qTlS
RwYCemsqzgZlWiJSy4TLGJSpEn2IM9U6KC/unZOXVuSvePHyp4sxp5VN4bxh1PZzIarhLZJORcBc
Z5SLDXSR/stnoxMFrg8CDs/mrcHI1QplwsOTvPZ9WOtrEYAwny9F1gL8hP16zRhQ+epYgM8m0ZgS
BSc7RbdGYXUaFlQfulN90n22zTTyh2gsP07ikKWyd0KQCINsgVQphYhNMleLoe8Ui2s/mBUqJuYo
AjQmbR/VmCO1470bwABlKZiCwhJP9e2qyCykIAZIr7hnlHI1Wl5A7BB9Q7q9eWevk+XbbnlEed87
ML/Y5hRMaQxsw6p0FUa76mxlCopwusxa2n4aC1cP0RAQfSCMCp2Cx55ld51SXYRXEaUuV/75izOq
ovPRdy7IQiFS/cpg2PEEh1G8LRfYPwaDOS7oFdSX/2KUlFwSdymTbq6f2bsp2kjgX7pCrSH1938M
HnF3oih9oCz5FOSVdrTQ7d7ChpYMGUI7GOC47c3ZQXwG5mKeryFF2OrU5TFTzaMqCZqymU966a0H
VbntE/XLHkErnADqwcSutxsb5Z2nLmO6hlPet59ku+mS5dPwRx4t4hkQoXtpslj95Ik6CnRNoP3z
eI/31suSeR2lEs+dN3WaIal0e2a9TvKHk7XzpxS6uW+b07U0kumfx9b2Vkt9hzGZ+G9QxZvdbUhN
14S+UhhHuslEZ5E8Z02lVuemW8QXVWn6UNOW9vdomIu3/ezqfzy2v7taOsXwbuHIEcHf7jYTAZWx
7cY1pEDhIklh5Scz6Yt39qBpvrIMR9TNO3kR+XkRCkSnjBoezXn5g17cm4npi2NkwqXM+0p7WqfV
+VsmZZdu6LXQXMrppDSKHg6LUN+YWp58SQCvHUQFW3fIb+DuOMACkL8Fj7p5MGcaGh0feQ3NwltO
E2CKILOyIsggK4WP93fXFCeJ/ACYFiX72+WuU1zqNf2SEM2U4b2ZFOq5r9Tm2zhXR4THHVNcFy4p
+SXN5i2sce1Ty+06xoCAb7Q/20YJx2zKszdlrhzs39b3sX9UTFCq4i0BXbSdJjvGmQKII1ZDvbCT
k6Ku6ALOi/IzJqx/nyFBafiVWXYHUcHe+mySdEJT/sezebuVRgNJqGIMWeh0qhNEqNP4EQ3Qq8gO
xxHunVJwRdwLMBSQE7crjHqWaGnKGo6epH3MzrxQGMjsp5Kex++LkRd/re7iINJr6WdtbVwVkRyU
Gg980c5GS51USdcFKXNH2mAiyOC2vaKGfT59V2JTebYqZtpkU7Wck3WkNwP79KjJurPPxK+yiIRA
IsQU+ecvbuhaWoWuFrEWkp5oFy2OlXNizennmcz34D3b8X4kU7QQQAtQ+91y68qKortm51oYacIN
Xf52cTXEqNNSX0JhNMNbz0U6kQEd1ake5vwgcb9fqRTcgD7IoHPpBzaX01DqWVWsSgtbZp6c5jJO
fsRe0Z6WeF2vj/3AvZ+VtGeSLjltgrrFxu2lZZu1zBbRwhJQUuCUxfA8qPr63DRe4xtt1397bO9+
ZzWVwQU6BU4O8o7iWgutEAH1cIYQ5rfqND51Tv+XMTT5R0urmzdK52nPKl/aX5uqOD22vrOxUvaS
aBOOPuXuzaumR0UU1+Y4hSjGV2+UNPm3tET80ely9fzY0s46iU5QqTJJqGQL4fawLvawuIuLK5pb
fQ5rRgp+RpR/ucZWRcF76bs3dczAS0XP6pOZTd5BueIXUeNlQkTvC1+LaAsnFeDqFo4yCJryXTUu
oZ3riXEx7ChXfTI+HTFzO07edRQjvIDxXfpfbqN101l2A7MgVfvsU0HqVH5oGdKZ+Ykee03QWylz
fiTtZHnTE6s3bwa77KlhIWKVXosui1pfCJdKV+4M0aUop6o5+HT3LofmBM1hOlisjW7F7YbSGBda
3Nfc/sitL2brzqHWqHLzqJsUcZPiDaPa/ufxZ9y3yg3Upczi3aCjsi3QulaxmpaDfoFuN136ZZjf
e0vV/9vOpO3lWCV/Pja6c0oBHLtSCxSFbQoTt0u1J6XyFqYshFYR9T6DNoyrY1VzOHeufXBMd005
tNJc5AhVKpe3pkD5Ga3dO2qYdo15aYBBB/hgJUBfsjz4gNu+oTyRRM/kJNgBm7MxhQBzWdVJroal
7eaBkWbLxY7c1FcV1/7gRZ4S2mn7hvp9G75+O4nniO6A2N3TQiemqy0NkL+wQu80YKJTcdESh2Fv
mhUfXLud95nbxgMtnyj6N9vZDA0eHdxMRgQCu+YKsu73ZfXac1nR68jVWTz1bd8+zwbQeL9qMxGA
uuwP1rvj0rnxZO8A48mLtjDL1Ilt+JQtx0dl9HU2lMNzOmbJXy1osLe1QPTlIBrYMSjVVaTAL9gg
kPK3h8hw41g3hFjCwZzrr3GdUeGO4+qaMiEuVEhBD+zdX0pJcaShRORCr3Q7gyO3qcfRdFdD107j
N0rlDiDZjAhdhsTuznUxj1+XztG/Pj5G9+eXYEcO0XOIe+hcSo//Ivwwh95wk5ptHcAaBbKwxWB6
pfqeVG31BnbJz6qWwDNLOWgI3l9RfAFdJjaXz0n6eWvXyAnqlpYXU7c671Pe5zRo87R4TvMiObii
Oxt7Y2pzReN5MLO8xht4blaCZUO9sogt94PaGtN5jZom0Iy1P4hAdtcHwkiFti2FxjaoEEgshkga
vqZWm9kP8Nfl347FezIlpXdwM+5NkU/i5KReHKTmbfQ8NXZs9d3ShgNxX7BQKHq36slns3GUV/tV
oBEcF/DdXEMwy7cfDSWN1O7ateW1aougRLHzXHeu6Tuponx+fC7vIw2JwsDXcOelvsXmtWhSpBIh
sGHK0YdrM429rzhtedZmECgN59FfKobmoaADC355/QBWNIhUEy1bKj8gYKDl3S51Gsq1RvS0C9U1
Fde+mu3vyegYPsUi7X2t91VAkNQ9VUUzfOIRXc89jMrTCNygCOKZjseBd9j7yCDcNRnXSkT3xhu5
CD63EcrpYdmsE8otpfqN5ghdL809GtZ2f19cjXeTlBanQMl0c3Tt0Y5KY42qMLaMKkDg8u/Jbrzn
bOy7sB6N9XOy9EdKa/duSNokspTxq4wvb7dbLZxIFAR3Ya5EsRwPrfu2Mi7vlrwYTqmcECiWRT97
XXI0afbezSOIgfw+XxuOGw3cW8sr8Ma4rPQ6rIvEInLVtGuTufNFGZiRuBIofXp8sPd2l/QSX0/I
ICGut/aKrIrqXjPr0ConN0xVJw+QCEtDd+3Mp6zNf6OaedRy31sjRUVY5lIqE8d7azMnaCfkU+sw
qmc9yByRgDNKuEzqnAVx7dqvdn7cnBf2Nn5ispzOq1OtDmezSX1dNM67eumri+o29kFssrs0ilzM
buDhJDe4XVqt5F0TdVMdmsIcfcRAKSJUjfIhRzXD9xrv9RU8lkb6g1gvgQikoVt7S90VCTkKWznn
8ZOb1/+Mec104hbJynawvIOd3LsXv1AFjIggbt563E63WyN3hypEAM36HtPxDzwnTU81M8FOndCc
d1bX5kGeGeXBqyIXcptq0aRDu5/FIPxGa+F2oSaE56KAuBMmUdJ9gKS+vLXLMT+oMt0BDPCzL8yA
CLk1EzeNsWiLVYW09VNUnvv4ZJht99aN4k8RI4ufE6dMwgR8dNDGsLOSjN02p2F6y3y5nrB+Ng+4
insniv4QoR9cIiT3N1+4dRty7d5BeX5dplBkvQjXjiHnqlins5v0RzXLXXseIQIMaVkq3ZzgbrAZ
cQofJ2x1N/+7VEfnR6PrkxqMS1fmfpLW41+PXdC+RZIWXnBZWNy4IDvretJ0Pu0sOtNvqe2FQxqJ
s2YuMSh094jXvvN2oTZkybIa+iGkubffuF9MoL+2WYVa6eonhiO7gbt61bVpRH9wnva8qyyT8pjQ
LEIJ+daUO9QziiQuH89NvHfmtEwnUdXOl6grp7fogOHzlgHw2+MN3bGKABdtKRRXparTZkNHipHO
PBp1iHpud63nUXkqxz4OagL+YKhtLcjoVh0YlRdwc0GloAX6hb86VFsFyAxgbrZ6hQh7zRmpaJjR
u7wy/7ZGYzgxXmV6Tiw9/jXA5k03acXBLdlZMopOFJx4TcjotyqXHbJE62SgaaZN0RBUAsrA5MUI
petj/tWxWy1ITf1oAOQdx4tXGjkiUm5DatvebXRVUVmzjcY9gRFu7JBOChT/XozWT2Jj8xr3RrSE
JSPlPpQzkOE3S9ZHP7w6TpvTbCvKwduz3QP5a6R3RGcKCCDAn9vDtpi0O8tcd+XsyeWadcMQrq3I
QqtvO/ppqJtGdXnEyNr6ZYwSezMplcoNkICtjggqsYqV5EV0cpKk+s5uV78t7SE9fHu4flkBgARi
lxLqHUhPizxqYGMZoYRTGm91RTF/Lz2vO0VGPFwZWVacO6Ox/D5N6zfV6B44qK3DkNapaMoasSkF
COTGv0hKjWGwGBlveqd4aNa3SWU8G7E6PjcTxerHN3fPEhERdRuACJILc2tpbmtjQp3CPTVkPZNv
VZSkfNcV4ne1WqsDOMeuMbA4kkL9i9+0MSY8a1pXHWS7teZdYEZ2G0x0RrPA0Nfl6+OV7Z0TScL9
f2Ob97vz1mFRBhDlbd80QJ7d9uIAk7n8BysyG6Q5Qli0bSlU9mJo0SgRt5BqznraWU+J2zufH1vZ
3TgAIXSoeSc4/7cb50wNc1fBzZ/QOyw/RVP8DTzccF6Y1HuwnrtSlzx6UiUTbA8J6F0rCskLR88a
A+4qKFUKokbxhzArL+ARGd40baIFIkJNG3na7mK0o/uRQOm16PVfv+EXngNsEzXTTUQwNaJM3Q58
PsKR6fOs55qvasK+Ini9nLRYWZ+V3pwOXs5tUIBRoi+4HgDYcelbGnVvZ2aiphnOzG6GU6m23RRk
FZ40ivT2opDSHnzUPYOE0LK5SOEUqYbbjwqjJUpz5J/oQEdQnQSsUrZbP7mrrTxr2eEs0p1DhDVg
VCiCEmptRRrGuGiywfQQE+61+slpyvE5MRf77BC1H+zlrileKKo/uBYmct4urYrGwqsm1z1F+lSd
NKNRfUE5+ixMCH6vvhrUQ6WQt6SYAdW8NdXNNllAMbKqTEzXpIl/NpABPmkdidBjSztPApxm1HWQ
lUI2aBvk9JkyasyEQUegLexPy6i3v9EPTuGxWdVX0lj7TRWtcaDGU0TNe4oPzO/4MyZNcytpl6BG
twVV6WOcppUG0kksUfbVyJfuzeTmR5HcnhV67NQ+eF2pt248TcK8Imee8WdeCa1ZmIr3u557zcFD
sHf0gaFx36DzSmTR7Udr7Mq2WjRZTn07lV/6tkyuaZyNgdkN7pNG2y54/acDASo7FNCp0e+4tTcw
dNRZLZquRTcOl9K1m7+F1egfUYHXEx/Qc362R7d6F9mD+K1yuvhoFMtdmie9ixTJlDRXLt9dmTmd
PJsir3eCea/G58lqoyASQ/ETWLn6rU2a6pxp8dSd+sY2Z4bcdH3IAETvC63cErlsL3W+p148Hhyq
vYvqkFYzTEDmQnf6CBHNvb5aPYRfV+MMd2bxXSOyroJu4MFF3QkWuTpgYpkaR59vCxs1Y9XN0KXw
TqtAcgAv13iflmRwNd+KreF9k3VGOAhr/vn40+/uPFAnMM6y7Q+a4/bb42MNt4NrfSrqJP2WCT15
Qrmq+QBNPX5uOzVffGPW5fz0Ro39WLWqb2nPBHcQ/+NKaVcd6p+qVUZH+Jmd/eCiUdAEG8TLs61s
FLFZDEMkvJPbarXfs29Pa4fBZKHI2Wh9nfotk17Pj7dj54Pjl5k6IoubsoJzuxtWI/I4p5N/gky5
kikYiLJb1shw4Xk9PTa14y8pnIDssJkdw/mXP+VFEDtZINW1kvdtSpU2ZPQ2mAe7a+BU533QkyJc
7aL6ZoqyCMsVQcvH1nccGccM9iR+jKR0272q467PbC/xToAVjaeWue7kiVNy4Fj2tpPBnmh8SH0Z
coLbNZqjvRpRzpsKY/7PyqribzFn8A2jU49IUDsuE7CVhAhKIVyCtFtLIhXxXJXs4QhqLagFGjY1
EquBs3ZyvrfInh7v3549+PE83qSZsFA376qairJVjc4Dp9KXUNTzr10Xi4si6ipoiuKojfyru/cy
m+eAMAJWdv/Q6qfotFlfN8Y5H6n1TkMF0TZN0hFdZqcLhK43z0unrE+JcEe/ZcSkL0f/+inKue8K
g2PrTZ39NFj236js6cFsU0BnHt90sCF7nxr34XB3+AL0ZG4/gD6AS/W8woNSmRoc59j+1JZm4QNa
jMLHe39karMXBa9mV1aYmgq1vGaaU9KwM9KPlg57/LGpnWtCnE+4C2WQXu/WCyVxMmQTgh8nYebx
xVwr2r2rUh9ck53DRH6EfCSqA+h1bYU0YuC+fcPQUKReFb5rtbqx78SdFjbmBGepd+1/Hy9rWzaW
7gbsw69imwoMYpP80XVdI9tGtSpi+u43zaUW5UTFO6VJlx8Lpb/3aCz0frWmxcFKdz4dERolvl/o
HChFm1NS26XuTRYrlWMMXCQOfI9G+nszFuVBBWp3jVJxCYNyaKDc9Bf+NVkWyqZ6HJ1GtHb+gXyB
3lqiqJVASlpkPxYr1t87rRJdW9G358f7u7tMhgxLWhwIky3RRQ68MRykQQjwM/27WMAYLa4VFb5X
j0ckoj1b+D0JvEAAGRzv7TrrzDEWe7bxDG6p+0xHdZ+zPH92V6hNr18VRReZBdJPJlS7tcR0hpk8
s4kQQkuFElLqAZY4jGU9BEk+psvBE7WXawN4kMNCEPqRwk239lQrZTixm0SnaawpVXql1f9u69nA
FDBX9ZU1h84T2d/XXhQMaCnNoKq65uDA7jgAfoOEW0BPl0X429+QRLEJCaxizczR+Q35Z/FNdO1R
93Yn2KGyT2uYwt0vXt+tFR5OpbZrh6LdWKpZ6JZJDavOkmrd2slEU8g6K1qnvXZWKm6AgglnlHIG
EedWdlHV6zxPTTU6rVpr/W6pk/01m+Kvrz41N0Y2X9HLkmptNIzMRhdBN+Gy6XUSn0sxTf8+NnWn
CfW/BUl+LfLtSB9u3EvelVHuGIP0a3H51+D0xTddz9c/NcVOnxdlzi9iMrLvsZ7NAcC6Jnnu3LYu
/V4FAj+OS310fOTiNs82IQI1E8q/IMG3rQ1lSozBXLXoNCRadqFwO58ZmSfHMEXCL8SRhsreOZKS
YmSnsj+/zVfcRRstJgxgTo+TKPdbiEaDT3FsHa/0ydyP80iN6j3Aie4oQtlxQ8D2CNm5KdRr7nrI
lTl78DOUkxuZwJFQvv+SikIwQitfzNfHGr+64yiIS7TJtt6nKE4xTUbP7PZCq4MuFypF4FSEk1am
18dHau8Dykb8/5va3H8NSr1bd5NySqrSOBWzN5xRJh3PnjL0QUV6dmBvbxuZASjRJUhigDq89QSa
J6JJWIty0tRhPgk0PiC7rMv7Uhvs74+Xtpf6yWoXTQI5V+4OWj46SdxrOp9s8erlz9VAHNQ31PbP
QSBNPOu2/kVm7Gj6FomPXoZzRerE9IUKKLajgET50RSnx79pb7slzpUSnAE7dTtL3Ih6pXAUVTl1
jgdzC8Lh+EEwrM2vkHW4wtYdXjuqXboMR0J5SDRJ9bf4jqVohKIutUIdPO8Joh3GbQ1jEzIN6/3q
WeV/8IYUOtAdonZLIWnzfdMhoo+gZey5W5VPWTkwT8aF9pLKcdiP93LvKDmQe7iUgIfvep1E43k+
ZThDuOLRtyKrf4Bb8c6aE/+XQwv0Ek4EzTdCrY3b1bxsLVN7Vk7rrDs/ljH51JrtdEpT/YizLP9L
W38KqAIMPWAgIKdyzS+CusVJ8mbxOB/5rHenJjc7P1Lmo53bO4VUgGEksXHunX482eVKgYdLaNpL
e3G7afoNVGDkK0Wfn+McnvTjL7W7KkrBMC/ACjvbZFxRnWGZpDjjkNfqaXYy8WlYMnDoj83cHwhy
GEAEIJngcN2VVNQVfcJKyeLQSuz6t6IFNxw01VJ/ypO16Q4Cpx1jBEzwn3iN+Mf2TMy9PjOFs47D
VSvXwOg976IywS4YHX06iPRl3Hl7KBAlY/oCmAwp7b7FiDSoDEC8MLlTk+H8hLQWX6pmUjufMZLD
NQG++6QJa7D81TK92Y+MZTq41fcfkF8gOTNQV36R2W6PJSNP9GQSHl57noo3c19qz1mFaP7j73d/
LKUVyayVlHaaXbdWjLFfuqwtYiA3cRloSlr+jpBokYWJaJSvilal+umxxd2PSEiK9rGEgmxrVNHS
MJYp72MqUK13zdY0QgJCmGFCa+PVbzqLe2Fqs7hhiafaM9s4bOu8OPVW1b9tIjImPbajz49Xtfu1
bCTrOTQ6gcSmfsCIAd3NkiEOu9llDrXWdV/U2DvS1t3bOxpK0tfLesiWzjQI06vsBHHXOm29S2I1
f8VlPJ5Th/nQj9ezawnPAfieIPMOa9FGxmoYcxRD00zjq61F6ueqScvaV9N6+g+2APhLJi6vJm/Y
7RnU3DRT515RTsJWh1MClu6pW7o5tAH0vbpLhqCKzDf5RqgAbAUgzdJokkXpE1kFKZ/W2IifWk0w
bsqaj7AyeyeCBxks76/axHYAjGpPsVYPehLCRO3Dvps1qV8nzo+/064VKtqyxA9Oess+rd0+dZ2k
TcLIs3vGyE3iXd6664EVeVE23lACRyksU1mW3NDbLzTOXjLR009DGvzx256BOmdDmZxQlGVxAYdk
f3z1qqB+UL+i7Qf7YgvNzaKxsqPETjgCuf2kV9nwJRmqI090n9lINhLTLCDPSejWprxoKkosjNZL
w1qLjGBojTGwgQlDsc+Uj3oWp2FK6HzwsOxs5Y3RjaOI81LEY+Kkod3WNXCCavxYdd1w7VJDxL7b
zP0BBXLnhKCmDNWCp4wO9HZuxzDpHW0XPHrZdUbAp/SuSDkejTvaKaxIoT05tgMhOo785ohktVSa
QHE7VBBnQjYsR2feaaOwxpMEdqbo17Gq4gtyVemb1jMhtuj5FD4+NjtOC743eYeDyqqcbXp7TL3/
jcaLcxCU9RSg9mef3V6JLug2ez9eb4rUGj/M2wyCYfMZi46uG5SALIzUsr02s5L6q9asQde67sET
LYttm8snx3VR4oRYSsNQ/vmL+BQen17WScHAjNFdnh2ezU8MIMkvPS/pB6HKusNYFynbXSKY8HiZ
O6cV2+CB+IuhR9uvilSuo8VWmYdKrNihsc61j568FhiCB1xvpiMJ0L0v+NKevLIv1iriqFwsE3tw
hLvAzaY6cGOzfaMPRnGQFe/cfoo6EnkCmpFQTr815U5lrxaGl4X6mqh/ziV9/dkssk8iNZ3KLygA
/kFmV14eb+juAkkO6Qbide54swOX3spQ2wiFBVySf694AiOiPXtiSA4WuGcK/yllimg0k0LdLlDt
ZCIiPL7dlE6nKM7S77rSikuL2PKBqb29JO6BaE1NHGiW9EEvPlvdlkXb0WQMmfCAXJkr6nOsMgol
WUbzwzrl9cWGn3AQcu2dzZdG5fpfGHV6y1AYBcK9cNTm2e5jLWjSon6uhyF9dsf+tbo33HQJ4ZG5
FJx52Pq39swEFZ88SooQbt67spx4z4fkQuhlXyJoyUHtuUcxxN6+8j7RRZdvBpncrclRX1RbeFPK
AO+U2RnAIXWGuFrRCeq1lfg1LuiStu7rW6zIMkP7AT8hZ/Vsb72dq7Hi6Usa9lU3hGPLCAfFc/q3
/WD9/frrAO5S0gGlQvN2QrSS1UARIzUNYcpbTxmy1UE6G0PQ1Er3H24egvZgv0CE3MMu9SFqR0d0
aVi0afzBiqviCnx8eVpG46jjf//kkjuCJCUek7Ale/PZhsylFb46WQgGrfoI2rV+a/biaKzv/fln
1wxKeuDnTAmzuD0cSEqM0SA5UwbzbuH/D2fbHWCi1+pPsaTG6fGXkkH47StEnxjddNIP6s6odt9a
67S1Qggf8LVTJeVFrIV7bmLlgzXkwneScXrqvL5ANq+PLoY5H/Vt7i8CIDBq7wgDSl7ltgifDFM5
aDNksDyKLPT7xuWZyRP1F9MbeoSERQdY0ms/PV7yvQNFhlKn3AUkGbGrbX/czTPHrFyvC0l/xiDP
u+7CiGQlYJLca8e/02aD/0EChD0g/VtNrTnyklHxxjKEB8mI2GyIEQ+Pu8qrfd12sgMQ+X1EgbVf
9A8pAoC/3nxLD0dmtzmSmpEhnifQZqcVOYdAd8AKlW71uYwM4wo+5enxhu7ZBe8sZwDAe2Mu163d
qoW+2euAT4ysdN6NapF9mGyGIMWT8iUp9f5SZQjT6wtH+bHhnS8J4ErSXdDVooezMZyq7TqysUUY
t+101cZ8verOMGTArgv1aBbL7ipdiipwJ1Fn36q+9cYs7KGbi7CDKkGrYtA63+lK9ZwPy4dcTOJr
5ZVLkI/2EeRtb5m0Sf43N4WHavNdzXnUKb0redhYKvFgORoXEa3ztWrV8uAI7ZqCiwEXBP/FFbn9
lAwDxIumndxR16ANBl3MUtr4gyma6uAa7u0nmCK4v6AjgRdsPY/IvCJT6iLMXeiRMAe7S6OMNYRg
Xfs+Go1+WXRrOMECOZrRTrp573h49CUHlioZsdRWorgbpy7Oo5lBBUwSGg2f3EOL/alhipzfJVqJ
PlukRkkQGfOCE+I0iNMQi9o8KXOmn2KGYM2+0a+z7YtMEV80ehERss2GqP1pmsxrCWBeoO8uisZ3
IO/82yq8v2G1mPHPxYFWFDje7JV+V3tCwFJlIonfmE7PCFKmWU7Bki68LHqZpNhJk3l6gr9QNcSX
vfHHWOSivM5j5E4nvR+MPhga/k0M5cjKJiXgZH9qm/xJtfKyC8om1n+kJE/tqe+T5T0yEnF2GeJB
+cNaLO+psuO887U5Td1LzKpDfUghyfX1POgBlaj/4+y8muNW0jT9VybOPXrhzcZ0XwBVxaKnSPkb
hAyFBJBImEzYX79PaXp2RYoh7pmb7jhBkQkk0nzmNULv/dPZsktw29x1VqXhQ+rBASnEFJ7bui2a
FHETdBDnBJmUVCMUdq1L4f+oEFodMoUc9GM0r1V9Xjetuc39YvZ3vr96b6OmquxzC+gM8I6JTC9d
W8qVZ/kay4epcBA8XCK7vNzi0vEPvmvpb8Cp6lPtz8iLsTKRf9n1cSnS2Q2nOct9azqvO693buI1
tK/q0J69S7FsxXsSAPfNtJXzF9WU8hPC1MMXQDMdMJpSDpi0OME1tpCBSy2/dT+12mquMKv275QS
+rtjgSLI7FKqy1XmXBz2QH6hHXu95ZoZurNx7MVd1ddWkXq6Sb52gDHtnW/KUGaTOzX9buoRp05t
VBBEujWD9a23KIGkU66H9TJBwqDLrNF274wHjui4bbmcMyNHL9ovXqQo+eOgiWOBvwDx02gExSmK
Oea9I3R+46y1KXdD55uPlbCWE861joosXiZ53ZOcPLoVoV9adrABjhNQzq/2OIs669vF867dsahw
1yokAp1BXKtx55Rt82EakrzN1mSbgHcWptuhPdCeT54KfSzGcgi53Taqd3IqENDSfb6YLDc936KQ
Pb5kgCT8R5+IDHwQnOEhDcdi+RDmfZ1fNAz2Db6M12RYQAAqIkEmBABls36dkXG6rFUffkdGi6ur
TvKt2zcNaoL7GnWkeu9FY3unE8+KUm0ng50WoREHTV07Sqs8GH+4lDm/CzuZL+Ygr+WZbW3uWxM1
hZtZrQo1c5LbhKMYpx1YuajIVH5RrlnUyaRA494q9aEQ0zLs5qZxysNqT6pFWtitmwwps3Z9s5XV
Fu7lXIQNsl5teDXIeYxTqk/2l2K2FR11oLTns+fW3H1dXX+begw507VprEvhTcVXFF3Wh8C4FFL8
almdTFLLv9Kapn8GU7f0v9lRmUR3a43KX0fRfdr5UW+g7Pvd0mdbvnmV2i1124nDCvpa8DXIszNV
TMBdxjHEHBpQTPLJ7yzHf5O7i4fThzYgAlMTzbM8n1ynQ6fP0r0wKayU4EszGoRfuiiU7Q/gQcB4
BwQt7H1HQH87OtVoKww8RO5nPETeXhQIPNdpGRkx3xS1s00pCJj5Khpqy0dKuQVOOFvDUH0MLB9I
xeIoNWdDZEXn6OcMUzo6ttZZxIbSb6fF99azdijGOp2tLXjE3LO4RnkvFB4izs56V9TEPVk/a/ZY
3M1LQYwqm/pLAnlsSNGNHqtbg+FFPKRtHwnnvo7J/7MtrMp33ehYSRr55VTj5+dMYB1QEEK3qLNm
wJB6Me1OFNLz0ngVa3mWeNP4IQiKPEyjuojd47JZhG1c9JE4NGu5OIdtQ0XjsKJr716t6PU0j9Pm
FPmDNwil79u89R82oOgYOCS+aW8CcNLltYnRxPwurdxRlwgZJOImshfpfkS4zo2v46mrnR1lNeu+
60QnORAKPwTEqT2ZeeHiepm/1lV5pkHaPyYyGq+CuZ7NsXc4Yw5Rh1bsMYnanli+HEWPJFXfbpkK
q5CPWFoaB4twNmeeyOfqENQdShNNHo2Pwilt73oOm+bHUrbBBpUmNH1W52p0r6tmk+86azH5RVjA
ad51YRnfR6PtNHuaZ81wwHWw/RGOkQoBW4n1HSa7k8xGIsDySphyCQ8Jz+PttjHBYs5fna64sMN8
itNF9lZ5lJaPrP4Yo8yDtJLWl55fBsWX1UxttRtUsG07X8quS22ja/de96USdyzAvs5C40mrzxqb
5XYTEX4hLl9GUErkKt3kLOzqsE+rwfcM/OQiiu4BMlh2n4V6bPBzNqW17CYUXxEb0/Ww6oPkZfrr
ThegX+1yrE2ToVcxe2k5jOElNdKpOSbTFiWH0m5Wjk1rGSmd5Zjo+fu46EvzvfS24pPxgkpnherj
aN+OgfdORvY8XFWFG5fA+/BoegDOHVY75YdYwiBXPHpwFWJXjNuCLFGiN0KSWHCFXk9R11jQCjDZ
TgpE98SS/HA8KexbKR17+uCAYhL7Sm5wrxf6i4F3CDGtjg+DDmd5AqKGwx4JVsQwtClAUxzmxln7
j3aBkKeVCsBH9cHS1oR0l/Lxlz8zVVV3qQ+2vnokUkTjlMt5m7/2eOb1Z3SfZ/M2tOxhzXTXC05F
pEGd3RypFkS82GouOm8dE7a803qHKh6jHljeMHRpC/ZqTqMt6uzPSRlXbXrSpfJQEV+6hOIgdPKM
00vNaRF7S5ct+B7obMFSKspst+YEMDa2W6e6iVmvoLwgxbNOubgdp7BZ92LMV3HtLl17OVhSVrty
6OWVk9RWc2zQ8LYzZ5bF16niGyLnFtcSHD0QqKwqe5faiDRjkgL2DNadGJtkuTA+h1y6ucW8ZYtc
9McV6ZLbSa0J6OghWvJsVOVopzl8pfOlOIU2ui4Nh9vkmg/jJJIR25Cw8NJqMeutmkxgkXHabpGt
HKnvk3nAggn/HHmLujlHbgMiSuwcjoI6DUbfLe9K25DPOH7dNGldmDLZQYcYg54zzLh+Nvju1hwM
ftf1zlizcg9rLsmga7TC5M7z1vVWL2rwMocaWpm2Ilx8RM2NnDIKzaHLYtym4qaAFiO+66Yyi8za
Ka/Bp1OKU1kgY6Jgp0JDM2VDxNVBtkuwXnVxoP1z7QvPPUq1lMsx0I7pzgorNzw7WJJmxSJjaJLw
bd+tYV8T94w6TwCk91GR+lWgkuveb6W57irhjzxbB401daNt9eN09SOr/0iM2ncfor5r89u8SQrO
QJvgfcbmNKjH7nKa3Y36tbsYc3TysLkpwGoUu6ivhTn381gXw47/scrHQRRNQLlb6Wk3IR2p9qFV
D3yXKiYk43Bo/LQYHDrmiH/oMl0TDMPTZRrj9kg1prN2aOx78z2Gyf47h7+2nW2AMYp0sdxh2Dfs
g+7g2mv8Bf/GLk8dA1Lz2OsCLwLyx1LvvYTQ8XL2E/022qht7v1ojmDMqAKHgyrQZrjtjLTsdAmj
n8h8g+dMxAEh0koGmpPIQp37eimFhfQgV8u0c4a8/BYsUbyyX6rgszvnQZ/NUVK80cQk7g7YhX+0
QhvVsVUm0svIaYTBXcTJXZzMfH3F+sstejhV56UJXYlb7SXtcqY0P1Ox8OtdDT76Bx4o2FR2NEfv
S39ePpm5qW566VEbLms48ld1J33ijz4vAoqY89gfha0LiCMtDFQ3F/m0C53aE3vUx3y5T7rJeRfU
IhpS4689mgeTVLdYcsAXtaQ/JBlkBfeuX2AzpLCqEnNG3tV/3zbTXCZjHHfHpZHzR9QAk+tqTTDO
GSfw6kQPDr8RTsmqj2UdHXTtWbfKVyNHsPDi8xHL0e81pq3qTTyP7i0L0xtIHQrrAYBDhC9XI+sL
MA75O7+xGp3W5BP3eZ0XBPTl0L7ltXxxGQlVMEwZ27eLtSZOpizHXCfhYrsEvHrLL8N28T9omyiW
V8lXc6zWsPV22gsQ5SBl2z7gjMGO95Jx9c9IA4b8vI97GaVLw/fZxW0+3FZrP0RpPVYF6gjtxGzb
3HWX9uza35Rf1Nyz6C5+xXvL/W61BeKPq0mq68X03GzxONllKieOnz1bwf9Yyd6ofQ8JHst7EwQy
K5MWcfe1rMYzNp3ZUqconfN4cE+lozkuEDbzpM6SxZ7czPPNGO1rb3Ku2pI1irx2kDdppeXWZFRi
c3VMZt9XaAqgkL0P3Mq6IJ+wikPYDuE3MVoAe7ZpaEqS6E3W3DAdd8jmqUTfEImNKi2UDpyD5gaA
S0/n4dGs7YKZ4ITg0Vkd1PlXs40VucJYecEebH4Ypq0LNskjuS1g9Qh3SJPVCtcHT8cO8SaiGped
q/nbwNxsicaxUmFWb6s828Z8XlJVNl51P06O/Q3fxXDMij6q1aEJFvb/QP5csX/LUHMvhM63Okpk
sWsDhyC/zkPlkMUHwCdaipVLZkLpYqrqx0mdOhDl5lQsavIz2YIspmI0UVkN5xkwuqV8KDe9Dr9M
YhyWPdd2obmYZe+kTmL3/llbBW69V0tfTfsxiNA5KVuTZJaa8pUPTG3lKKqwrVJnGMY4C/1CDDdL
LrubBh0sk6KJk8TXOenucZKN9wEUVj6m7axbjXNK4j1UAjwzJZ5y2wl5uhu80cWq1LYHwnq3ohiW
LWM03oe+ht45hsKvLlRPVzGF5O2/xXhRr0fdVcmHjfjxqhoK5zNmD0pebSUqY9ypW99ls5LeG1fh
jn5XqbD7UvmWVIeNqPZx2biMM8kj/mghz3CSrFt0PTe0mVKiRFMeV7cdJZnt1pisGwBek6oFAQFE
MGzXQRFtrNLSJ2xRW/i5U8tUXEitsGsM59ifMoh1AW0yP2giRJwWzVrF55t7LNQyuRnVvEYUcii0
3KLVWo8p3AL9xi2afDvM9tI+NvWyTlkcLAkh1ZIHVIMcX3w9pSXccBzb84Gcd/rObeCUqBuqEj05
OTIrYbyUh6BfMBFf1nnbNUVrJZe+Ee4tmGfnQXWJLTJ7WsdzepmC1CmKqjfKD9Yp7Vw0y9IQkWg/
jQOp3zm5X351vcF/NItJ6ErnXXu2GATHMvI28nGfFDhgHyb9RR1vk06NipHPLNtO5hzqzvrIBRC3
WT2M82evtS3JBxgL2r2mjm+bk5AkACrRfGv92cxnfpPofsecYn8SFqF7n2+t66TLsnlNarWIvJ95
koAgZY6HL51dqTGtpnBcUhAZ7dsobs1VAEOgTRXL4XZoK/mhRHftsRRBfiSctWbkaJuKAESH5/W8
9R/nCWZI2vUJlQLl9Q2VchxP6dlGxmqIGmvnwpSyLM+8xi2oqg0Ut1NMHBc0s5KCs66ah7k8D3Ep
7zI6Qr3Yt8YmHbCb1r0xTbTi7iPGaeDFfefIZKgCrx7P7/b8jekB6zqab1Xj9fWuWOeWpZ+IYSEW
MN1Xqi6RTUBSLPcVEbzCQwgporSaQ/t7QFO7SEVXyRiKktRfGyhgYdoNA4nrMizxzTAMLcKxTeU8
eJbtfE6kmJ1sMYP7zcikfVOx6rcs6N3pIl6LLsosQxhyHo7ID1OVDNoLDOmSOLMq4x/ESnKLuasd
zWntxEu4j7p8tojS5mblhOrKj8j1yA994tQfdWVTf9D2WgQHk3fzVz2J9j6pWiqXOgm1uwu6IPyU
i0UyaVScNlrKnv219Gvvagb8Nme2sPDE2qKp+B7PLUHhSALFYeAG9qfQEx3FrGIqiJ/mXl+FaLVZ
ZOv1duXCixXZlGygsdykDd86uvLP3XqqP6oABa690EH4SMy1shutPnzQETKEO2Gv9QeKt9VXRwbr
CP2rnb440FpdagsbgVCI77yAhzGC7cKxvP26OuCyU2OS5T2wTY4JhFhCVimmQe6+6FqHECpvSOA6
vUxnTY5nLhJ9gX/so7KwU1m3K4WReLTErs6H07GNZ+5tL52loGAWxN8W0evHCSqYTlUcY/LiGcrk
WYQs0T2s1Uhmq+77b7bm6N2zrILHlbP5PeDw9n0ZaJcSRBkQRuRWyykqZd8NWVTW1rzfPAerqDaq
eOp60HZMJYI+HeKByWTtliTsT/dh3J1308xRMI9eeZtYBcKVYWTmXT0hE5lNfslNNJMVPTqGSAoa
pwrOm7HB35dcx39vKiA7N0FNdphxa5uI7WEa5NKNkAtKrchRnttlubh3yo9YQ9uEu2Qm5jm4peGJ
8JQ3ijI+DtR5SfHa0BcXHpVGuTeikhedt0zTobEtk6ROYwdLNoZT52QxJhj0LBY/nFJXh9EXYBcD
tZBlcog7eSYk4ykunyWVM3tZQUcD1Zxa1JcSNzTr2qtI9XeTl1hdGhuP4k1SBD44h9pzCM2nuKUa
rqv+YZ7sutyNrb+Y1DTJKG6p2hefjYs0N8SZ2tyZJnAM3AgV3jaqk8W55Kq/b1sxwVEQZAB7uOzt
mGpoaxr6+kLMqpzWHzK8Apwzo8dK7vt1ah4GE5GvjktERJ8TegxgdMLkukXuGvFQY+YbGHwUixII
xlvqjiGXWyADoFO15W112ui571KHkuODq2ZLHBNdVZ8IikgGrbyLUA9PqMxA6Wz0Q2jlpX8cRNC+
r7qqPS+U134qYz9/N67LHJ4qyejBG3oTcTZXJDjZpnVwEam6m7Km6GmMJQhlt+lCvNacLU0QL+ct
hbtP2CP5bworqsus5/JP0oJTQO7s2XFGHKTz8brwlgjRK2oxTorUCAU3FQfWp4Vs41ZsgXnbT2t9
19YdsZaK2/gtG4zP1cV5fdnOOck+N3Xs3tuJZZXntVt44HNNp05pRjjxb6zpUhf0XFZHotKgjU+K
6JNTVBNB3RqQZO7yeAK2hy9wV2X0ioIzv5hcvJ1U7bdclmH7hnNE3bVKLhX3Awyq3ZAHzt4LeuVR
1pqca6K5iU0FoyqIr4aOkunVQAqHFCBKXsdgXqY3weysn0c1mvIiMZoDsRi1e9RNKKJsPjmeZG0e
xI9WHzi3BYcOm7krTL2X0ZK8Q1/HoSxbqujTmvcgDefExCy1fIweaj2oCvOJEHKeaoYuSssEmZo0
xkhNnJWzOzoHO6Y8wD3XF6AulWxyyntBUafeEI36FNXGZ7Klmrdbqt55O/q+fBcUo3+DC+2KodaA
YnbWFst6BjbBpxflqapDBNRKENRKhPg4mDHXR/CwBWY4ify2lpAi0n4DW0oFP7KbQzzk0t6HKglu
lRnZJmKpaOSEhb9Q5yT0tHdTKLo3Ea2xH77bTxXCw4REnPGUXdO4aAAnyK0IvkrfVF/xrwPvuKGP
cyywbqyvWjWSeLpcBmQyYbRcUIlDYHsoIl2+Ud6J4RaooX0Fafo7iAIw8AlEQW8RgOtz5+7c7oce
JW9a0qNPEJYI+9DZ2sFTUgRvq0Iv7/7ciX4BJ8mAPr4N8UldE8mxp41TLQ16A7hv4J+p1hsv10tW
aw7RQmOmlTs11TVyjPNG6nknrCk5jE31mqbyTzLbMzAHrkowCAGsn/TWngFUWOwGar9oQHfnwyXt
SS88FZO8Gy2qedqhp05QKQrUsdNpE1xF2nAR7Ei73FvUVKjY/nlWfgfM0GUFVYV/GRVCuLlPJ8W4
TtuIHo9PuNXqipS+fdt7TfkK9PaFnjXcbRQoTyQS9KSfT/3qa/okW7O3CyTkaF3OnABhcFmoTZz9
3RcC/gPD3wehQ0D8fFkJOqS9LBK1T+SUpKPo5ku6HvYrTfjfm9P4yyYx2gQgcrBcPC3uXxBwbcOH
i5eGF9IDh0ATycd264e3QR7CRd3wsxusfnn486u9NIs0PAIHpO/Jg+D0818GpT49A56Km/0m+jlr
48U7+kmbH7Ro1Suwwhc3C5i7Ewkd+MZvLAQLI7QNCL3a+6J4343tdOZNk87o7KkrDDjyo4tQ4gGx
S/2+9bYhk9JtX1MS/X1tsih/eYZna7NwrcKbTcL7LggHEVlJdSUs6f59lMPJgx2VZtAGCKg8R2tG
WCGv1Eb2jBWmJARjkQY5NXKzTf5XujOEBlU9iU8ga17TTn7pEGSGT9J9OD6jQPv0k0KL3DiRKrVX
0h+vyqgHSbmKAWwBMn7GoqP85yX04nho8ISgp9FWcU+Ij1+WUNlBzLfkgPysLdc9pXvA2lYdHqaA
7tx40uP983gvsFL5hgHgC+AqEYfv6Rv/MiAczcJeA6n2eSM7cV6vjJS1bpBfrXNY3QyLZ+61pl+n
MLXBsHmmjezV1hamrj/F+6JtgotmrN0Pf36uF5cWsmboeaJCHv4En/zyWKMKvDJHYHKPs3L92Rph
lVtoPKd/HuXF2cZdGww38Bny86cvL8bFkA26YMs26gFlYrW3tTPTqibju8a2/TX06AunEhYvnLQo
PFExfg6NF2HfBxPpwR431OTcHUdzoM8ZUEYD+WXnJnizRUM7/d23PBkeIOuHWA8Cyu5zjdKtrx2f
uFXtteryxyio6vfQotabzlm289WHkvvKnfX74fRzRGjV2CABD3zOGxXNkgzlKtp9FJgKBd7Af+vL
hFpavEVZCdI7U5Llva6GOp4TgaloQMX8+dv+ho06PQNSqSEYWtCRz4HXZpj8qlotFrYdhehYbfFF
7Z+4bhMFeCUL9xDbXZxVvRz/rp4cI8PMYcoReeABnq0q+mqeySuNKDl228fR9MUeZIpOu3XGFGry
X9MG/20Vn8aDsoUfPefUb3ETV+harFvTYnrjVl9iEXZyF5FSfd0QWu0zdxtes9P4bR0z4ol8fPJG
AdX1XGdhaRK6gmC9oVZNGNFFob6dBGiVEv+dS7AO0Q2AiuiVI+G32/U0KGD4CFEm0LbPjbjLcVIx
SnDtfuxilSbJBjuSViZoQflajPLS+53ub0Y5ARh+V1u3XJ+2idqXkS37NLCavjmiGebEqbfZ5ozU
of6smNyzP6/ZnxvjSfTJO6IlDJCejYpm0LOl004gS8AHdXsL5ti9IaWlPpZgBS6r2UMhDaHa99T9
qn3fFfEHUMmKMsCUF1cCeBY9ioIcSADweBDCyeNUunRA/wenCYSpU5BIX+I3+i/BpzeJMG/3cdeq
o0VhbQ/6uDuLE+pAYlun2z/PyUurm9oqiHviudM1/PSMLpLeND4Z/76b+xXmkhSHxRL+JYJ1NcJX
1WvM2N9VTfgG3IYn3hu0Bv7v6YBd2NAabUy3z2efErSdb3cEF8VymeNcdRut4Wb2wyq8T8Zyo5vK
Vs1d6E5DnjbD5r/pNND3vz/lSGxyfHNTwT54fhlOpusnrfJuj/1ts0902x2pwYg9qlzOIQL+8Mr5
/cJOc1DgSBDEwITee66aQL3CU4U9M+WVVx7HwXwN1rDYx8jlHP78cX+75onnYMaTaKHqBiHgWWi3
+bnwC5f2SUW0rNPQLr1HZPJeUzf8/S44rR8kuPik/iktePpJixnDFky/+n2tOvsA5AdVac+zLuJN
zqkXANjo88g7J2V4TZrq93zyRBYBostJAkkMzc+nQ2N9nrTR7PV7j9YkCXQNSCOKxM4gZjXtu9EP
z007j3tXEOf4JuluRT/qj6RIr7nt/v5VcUX0gLU7gcNOei6uXc/kkTYADSQC4vxoLfPyI4G3czeb
oB9fWbEvjkVcSRpP8R95x6dvTTYcg4JmrLi3TSoXD7Vdp9rSZV3r/Z+X0EtDQa0k3UOH9iRK+HQo
NQZdu8VBv7dX7e9YYvLczZt3tdNXr5zOvy/W0y5E9wARYdQqn59EtE08oK8Jn3KpN51SIQYjKnTR
Fa/M3m+EEtYMYvIO04cNGPfB01eCM9bP/lhhITWs77UJ31pwIHbbVOl9EGI8vXkUoKITGKG3+vqV
LfnSfPKKFD9OMjxcuE8H163trWLjLWdLJoeBbs056KTyWA9b98pQv1+zP+0AsSxn/xNLPHtPuAdO
B1xm2EdVYA6ys8O7lchpb0d5B9CGHCmg7ZYMrxQ7XtyTET20/x73GRnADXth13irAinjTJj7qThv
mtg5uKrTB4UN5Q6Vw+G8qZKEG8YMD5s/xF8UZtWvnewvLCkSPXqtxIRUQ57zaDa/QG24VgPeH2OY
gUu3L5qqi16Z5xdHITKM0GoO+arP5rnBEEGQmw/7ld7qjkqTuWypbX/+2xvxJL1wYo4yEDWXpwsH
7VGHq7Ef9vh0qbNuWsUetzo3XZSzvHJBhfypp2ES7GKSGRI3KGScrk+HalHMK+LeZYP0ctjHEl/O
QnvqcWE/pfGCPM4rO/LFAbF9tnkHF8bxaSX/ko6KeHHAhkQDzSZkHGfo1DtZB99BFkA/CGr5ygd7
YQ+ezk00xdCOAeL87FrEgVng+9JqBBIKLytVYFPwkHa2MqmvbIaX1kaAdStUQy4GtH+fvhnQ6WiR
CQ4ZA7P9xplx/dolITIDr3yyl8YhoCZlQLIljJ+zRfCE60RdF0jvmjjeJ7m5gQnymlfaS/P20xmT
HRXBMDw9xC+faSSXtYp8HvazSJCJpVNwKKJx2wWKLf7n1f7C2YV918mngqiCF3t2hmgnMNOwdDjA
+d7J6heJvbzU4F2mcrlGbz7MxnL625KQLHuIRdQWT9XX6LlbGfZaopuqWe+dhqQ9GebheCJXdKt2
XrnrXphJzgE7PtknEzo91wtwoBWqOVF6H1dYfcw1tnYVvOFsjum9/XkmX1gZTCOyQNFJnABG4dOP
pk+cb0InvZcYuNzRgopS3wTTK+v8hR3MjeYQk1AxTYLnfp6hQvFr2XzWuazXfSVacVQ03vBXoOdH
Gfl/EAHBCKUUjJosh+FzCqqba8+R62j2rYDyPdpLlPaKCLBqxPJf9Yb/9W3538Vje/dfB5/+13/y
39/abqUtLsyz//zXbfeoHszw+Giuv3T/efrV//tPn/7iv67Lb0Or2x/m+b968kv8/X+Pv/tivjz5
j70ypVnfjI/Dev+oqTn+HIAnPf3L/98f/sfjz7/ydu0e//nXt3ZU5vTXaC6ov/79o/Pv//wLAeZf
1tLp7//7hzdfGn6Pqfmivv/2C49ftPnnX67/DyR+kXY/6RxBvT+VUufH008cfkIS5idUwFHT/+no
odrBiH/+Ffj/QMoF4zobUUB6QCdlfN2Opx/5yT+oP9AioaxEqYV/9Nd/v/iTT/T/Ptl/qLG5a0tl
NGOeVvWvV5gDBxoBtxhKon0qBz47d+0IEVC7mOzM2rptA1Bb2eYkuq/yVNFVjmjOAj1NQd4ndyiJ
oTBR195y5o7uEO9+mbR/P9uvz/J8r/MoZLqUm09p2OlkeboBJx/ipUZuCwzksJJjRjmB53CPs7j7
ylZ/baRn1yicCncdsWHNGhrp+6FISrjDQ3UbIl23//NLvTTB1I45nU/1P+KE07P8che4gLZwznXs
TG1mOgPNNWcLfftdUgLmV2Iad6vfw1lKKpgx7oKb5TitfzMkOs3sr8/wbGY3f9SQRngGEYny1vPQ
188Bt90vDgjUP7/v8/Pt51CIvxEUYz7CPfH0dQG8NXPesZ7ibR2vnCFB0QYoTbhAjUgc4ETNMr+m
G/D8DjyNifEUvPMYHhPic8/GhM3nB4LXQwF5ECkC8PMecyqRgY20bqwaDG8uyu345zd1X9g6bJpT
r5iS0OlIfzrsWvSrqsfSyRp3aj/AbxuvEA7fKgzICF8OLeJcHgQp5To4r6Hh7ifETucAg+Pp87rZ
TXgMCh+MAy54Q79rAej5p2679QBQx7pToV10t92AVm9qUcOe7qJKAif780u8tBOQj4HQTnEajapn
4YOsQSHTdHcAQNVwCgeIcmeJbEo79byx/fTnweKfU/LstMGoiemipsPx9byuuG4o8QG7SrLW2iCY
gY9yE06YsnyDjrygqkkRGeVKX1oymws3uopOQDrYZwHJbYl6eZQW2B/NGehPAbhLmO7KsZD6hK1i
AKqMgfLMcWK1qF0/GF9k1WaWt3TKHAdY2NS+m5Zoad6BGixFlhRjU2bkfCoGpeNDTs7zrv/hdgp0
b+DE6g4hhXrZgQ6eVLCLsHHfrV4MiAlyFsgga8qHdgc0c+p29liq8m5oI38+dn2Mp4IasOAB31tv
n1W7dPLQVPRGaOeMg8giA0B9oAnzdWwC0R1yT20BXJO8DFHumefdiZJZpclmxd+cwlYq9XsHXrGO
+/jeWeLpDFQJpBHjaAFfU/Rm3IWWMBRw3Nmqd9CY6o/G7pO70WugRCaD371DCtUGkDtN7Zug7oPm
bAV1xAkvt+gdUvTFkgWldG+jQfefmCbIEDHIFpibqJofRkiVw66ByZqnOiqCx9nHszGdHcgl2SSl
/hb6a/ShbMbwI9nL4sD/qMKLLjDbN+1W25qi2ut9pC+83QygSR+d1Z3fTO0QuenW5/VnHEnopQ5q
2+JUF6t5Y2rYAjuq0MH7VcNeTcFnrQ/VQDaXdVtrP2zIg1EOzNvpASBOfA+ukYmSaLIASK1i46fa
lduR0rBE8kY245jONi22dI21QVx2iPokRTYFZCuTEn0L1ZJXZ1ttlT9M5QMBBtxcX/k5PKmUxfx/
mDuz7kiRLUv/Im6DMb8CPmqeI/TCkhQhjHk2MH59fZ7Vtboys+re6n7qt1wZkssdBzM75+z9bRA9
dtksCjLJKM59kS9dVLPZPrJn+tXOE7nwUWT7obO9wuUz1cEzUMydZdM6zjkPFIcxTDOLKg6eHRQv
TToI/wJPGueoKRbkRG3rDy+ku/o2RsXQ6Y6Q+Bz35My11+59NaKYdOgXTHgjUne1I1Xjikfn6oy5
uF0wieHDsTC7Rc5Aob+jf7M+4BBrRDyy0/RRx2JGQyPFfZjUa1t92TjSVuIJC3TneKBxMIdaTe9E
6s393sAmbcaT8i8IlnFjHls44CcijNrTi81OpuPQBmMSs7FNbbTlW+nvOOqMHxW2Eeu6p22P4pX4
SSQqxYJ1OhTGbVbL1D0KlAlNhG/HW27KrRu8pBGdQKusMMztg7qbvKS3U26FKUAea7E/+mFz5S6u
W7ygmTW9aMLh5iR0Q/rwoEuCHW9SH/j/jRhmrd9WlERq13S92++7ZlrX3ynKmfWULRjkUJz7C9YA
LSg6PwUPmROHSzXetg5iv9cRsp26E5MoJXHwi4umjQflysm0HEH2ZrP5AD7YfnPNieHG5ul2OKRL
ZcTmxN0p40VgBmeJanQWCzzN0y23QPhmdqRTngpcp5hXG7csYkGi4nZa12HKY8MvuIO9dMXl5Uvn
qbGEdCKxYCeMDeTlN0pcvLKyNNGRTjlMUIyx8KiPXoa2doffgRWERRMvw5tr2PLe77Ll03LnTf1I
6y7HQlA2adoT+ucN2xTT7C0b80YK1YsxEqDg66vUxst1bL3cUyBb1eQ1LdLnXnRWZDYII+7q0pi1
m4T4ApACDVluC+uUGsTTJrAmvOdqdmGjhOuFrDM2rtNFtvTEgikdu9thcTpuQsTGRpukWGAo4yDG
oBX0AnlEUE1weYWKDgQCL2ZHjr+Wb9o1N9xXukPvjhPVQ4KA7uLQMoSvb5yxK9H36Wlsn2ZXw75s
MCW8lrOnni9EuWvcfvKGlu2G9au0Uv/Cgs2u2mFe9/BVZIKVpoxXjE1MjFT3MrZ2+uTIVbVR1is3
WTbLm2kb180HVKl0vy7YOfTS6MdRduOLnHV7jTNpQrscqNfU0DOPM9kTTCLJ7cUAuhgU4bJfb4ui
+midtKqinnzHXbN0WzJOwxZNY5XvRhmqvSOoOMk5Jwt3MtCD05KrnsdcKZoueKuvdDbu+jIod2bX
R3jVfmaFlyWOXZGKMMvJPbb1nO+NIQx/lHNooPLOHgY1ufkR4fM1YKr0Jt/WdJfbzd5lkBQtq+ld
GQOpI2u7qT0LUHn25jSLN709pZpAysZHItnkesGPbnp0F8C+2Y7aKX88aBKn6wjIFfdGkFWRI9W4
z0vGYthQjqhG3/pNtixF3Rp8jPUY7P22qo9UYPOpRKj4M1zFelzAZB0QSfEeVjc4hFnFquJbmwb/
uX4B13krESsiV8ZodgFyKOz3MZQR1e19dy1uihXMQe7b4xWJ37ZJwzR9dxbHOtQtYNloDvz00wqX
U2Mb6bFsxFeABL+MsRq89+VmxBMCmsiHhXiYSfaB11UsZoQZ+S1FlfuWjlv3bLPqIX7ZggdDb/au
VhhugBZ8F5KsWTriV+PYf61+OgCFqB5QjJ/CrC0Ohije6DTc06RD58rMIyov16qsqmmH+V0QT4Sn
Nk6x50QWjMlTKgdzn7uEE+TWs6hsgi1aCwVo0/f7pRj9Y+Gk7lmXaP2g3tOOMxR4A84GNZuTY/5I
c3sakpSE84PVCPuWfgba2l5vuK7Fgh1mUKKKsCy9O00vnxqh8GgG5tSDpoL9IQgT7+4rj+xDPDDp
iZPsM7Np63bJXXYc0Td3xHWchzw8Ikbv4mBsP+UiboswPYsB4/FUWOMpmNrtTIz0Xe7Adwzn8VqK
LotTP8TU0FyWlUVmukg4/l53qpHfnBSDT3/bjKS+TNKlh+3KxEF+BZJh9HgFgYVJBQWrAQwMp8E+
ovErRzxw4lriFcah46Q7Z5AYqrbtyV3su7nwf5szvzM1WuBjLVB2m98LrEkOadNdZ5hTzBD/oIQ9
Youtv9KgGBJnC3oQCc6dXDL1Y3VH4+Rs8qGk6i0hwyD2wvNvJGZntA+biXjDGtYm8bZqb4/+gL7W
T2YYFNxN/W72VjdqZkzGyyiQI0w7ToPpKXfxcLZVoHYoSx/oO2Z76dfv2aiCJ7uxcPugszJMwviY
wkXQOm9SF7up3304oaKIMcYnQxWnKcSpnckf5Bo/k1utY9UPV11riqST2UddsL/Rj7CiqU9v68og
d7Hrdw1kiKvOojwiXi2aJ+tr7DmC90sbxMjJzIMsOS7baYVTr4BHHuaOEYej4IdV5qSHrCBNnmuf
ez9a7U+JqfW3ySyKiASd4L/HgD18djWjEpGKJhk95FtdhyHb1++OKeed9AhCNsLp2sYXgxCmvXE4
EC8Riz0KgS1bXjBZ5d5u0sZwwOGs1sTEXBcviH8Vx5UBHs6MUJlTajiRRAdPYPiRuQiiI+lI/Snm
fusibNkse31akCZeDvmxno3tISf96gnOQ/MmFw9sl+/mzPBVndUhHicZlBHGY/M36AscpwVWnT62
uOf6uMpxFUcpfrUmYivl0jfV4iacT7zmBKxFBIgy3G3+Efb+lh/M3O3DU7f5022hdOrssXq19yVI
mRRDDll2tTnKs2AHptJLvYowu0GsJ7OsQgahUO7j7Q87ZIPpje5jKO3PzPKqKnbNCiweHr7hm8tY
+WwRjZmMUoe/Bh1YQC/S2cFChBMbP1nmLBBUlsl/D+fVARPQaFedOhFatyO9Hi4jxJfnwqxVllTS
F4+BhsoY24ZV3JrQxstkAIT2YS0kaz6l9KIEN7U75jHD81LCl3aLdNcNgoBk1Bl4V7YA7kQk3K1F
heMIa0xU2JmvlL5PHY7LIA5p4uSRufS4REUjCxVR3PLfylGhFXXKkN9daglceCODvqQbjW46ZG0P
i8YD4HKybNW+Z7jfyeVLxesUwlrZF7MxvsGdGYZk1Qi5Yl8MtK2WsPS3uIM/cZ1X9mQmm7ioIhbZ
DNzpbF0+td1cv3q+zl/zrOZGtUTjP2O/YhsLsNDlkfQyVUFcS4f3sRsLrpWutyhPjbmPO+0391L3
obPL5hRnASJ/TPY+sTPvMPwDL1KN1R0tQdv1hKW//50KP3+vl0Y9wI5d3gMCNLCtdJoRfNv09s6v
QvdtGlJOgVXTb4dytNqJw/bmrzFEe6YuooAdHefbbH0qmYdvThqyHlVuVrDuginaElsP3svYGR4H
eW5MQEh2tTw6ft/+KlVdsyxlWMLiee319dxSFMTONkBOaWeHmTXRak5zMFqr/T0E2nk369R9tr26
uxgXHKeNc+Vigi+DcJgTfzYWFq6VEA0exWb55c0Nnmus+BKroocdx8Hn95Clbp2fR/7IY7VwOIho
DBnq4LhTyXa5QAeZ5Dgj1rKD7TOt3fZBG7jgcbFk1Wvaiv5LVeZ2VwISxldguASLAx3qn+tCINeb
PIkXtCdgoEhcskr+8HpsBUcZjzPLtAEOT0KUMu903APN5xb5lzEiwWPHTWED8IHGjrbQlH838Cwf
ZrujBnImfxwTjgjbj2Br+5Ftxm+oryelm8MouuplHVPLj6ymbn4Z8+xgBs+G/lFVK/WpuTUtBidW
2mxXVY35q087Z4tTbS5+PIK0d3ZL3rakrGjNiXTbFj3Fm6v1NRN9Y0k6dzV+kto74BnejK6NB2A6
W6SQpJT7tTRA+9ZlFXCRJ01R5aYDIDm5zOsAWyqw91S+bBcS/5BPdnjlPtr1VgSRwQn/pdKM3iJr
DGB6bVMnrSg07ZroE49stB3Mg+6kaDxmew2ldaHG86xT7erM2pcSiMR+85CoHkolQn3jAqSQuGtF
8Wq0IWZcn5ToB59jqwXHYRnanbstY5f0fYD1uLXrhhiv4VIZGUO5/Q7sESorgvSGM75SxmMgzTWI
zNEncUakg1/u3W5YXjyIKi1sNT4mB+ymf7C2HD9NvuhyPCJGh/xr4kV6GKY1dOJtRSK1G0qpcm4s
QQcZdNKE/WrBPop1J+op19R+AwOSxUvnBW9p7rYq9lt2qH1WpWLej1ZafvzzntffhM1w31EWXcTN
NCcvPeA/dwm91vG61K5lAlXDfNzcrgAo18Cegjm67Ax7xrQ82aHgtBKYxZhQP7e30KqzveWR7yDI
OboZs01a+3/+xv7WqOV9/SG/IaGTgav3l+5lHrpjySBUJsLWPxXEAM7npKu2M1B1zmPm/f/1n4Pp
epFRC0a81l+luGXWDziKvTwhXKcEIKGtRNF8OAK//EYCZv+LueFflVYX2j4aGTqQAsji3yawjmgy
kRMlhzZfpuMHiLAheIVn1eJTkIZ+9+FKlB+9Qju6uZP3Lxqd/0VX9ZLVwWQU7CJ+gb9c2waXMl1G
5guaNTwK2EYiDf3jYIDM+hdDk799jUxfUXVdckhwBiDW+vPtpbyi3ObLn1oHve372i4Tu4DOBK9k
OWJD+1eB2//FR7t8KLRHmEsQPfxlnOHPY2W6l/6+8Ad2dMzGVzz3rMSGsf6L7/Bvf+qSVsPgklkz
hgf8LH/+aLa9+IOUyA1EFnixb3KoaVzKA3uz3P+H0eV/O5D80xDznw44/38cXbpM9P7Xf0wI/za6
vGmrX3iu/zS7vPzGv88ubfMf2FzwoaE44S67eKT+fXQpvH+Q+OZgUGPugZjlIl7936NLJ/gHgxz0
yihjcE3Dkf0/o0v3Hw440gtZ/Q8BJP/0H2/sfzK6hPDLHfCfxwlI0zAxYM/ALeZzi1xG+v9ptobh
Bs6QdGjUIs4yApWqnUM36KEoL4mqi8JMfrC77B4ZNftL4YOIK2eW/MWb7krHrIsj5Yw57oc5v+AU
AjmJI/e8/TZlbbjjBX/Zgzuz3Rb9npM7JZlPXHo2ru6rabHrkph9NTht+qPAN0dHJC0eN9U4F8rP
jesZ4aEqs/FssulCHjEYLCzrjUUPm8DnX6lwlA12DGtN1ITTAgtwnJVFRmC/OWdJ8jtljZhfNiRS
t4BZxsTH5WTeuzm+/cTKVF4mhZmKYB/0RJ5+tSo35fM8hY2EdmG7R0qckndY1c+qtd4l7PM1Mmz8
ANgGF7uGVkKPZ2+p0DxaMwOKiOirmWfNbUFNbDqEtdJquo7966RrSjJ8n+kjGMCMzMTVTUn/NHzQ
U/nK8dyYHXymBeIJBgvZXTFOL2A4xBtB6s716uGe5Vhu8Y8ZpV8GIKbi0/bgBxj4RJCtMKKqDwQR
LhVRawJI6Rv/rlIw6yOgXN6uLNf0bpR190lRt0S1Q+bp2sFCmlwjvcNMLcFaZqH74tYIf46G39fG
Tvrp+hwalvswOhXk6wmp4xdJ5kVCkwMPumP04zmdHJtRTSmKHQnDygcYucwfEEaqazka7lmBTTMi
t3cHmNYOgvegU1/SHcpTMdNgyjnWvJepG+KeLS/n1IETZu0Z7pWaSvdKEo14N5WdN5+WEFqUv9Tu
kCA/eUkvb552Zjxl44BdXaMAHFjnH3V432ZtpqOuIUm2nNziXQyjjKuliCu4QDelWjXEHLSQ12MR
5sdVDSWTTw/Q7OaUdKrWPKGN7eFyybwj070gwjrmRv1IDygd83A/DWicofzp/VjPV2sbvAEcaZNK
Q8jRZjvh4l32RBLMe3dwEsacN16pYeZB/t3BN+B8vLiH0EhTGAtQOqfAjxu/optf7B2tJa0hscS9
4T2kqXjw1sy/5vZK7AEYQlXSGS7hIUEJbhS+5S1FFbX9zNZNJDm0/ot0Xx86NtekdziueSHOMyaK
e0UVnmz0b5O1M/MTHJ/rBYhhWD4sFT03LNv0waAJQWx13aRJp+kc9E628+zZOE80wABbhU+uJNoN
BxYFxEzNUIXrdHTX6tWaVOxMYouQ9FW7tnM4qhvMkvPa0BHIwC5LVg+LO8QBxWzGL/iS9ZURwNfS
+Z1e0+u0ZRaAcWLZE/ASZ2qI3daJMKi8hGaTvyzkf5wWp4DzYL34uvSuVe81F789D8TAjLPCoxRL
O//eiNWLh2D53Drf40w/vIjBEtHQ+w8E4f3IQjCwLeEeOqoZnCQDzYhoXtcH2W3yvum1hsdZJkGl
6SZinfmcVLEdMhvaWmQMDVQWA8QkUbqvfm3zBDaN+zJAb8AFznRZFH1OtGa5frtpc+HXedjI61mt
4lhnZrskXlk08eJWat+NbZ0saX674cQWMQ8vh2xGLI7cBVpVL3rrKOjFPFK4BZzF75rATiarvK7g
0V17ekkZACO/AEt4WO26jOEVPWyKdo3BQCbOGRHOS9eeKwq9o2Hl3qEyoRRGWnjdsct8fWvl1fJh
p5Z3hUGckI5Kcirpgt0sGNfc5MtmmyBr8vDV7WjTgeKsyqfJz9c+Mpq1sll47AwhlN9Hdu9YO8FI
5oEbRUBImcRPx9TBqeXm3tH2dx7I5sn51qcuOE/V0L12BuC7OJcstXuXVTTY1V0xRYHAqCOMgFIY
6oJl7pZhWA/LRue/49nYQ6qwTpWTz9SoK/WO1CBF2groFKMA7yODXrjfYK8hxG/co9+GwFiCjRGp
T73EklUTVwVTazZjYvYYBKUhVRDxrrtKrSkbH20BVfrituvD7tqoqYUlzbLHTBnO9RzaKYEHLHKd
WrLrtrzozgZnBovgGPZjLik9onXJHZfmGi0LD37TXb/O4d7k0H6TweuKfSDYM4/hzVgOPxZ9UhXv
3PWGo201O8no6KbzvPt2viDgTH42rRQAYENUd8FCzWoM6TDEdruWCFfp9/aeUwM280QiGGdM+4Z7
dYLTQDq38dakmXGWMKnvq8xy91ah0/ttZD1jhLGjcEjEzIzX9trrnKZBRJfjrlZQ3Qen7u7mrt+X
gFdsxTC9qtjuiC8jFDXbaansne7L9ToVfbFvZsTBVF59DPLtDEoqe2REw4TQfcrX7DMP6NMwhTGO
ox8OBxcjKNW5S6D3oIuw2nVS3IfgO2Mtu1sQ9/eUXd3ZhqBwmlfDeQLS9j2W1rcCnnl9oaJ/UfvD
VLN6cMnFrR+s8tC3ZGgBfxWPYKQhITFteGqYc0XbOsnrrGmMvU9E1BFBbH3tQ3xCHVIXZ0hW8wlo
aLMTyKjviqbu7o0K5BIse+vTCnpgak2q9mbLHACk3k3uh88h0Y8/hdXLowf4bo8y+nVAjBE5bcf+
hcSBfiEtoQis7HEux421pesf+nnInqqtyF71On5jzC/hyS0ToepLept3Zb+XIdOFvqahM3neo1q7
y0vO8ojmID94U23vMMDWJwEnMmllUSTUuMO5n6Dn9c443jSuvLbrJYglc9LYlvKjH6vuGRnC+ADq
rbvykA/w8Dfbyew4LTVWsdzgmcE0y2p4RmczHPmWUmTK2mLNXkVwDfGjY3K1nlvTL64RpBhsYl54
8spanVq9VV8jeG54Ixrkp7W8dK3/WmTNvhrs5aysweJRIx7EV+m6yye/BZLT+C/LEi53cOSDO1k1
L9aFAIs6KZEOZgyDff3R0ClxKZlqjyjEQZeyrjwFAc4t1D3jLgfyAecs6F3aS5uf/+xtx7CSicfD
PeTMo66MMEVkSdzeztWl20D18QSte7L9kmkolyuepKoDG4ossXRNmSftEH4Q1dj+sBYzvwnEFiyn
qZKK9kK1fSwKBHVU6HF+r8fMffTWjadvWtvXunade6ZQQUQ3bTwjZn7Rk+EebbbzK4pr5iGrNB/C
3tITxCXJ+VLL7OfiSfVdrjA34YGYSRds7KddaJS3lKL9cQvW5btDM/OogHhflSglDqkRgnPln3/B
be3P6Nvl95Z5v4nCTeOGWfxxQOSwz0CfX8NexXNou9POZ+mHx8SQObGMwY1BGTGehL4njhqlgM04
NzBuJnJN6RCB5nlGIcUXXiysgqZdtUC+0O2oMQz3zSiA0Uzu0LOgGkVxAgSzktnp2md/lLcrbuCj
40uP68TWbbfTtu9A3d9ujL+/Sq9zeUdt/dxM2/jNQ9JMkbOZcp/3fgHAirCeszesbyukMRJcy9+T
y+LcVrb3yjBtuOL+6+6XYPosQG+d1ozzQuG3Y2wIr6V0bnFPlu780oVttXeC/CeW5nUnLGKnA6WS
TAYvmdL71jFPRJ2dXQ/gY0Bw/EEKHI/dMifNVl7Xs+i5gub43MzZUz+1sdfKGzY8ig/hPDAaSLq0
ula+esBYGC3ur3UjwYtTSAX+PLXSr41Ev8PajPdNYM4gtbaPNjBu82ocItmIcY84zdw7nCvjxTTh
DQlrZzgjZ2zh70ZnSkDjHDiG5CeorDdDYePG9AnchP2TxzSJf3Xj+MOu+lOaG+0L1Ue2M0rDf4WD
akL/NnqGSuJsaKtJgJdZd6nK0t06m1UifV28tRKOnM7Dca9JujkiUrgAgS8EdHv9tH0oqu6C/oeT
TxaNbsVb2ayvNTSgJFhholl4dvnsTYeAea69LrvedPXe5NDRmOWM2UeW53JMv62iO/cyC08ptURs
aLt+kgiUTnrBdgudDhEUVt/zVI5lNC1peJ472uGAvA3WNVrsG9kO8SrSdFf5C2AiyzhDlU7hwKfd
Ublbcw08EKGO65JYYw6fltROZBUrwCwbWTgegURsS3ndzzCIeqYKAERJK+L4QBdET8sHTo3ipjYM
+44F+a3B6vLUFG56QLDCgUuX1dkne33b2jXhh9jXSUoDiw0Uo+OaR0M41eeMcUxgVjDh/fV+HoPw
2C7OcyUFiKgtPA6hn7SEPDkOnJu0l4yVi3Xfl+HrxKoCrN9D2qlzCjHlRTSweZ0sm3edK+3TYK+Q
LyFiQhaeac5LAwlW2HyChZu4ykae+GgAr5FGp3dBoH8GnqyPJou0n8LTAeDFzm9IeePiVT/moz3t
KZqYG692e0gdDwQ81FnXsDZMYWZ/XDn5M+AOh2OluxfH3ua4RgAKjWvaB3CTXiqjrN7D7CYPJtjP
HVIN/pJSV02pl2TyRhGnoDPjKkyZgxE0hRz32lp44ZE4CS3SY5jxlVhoQpRv7Pq55SttXty+YKdD
psJRpT+2Pic2k1CcdQj3i8fPCas+VHap9zDOXquiYBqLxOuU9ct8RYj8QuHpNpFXCvZGDho00+LS
Gs+kQO9F6UtasEVDbMHG6TusnpFi7wyT035ap8dBjcgq0qlIxqaZdlDpzzkCAdg/AdwvMZRJr0WF
fIsu+1bALlsd3jwr/0kIJrzN1Jxh17oRNFn3yNSmRyxHL09YzT0jneFIQ9E/ynpqj7oY0yN+nIn1
2xh2QrccO32OzNtuzBp9KlZ873mRM5oyil+rtO9HZ1+PXnFPXkZxXPpaHstx+jF0lhFj2H7v+WxJ
ZZE8ubA6XIc1oO/fCyUrnQl34Wpbp7Awk95K2YO7H6Wn1tir38uia4+baI9LtdDMUV1sNt6vdqrf
DV8ofoWCWNTzS4mwO24pJUosmNq9WebwNg+8N3sNPlNU3sCKxyqpXO9qKgnJUMV6s+h0jQkRWCMP
/juiDZfCe9hOdsdTaXTFELOvh4lkRHGFQmnaq6q3I0TIHWEaNZXEDJybiavigWYSz+bRxQBxBOIZ
VV9J09TJ7KJl9Ko5LiZ1a23TT1/A/Qn75WlNG2fHFqYoLh26Syg+G7NnjtvmY+yq4IFvZ9xzFWCr
0T6ZJWEpVbCdNs/dlXSgjz6QQNoIQx8z3Xc4VEjrKFtITZGvof+anvrBE3GbM9gkAeY4CaJuFhFu
HCxxNjIE8enaTP2ONFcVF/V4VU2vwG5h9aFTvxe0r1jxNrQRVntVpa4X95J5m4mo5KTb2oh6CNNX
FpiNxJAGh5pxoF7pjDKMtW24D5oVujHHs8UkaEdkDINao79Xcryru+Uuq2aKP3bPoGfuENQkvqT+
cs7THuL3cpkIFf4VpGCegNnb5RnLLzkYz2jObiRtm8hz5ZwYakHqpBnnM7wPdtLc8mPfQ1Uf9Kof
LTcFQs1WrMOjHIPusxPFgJZFNzewYoqjYRTfU1sxbMWSfO63UjKf2GhOGHyajjoLknj4jYSXFlDV
fCm5UGIUXKsckvzZMkzvXNsj5MHR+LLgx8Sbwwjch0YYNZ2D+KEVNZnCWsS5u9mMla2RKT7s7zmf
1rt0I38hXATRF75b3nB8v1Si9hN/8yEI5r0u0+nmD23M2mVqlxo912KFCseU5RlQ6A2ZMbu0db/S
fjy4hfFYU4kf+yl/dBc0pdRfj4Oc7Csm0SddZw/gLCHP1/VZT8Me5cQrY4VfZk26vVWBsh62Fj6T
UguaLcg/NgoeyjfPO6DGTdrxzcs1xFJRPK1eNyabV9/3gf6sgu63C1iKuBgPg4EUTVR0UAwti63U
HQ+9sJNm3W7ber3OLP84ms25d5aPoGYn2PSiDjpb1Q5UnRnDTq6T0tmwrzWsCYKiFwm09dO2jObg
CON+lMF7pYXBnU4+7rogT+zuAweFZsEqxQi6p50062/V09rIyKuJynr5IOTnClydALKHrDAIUxCT
8EIjsaYbQjGUbnZg62OOZHQ/q+yD0fkeMB7DSKc/D4N96AqBxtlR4nFNRz+e2cQj6AwPY16yKwbG
TxUQRYpDhrazg3iCqFeVzfvaIpw+yBBPEaoA7/XBmNQrTQfYmF03YEi9COg8cKu+lyL1BEMDfa9M
D6Vu7iblxqv/ptv2e0jxh0A0BlMp6/vQa/IYaXx1L0LP2OPu6g/SoZdCqkFCD3iOMKAfWpLA9x7A
9r1HGk2NRsaVA1R5Y7gy8+lmrgr0S2X/exXTazaMe5KwPjQBK8xfkROi4aAJmPvHgV4LuVo0x9mk
yQyukPkoHdxV+fpuu+HnrKk2oUo/liFDduUDRqzXrUtQUE0oqzk3VuTHxCnAzbgR0163bF2Q7U/I
39cY69FjMMI0lyYT89bm9q6K6amikYLsTbSAeZBfGnAk6WD2M74Z2r6pXVjxAH418qr+xVjM99Ip
6ihdc/u5srtXajJCTWYPFHQJ0r41ntrNeZ+m5stv1iSzQuJC0BYhKc0VAQyERXToRiI8A78YKS8I
QAh5sWSxH5b6ztNTlawZY0sa0nmcW82DwS/StBVp0pX1IeVublxkbY2nO3RYrRE3DYb4xVkzSAAa
guVQuhzES8irm5FxxyMvASDPfdMbv5wU/b0AKBs3wTrHvo3gFgb4iDyNZokkc6IUDju8TdlN5SNw
JzjG4rDWoawc676Ka6DlUWYax5lGKcUiyx0JpE42WdGGPyfuMI7uZZFO8ViAmdSa9LOlM779Qp0w
7f8mzpptwrpHT3sa/PkjC/QCqscGzSTa2LHlnS4QaoM3BVJ1BfIQ+YDVo9Gblguu0jXvyrZNj25g
8v+awsR4yjPs11LvJXNxHLYho+4CZLKryQtC0vtISwL9GeuN050KZCuvch6uKLE+qZ2XQ25eq1Ud
ZDjc55nzspbauVIKVWzepmfG4tFY/dZW/mV1xVm66gfcbiCsH7kI34J6fldO6r3WE74Mn1iSs2Wy
xyC8PU29LGKHxSeWei4Ppak7FAEOAH+/OVrBBoDbe3WF8zlN1mtZjPLI+CjhagXHzWCbb38HnJ86
WLFIDhhgD/p9GkaYjIX4QaFYM6cQbmL0G76Cgvp6yhrAwJzFFs8+j173hRBqSUJRrueAodWhxN19
cvoFJnQaukfPWu4W+ngfxaWnSyzag54N2u/Vc7DYD0Fn/MACFWDDM9qdQGYOeIdjjutuJGNN/U2q
DL6HGWkRioZAzSaaXOK+fJkiEEFTyheIrnO9KBwDw0EsmBVX2K2vHDu8bpzAinN/+9lugLxFK0M8
DOyBtV+XLHNG/9vflpU08EHuB8+9I3qtiMa0fFjnidHLRVUyZ89t6tzXeIDX4t/YO5MluY0sa79L
7yED4Bgc2wjEmPPIYQNjkhTm0TE48PT9gVJVM5NqptW//K03ZSrJSEQEAPfr957znfiWAk/vRmVu
XTktx6p0b3rYfxuIBkhpzAZ+/ujB2pr68igpJTak0KUUP9Rg7mTdIUtduHiyEVOShQOpRi6OZh6u
YGZnCfIwUfgjNFk4W1Oq4J4Q+pE29lTf1Gb7l3rjb0vpq6Hjv32qby2t/5/OhVej4v8+Fz59/f6L
p3X9E3/NhQ1LMOR1ARSB36L5hG3zX5NhRql/uNBRmQEDRPAhMDD//Xs07Pl/WK7piHVeu5pafxoN
e+IPtivbJ0XSZ8rlevZ/Mhp+bQhcGT54nm2sFWBYsFmvA+2f58Jzh2sgGupxRyUGr76m55u1+tAi
pCL2ZSm2hYmy7aff5+8n5Wf36utZ9HpNOs6wIIgqZ/rNWPz1NQeq0SjCFbDroOF+GSdd7S2eZtxu
4+2IiO+dy70WR/x1OTy7zL9tz7O5Da8v12M9qYkyUbsKv9FBrY3OzmbIYWaN947E5B8vhcHRsiVX
gwH7+lLRUDQmdjK1iyl41zTCxN04YGkDqNWgGH//M67SmP8Z6f/9vegE4+VEuAO+7vXFCCCrrdIC
OVGzcV4nohsOmAo4OWZ5+YDQxAu7gjn6xvaG7grljfPO9f/pNkIoga/rQVXg+76+/miakFkLDrux
J8uLZqABzsi5u2SyyOAT18879/EfrwdDwYTxBin27feFEN7YdikgeuDNuZdL2155WoxEwkh5ERTG
/9PloByYto/qS7xRo9GfD2DDOt2u8Q0/ZDrZhmSt4Q/jUTtOJB4cf387/+nrgRBC/gCgjzd//e8/
KTTU3GCLnGaQL4Qb7PuYSsOciuCK2If2ZrLFexCHt8+qA+gaYBjh3qxA+Nnf3L7ClQNDcI3DJluc
2xzL1x4PIOK7pkrfEXm9wfe4eCpeX+uN1TmwAZMSbgH9parUKafBucW+0m1B2FcbnInDdRwzG7K8
8c6pA/MCvZ9zzH3a2e/c1H/60jywaPpNG9f1WxPvRMu6IGmGHzkoq3D2DYq0IEkvxqGdXn5/P9fn
4+fXk++Mfs9cGdACeIXz5jtL12piF6zwzk3YjtM06Dacl/UDuT4FGU/99JVML7cEV9RG+99f+u3K
gNoIgYYJPBeUxeoffv0oNVYetHMbl7vyOd0Z1469HT4ah2EOl4ffX+iX78hKx+bGdwFCwAryRlUk
OqPr4jagB+c0/c5OU/emsRza/L5v4P8JYv8k80TsbIYt0zu38h+uzYOF0sp2Pdh/vyD2Uk/QG+8I
EyvG9ALznHlc3EFfyiQm4DW2vk0Jg8V4qfx31r1ffl3M3yukFFCqiTzrra5vKJzKalVS7Mjt6o5c
hCliILMznRUzTKWq8NCg3m7HygtFHLXvrBO/vkwrCgMlqs1+xg761kzfBnlgZVg0ieR2l70dUy9i
RiSeAycoo/nCI4RCzMyavb6Xx0hV6jJDncxJrX6PRfzrPXB8T6xkJwc7rPTfbkFFhZKqh/RIB5jG
msy+YWYSjKqT6mB1IwMbohj2k2W+B+n75wtL0JsOHAPooq+f8GgC0xBZTcPXVSPz4FLuctKVDosp
qusYws6Tnsd7j2p8+/sn/pcFxHIAvHko/ajLgO28eavNObKslBAdAGiSPrKem70pSZvu0858h3/z
D98RFTTvrw/9z4fJ+/o7Th59kLGb613V6vgSPpK7hwKAO6UMCOlRtnU/SSUfyDBI33nCf70ytaek
MgSqKSUv9usri2nCzWhO5U6gaw8jTlKfYjN/ps8rjoKJzNnpecqTqArufv/rvt0DHYBncoXFgjfx
PULnXl+Y/p7ByBKnutt2jAcnae3MxRUXTBvurDgwTr+/3A+E0Ks1et1pbYs7aq8i6ODN9VLGowH5
NkgfMmv5MqaEz/k2pISNn07mUeqou4yM1SgEwwl1AcjpK59B0Us/yG7Xpj9sObNzaqZGPXJYHI+c
rad3bgYr6rpev/qYNnrlACYjtQ/V3lu4rS9pa8WF5eGW1VW5Nd2xWz5bohZkU+R92V77QV3py1Kn
hnlBUGYmdlmEK/AwMmUqDs0y2dkBeqQuHlRaL527tuFNBxJDZKdkvg+meY1K3LEeojX8c+t0qkE8
3BLYdc41OeDHyGkr9zO4AACysFY5tc9q7gxgLLUZmzs0gNFylokooScLy2QUbTdMlYysKMprMWGR
wkJXYhPtVRJfNQ69/zCqscRv8zgdi01m9P2Lqb11qJnE4/MyK4TajdE1GJV57AA+2S3aHKGHfJto
wS0p7Tx3dhr5CJ0uVUe3rUjInQGCUNv7KrBm83GQk/M9b2p9rNxq/kj3lE6DnEnW3Q5jED9xUGE2
65e9DOuxQVDRkU5d3S6JmIaTkZDJFTZF6Y2stI1x2fJCxnujL9WXAEFqs0fbOB3KgO391MYZx/AK
p/9wIGZk/jiUjom5zqdf3y1u9BmQdDue487QJYKLzr/Wkg5NOHEmwSpICHhzIPCbhoahE79Bzypw
fjtRZQV03ohC2enUzg8d4xCxBWGgvlRdiejC8Q3GEEPHaK7LSuQ3Rt+Bf8xUpr9o5irXUCu8aY/q
NRpvxlGTHJwOTTLs05SWK9PeBhUK9btxKvrUvbQW+qcJfx8MaiJpr8mSqP8UuEGqg92BDj/NHs7y
Ld87ZXYzJUt8jGRqn7D0Mqz1LTNhhoMqpT0nNNp2ZpkHxqFz3R6LxmLQVKvstHSgJs4ezd8o9q4x
dPEvvI4A9bDxGNfuAjl2Y4hf1q+YoSTSZkqo/fycOllsoaQlq5gNGHlWRnEVH0QJJie0wL5g91bz
dKGdeEh2DADi/uSpkgnEYLUOpGVt1cMpsBBe7e0ZrHoQGNO1p0wsrlmAVnYnhREHWyxx46NoiB4j
BguhXFhOIBg2eW9EZRh58GsKPMnpzul6pu8JC0u1d5TIHyHwptyGrqf9OKuo34sl7et7e0BNh8kA
1dadOTG3RjynywtzXtLyUNpZL+n5LHI8Cc5y19MUifiitVyH2YEwCCmuodHSHzUj+dD0VXfZLBoj
XECWD1fopplQhWwkitkqZ5r4VZKK7tDN1nQwyaCpD4PrRLdO0anyyB5OjFPRZPh+zFa1FKRlYzJ/
YQsqeauynsW+MLMnC4bIM3tLRqYNrcloQ4AreBRmcAR/olmi11WQGb71Gpv+WRbP9YsXK/YLKkXD
wUcUzOm+MqG93AK1zsw7OynKdkezobgjPcxDal6ba2YsjuxdQbRoz89hDsEt1Ac4LBxAaD03KhXN
FeRd/VA3tpWfg9IkzwHL3jpezauvOk/zadtrCB+hS2boCYG1hY+Y6ommeGr5/OvcJg0Lc5yVbXKY
uQZzM0GAWhWUw7wriUPDVNtOo7GpyAr9lvW2ueziRdpXa2xLEJIelBzHmc7Jpl8IPO07oo1owd0m
Sbf6yiOX8CWaddUmKR2/35roa4MtITdW9yE2UoAjfaOqcT/mDTYwiUQhQW1npekO2kKTnBm5NP2p
rgkv5kZDzN3PFaZ5hhbFNO3duSHErSgD93oAxzc/gR0AKVCx2NSHrMd0co/8zCWJqaDPuZ1nApvg
S5B1mXocVXep10Zig9iGYN1MjeW2F83ygAkSF68H4nMPmxynsJ78wd63HcAXbIu+VeGCxWC+afyk
MVGhZdlNNTcV0+AiiLGMm87w7Judbx5jc5juAniwjxgHvY9lVXLSGRnEMjvjsTnmVmEPJNJGBOcl
Om+CjaI0SyEQCafdMWdCajxrEizDsTRAjkZj2izsO9NUbr05rZ5ynJHzLo2q7Nbrsop2a0tPeiPL
HrAno7PyAUn2zAI6e9aDX1XxVxWMTbOlRKN/5XWw7PKZiu5Ue6qeTznveUwsRjDnRKD2ozo5QS73
U52QRuypdGA7kmn8vYzzFsuCNNP40PaW/xQQPdyH9kSMLwvjHOGLJmhr2ZYYmgeUzvNBK7QCICEq
Rsl11D80umZupBJjuliUg052zqJCsQxo4pPnCMQOzALf+NipZfmzKoXOdlZme9ZxWCK5VWqwXeR5
CSyncu60saGRU4KsSD2WpdhesqsFliQzKIyi362EsXnZlHNzwuVPsKkgZ3iTWY3J0Aw9BTYGw7TP
zgKQIkwR7qzp2JFs9xE1NH4Cgnk1VCvBTjRUNfOnSVvwruUEdYlBrMAp7JSjMWzilKKD92O2X6ak
UJdmooIXN8HIgMe1QhsXMfLfz02ns1DXJUyTPEgXjNmjgXAWkjZTpTW7kFg437tpGS4vGyISR3fn
r3Rf/uPc9Ns+mpC7lok6M5//FoPxETvh1/41/hb12Osy/zLEBfAHN8HZvcDFiLdUJ9WLOxaYYpkr
xlfsgqRd5+Psv2AhBiyAMI/oCD3YJBj2QeEsqH/KXm9o9OfmZdojMdwxYVFXwIyWx9jX7adi7hkR
Jshou4fZZ/ZwaLDrtFufADccrTitDsYgreQJinx+Uy91AcbBsVdpo1sgLxoRUX+da2c+Ae9hLB95
mBsPYx0HjzOPtRMWmemSWEZserVZ4LGFHRlxX6MoQ5/fWAPcESW9fDrXo15LTkHp4ztrnPhECXcx
+8NQnEpHK0awS5Cfzd7Sn6YGjkMjc5gGhHdSLBTc8DJsSOozIN/I+CnW/ri3yVttYK5G1veoN6cZ
yljP0IUmV3ALWsBNjos/WjSDoMzA9DES0982lT8XIRWTPNeV0ZvbBRziHbN77haJw2SGQiPpSJ+z
PKQYuLbJfFg6ERC2SjGBQgr5bXywYG/5oXaEQL1pqSplkR3tLzVI3hbIoGb1KryuIqbSthwip3ih
MXWTzZjs7SFu5jPJWsHzhHsY6MML1aQjroSF1YetKmBu3RuCv5GIWVc3H0ZLp8+VkwJNiclxZNbU
QDDBpeDoJ+ARWBzHVD5WS9Z2P0w+0zmh/v42UYjSmPES+7ECHfIIx0bVYAeK8sPS1FPzzaQhewic
fhH7QGldXsEqzSCGBFNMHGFho9mO6rjtL9WSZJdDr9zmZnS79pyR7tfsG79qWMWMRkwnBKgZGb3l
XDI9Kz3UJzm9G9BcgmDH2R296ozaoF6jLxsO+cZEsPo212nR7ZF2GOV1N5pjspeGSpbt5KlxODZT
i0cJTXCeHOc4mxgBtY5Tngrkp+U2LqfC2tIImz4VsQvoR692/wtKXmKHsy5Yxg3wa7lsF1v2X4K5
9FcJ1Qg7Je2K4sLm6KYOYIFLKhsZxUdYnEh6F4UUOZkQNh2NCfnnriAYcSCp1VIvOHetr01PXOp2
jiOUH2BSRDgN1RKgY3DKeEuHx3qEdJ/O5FUahrEterREm8VMrRg1QUxep/aHEpBNO10bLeETJMxC
AAlJgZyCjYsOomQGnAT8heaiWH1yqtztGvI7YiGP5EBbs8nusrZnTbRbqzraio3x2OgE6RqnQK4J
AUV+61PHn3k8Z/2VyIoBbVHXsvL5ztTD72hmxIdlNuHusJIUxDruN9KA29EwySJGxNiHEw7TaNP5
mfgsqjT7gjIWQIOaVQpVfwiqq7SIAujhjZ8KTDCi+JDR46jCPu94Q1M5+NhS48k+dY3AvJ+TtxRR
TlpOi6XOG5xN35VIkxzZtsHeUAiccaLkSUkVp1vcbjN5dye5WP7BVAEIMuHkbn8zy0Uy1CVZeiWl
KYMqZCIbL3FTwEiMF5o12scwcRL1df5hZO/SCAyx7w+OxllOFC4CSA1EG/9VTp151oU54ryg1Js2
DdUrqoC8vU3KwX+MoUSd/R4KyT6fIg56nqknFLmuYUJ76aghbS8dTIozo3fIjtYIaIKuOFaGwtwz
IBN7Rqvt4JX3m8HeZpAaRpRBcCu3Nj8rD6Y/17QYUU94uya2x2/ZRCfw7BiVMi+IS1Dim5T9fISY
UQ+7rEirFwLsWmc/RLr8CvNF86Y4w8BeUfmiCfOJERyGEXa6sK3XfHPloFLc5KJfDn7Q9zZcGC82
DhVp1+VWVxorhD0URthMfX1iXgw6b/RL4yu/Kek6RJYjneoazr7EFo3BmST3+Z5T7MAGDgFvYzke
b5ll2Dq7MZZgPHV2GYBNaePlonVBjFCUCoSZxsg8eVdkur7Px6bn7DoR6rhxhzWauEzVhEGudJab
ussdxeprTk+wpkGpD+0cZHykcbi1KDyeDSTfhLYysjE3NWnod4NjkkhfteyYO8LKxRJWMUzbOCGd
+nKgeSC2pHP4T3lppjwmscPyR6912HCOSW0IgQRybDWvbXcMIIcA65t6SrqkqUTJK1hRsVhgh8iF
157cq54tp+NIBxGDmHiS/Nw0eXDLlpJBpqn5REgKipw2rnEkzWpcDk6kHP6xNRSMJzcITjJlgUT5
Zrbb2NWp3gNm6PZDrBtjY+redncW0kV0zamg/ctEbI2TxRbdbp0kX45Z6RHsLTBQyTAJKusFh30y
7dvE9h+kGqvL1MG6eWeWiYSshDWLCq+eA4RVluxtMHNkIJ4FbZH4hrmQ9+gM6LFgNMTiylEDea1z
bBMETFFQ+jvPoHFxYZTFXMP6GiJzkxZGMu1qxGSEnI99c50E/jCfGjh+8X5t+rS7VHkYBOHAyPjC
bhN/OLDoL2iBKl07hzLzEBsQwgj0R3tR9CDJBFsPqDWswSErHbV3G/QQN4NnqPR7kWZYkHhQWKvD
gW/FvMUWHLaGcoaJx4QyD05t5uOM61oyt47uQrbzts+QCe8K23KxwdWU17TAGvnodTWEK0hXFqAi
OczP0swnGytXNJ2iukoAJWkKOghOaJ0WuzGO0HJZkTwSm5ctQbbDdwd7zGVsDAvLiOOm02VKprW1
VWjg0NTntbLClLJDX9aogQfUaT4cbtNSDKBrRCAqVHEdGadG2tkAV3ls7yJTqwE3Vhmrm8pgB9+4
YhDpNUC4JNhLNjIDe4Ptx0ck/owm29wI2n1BbTyGXg2RLVyMbja3kcpLSjMnFvsRYF8bGkKXf4JV
9a+awF7svYjXW2ISq8GOP7Ze6HHESjYojXyESjH9QhTdQn3yaYfJncwtNkJeTSQxAq+yfZ6jpf0s
F58KDcOf4T0RdjC4HL1t66yHBeQPVgF9588iTh504nREJg1B6oewIVC0Y3uk+xsQBP61Lju8wyzF
SG1pFpSQ+qyCtAH+TKcvezdF7qVrNnOCTozA3rNblZx+yefgRAG09MmkAjMgg41dEsLAbnhdctkz
DFsmmRxM18OKl5YSglOMLhxODfHWHTos0D27nLhhPMtYU+PjlOcy3lmUnqdc8EfDLJuGK3oJ0IRY
QaYUgrHr6tBCH4z7Q9qlvTXRqnDaQ9T+RdtquE4oanlRa+FVVM0jsju6G6h6k7IrFiRnS/xslSln
9cjS+rIrYvTTjZn4l4tj9Lh4QYX8mbLyvpS9J586Q2kHNTvyl00KaY9qUDbdA5d05/MStPWzqEm1
xwGXRN8wttar0H7GHJNwkmRHUYQ1bKum9W+oEJf56I1pqW9Vt8TorSk2mzBzSnR7uHg71p5Fdj7r
cq+uM+hi07Yc6u7Ft1KEbyWV2XdjLvwX1Eb1DU6nga6FxtTEsRpzFyU1XRfSomeZ7ETiupdZzKz3
2Hs2bpC2bcxnbAf9B2csYQliYsifCHoFkONbevUqYubaATZCFGY6/METeUgwHps29vZJ0WZHh3xu
xsf0ynqSz5yvjO4OeDpHezvGwou3GbbVw6AEZ9i6o7DfaPwBt95ESP2czfk30SZWwM5gWC8sH0OL
M0kn3lHhh0BU7FNAIBeXOc87x7FkZ5ku1QitIRz0nJHbb/Gq2Ntyas6rLR0yc+cqQcdG+Qs32lk8
47PiaMiBOZD8rz8DBbhIl6I1N46JTwmRL0UUMjF0s2zkKIEnpQznOJuJSfYSodghdiVNO1GA5if4
hV4DvcdR7ZrS9jm65gtUTB+G50cAH8a4NQS78X60RvNlIJAPXZ+Hs5DiQ7QPGVJyeRF1esL47fQI
Ta2sgJjnBBwkLzyUevu4HSqGAj1B7YC4/H4MO7G+s5DXxjMbU5mTJe3LYw28XG/g9OQ3hVg0dUyN
so7emLKxm0ijWqWFRFRzKvM4RY20iz+z1MEn4HmIr/M8iL/7BiEiFL0qa3b0oTNuWesPE66lJDA3
INhSQuadBdu40c5GzRy95IUZqTCGHZPteoezPdvWA9l3R6vFPcRIsIzIcB970GF5N1gFR+y2HWnf
+Vh92rH+ZKTAs/ZeNE73lV+OMyKZBUuniqVVIYrT+mT1JUywuPXK8pgja0XLOCjWoZzA9efYZA51
grjXGFDjqi4g8M7xKHtoYzr7cRlcte1i9OY7YnXzep9j4cHiVihO7qwUVkd9Csp3A6gq7rcEiLcc
XKomFkwExrE48ND1Nyb9b5hyBYkPRWq1+wCht+RM0owqnJdE0bkFQRXgrIjBD9PgLa+TZkhoRSXu
8kwvh0GWNGt4T0tEXwOD4/RROS2dBttLPgxQ5JFcZh7ZoT3nkHYTCwMh5wxfk7tN1xgd7jiPdCTj
RnzLWLBoKvnOfIiWTNQb35XtYcq79olfBwqlMArogUyNQNeOS3/h15RA4JUr98CCwElmnBYErE1Z
SIjYKAkLYHQz2XAFvkC20sbrIuYttl8fqSxMSoulJTNdWw2d94rymRONzKTeJvHCZN9aSstH3oeY
9LLP0/nGSKMo2M8FivI9C/1YX5o1i/pBAggIjno0S6qauJeQr0mo7fe21bSf6OfmnIBwS0AHG6v2
OPs8LsCf6mI8GK1dPPbZjPnIdWMML8hwrI3P8e8TEfees40MU915AEDqi6ww4yt++16HmYyMm8it
BUxtNgXUw3kCGrWPM2TZpoqcy3SG4brx3JTTFwLyNN/R5UogvfqC20DsgxesvgnogIVZA/dN4zi/
D8Aicwop5PQlScmy3aRV5BubYhLjs06lsYA+UAu7LNOgsOll99GIa47bM32HCBeF5Veh9N1KoY50
OWEB6ktp8tYq/wxw3uI4RHJfddVncNE2dbDYX3HRJDUTrUp+9fLWfsTl4uWbtdcLJcLWQcNrbuf4
CRPx3ScCYtzO1dB+8DohD14raSUGmIKYb/jlnLFBelG6TxMhzB3TZKFRFE0f0RmML3qa6JNEaVSH
hoIAeCjJvWY60kSszhEtEHwRPJbxdggK/Ax1VSc5HjAmXIfagCCXez4K6iBekOKWanbvA05GGevo
4KnbhJOyRTtIxXc0uJd7N1BZsmucpE4Ps4OK5YrqjxNLQUMuQu4KeuA+ZT6hwHEl5vRni1cFyEig
fYX3lbGECwaDUeShJtlSXBizzpI7GymsuIaxMM43MkODel/jsvIvndxL+89uHoicnkBGd5kppbq1
3LyEbOZYjfeevOmXUTI8RVQJhCv40iGd8428CV/77HFo1KGI0umke+HdmNoOdixyYo9qu39HjvIP
17NgPSH1AcIEYOqN5ibPtOoS5gnYbFbWcDDVR88psqNKyLomBTr6Sx3wf3rb/1pjYv93ue2BFJtK
fZ9/5jCtf+Jvua2NbhZFEuMQE9QS4C20C3+BmAz7Dw9YPEdc9JkOkrT1T/2LxBT8wZJCUi1aXCpT
c83+UTSu/gqRcQhgYxZlBWs0iPufqG1/0e74sHd5Gi3bQTzi/ZD1/izyQ2nY68WnqGT+E1x4RpQ/
G+3KNqiN5GLA9xcyhvW3Udz0V6DD1blzA2D3GEzekYj9UEv+rClYPwnyEh886Sr+fave7KOyyqRd
YQcK8NBhh/kcIai6DNrF+jMdDGZ80k4+y9lNbpycSL3NIHz30LlT/KlXNLg38dy7d5S3wHnGkZ5D
61npvdHMyztpsqsG480HlS76UuQocg2ceqMxGz1q1Unwk7XjkKEoMMSBRqrPkJW9gpaxjJp30qDf
ZPqyaqDxYfSPKET4AsHwG/2L0ZYAsmxn2tQcrsslOfpmnTwYlkmvAYT9njmFCI1o+JjmvOu1zUYh
ekIGlExzjjv4JYYpTykKIBj9eNb/763/L4TEv3vtr7/3yfduFdqrn9/8H3/qr1ff/wO9UIB6lhMH
+muyjv/15os/EN7zVvMSr1of1EX/fvFd8QfNbGRkyFtQ1/B+//vFd80/fJ47UL8AoNGrg0z7DxBs
Nn/RT4+xbyKuB86PEBCnIH+d+eaZwjej9Jx3jEAJRHiclctktO9NnLQTnsTQz4kQoNsLCV/5SXJg
L85KMqU5s0LCFri6NFzojH6C9KLg0wLN/UOLoAfkU2/IYr9USQ7HqgmiR/qM3QmoML2jGV7nT7/6
7V/v3c/a/fVj/s/b+ONruPwYSKWkJwTGAf77Typl05llS+YufbuM4Ucjxh4XXezAeY/7aHW9tfc1
bY4jDYj8ZC7Ac39/ffFaC/X3B2A9RiqNABIQyesPMDstbRAOz/hqiuyyy8z8qp9S6rG+BWHKeB8w
lorH6Nzk0jj6Qz7TvjQeCgQKp4o297igLBPBcuRTqpsFyPuNHWh1mDrCMRqputMqhHJ2tapoRlSN
AZRKGNuUkOJPGRp358rprAy8gJ8ve/cHV+vHT13Sq/v9V32zRP/4qmSKS3Yx3FWO7axaxJ9+6yr2
zdHP2wjud97c5yDMrpU2KeuXpQk47teLvp5kkHkbMj0kOpdG9+U2d8hSKvDzfwggGXzxuxXRY2oR
qBIpEfjfTewOroGtPOOJe+cjr26WN8+HJ9HmI+GTNu+hy0v482eeGDEXVg+utifo89qy9HeYbgvs
C+HssHSNF6QNROc+0A+2dpajXxIiwNHPfZnLsbxh6IXOgLq2DOk6tAcIt0VzDY1suHBya3paklR+
jRk1EdK3dCkmcoJbnpj+UP9nwXRGHTXsOaCZt5JlOsMzfuA2ks9CkygkKlYcdJq3L7nuuyu4qB2e
QTH/WYvAuG+tEhpECkeEZCMaLYaiUwbsaeePOt9aXa4uSFLyb+RcSVJop+rBd8fgWx0tT10ul2c4
TtWHOqmqZ8MvvHCwqHTJG2kv0lgFOw62M5bcqqA3SKKewmyrzyCHvWuSTtRVvVTVDZTwBAXaKD7Q
ZIsuXWvBbh/k95wi1TXE6ykPa79s9nlXTA+CMyr+LiM6tdqFWb3wl3HenKcrpNeXkm7Gia5nek3T
7mYkFVh37kKfDbrwYH6yGxrfm4whSZhpQ8ebyrB7dNSBeYdygrQZjRzmoIk1AiYvs6s4iZni4Jjd
RgEpjJNXk2bcdnWO4aP5IGcj2I/e2N+2vsp3uTmc27y19p0u6/e0kG+XH/i0QCzXBC6sdgFF1OvH
q/FiWoKwlhk4jxNiJN0EwOPU2B5sfMJ/wq42j3OPmdjIOApPZt5dzZ7/gdx3owy7HDkts1DDA5Lj
YLj3RFwVKBDS47i+/bZf0lAgrfQdIe+bqs83+dQeVi5cAN5K4BRvZKaVHClUa/oLJYEKYdaItUO7
cAw3MdvjrH7yy3T8btGEOYDvEgCRZtxXRRp9+v3r+bqU+utzOC7+FOpjpvBv106NpjBZaFhvsY22
j0HK/c1QKIbJMBOl3LXMNRqrf++e/XpVNou17DXpWGNZe6NjNi0vto0B9kA52yBRknFqPzp+F38d
cgG4y4M1POHJX5D75HWATxiCGukEwxB9GlvQEn0SOJ/aQalLA43spsHXceG1OsyZayzvLGCet36a
nze4Vcy+bm90OszVYvdmAesmX5L313ngr8aKTrx/w4d/SeZGiE1uAxIKEhlaXTuLTQMV+9CP3sWY
2HG91YUkR49IEsaK9pcGFjwE0qK7Ji2OmVBnpwfKZiucnKh7IWTlyMwyPRMdBEnArT6IuQU0b7UY
TCsVPeBkK09eW5oHJpG0t+PJChcZzQeHeKGQ84F86KIkCOsJZb+yoPlAr/OHa2nyf7argRBsqOGs
MTGXGnf0xnCgj+tZzpuFQvoDjCcwCU4S3GIkgUnDlIomX8SwbjGX5HMa+PO5JgTzQN4V3dsgjvZ5
TKD4Npa1C/Gy9R4UjJOj0Sa48IFlMXkjrQeAIzszgI1PbjIxsF1oB22WzPI+anLsoJ7VGej4OZ8u
K8MgNcP3OOJMdnfruq26641q/EZ4mgV7fMmvzcZeE4KccTnT8tHkTTS2H4IE0nBxWnGVuPZdrTIa
pLijPnpRW2/jKHavXTWkt0Ym7HMcVehEKf5OOisAJNVIjXW9shbzMsFr3C3nrmC6XKJSAbQxwila
swTxyE+1CYbQdznF+8J5UZxu6Fx59B1R/oidmxGzsB9Ekx4qVBybDifOdnYMBQtHzjvOAWkUVlXX
fLFoPoW96LfSXOCZx+lwPad482Qa6UvEnydJZ2RPiMBHdAPigvb7M3MzBF+Y0zdqhFE2Uym25Qrc
RIZyXRhufcmxC8K8uwQvJbvNoaLLBHOnqH9Y8Js6FIyyIH7V8or+19MC1eFKwWe8keMqucir4or8
N2ADVuMelG/emsr4nKhU389oTVaTccRUfxzJV2rpM6mIzBersw+I5JsQ48XHOBf13TR54A08xCoT
tdAT5ALrmTLaPtVxJi5QiZ+EWOQBaS60TpnPj5jwDXxfTXPfzzq/AG00bwm++1ARSrD1DGe67bxm
vh0DIz0blQTMVFLOFrWkYTwSZDhAmAxHCbGswTlvbZJRVjxhgQqzFFp4rDR5bKOaHgq3/xw1RXom
AsW+HUeUzW6p6jPbnP+xzV2HfjMxcZ5XRmEZG1koBpzyxmyAuBi0vw2wFdKTrgr7vLRAtAgAjrYk
bKPlbpPvtdOv5A6yGEkagKfRjNZjVCFlT2m8XQ0m1em+s2vjrueFuZusJX+p6viKYFkNb7Grv1KL
ITsfg/UJkh5zZRi99w5q8i1zpeG5au2HrImdc/nf7J3ZbuzYmaVfxfB1M8HNeQPtm2AwRkVolo7O
DaHpcJ42Zz59f0yXqzKNqoZ92UADvrCQRwopguT+h7W+ZbQ6SiCzEL5hcyEvSQVzB2d9t2WDOB9y
PoBriUzlHXuW96qxXTpUPHuevXwhD7M1qh+UqnGwmOl807IXpzJGeUemXjrB+IUQVJJ1k7AHt2Gz
RWssEXiHTMbhDw2VL6CuNPlWroKA3MUFypV1XZRU1njMI8PYc401H9rUfLpNCWRNGSDA3Hn281g6
ewG/+OxGUXdO8mS5bQ0Ua66NEtVzl1czcX5V3PG71Gn36wxnF+lG4Ys0BaSDLIPgAWJXMTzse2LQ
8WU4h0rm7BDrCXJhTmrJC9ZapPUD9iIKtCUZXxhHN+Z2kna+tVGaNbtEA6Q6NlX0OeP3h9Gy8nba
MWM1WKIwIB+DLBi7BfNZd5CrGG/jrK+Sa4yTjDsvG7Urkv3yMU5Lgm3guCT7nNqB+lpH9Q6fj2Ui
NI1BdMj3vHn6mNn+n5u6Ki9aYmfEPuVeGnRQNr8ShygulonFq1cyyBiVQ5hlOPePca/x4J+tIGw1
710O1nhJnUYduKHFNZO1DEZX8skMtqs5W6g8pXMaptLyo8ztUz8qbQdxgTWpcO+OK4LIcKzqDSMa
i7TZGdVJ8BxLfRy1GnfAeu/XNXZuJBjTQQ/14hYLCzjnmlW+DIbQNBDbTqUxPSeOTXeHPLtjS0AU
NtJhHUddv1TidkAAXf/9ldIxdS6Ria5iwzZGPM2sOU9Fw1gYOLSI0eiRM2jcqwQC41dPqKtf8Rtf
hwolJLt7Mwel6+jLDYU6xgHutaBtMWPg+eEATtGp7+uyn+7Gcm49XGVMqtNpEZBAa2+L+tA8pjYP
X3CIRbGKVqe70q0MHsQAGOygriNV71qF1nA3Dkmzwk2pUc5V0udcr13Bu4sBdT/iu90DjvNuOMfl
Cy+eNw86WR7pRziVkXmH5tJAvkgxklEFs3/fJSrUUWkLj70CrL3ua6j1kUqmFdc6TdTh91+VlR7W
IAIL9zPK4SfUuOpgl7m4FsSQHISKxJVZ5biRgsOY5o2U6LnjqCL2HOZbUYLMqNa/PplG1mpWNj8o
OcO+8oyqeq7IAQPLw84B9x8C0bvO5t3SOtcZHiYy267xUrFZopy03lOgqdFGTFAEUTnZodilNJQg
NbMx2bfh+oP0MleHdlLyxrZb0Cummb/VoeT3GDIYE66u6jfZq67xVeXVD0YtUdYgPiBfXg4pF2wV
W8c+6flD2nLh00BcQPKVgSxk5P+zhuTjhPhCRvd0hxlBBsinxhUwO6oD7hUbIoVgQZwLSf5HSZrd
OZ90ki9cW5MvpMTx1k1ZumxqZbRfFlL5l5lFaOProFscKorJfs9Dob8KObQzGqdpQmZZWcMdO4jw
1+Jp6YUNpLeDausStyq5QONpizLhVAMNUn4f2/IO2bsWgCslzhDB37pP7fKdTDSslsO8UlrKe10t
1ntuC2OF7h1HrQR8urTlvWym+BRpy3iN+xjtByImli1k3T3BQFFTYKX2ZxV3gn023RTQ23w+IHrL
bl0zre8BbFuXhYAoIs9Kvq8z1QmVZhKMUq6dWivJRKaS2Hlu6H6ItmFPY9asGFbw61l0s7F1wyT/
avE8cHzsWbTJ9MacPSqVui8OwAPKX9BspwsJt/pTHcerjQo84IKfQwnMGk3dvy0drFQ8AiSfjZXg
BAmzhPVa0QigymY5M3c1D0xVMNMAj8a+XVZLfnC6OJw5Qc0E3RLHtNtV4pjmFoI2pxaKd1uEmIxq
R4QHfVopp602fbOJb/EtsDxWJkBDkQ7iIbWU4fgtnf+hspboYmXc2RBQ5heGsa/UmI9uHN2r2CAC
tKnVuZ11sSdg58FC1IP8Z94x/FEfUWVWPgham2WZG93WE4XUbBfavTbOVOleovbzot3Hoy7B2dFL
ag4mA6bMPa/FQY+YbLqNuqE/V1UKtbxYpgNTBO+nCdnzruhk5etjZt6mkVfiAipEgPw48bHuRxc0
t+HVmfr2voyb9Hkg+rSudOtgtl51Ncv+nSDk6kXZNeHFWowhAiRgwh4N6a0M2xdEV84bLGT84Vak
vhTZy2wzvZbroFNEWTqrUEF51t7Q6t3iJRZnZtfdw9rVW+IAPEaE7MP2kIotPn3zK4FYLo35skBB
grGqgv8FUrcaUzhgG7v1rjQv0KRGKw+oRJ9Lys5k1m91uPmbcqJjM4X6aJ3uwevtTyMTr+XAM73R
6wdC1B4zLX2K2bJHWfJuxPrz773qvzXpfqoK/ve/1+/5T+bM7zPY//rqX0PO7L+r63vx3f7zj/rT
T4Zm8x+/3Zr98acvgrJLuvme1dP88N32efePSfD6L//V//iX799/yhOmk7/99bPqy279aRHjnj9O
tFkw/V+2XxvGjsn7XxiD/+XwrZbviKyK8v2fv//vA3EhSR5Zp9csTRx7xcj8YyAu7N/clVACtMOz
HAICeM1/bMLs3wxyclhkkgYEtcGkP/7HJsz4jTwbg60RQ2wL4eO/lUnCAPPPnTajeNNmiGzQZdsW
89zVhfyH8ebUl7VdDOSC4QZFoJdMVqhtQmQRF6EvyG8lA7s37F0EWS3IDkDjq6UnMqIBCr3ppm5M
dylT92WLAnN8j7pRPLNsZawTAr21gVsqlQbTMsLOBREnImQT3VRubLDz3rF2cljAxjDJaTu1Bapd
1vKtuto8osKt5NHySxf5mPOtBA0HPbHdMQxSLX/R7BZDDFieaPFLG/E2DDgJGtnodDtI2Ce8SJ6Q
r+TDZzdK9ihvRO7Zj+MYO/x5dkZUAoPb4hjmdT8Goe0i86oiQxxEMhgs60upn7wZ882lkwW0LboA
dWbaZWob2HlOELkwwBKGdY96IcUFDQWmDId94sZk0HQd+zC9JvOq/unTgVZ2MQck6g7V1b7LdCPg
t89+hFGkzmDxMRg2DjGGPlY6OySWbcZIUaGPr9cAlOZBaWP3i7llEZ5z4gYx9COjJPGySGSyNcdc
eaiLWuIaF4Bh4U2msgT1A0ihQDQ6mAtmz9hY3FomP0eAGSTNdK68JUub2UDToWamicujCx2n81NT
hUcx55bDJww491Oz6mUG75Y1544woxyyLpy9CDUjqnZv3f0NeRg/Q5ogcWQEWUdzqGfZtcAedm3p
nWiiPcpvZEwhV1nsdeOAK0oYN05Wh0SFUIIjHkmMF0NpOuawurYRHlIIFVjyFZtFPGL+kpW9AwrS
Sp4BbJJYwH1RP6duEX2UMWStTQ+YzqNBL5bXwkM/glCrJlLFna3fX1pfWzi0Uui9dd2+WxAWim1V
434nkDt3px2IGQPootMDhcfogbDQCx1xTueVFVwrVLHoWFOEYdgJu8dhsfjVkIVhdUHjfcwBBKTH
em76jzwtxisBztlHMunddVqp5xuCK8XNwtTf2PS2Ez52UkVr7GLbis1goS7b5EqYxWmd0CFzB77K
lLJJi0tXavozwm3oodVSjz9bBMRYN1A5LChIC1CJnEssRaVBEdGDRPhM0kF79Zi1sQ3t0+neqEKB
aVS3Ot9KjQFeqMFNt3P4ZpT0blZvC9B6q0yWzXOgozlfTgAExQvdqEME99B2T57B+MdXZKVMWzWX
rvCtAu/lRpvdCmCyXtbKR6saVXcSezuVP0PjLz1Pq4zRubbcoasrX5MpNz5lWKjvcjQbEaR1wRs3
Z/dtOY4/CluMP3LdyB6gqJnzfoB8hyYHY8i4r4YMxiPZ495DOKD72ISuaEFQ2xMovUnMTrEjVFpJ
Py1JzNvkIizvRwelP1XeolMKORtl9vWr1nbLZ9yShrLp9QTM4yx0AJBVXRLmaw8w/EJ8YZsOJfgJ
XS5xK15TWl8kwltvnYwQh5EoJMgN9UbXBjWo5BYzUkgUe9zNzyplxhKkkFYWRtq8/M6b+5pgWU2U
H/lMwAHzGhaNgHkJDJpwPqB0C0vKilqNpXe2QyleFJmwRAUQRpvwV8r4BZT+lGycMIuA9cWlc+My
G+FGg9HQbOD2jZ+cE1q5JQQJxbOtG/i55MpF5SZAB2tgiMKGTb3/2lZGSZtjJzrJfaTwUsWPU1Ld
pFU8I1eazMn2tSnVID4seldci0iVn/AQUuq2cezvJ9kUODOX1nkw3Eb/bqfMXEM5F8EI3zM5DZZu
AQ3by2Wxt0krVXZyeTcwpKGc0nxkYiinSn2hjvVI7J19OmubZzpO5EPrTmqEOcvVRdpTZLwwO8/d
fezSSh9KM/IesfGxti2cOmfwib7kyoUFJAHPOpV7k+D82rqMfZUvokj8wsBr5PBnCjt9XGrCTE6k
zWnasyM1/jl1uSV9V0MfG7iG23lnophYroy1kFrQc2j/lLhj240YExf7lOt27k7rNeOqO2STVBWf
KSyquCd/xnWmD3hK+avTEx+BAjV0z6El8o6kqbb/7OJkvB0Y5DRnu3Sxhg/yNtb7cghAVJJhk7QM
dLdhH8c//1CR/Dcr4j/TQ1zOddYznumw47Zdk6yxP5/rVjnaPMmTypcdEq8CUeuRc9vdaqhoAyMl
ZgDFanmeU2Zs/37N+K8VhP/PZdNZ1GH/sygKg2rcv1MZ/rESZNvCl+9t97e/EkLH0t7CQM7HQo+9
Fpl/V0UZ+m98SlQlsBUMHe3Ef5WCtvObBRkbJAvCNjI6/qiNMH/zgAKsUgq0Uv+mKOr3BdCfVi7S
tgCeGStug19B/FMhSFZ7nke1XW9dN6wh0paCNHa9tIx3DSQwW090ya95HQ9Papp+5khHafsTsk8X
hOMimAVpPFtcbsV5aNOiDpa2AKEBqMYDLj9EHeEbSTPQ3kcke5ynSWjzVrXO9PKHt/y/ue7N36VI
f/xDEAaALjYoajm+beRKf77yISaYLq4SDCYjZtTDEjXxyuRjR4w0s6E0cLM8+UoY7Z9dnEzfSc1C
i/NrRNKZ1Ct6XOEKtDaE6hIkgKg6ekZ8ndzBPC5Mf6n6/DwZwky3uMi7Bz1CK4aXTDrJcbJnL9s1
JplHvuZ5eUSwmzM1h9bo1vm8rkODTUcikzYzGuQfNOT6aSwGWPZeO8LrMhXSkjsZjcWLRfo3htRW
zwG6Lw1tZ8Re4bP2eGgEI85oMiZyLPAEW1QADlTSDZwHExIzqDJOagfl6BXwvOcho5TQViXvAEPK
9a1Mw1ueqKi+i02mzzyFM8yArTt4jOmicMTtyId8M/FYvHe8PMG065rjEKQigdiLQrdlal04oj04
MtJGhuejukFpO3vksZRhvWeQtqAnRjPw5SVuA6Vc2ueU2C+fUXapjjngnLfUTRWhxilp6EDNm0Zt
QMGXDP1XUUij+uiNSN4O9HqHliCfDPxvzAaHKxaeXmx4gI4EwZK75QQid9luMdtiNaWRCBdxWor0
ll0uC14ecctX2IED2RTxaP5qOESAFWMSfxJ5P2BxNWPjOyJWKfZj4tcDwtzTq4i71LitmMHeNKMz
Wij1K+6Akd8YMrUCieOmOFhtfVyeMjMyxwfXicDXJy3wl92Ei/1WpzZHBT+CoSFQeIApbjYsQLwW
5SrMpmpVnRd9AZFFWfZLWRlUbmM4O2xg4jjxUwLVhV+Vq9NOKBp+dOaScHonExMhXoqBSSAxwdyi
OMKpoa2Yj+2SDp51o2mgi/ZTnhLj0qh0+TXWE1czPm1hgfqTFWEXTDyZSrb9KuAfxvh9rAvMRSby
qbd5rT43WPNZQZUDdw0UTfJCEKrY1qPRDXuUVShWtGwmMwB2xEiAHdD11SYco/YAzcV0HgtxfuT6
mxlvgpPea1avZ6ietYpMwCUcX1EWgHrhgOrvYAK0eFsH3DZhKrwHtNjL+GQabfojzeHmbBJvGn9a
mCQnCAoa+Gf8TDhS7bJ04uOs4XNlY1DXv5Bwis9eAxzlL3E5H4q6YnMKRyT/VdpzdyncrHpyDEJM
2h6i88AzhHw/buKzHqrxo4gj52QX1ho+B8cEy5f31rme1x6WeA6f5q7hw441rr6xqrtPGKO1PEqM
kgv3tza0J4MtGhn3eh2qwHVxN860fmKvtY33Q/b9QHZ1PEnWGwxiKcTkAE+phQMQwB7AXZ+GsEd8
AgBGlOVa6JpBRrELCB8LssBH3kw8pITm/mIyItLjwPu99UgSSnY9ZzoDULv3GNorVc0bjWc3q2jd
COtNWzUkgC0yYsmirLz9gHzTvtolIZQbM9fD0+o0yPaFTj2EvNQiWJFmMFqdrMJ4QtfOzcwWo18z
e4h1xl4er6j70Z0/stCoyiAkwSwl1ji6r0yB9ETwepk/thXtaw1kCESfRe+Al4SLhvW5AhLOoxXG
j4HfcxOH/VT6mh27uBISOuwzQdlFwB5UnqBSjSHwizB7RRGjzTtQpwNG+qnBcVD3JJ/FlDeDL3qS
z3zRemV5lpCymw0wjpAddwM7fzPhxWASgcyBVELS1hkhoJIVd1EoLHLhiwQzJmrlgl1kVqeYcHt6
sl2X4XzbSahJ10QtTXfQ8P3xDrloE24KmZGixeh4fDcMFT95hCrAEskz58voJStGHUPQcAMuZSy+
nAQDZsw97my8JewIbxMmGqBcGXI5YUlgptGmTmFta6Ocz7jOPXIKPX16z/AxXpKpq3tW6iMuMssw
1uQJDyZBKHlkkQaL86qXnfEooc2ccSvMzzFjh5yLnHl41VbeLTlBxr0REoOmvMr4GIdyUrssM236
o7HPOsyXJJlvWpkZDAI0k9u/IxuBhD4e3D0HVkxAasFmy69GG8q7w9WFWSakpfXqrn2f8fe5QdlL
wvg8YGIkzNR1h8SKtvUZIz/29wlIIhf74LIvxYRBU1aNSd/QIQ3dzybWU4whCo0DwQNZMgXhaGef
mPIwL5ZsmlMEC2y/6cZy6ykJZ/51XnQDuYY9dk389Ka4c8yCtaYdaWgQG4SJM1FVwDrQYtpDvIm4
xLbhFBFdaETjGlFvW3Z2Y6hK3o2q656mAoIibswxvJtVs3KKwJhh62nwcQb/vzzu5uPX3/66Mjj/
5+rYX74/4z/Xxus3/MeU1PuN0HQD4T+VktTBdf2jNBbGbzoqYuonYAO/V87/OSW1xW9UyjaqJsez
bXS9VHr/mJJ6KIphUrrovGzHQm71b8mG/94u/bGoZKwimcfzg3gdmx/756Jyjti4UHWWnL2V91iV
6W07kTtFvsszm+n22EDehy5Eb60wDvmqd98b5BlUJOpVkZHjJ42ZHXONNBrlfehWdg+4IogmiqLa
am+GmqxAQAyXpbLLq22tpSm5pdmEgR5H+tWF58auoDqiX2ZSC4YYncWZFd6hjgUgQRmkNugTWV1U
VF1wLW7SuLpIu/jpFPonYs8DgNRfrSYv4HxPTD0eYmPY9VYQ5y+x/K6m80BU1qIfbM6D8VSmyY3w
nrPGvLapjsrQgl1fgtSf97IuN41pf8oaASf1YHShJy5JI1yCIinu0JRumeIEHtylpHnJh/I4A9cn
HIYkvHOLERHPHhOGxyW/GIkiRg6Ri619ppn+vDjLcZTL1cPLxRP+oMknzAUbivzbVL2t0+Q61zdM
2dBZsrJm0zdVF5xZykn2rvNhxdu5f4mKes97OSJAhhM5mVejOzX64nceURWt/a1F2lPXYMiftZCQ
vvZJRe8eWhQRIop5DEG85OTsiGbazWIdDoZ3APagBzMMUvolturDgtKaiB/LviB72i/Z9JmSmEoZ
vzIF7e08jTeuPt7ib0bphactST4yhUjlvaoz1Gt64c+Eq5ZY0ZBvJFF9P5fiIKlFTe3WYprhU/93
RwPp+X3Ey8Z4yzPzZA53ynhJqR8Qnfj1eJd3J6xd1GgkgPU6/v1Yxse4r24Gohr8TIPnEqqHCM6D
S1pGaRMvbW5zpe4iZ3hUXoacyZ73rVmuk02+0ubibWIvtXGd+R4GxNkcKBLdhHwIb9mRVCx9poi7
etQfKDXilZX0w5yIgDFscjfwqwj9G6+8uzWq4TKnL3pb7KMh91uodmp4rU1HHDsUGKmdbfU0GzfN
bDy3IW5w6WzgtfgFWW/kNElGeHZXMlxvUn9oq1tnvphO/yt1p2sr822p7K3XEa3WJxjn3wpojUM/
IssozklPTDQzjfhRoTNojG7b2+9znz8TtX2I0hD0S8G4crjD21tzjt60mDk9UwRQx/wy/orJaGN0
89oZ/WOYlEcDZcSweFvNVNcOI4CV2PetC9iszonE1Q6jOV6Q333K3H6LZ8F18IPupdWgatINyEId
reqlq9R5IEK0Kk8RJxwI8DNIDmBwKGEKnThLZzh4WXgfDsWvGFH4pulQMVmjEFzf/XYx4M4tQ/dO
6MunVNUp/v3TIHk21tUmISiN0FY2C3HDviJ9Q4v8iqcbmo5t/mql/s28gSmTN8ggFzwgCPqMl/Rs
aHlAQuo2jQjoWeJAnzziMbRmB0uN8jnT1zCA6RE90pu0s4VM7cy9JVrQ2GiLd4xZDMPamGfSgrRo
N8X57QT8dCsG9TxzI6mJp4KeH3S43mX5tkA3se0fWXaH1OHQhGHLE+Qx6T4FOyJ6SealANumOv4g
AvZKdCLV5UBce78kmyx3KyzFGs+fEMZK3tvTAw9RyD/ufCNK7mkVI0dl4I0+wjgbuds8VrEGSUS3
jjzTrX0zP/eo7HDpDndN5P4IBSloQ2U9Zq6xcRcogFbXDqQw0mPrYfs4E5lCVrZBgHJ5m05OdPRY
Uu2cqF4OKOGLoBKas1ti7kkG92mAx+hnZrTnivCYviIicKg02qMbD+bYk13oryqf7+h8z6lrX0XZ
+qF17rVowV6fYLfRHpaRMCViXr9VaKQ++gpv285pfJAzUToj8qUT+cATE+rpbsAy8GZ2EgGlg5iP
HQ+qxHbuu82gENg7cDHQfq0UHfK94ZNdk6YBlTSsaYxWfuPacLDDbmZ/DYqsu3YQOS9JERrIzXrk
kqazwWUxHA1iWTZ6bT67dVQc01B3jl4nnUciTWHHELHKE1u/hIwffnR92SLhA/ClQJcBS4zrey6M
NGjJGrxBUT2dI5I5kAUCr3FyOr3Sq6GbRDQboBUWov8cWswphRYulotLHGGzKD40jduOPEBc4OQM
Gp/02mBvUpTjfaJnjxEw3kD1FGdRXFdHFJE5STBf4K0ehaYdTCJKd7PxAGfXJFS3i8i/qftA8ai6
Y7jD7TIQS3VVdDs7M+6Gj1ijW2fdOYvj7ELBoBRBm2Ib5dUdvWU7LkNzCwehD2bnSYNphpKVdVM5
98qfol/meuBFxk+r1DHUewb4BJY5Wd1Ne0g3vMlwgiwcJOgts2PnkqHHIrDYxnPGZjXWYRJ44Orw
iuQMn2bdvAGo0x+t2X1MiNa6UEJnn52OvaLWxvQUZrTtWK7RYqXE1M8gR9dGx+OdycUerZ2z432n
EHCMjwLQxMaKBBes0xCxWLV3tqUNAQqokMJZ61CmFAhf4R35jQlGNOQYuy1RTpPTNe1ttL/gE+ND
0XhPo2nc2ro3EjZrNze9TmngvqwJKfslgnmrEIX5WjV/GCn9CpTf5OzZ+M11pLiHzFmsQy96Mqub
yzzt9YU6afnF7GwdpDNRgTb3iv3iCynEPYxQPYgZj/ixkV9AJz2bSXsk1O0SF+J+0dydaZaHzu6f
DIVFBYdgEy6f0Gl/Vg0FmlbvFW97kuR7BJl7x4PEOe0wuk+TsxVs42Rln5LW3oObZSuRsY0cmW4y
Smvj08LMHCRHv89D1olzcwGJd5JTcRtJhCnjbdPaByB+VwYO+9B0Ag1l1iakVGsJZNcybg1s1Ffe
e0qHR81K5anOS/etCtvhvAxLFLEs4vqP9UHc5prW+20xIqgqXJRsWaEkPD+d9CdcBB54N2PaMfyZ
EH5WGmae0SqZUDWLXgBcJMobATKtrtkO9iFi4uBrSUXku62EPDW16Z6pj52PDCgLo4CwOg/KQW8U
dfq+qpf4ngAMjsTYIMK3hfy51ZZQ32OWkTsDnuEGTbwdmIAl/JZ9tF/iSUVib2kPIpbpvh8X+0C+
o7gZVJX+pAfEcka7GcQaVOtNmyzhIzsIEvmEA93O01PTgmcyDbe24WbHprb1Q4qS81VZzO2s0Vy9
/MO6ttbK8sBsZX5Kl1lcFC3oqbU6+1cBOd+vurG7l7r2bo8lhymole7qdS6JoFFFIVM0unZNizhj
KlkmTzoD1qPJnw6DQnfvsRq723QgVzQXbn1godUEZAQg+A2R5utmbDIyZgs2irE4qcTg1HAb9Ew8
P0yQ67V5mDCwnQaZ/DBaSDc7gdjgFboqtMEV09iiBiXubkLmJ4t2NVXETP/S2gufnaGXR9BoCx9q
X4FBJDq2mckXE0Wrkew6IhRPJZ6jtAhBprT5yTRHoHLss6kR69l9XwZKYY3x9fpwgm89ukV/mUot
/aFk7h2ndRvKuUn4KrSzevha8tqCM6EBK4zx/DudzgPR1Lau1lsXo/IeEmnv7anqNkTrbhWWg0YZ
217XQDuulotkKva8k6iPIu0SltXVU9MLSSXbcR6vxkSQjg88aDpTsMOIGcoFmKHGDjoLf5rWuEM2
rBNoB9JLFzfou+6y2cuPwB7JByueSfnepR3jIWvi8VQ9ca6eEGcFejkgdVUMlOwofWPWJtZpw25K
3Dpo9GoBsNLewXwDNUp4CQoapmk8L1E1hpfcqC6I5o6yfecarPycDPZAOtFLlTEyLMLbttEMKj+9
BfUbxyc2tVC9jaHYdBDF/SKyXpcRZUY/GLz5kFkyw/uQkwNEBsTpBhJuQgytVT8ZBpgcMS3W05In
YLgdV26ckabPQrm9q1KhtsSwPi+MTx6yLGMRyAzS73KiN1257RM3wtyWV7dMuWcC0rjwvQiKmM7a
BSChdopca4e082EWP6vEhh7T+UzM1+Q+nxMlcMk5kGSnjrji6qi7wc1OJioFpYRv22vTHoOr7wkb
pWESNHLY4Uw9ZSnEFZVeGvFai6b5kmL46ls73XiU2mwSiIZAjWwzftS1kbssUb9n/Xo0A2N21pee
xFd241Bbsn7bU49ybmjFueyiE4upa6S1/anU+7s6HpFIAGPZ5xK4Q9LGeyhsWxtUDZYFB5lsWLZT
kCOGoWNRbrnjtHAv2WDDAjYi0qcT03zVFY+INnaYRAFJc3ZWodvXvCudoGjz5jY2kyEQgtDKIkTs
3fYGN4UIjWJnRHm6wzNiHTCzxydGa+XzpGkywMcW3wG9S0kiNN1XM+/nvcOsdN+FdaLBn53ka+NF
IJiw0D2nwIEeXbs3Dro9dLtehV2CkFzar4bd5Zd4aNJLXmrysYQo57PKsZCqo4Clrxmbo9CT4hUC
rHqK8rJ4n9y8+xioN07d0msnHeJau+sb0T3Lwe1v+6xMoe2veZxRhlZlyBAiWPBl5o0tC3mVo9P9
6GwjfMxUGj0w6eRgIlCZetcIk+KpR2H4c3Hg6209Z8VGTwaZoqasp0MPnM43jNJ9slVj7Lwym66Z
XevnhekndQgXquMWxA0gJthWidIupRXNx0K5zXUVnRq+hROEZQRsQX3bLY2zggmW82JZtG+ercrX
LuPcFDZ+gwE226OUdvxjkq5SWzOe29ee8amxs5bJeGGEMB1VlFqBV2RVoNnpcek0dmYR+JsNwkrj
gZUgcLKSInfLIDTjrRk4qInMQ7CcxIRSW1bQOGV0J9Gx/OqtAVVXG1lZtgmrhdhosELhfrGbwTdC
A/dS79IiusAQzojAOSOgTJ/aaQgxH2G5aFryGcbyJuaqTSSEpSn1TRRwSOzZY4LK2Vid81Ro6o5z
lz3GQLUQos5KewvNV0wfk4XbHMzaQUxa4VNyrtqvRXzJgoxxU4WotJjwD1NafM/E514RLh2TkPVd
Sace9LbA6aWRmCKzHxUoaoyP8W4kHyw1eYa7WXKf2i0DWQ9bXp29ldVk06MbP1RRXGubkXWv6dGT
Z6l8o9ug8Aa2ItQRBhYdEhDOOYK2Iv61MC2By7IZev21j0MWFnkwWquIpR1wXhjkRehhuO1y8zSx
BiDkcOH78hEEYA4w3QU1QxcGwWpLV7r2kfeei8VdLuNwABRFTP1w7yzPqQ3KmYEpWRCxZ7Es7uMn
cluZEpgV8LhsOeqQlGylxKYfRUTXJ+qLUX93xu1SUXnZExKotKDLrtmBZI4NoEdnKzQy0nChUTne
Vspz0uxMo8m5h8C4tnr0nYpyx2j6u4bE+1wW2qWdRpYvK5xXIsw5CIP4ViLRmVen9S2d1ZG38ksz
PXRbfagFEekYWTS9O4Zzx0OOZ363rJrur3koA73+EWpo37CebVNcoQit6Qy6Zm3S2LTxQGCz5Sw6
v77oeVxq2ksXtUFbEMdeyvrcI5Q865kjAFzGKPwdGSgvmrZLVgDFLpgXgrvb6CraWd4NCb5Rmr5h
cLuNsvpTi+W4TXrO0IiliZ9robctShCUnELeRuVlFijQg7sY7DeFRE3MUwVvrOEW8gujau8jZDks
jTweLSvGun3Kqukm7D2qzAzpc9RsZe29ozwY/K7EeSFw8A/ZQfbuY9+t+51suQilAwIkkyCVlyjU
cUcUXXZo0iby67C1EWvD/m3l/EFcwQ2+EufKM3sMorI9Wwlazv9D3ZktR25k2faL0OZwzK8BxMgg
g/P0AmMmSTjmefz6u3Cr2q4yVSXd6reWmcwkZabACADux8/Ze22d9vq28EjfpOmLvVKdBQ2hrR2Z
yUeEHZECqS5flnL61sfOwm3IQVQ0WbKNXHmTdubJi7yApsZHBp30bEb2uW8h5afMai59YXvX02hM
l7RtnP2IvU+q+aqsQmQGPXwGNkDmlGwyjndt8xxsHOfBI8jk2WAmu7qsC588DhJOq2zcTLgnNkJV
7qbLJuus0Xp6INRrWFUBqLTa7qZJl70dR3d5QYnPPPcZzr/cMtq+MSTRwJsiXwStGTScLUkU+ZDy
tETkuxP84iFdvLIlIQBdoY7tgn8g5Clt1HSrZ7n1mNNnJMpZ20X5gqovU0jHy9rZyXJO9knBaIa6
3r3TVPqzHqNbuZgnfpJn9sRrDcdn7uBZIkP4EM1ksWwS9sYwio8WsnSpm7E/VQX4P628rRGYHTzL
i/CLx3sZEvBuFx2BEKZ7hb0Jevs0v7NZ6dT68XagJXTuIcVRVwiSBMXc3A4xfgRKg2u9a9FK8l4M
I4m0sLPviBhxTm0YfekDNKzBXn4CFEMFoCPdmjLSWfu0vKOPxiLZTP0uIuT8DowX5vkMQQXuhAFA
LaPGEwoU6zyTcXAhFig+tLoHpmvs6c3MRenXpoGpQL/N7LBCrGE/g2PfM+7B5OJU1S0bz76ohXfQ
F5cQV/i2m4I12LGSi27n4Fpr1isDnxBEUXYl7kg41+RQkJadUdoEUAqeICmmh8hkRZ27nUCiT2Ju
0PX1s2G/x0h0LpCVjYvqjxGAMEfeDWSQZeJDox/3gCt3PfC49UlvFoI9Gt18mInJ2LvdMjwWBORA
xJz6CzF82lYvSTAmUv2aWHgcX4n71rvkkFN7Pf9fJD8BHKxSBaI9JL6MC73Kr+oZ2YMzVedEQDf3
Qn6xZ2Z2pSosJ+IyYJo4JVpZb8B9YfIbUN5odEzrrbBLc5sCRtgkNgrKDjYmhQrd2b4+EnlzFLp2
DTYdgDQR5WDtZPxEEQz7sJHIMbRka1ndmvVyWui/vkBVaq9Vu+Zq5kghWybvm7Qd9g1rbkrkAWJs
l/AaTv9GfmjwVk8VWJT2Na2hmlokGl0VZdsHYdyj7sMSSAeBsqvs2vaa7RKN+YAbj+72t9JqMgxS
wLwuMHkYFsnOlj3w+Exp1kmkzCbQbotd2+U/8RRdpXVxpmVnHNM+fW3mSJApaDenNB2POYrgA7IN
xJ8hwJFNXqFl1pdlM/at/uWKrNuPsj+vwYsbjdA8ztX1aYizbqvP8xYFB99l88MjSYWpTohDpbDG
80juziYOnRODmmaXu0Q7rGzWU663P/uMoIQktL8UYrsBJylyi2BUhbYbesWOFCGn6RPwV5uiEzqw
9Lz9UbvWR1qts3HkAY+VOz4yb7nFgAO3zoi+qH7kufK6kzHa1tVkaVfRkBBFFdEK9uYx3hZGBap9
CrciS0WgJ2Ry99p4BJkIoHzhQFnmxjWUtFtODRc7il60fqYFYeZ7a4mSfZ3IE+Zo8rNraoEsV2eZ
jCczxz4GnR2DJaXths4nzNuVTZ1Z2zxPTmk7ogVPrlV/cvKDkz4W0GCq5sKxFW+XswNaarP329nO
AfdYlAzKHc1Z0RUSCy0ugr7YwYm9NoW6DKZ+12v0N1UDVK9ZYD1ZSNWRUQG3nqadl31p7gbWBlgo
gZWtJIiCMXh7MER3O3XJAwK06Gj140WHT9WMyExNOd/0KYOjWnyGdsxKj5p7X8cdGFZ+w8Xpo3GD
ySz3F2sdyxtzkDnvohHflNoHR3OJqNSAhs/uAzFlZ45Vly7sPwk0MNDzmLiHSuRuMrLGy6xFV83M
iQ587UtH2DhK15KN+ybXsjsPfBetQ584m5NmzIeiM5Ng8dq9jdJh9Fov4OuPfSgCm7ae7wZXXCr2
vFE81Q4vZqF8pOV7Mu/dwMqibd60D9zWDYVSTmYLRVIberfzOnSsPFZmDHlR3qQXs1yu+tWaxt2M
IhpkxcKu4YTqUxICBmfd20isttWclcfI8l6cVd7TMYV0GhG4EbI3mvS69tKDFtiKObnApV8C1+Dl
J9loucQ6rxRhA2GQ9o51pMfyCun3rhz4LNPkHYueqRQJLotGoNaEudvy3gz+lz3P9AiehSirzwHk
MZrioLF2mX0DzxW4l4IwKq/rsPbtWu0yTo0VSoBMf8OuNvm5TfhJ+B6xt9nVuF0K4i30x7m5tgvt
2pz6E6NhzP7EzA/OJY7Dq5KoFbbiJKEEhA8shL5t6L09IM/v9ib6K1z2Ne04m5SKTCwPZLklj3U7
WQ+VAy9SMyL90cC0hVbDipAP0cAqrzgsn8yCIB8LYbsf9ZzvZhP6oMFTnHD+oGNttoGsO0Dsi3YE
mhAdat398iCzYtxs2k2xZiBnECQ3CdiYTYIJ0k5XqzmCmaFKXB/PgnWq+iI71nkSeEN/SeOGigpo
CXVg1nL20e7SvjlpGa48NCFY9i8KtfSpUfleS8UK0u2upHTVyTPR601u9ILC7zI36VGPmoxwNTRI
tPMchH7AvJMWdGYupqucnuJTUtbfQtBinR3OncnCBbTRe3BYAQm472h6FZm51wwT3bnsDokJOGhY
7nOcDi4nlbuhNZM71SkmaRhy6HfEFFMEPZwrhaMfb/hSE7pEJhlM/n03/+zC+iKs+6IMD30++FYO
VItC+sbNyp1s5d6ci3u3wfgM591LP9tOYZB3D52LjqVg6TrGCbEA/bAXnruLab/VUc2c2955CRxR
SLdFJYIR3LM++E551RVVoMxHO20vBst5pOqbWGrBBPIb0WO13jXzzTOKdtu3qel3fSqfEXNHPhBn
zjLkhAHwX3o+HXi/XWw/qgg8dfNsZvMOl9GNQmAUNcdkCLLpbDlqb0Y/PY7hMM79mmqAHDVGN3Jj
Zd+yWnfbiU/lba00frW7aWd0P5W5E0b1Cm38I5y1WzGuMgMDPCxYD4DyFdz0pjtjIAfx/lGoDKTt
F8TxA0vtauzfdglbHU2ZzH7L84zlYoA0k3g+NeDJwaZfOSILaisOH6u6hKSq08lLkSP7dp8JclE4
auMqt8V9kjnRA4E+9W2R0yCslno4to3m7VF1SF8aTfxDeKG5L8DLM7phHfKbdtS3zOpBFGGkiJhD
xsK9Sl0sE6gJ+Kizmq+rqm9PoQF9Bn9YtS3zwnzGDsThbcKODyOC/qLXkNuNF+RiJoX+Zjm8wRb4
KRq5WfRNTER0FClLNLi28qXXu2GmXlVwHhK3up+yNewkSy64sInWipOcdw084GlyAAcksr1NKQce
J4p6rPyEMunkZvTWK9Kxg5OXD0mjPTmkyTHyz95C8nqwkq4JCiyipezvWjI82ayemZzDf53RTIcj
zrScYwIEGx9OV7ShVx2eCJesgzTMfsrEvmV49ywH8yiV+kbsxBGjIqWsyWgTcpLv7fvOdU94Uft9
NVkXz6G3C5fkImLeFmzIEZ4R3qXwlVU+DgAr0CM2gpzzywAV3HfCEVCj4G0Z1aFiqmHKcsRK1t3N
hOowLM1vm7E7LJ5xE2Xmpbacd01aOG+0U2J05yVr9okF2EkCauBWLtohSpNbkLT4HeLoYRLJKTe6
V8zZM7othKId3IxDlWk7+qVIG031UE/GLZqqwNXoUiO9AwzA/LFnbKOn12FYAkxw+h9W+t3o5MEJ
inufUypaElq+Rjoh6eydb4jVKEtGtrbIwECmV4Hr8Q/zRHGaDTiLNXVjGv2d23UMYZZwb0zpe++l
yQZI9Fcfqh+GKCmv7fjUTLLYG4V2AE3TbUZFGKWm7wlA2zlLdEK8TRPJKplsR1dJ6D1TGN4YupZQ
IcS3kyD0Qc03EErR3VkTZuz8nBhsp6Xh8vY1ET2CdU3W88AOVRCO84yHhw5JWfNBU5x+1eLsXTWc
QOGuA0Zi3QovENDK95XFkSXs3ucqv5AnzN7vqgeBS9Gva1Dv4H97wlZEJt+hMxzNrr90kNQjehWh
qr6lqUFHl95jXCKiaGuavc62EVIEZl/v3cI1Ds5czLsun4ztkkiPmAIyXcbMvJmoFLvcuB3y9mgn
eeNzmPzQVe5C19Te9R7m09Dq37iaANEn7okpeLSp3f5WTfol9KYbKaKLNoZEtnWvUiP/YWh2oEfu
He8H/LY4EzeMDyvsV+kWRyvRj9jns9ECYqGBJxsOGVwTi/EoyWi1zjspSCaSayCLfp0xsDaBTbi5
PCY010hYuJ/7B9c5zrE8uEV+N+UPMtWCrrNXPYAVMTazSDKfMWDOYXqMvOmqBg64VaO0yFaymMMU
8ZWztIDY9fCS4Adm7kfXCp0zYyVOtnSUKW5F1067qnb28Ipw+KWc3D3MeCLJ0OXk9iemozMykAer
J9N70fNN2SNIBWBx10HYB9oDoAAVPgMnigY96l4zwrIyx/yMmu4Esu+eUVvgJO41PY4Tx9UZAyFz
Ts6Xm5KEDz8acmdv1HPgFOV+BgyErNJlNtToQdL1cl/okga7NlQ8ckwkKcNWnNNw7l3xaSKMdE3j
qa7yH6GTX83e8NVn9aemhXtCZqPARlbgy7752bnJnWaBZWZvvXfByKrBPsYV8AwZnb2kZSyVEdOW
MOH7Flo3bE3nq03dp2ZKb1p9Xjteubxpsvrcdd1FjQg6cwwX1eDlvleyjoIouSpRCm9KHHLoi7JX
ityjqJuPrFevYxsae06OV9OoP89D/V0w2N1IGni0v7VHwaut04DaL/PXAkZqk5askhFkG0A9H7SP
a2RJZr+NVX3LXnwiC/DWhfpFgbFfVRpOpu8Y8o8BLkUEx326rKGPe2uW56TIL7TsHMT+ePG9sTpr
ORImRbiyr/QZ5i5zrIZKtRvXtCpyWFTWVkGkReemrZygoGO2We0cjDbi3Hd6OnjlrB3dGgW3jVKG
R3k6xVFeEphF5xaBir6rbO8CL1mcw1RBffPy/Km1UdNK7ceC6r0y1CMS7j3OY/6PRBwTreKqq1jN
fH0VUzI8nyRNOvpVweDBb2ooZ11T0e/mXWV70PYVGp99Yw8w4GX8bSXew2z2NKcTSd8uhz42vHd2
H2AOKCpGMOAaseMlceAMzTsmgrPJOUHtKpNUQ7NComFbzx5BWwxNLboc7bCdB+gkc6E+tCZ5smB2
XhXwHIJUZtYPQxPfNg6SUekf48g5K6+qNxkncOXhG00yWqdSP7pWvpXIIC0mqUmH05B3AVVRzQr3
CnKDmiyjiDJkfg4xONRJfDRdecvtws6IJo2R0i00i6DCdlERv4uLwN1kqNtnojzba0/dTN1z7CRm
ADLpmMjqFC0AYOrh3s2y6igqXi3wOo9WZyOW6BHFzDqyRmCVtjG9Wklt38AlJ+2lE/gFoSl4+ZU+
DTdd7DzWkq/QkDtHNTuTjthmzMlO7YiT1SLjLSzvGg3RW+UtO80IBZNJ5lm5use+DYxekj3k3eko
G7toeons7L0m2HiPbf6h1dKf6JAZW3wRv7DBV3Ma0WQX1Puy22sA1dLjbMG2iZnCptn1+lok5S5D
TB4lT73sd15/H9MPGLepGcwN51rBkIM8mYWOiDGjOZzpGXV5LE9A8vGzj+kZa/4G++T2SXm+foFW
Q61f0HK+qwnae4zhyN03gg+KKFWcJESMLyctlkPeG9pX6mTpNlND8bCgg/w2FHEGhex2espOlI+x
uolza5wDaekmo9cZnT9KrRsEtfm+cMWMwqBPrmYCeo6kKRg7VxXtGRqhOudWqn6EhWrY0jm3GmGD
2ZuZJkQ20WCici2svGn4OtrRR+ihbbGSD6dmliS7Euht0zHo0Ry5RRdYwQ9amussUemNY+TiqLfD
c7sm/YmQLujW0Ipnp0othuWyN05QASIGmulnEzU+a+4WTO1u0c1g6u1AFfqlbNXL7A6I2eznNkZj
qsdFvR6ibkmJkjhvVggMw/bHOrG1O8yvP23jo6Sw8KvY2aS9uE6q9BbcGSL08KDRgDjQRyJ712ny
bW0uxiFemZ2xc4+QLb4f7SqAlIh+ShbTCe64xGOMY8HJ+pvS1l/juLsq5c+kF348cAJhMtMxfe6Y
zyfpnlC4zcSMKhTxqyuuScvcDOMZ9OPOYeYS2belMxxWskxNYefoX3AFXpGgHZJeC2ajfjeSH4vn
0UN+5r316Qd7iIeWdy0eZlwmdPuilixk2SKpceflw3DCq474YDgMpe2HDNypFp1TCuuBTslNlFRH
C7f5Zo4QDsr4pfFCnAuJUbOqgDciycicKJuSAnmWdosnym9Y+GQcmODr8vy2dsxh58b9dvWpvKbo
HHdGSWGtIXocyYSelvJFFfuhisFJzXfJ2kyaEhhto+a2xxlHA1M9Qcd5eCD07xwOMAuiziswocTT
kfzWaEsEy1uTOx9dSAtYNumPUGjuM71BRXC0R+VfKUzso9gNOM78DiVbWkERGIDdBAA3t3q6Vi2g
tfzaZXPNJtvZZPCgG0tdR7CJh0l/WTooOR0yXcJH4jlCsJx4n55kkaTBor05+qT7s7KilTpGc15b
rrRy3A/k2aYaxiotTl2cchOGxlZiDl/WWDSPACX4d32H5FXzhuu6V2en+4pbmHZ0piQJRPPi91P2
wabLyzOihyun12IpCaxA7eqyqTMsh3uNd2oz1JRmuf7TSX428HnXKEYynzkB9PyLhXh0jfW6y8Bo
kf4E2SnMoD4T1+tuY6NSN2jrNitriFmEQ2+URM/II6+TWEYyYQznK2/wwQs6bgFeshMCgOsmFs/M
uBVJOtm4WvnzmWwrIlKznEHtf264+N/mNLaxMvx7K8Wx+VoZ7H+0Ga9/4B9WCs36L8+DGgNc1rVs
20WI/t9eCtj4wGhcxxVwaHThGh5/6p/IGcv6L8ae1prToTv80dWb8U8zBT6LNVOD/2qsEoL1l/6b
vPNPQy7QHuhA0Vf5Lwy6K7r1/zkpsGkA38VaR+iB6zAjWn+EPwJndJpMbYupza+lfLMpwXdeVUpm
C7m2xyKf/4PV/28v9xu/+x/X4ye3QBUIgLLOCsD5A+AGFc8ysbNUPpZKdCJaSPoqska5GzxZ7DqI
yXsv5AziADAJlLKt18SqYVN2ZnkkNnw+deN0PzE3PsVZr7PAIfZMiE5K/vGY/tsflO/39+/FQtVn
wfTDBWP9zuz2PGByxXrMiJ3mvS5HdVIGg4B4ruvTHx6W/6874JCJZXM1xJkO+T2/fiM68w6BcrCh
FIXuTVfd3svEdbZD4pbvDvDGv/lkv6KH1zsA+cjhwdF5unTL/O2Ox4AOc1CcjS/TUfpzspgU3KQP
GSqdr/uR2jE2kPv+xx8SFx9X03XdtqTxG/8ASAxaIRMeRGE4mq9lOWqzNk0DRFf1AVf6919fTq6P
0a+PNc+WwYWQTZoUrBiY/viYdW1DjwKsOVaIAoZlG6fDkyKpvGBOUbSvidSxafMAaQ+GA2YiCJfG
fqhhEn0Sa5F5dNCrBFML2UcFHW1lOSgp+wq7LLnJU0D0kP2Y6YPxU42FeMdKzACkkov7kOSlXh/+
+sP8+RV1SKHCP8/zaGM0WR/VP7wyTVzrTOur2p8G4Z6LpsEeit3pTCJ7idFP2tu/vt6fH33XBnXl
rQ/IP+Mf/ng9K4HEIwgE9S0aXGx+oYP1IhHbBtfr3+D819vw621yHWFh4oJwyd+rz+yPl/JQNbtt
XlaA4mgIGx4BrdAyi7+5ig7j4dfLsMTirDDIC/BMFs/fnj5Ma5pkxF35wvYmUDfeWuaQlD0NuE1I
emE2nNJBL4hG21qYy/d9BZClk2go/vqr/dO7R0gDj5bJywcNxDJ+W/0ix260nqhDDNYIEFyCFpAH
FRZcxwaIcDzhS488/fjXF11f6F++ZC5qSOkZ/OVIz/rNLEfhMNTIydD6ZwaiKt7+Da5w5GSweDk9
29F+EABGM2gL/4MvHuYDiyg4DcMV7m+fV59zw9JiPq+iQsNoG3pkLSq5CbVcngF4k6bmSXmT2I28
6ocS+CT5qxuXALG/WX/+1RfPMyZYyQ2Jq3F9Qv7wDunIi7q0xM2VEhG8KrPPeYIcQbWt8qPI006L
cJu/eW///L2ba2IOeVuEqbC5G79e0+aQZaBrixA8ZNV+HmTtL0iUsfNFQMCcsvXdkmaiGqLib+74
v3jgMR+vuzlxjFIX+m8PfBdqDlIZQqppEieIr5rqqut1Rcs14jDRNWkwp0wfsJOrLYjyZhv1Zh70
zMr3f/3s/WktwawnkaQwEoYBBsfn1+9gQtabwxUouc8NRPVinFDP1q2fwMP4m33tT2sJlyKvSnAV
w3KwPvx6qQwwsews/EkpI8BDncE2twwx/83i+Oer8BTxOpn6mvbCjv3rVeCqKLOfGN3XQjR7Gecx
aFmMPv/p1wbyBSwXsxqT0vD3qqzD7YX8taULXzkuefB5ulfAbtHkF/JvPtCf3wz2FIuoH4csKfg1
v70ZYVIPqje4lNYoQWZmZWq7LnYR95L+6HsLcAafBnB6/def8M8vBxsa8iYTUA5roftb1ROjYmkL
OZR+62jpbrY044rRUHEe9HHGCChpXGEQgMT6d6sh/mVu0S/rocO2RrlN9SMcx5K/PSgL6nujzlb6
tOYw64oSms8uNONb5mGVClIdqnXZAzXZtP0UHW0jM14H4pGvyjpCIy7gziQ3ZP6sDaCFPvbGdIsK
lavGYAPtuo16yLEpOmqvmL8MzDyvdW9q+TEyI4VMh3DmzZRKs92T1p0i14AMv21mvXjm/etGWAmu
mvbKhVjjR6ZlXRdpU7Zbp+iQYxlNdMdEZHA2rWPHhMe6aJWZfOlMxIh3Se6nfgFS2w7io3ZnBsUV
c21tM3tNzKCEM/h9t1g8Q0ZXzMtWll2Jxplem7uZzK5+9mIAnVucsWgw9DIedjX7CZ7fBpULbe+w
tg5mX2k/Q9Tpz1TsFWmuUq9pqy8M7voW7ynqCIdxpzDvSHXHkDeMkQAohjGcxN88eyvLrmIaTXMM
oWLjPpkN0aUBuA8P/YExkYjhhN3a8LGwWzLRFT9Ho5ZvZj5q2W0t0Yvj1GqnHO5HOmv+WEyt3OQh
cwMEFvG6ptuNsHzYKyuIR7d0MsbrRK+3eqVqDJAEx147hSOfmhwpAcf5AbcHJHVyvC2SauftPI/t
agq23GtNJhNWEKA9cOmyyI3RL1S0F0GZxw344jCZgQI5/dMoV5WQmhS96r6Lzbd2FC6I8krMrT+3
1WBt55b2bi501cLEL1uOL5OXbNXglOFuweEORV7q7EaLqqubChAd34QsEhPTy0geUFSg8961RteN
eDUIc9h4rhNlW1kZlgpo09H/rqlWn8d4HMjrTJKE8Vfl9Qw/xxJaPRksxQuwk2UMGq/R3tAoYhvm
Acd+CIR3GX3PSY1zl/c97SSRTC9NNSIUxUhZA5WZxfg2ApWfNo2XTB9OxdiXSWpX3yqrnUmq9LrK
RUbiLpHamWa93MxKkMwuaGi5QULrY696G8FRTUNi8Ac6hT0TkCg82ECr7V2fjG3ro6R2ICPGrQ70
3otioCsdwIowXAk7PfC26xik+/ewVKheDX3IXjLbGm+ZIUDIn4bFIDh8TqMbmRXAnGee63GHMBDW
p9XV2YU4ZONJQEzBOejK6qhyg/Fz1Aqk2sOIOQO70Ii6EmL4j7EYClw2LmARuIG4+hWHNHKiGkJX
QCcX8acz9Dq+Yls1drBwfx4Ay7vmRgAkjbYuI8o6UOjdYXm49XTsCULwVia+VazqQkSqJMGLb75+
yq6uA28VLPMIKy9VZAo1BpS6bddnsxcsztKUiBCwXfvEPGpXqiOIeM1MifJgAuG3+LmKLYRDQ8Eb
r9Canhl+oBQY+oKYeM2E00LjOaML2kcMkAKGLIKGorXSxguNgM5N21XzjwTRhbFptDq+xaXSTUjB
2nG1jeQryN0tbQaL6O43SZo1RQBBZdw6WV2b9D5r7xM/IT9sqGLtsejS+S4fOUbQDbQj5UM0OlRC
hPfru23u7bmoSS5H8/4G0NR7gUeCb08HC4wyFR8WGlHWOOKGq9z78twOY2rTi/EKQTWdYkX6B0o6
sg54AkdJA6GNovIh7no09HFfYvg1Ztme06yz6HL3IrNB5jT2irZkZbCnIiWAuVXlk+xQfzPqFNan
1S3dO7YHZAPj0FrdETwqRIJIqHVEOnBi6JwZmGbCeP/eLuKCAWRXoJ0dh6SQmwx1J+GLIzDJo2rr
8JKaMTYFNEOe7qM0YRRgW+tSrasxAaQYGjiryKl/kWPjPlZzKLp1Ita/e4tTZ0dQYDXonlEzX2e1
kmpUmlvNNpf6Qg696uvrbsY5S/exTb+wtXk485LqXQ1z+dNGRDHi8UEOweoPKCbIZD5cTQPEniu6
A+oiQLekaFALpC4sz9bnYjFJWq2a8r2HxRv5qvWqS9LhQUXpFqEGYAwsrvXeZSqkOMqnu8G2WsNf
ga7uN7dzLO7HLrVI4YGt3KGnh07KQxXJzySMMMc0PDcBoVzOU4t7/H1RjlgCpgvEiE34ucUJXixM
1IxcI1Lr8mR85RyIX6Z2FguqVrOyKiv0H4dwQHvKaGWGZcB/bQXbLDMzgu1GwjKq0PpJWznJtiGe
gZWLY4fIuSuJQWB0J07pJKpFDjCssoHTkWiYA0Hqa0div1HAjPW02MwMV1i6qjSJ1oYIpnNij63Y
0iqLgVg6iIg2g7MwuWtrAnsQ3JTppcaiMgd1E2caOpowfJrpwbQ+Jg58kbifshc2MILu7RFRTUU7
BPlgFS4/gHW0+P1JjHnIe1HzbRAsHjEOG6oIk3BpoByBlc5QpMuYgE+5jUVwYOYKhQLsGwLqwomP
eYhQbuPkqfMDGH5qsB+ASUX2O7LE66pBVsu9lWfYdLLx22z9CPRHUDaTHKiCOHOQqscqnOBTwqN7
06KhQ3zflsurYS8V75OZMerDAm1850OI5U2qKtXopRBrwDwxK96ELdFnpATTgECNGCLBmK7eBzzG
uGOj2bw3Fz4CCccGo8hYNGiaw4EWd+2IL5sk+MARFFMb0Q7hdzS4xJ+nfFXpjjgiTOKcqrHyGkZF
CkGehufY7Y1PYxm7bUYP/T1HwHUJwXnBIkmN5pbcbnmtlRMRPeQNvzm2Nt26RBasRsqQeOuVBbxl
gUl3OYoS5A8GujUnKo+EyUjyOcpkxH+N+xHMn9Z/lVW8vFkWyjStNMcrSTwY+nwQ1Ipk+L59G9s5
R0Cm8h4LHACca9MozPaQLNb4MuL8qAhGNMR1OTlyBk7v9i8DBdPHhJhAP6p6SR/DspCsq2DsYeaL
bCaFKuvqM1Kg5NW0QjoXXo2zX9YpWtyuSLN4E4HNw34fxbxYIs36U1PBB/DLnj4URA5+j88GPH+H
fZ5TIOlGpfvJUOf0NeCgPSzlHBpBnc/LCxZ1rQzQVs436AvBfzQofqCe8QgxfOomr7mfTERTGzD9
zF/HipVZTi2Ogo2jLBAtrR613o5JTzcF9MfCjx792Wc7tukjc2VRIRPtcUOKpGyfcrU2ecK2sV55
aJ1HVY3ViX0uAq+YO5NGxqGbQ4eC/0C8g4htlMlZGdcB441O3wjUm2oXAgwhw4qsDWvjqSxWJ0Fw
/LFuxUTeR6Ihb5GZlK8QkdkQ7VyrDL/GzQbRpJKoqJUwGjLqU/mDZgHTEl00sQenPE+QfE8tRJNm
Joylti2y68l6iK/MWWCDReHp3Yu+tr2DSZIQQ0thtQ9dyB/0CaUYn/TFQqUhBhSUKC3zt7m05D2n
H++zysX8qDvdvARDEgssKgK8eMBNw9PUaiJ8I89pYPwsOnjaRqbJ6ADhsbgDmiBIQ3ByWDOJUMal
Vpjb/dANE7ERjJKywB2i8Sku7HXepogt97ukZ3QlKQRqwmU87RavIuWaXcviiG+UJcmA/vZppoLi
b+lmoDcYNhmV6XIg+6OaxcbpB4S0VAQx9EInWUu2nFDWbWqYrodHo1puEy3E7Ra3TvWJUAzlS6nj
gSSqHYc6kq9BP7qRbR+Q9Lb7KXXlFjsjJu4BRPShpB3Bnen74XaamXVDOmhBGZVTi11NyHa+aPY4
4D+XNGfuTEsHqB0uaszZSRb9y6Rc/GqVRpJG5UrA2GZE+AXLIwnOZP+MaRtYI4qXQ5mO0xbDOhgz
O8sYOzh93b81jQMiQQyC7zRkMf3CbAoo3ezhckLfWYrAhdmgoX7UY3uHW1wRsVbAh6dPWMyN38m0
4FlqwvJjoBgKNw3uQw7LBiuzXzT6SHxdo5zrpG5TY+dgzGYdsGNr0zhigoWmo9yh5by247RZiDsT
jJqFiqYuIZq6PcMM0i9mMxjrurt2kGdDnINut6yujk1qsN+v2n9OM2ED04FumjF84eMyEo5All5Q
GefcwqlBdDGVI6Ji1ZD4vrEGRxeQFofpMXHz8eySVgm+j7r/mOoVMOyBQ/OxLgYeOEj85n0/TOOJ
WHH9ZdBFzWmBV9Og0q+n91DKHI2QK+rdUlMPMkio5K616q7hMMdWva00c7oLsRaQa2+nzuNs29qA
2dPVSxpf/QIOn7FK61s5aw5yN40OpUiG6R5RMSvbEpswAcvF+ur0jhK/DhU0LyPPv7Eytz+J33an
m6RdqjerSHrqQeg4NLjCGH8LQr8qv+vb3Hjtmzl2fNcElbBxPb1bkWEeogYlWt6cCPEoqjT2XAJ2
jETUQdhWy0vbNeZ0JQHn8JESqFV6Vlgwbwxa434GmfGwNDMnu4nH3v4/3J3HkuRIlmV/pWXWjWoo
OBYzC4MRN+cs6AYSHgScqYJ/fR94Vkm5mXubSfZyNpVSGVUBA1M8fe/ec1cKQVkIYSWbBN+3otgO
5H4xph4JJF5p4yQ/YxT1+zU3X9xBlscQbvfos3KcM3BndGVfMvpzMIil6NRI4vLja19FlVjHlQN+
kr8Oz/wgqvKZiAC8l0U7Yj4jFgh7Ttlet3U19Cugrc4c0OLMvw1AYR4G7Ky/Uw/tzmoi3ygDWZUN
LvngvUGaAZXrzRwta8oQpsiCqZP8JeDLs1CfNbW3MxpXffPdMlcXqEGTfWuq8ZfvT8DgvUmixlCe
lqAaqAXtBd+0oxerM3VuWEXqokN1ZAZj4+UteQRiyDZuOHNBG4Ee0kob4resrC2bgN8UmVu+iOQn
0ETU0i0zfe8iBs9SUTBb2Y+ZtxiKl9YV1znUbG4ckulbw+qtP6mcrN8KcvAVYFuUFBRv7OYIhko+
G7NrfzLKiPXCCQu4vHUMI26iWPADblyugF/g/iOHCqGmkzoWKFqVdmvLBUD6DWUAYjzPEIa17pXU
L+lT2B5ZMqiYVp0oKB3hAk37qhkzi+2jo9vbPm3qcbG+pPmOL2uer9shAwcVI27AVexK7Wq0kpaz
imLMOnrSs2fWPD6XlHD1z9aIQcbaVTTcZmY2fx9R8l2rZNK+N2OhwXdmfhtYIzbgIJ780rxErGVS
FfDlbLEA1LhrsrSboi07xvqHLFsoH7z/kwGkoIryoKuLyLu1RKk/lUnq4qDyBjTOzAL0X+3ogaxC
iMGWuTKRHOVKVRGxU/lCW5cCjRme66+Kl3jcF21j/SascX5skIRh7M2tGBWcipyah0+g5q3s0KMX
A3a3IuRh0q4yFmH+dVZ5n0zdLvxdAjOaPEbSgenW8BaQJCc4WDBY8JH3g9l7136ZLc7aPo73OLgc
Ig6sGAFuW3bmi7voY1dGZaly79IJ7tduLdNLRShFzeoL3GVVVjlgsCYcdUSCrS/8rTvQfgPsmTLc
yX2nwOvlgB+TIH1vGYTFsIetYsKI1M7qc+gqedckJo1qHXNGSDfIKS24PHRr8DUY8lcyUWhip7ad
FHG53j0Uc6TFa6AB2VemP+xMk2HJLZO8zHxjKjDjG72rs+YyThWl5MqS7C9XthJ2Q3VYJMOaP/Xa
uyGt7JdEMLJZ1dCP+RiWXfrFiFtC/RjVSndNQCMe2Sia0N3ISquynaDp94cJmodWPGbXyWtdvPCJ
G6+VKBxU37Qn0b/rS/ho2aShjRUttDeRbjvlGsJsgaBaCqwTiWOF943MqWyi1MA3SS8lvWJDgS9C
69hQ4pKwnPkad8hArkRPT4FIilq1AeEBCeX9CAQgexo5t3I7dNBORO8SwtQSwLBuTK8jpM/s42Hj
TEb/wve3axdbUXwzZgjB90WVuuU+rXKbCsh1KiB50fJQpk4e3eVVOn79T6xmQi9bjZtLR/G+7pv5
cfCi9vY/SXCZZqcYGPnmpZGvdT7aFzKnR7I93bl+1zB3aRybJmN01FKG4SwjjzejJKeRxMMNVbPI
VC2aBV15rWlmB1DDzW6bQgufQpweZ4Yb4oOmtUcwka0z0SZFwD3ql1tNQYhNkTbkVWOK5vOPPWlI
sQZI3NEbXcvDvTCaZJvTFl4n5WhsJV7wvzuW4NSZXOqMsyxGBs7RREuzPYXp3gZJN2LqTvCZ0qc2
gYHYY3l3+iq/m7Msh4Kl7wua9YxbjuYsyKIdCL8scWjyPILO0QcDjq/3/4uj+ChgTHdRX5jLvX5z
L5UdK9HgZAjwk82bvK20p7LK5BmFx/tzoQZFk8qcgxvHinR4FNn5aVnzpgY9sau70gzR4dtFmv3t
qRHKS+6LIGDCcgzPPpq2YjcKiWtpyXPjf3RBwKG8rCLYgAWwiDNPwgcvAdWKaTPZhPXKqR2e0oSL
YgxJNEeAhuR7nhWWVARsV8ItaKvOLfA9V7pnxsnvZkYMbkz61KTQL6O31/CsN3fLhFBXC74DNLrZ
v3VEoG4HtMI7aZcvTSimtWLSivDRzc/MyJZUh3cjI8QQpKwbfPaRKxyerq6FS0eRtw9bEu6tiBAs
uByybvctBqZlM+ZeaKNBi8xJ65WsJTl5DGiQH89evZ61qD5zKV7zH46HWNhrEKoz7PTwCx7+IlsV
jG4k1wKjfP2YKRIIjJ6e2jDOv7t+6K8LzVSwwtAUzlgG9kC/8wvfAj6WxcsGrk/qbQm+3MfHhTWh
xmDvhJCcKrN0ziyY7x5/j9dreblcA0WbsWjj3r5kJIbpodd2VeAa4/icc0TUrXp28TdfZY7iMcRE
ZYB4n7Hi4VFsiNq1U6P0JzjYuykr9+uYavXD/+IgrljOAtGW4R4tgLBw6Gd0ORsYM7MuBtHk9/1c
/ZNJ/T9qz8TyOB3c3OVc0C1hR7MI8z1+0DtzlH1RhmDs3M66Je6BfisrzDUltobhlcpD+FLfOsqK
HzodAsqsOmwYhg0bgYjW8qKwDXh/atQ+VXbv/Th9EcRHNxR2kGHwOlq64R7dUALiEvgZaYW5EaxH
EjXfurp5JN+jujJ9KrGcFHTc2x1dEHdwuxvPs8qNcLvh1iGbdVVZ+I4NkQ5fTv+u5bDHV80nHISn
TUfwox/pXCT0f4tWexUUtcCyXCU0tXoREczmZGRW978XANQWA9Wv08f94G5ZyyOx6DVpc3pHiwMb
EI94GR6KjLQ8mmQetWO4kAz04twK/74M4IkQMMxQJpJ7xQDt8Cmnudtrc0OOUJMVzFYhMK/JdYA3
kzNEbqdMBwGd+LckJrq3tg89J/dn7cz7bCxP+dGFhqyBrGORES7V0OGPyP2JSrtlKtBbRhigwDSg
2U7FCmqiZFc7pXsxYaKnpTP+qLXW+G764x/ZOgLJDx2jxtDiu8xT5QaPt3uP/nSGcFM0zlNMEBaM
eEmeE9Q/Ql9BHPtbIUP8Ik4DZ/H0jfvggbHRvtq+5xExZR7fOHqpk14DC4J1anW/7Sgh0YzSeWPj
t3+c3VD7IpivQK1mb3P6yMttOrqCtiuWigAxpG0e63NiS29rnWZKUHDkl8ED9agjgn1EuKM/NpN/
7tX44I2Fy+0gJLHRECIGO7xjRGejqIiJE88REz6ia+vuphJ4y+mz+uBFQKlomJQFHgKZ43UBTUeS
Cp9JLDmvzZNemg0rVpTceVktzpSH4oNnkO+Jyc1DPYio+ugZHFvbYoWRwKxbEQfCxCHn11N3JXpQ
23EbMa8bdEFDH25VkxhASInxEUl4TakSXhl9c2bxeX+FXcGSQ3XwWnlZy+99U5vUeRNlHRy9wNJE
urOg0zLfJFDm9BV+/9yg0kG4QhHJMoBA6PAoPtnWuck7BBx9TL6Ukq1cL/3hokSye1uVNE1OH+/9
HeV4NqIq5KeI0I2jJdUCWIC+i+NZRplsYSmpLV34cBtXSv/bDw+Hcn1E4fyDR/Xo1BLaoXkz1hiL
u07u7UWRNGfeCDnJS88c6oN7tYjSkNYvskjkcUdXMWOa5eY8MX2eVFu7cKwd8dTamaN8eK98h48k
QWIU5EcnBOJQB8nPCYUMF7lNtrwq6QUF7Uheeehk/ZkC6MN79eZ4R58hd2z0xJMNZyW7+alxvH6F
sjzFAFuck+1+dCiTbx0fWtMmSPdoOSG0KRw0sOsBazWZRRYRlKrN5ZXWRdaZHdpHh+JDZ7Pv9F0a
s8tVfvNeRcZQj6JnmJXWrbXvCShYmSNR7pXeauvTD7t4f8fQw7Ot8GyXlhLRq4fHKsjLoqeBnmCx
9b6QV48y1kq9+9oxTECWlXRgrlndp8yYGXErOW2Xcv8e2HsIR79uilXZQIZrEZszF2nrBnI4prDT
v/L9w7v8SB4qgYjNx6B5+CP1lrqx7lhkIdvW61GE4eJr9Lenj/L+snsGhbRDEDFFNfLzw6PQsEes
3bt5YKDBIImzAHjSOMQKQ4M+c6h3W0lMR3w08LGgWGLfevQwVXD1cqwIObPZuczWjFPcz+NCg53E
Ek2s564AouRN56rYD07RYj7Hd9Gz0Mj6R8cNfXRHFsV0AOnFIWBqCVniWO3FaGRXLpqgR26+gqI2
zLfAIfqrKXOrXe3AZ6RrTYAWusHql85Q5Vk0w3zmNr//dQifHYdfSHOCTvPRr4v8dqz1FsGBNLzu
CbZkddPptBAwRJ6Tx78vgwiZ5cOF94TFl4314b0e5yX/vMrYxrqyR6pnFtumVQ98dOWtYeB26xlf
QxrWrXNv3Ptn2UfTz/MsWCV1+kqHR05rxjQN6W0MbCz1yRvMCZrM7MgzK/FyAofVFtWdKVhGXJ40
ImkPD1PbsCS8bET7Tr/1kpxp9GwdbU+EZh7YE+BYLjoYb9hrtGlXfs6M/PTb9MF50pehXIbtqbML
Xv78zSKWqVn4RiHSgFra3/hVlwJ/G6On00f54JGhnKQHtGxEvFfL2NujsFBKRAltSt/b7B9bUKAY
Ioqvds735vSRPjofHzeKwMjDl3oJUX97pKmJtGTQevQeMGa2YV30L67u18+nj/LBPhPBOL4FZPv0
ewz36PHock8kncsJSVTuZGi13rh2J6KnEgiyG0flcBlMk9wtM3TWoE5+trbydjXqpi0dGWSDKTAB
kbbp+vQP++h54olaNmCetWweDk8/EwMzCoZ3QUO44LVCMQUXionGrIjdpdVvsRV3wnJLnjoWe79p
zhz/3eXnkvDALKYg1+QmHK0NLI4y7GywJWnaZ58IS8jIEQqLM2/N+8tPaU19RBdi8W5QcB6dpjbk
ig8yuA1UDBNSbLipKWRtAdKcrr6TZd6Fn5J+FgnkaZsinn9YIu53GUq8jZZ07UZqufspZv7y1wX4
r4MOyV8uxp8VaOYkituj//r//v/MtHW4yP+z03T9G0K1zA6cpvwf/hnaZf8Dd4vv+A6Vkk0dzVv5
V56t9w+dFqGJnUCnOcz95AvwL5+p+w/GGPwZzRxjedt4lv7lM7X+wV/H/YcIwH8snpkjX+kpn+nh
4sSjinSA4nRxTuA4pX9x+DBVZUaaNWOjYKgkEoLGR2JAhbSZkDGcKYQPX8/XQ/FJoeCmQ82g5th0
lCUMm62OTqdhwjflcKDAJpWRodrDl9ajejfIIv+UUrvu6qSP929uyf1f35X/KLvivkIMr/7v/3k1
rf37c/PX8fEe0iNcXK5c9cNT7QYCKotoboPEyqL4XhixtzFGSv9tahLuiOS8QOjjAw9NiZB0GvAn
cSSeXLN3f0apG94zDWHOR1ANmruUgstfzUK6zTbMtEJsMcoX5c6lf/anGRo3JdoibuCee1xSXrgC
ZWGPNBcKVlP+GWFxE6BjwCtZRUMTP/P8eFHA0Ch8idyp/9L3tvFJB+R74/ewIDZDmcefTl8QcWT6
/ecVsRZ/n73ckeP2+VQT6Qntpg2GxEfo3unEGJe9jYAVpg4KQo0J/BegSuJHrqi113wmE6wLVU2U
rDObza+5GEDYpXFI2nicE+ehkqj+qcRYIxvriRNAu49ndkVSpp3ucvgYP8XIxnYX2Vn7TMgj+bRx
mucvRGUtwSu9J8cLD+HE17HzEHsmYBUf7QbwygrmwQhQ09HSfO17sgXuMI3PKnNVsdE4i+FWTF18
24+qMYjCwBt6R2Zmmm31giyAvd7YJUyPdKSIKPwazsvoGHgqssGHdSKlFWNrJofHDfysbH/o6CqB
rDuTqPaQ813nZkb7qK2VMr3voWhwMlVuTHRCDF5i3iZydMGi0KViro2g8gmNRBTdmyVZw+wzvfgH
UxfDuTAq0LO7wR2B9jnSxSGhVDmj3mpDwupqZat2TVw08rAY73+2TtllW6uZlgry1xkhFBUS/gCL
Ge+IKKadB6wBvRb67pUiMKohNcnJHxPHT/QNor1SrA2wnegnyG1yLxIBjuYnJwwVlWRMxiAURlHy
kIWeO9yEkUbRMCfo3rcJUsScrAMfaCYpV0a+D81FOxH2mTI2GEV8Qp9EOmck7KQEiNnxkBOblgp5
Z5BShYggdwcfYLkqHfjdgPhfutmKk63Vmu6CXlWgLVP8WcTxDoDQ1m7mm1h4ysKDNZ2lst5YXT5s
NeyfyVafPL0/863+aDHCVuVRXWPp0o/7VCq1p2yZcwdR5fo70gastXJUc5chtcMuMRAhMffEI/U6
gyMv78I/p1++wz3t66sHfsDSlxbOYv0+KtVaoUVJjmw7qNOoBOFaWVcG7pFLwyrErhJ+en36eEez
i78OSJPRJfEb7xrS5sPVDzqoqJjSdThzyBtrLaclgKyUV0tS44+uGeVFCDN73dpjup6aXt/nhOO8
VENWTRByUGYVaQhlcjGEoQdCFnrm9y3F0eHqzMiCso1CnGRLqrij3+f4tcAL0hLDPZX3lY/mozNh
1wz6smsnJwmZbDTGFyXoLx9BoiECs7XmbVVokEklZqbTP+iwmFuuF9/qZYjK6MhHBnz0YSStsmTQ
CkAG7m8Dc5JEcn8F4/RsOXe4z349EPXBYoBml0dC5/KFfrMJEVB2MCVNehAjF7uP81Sl6DAGRIOF
pdzf2lgRKTCmtOZWuoylWJEzxKcaGxUhTYJstWmdyWn42tizKbadIyHEupqV7wqN4nPdkYGlzpSg
7x9eeo+Q3Wn0cmUoQg5/Mn0a2+3D5Sf3c/0izErtQD0XkETL+CkBBro7fS+Oxis0VCw2T46hM91g
hMQLe3hAjUzqLmIXGPRabn1uQkZ0q0Q6A2i3aCaPqBnKeFegO75L/Sz7PAySkLahUedGLIcPBXUL
lYtuCiyzwsaTfvzWxrNdi1owb7Y8bXjIPQ8Uf59Nz2dO96PDCCZ5mGXp7vIoHp4uUhO+jBlDZLTy
JNw0RS6CoimcxwQZ2c/OqsMtJIX5EwCe/jqMICwxkSnRHVsp1T9reJEVOyal3qZpR+OMQ/Rw5Vyu
AeAGykb2IB57Wv9oIak9fCxw35uAzn24JxJN24w5HmYQvJ+iLks34L3xmzRZfIUbRD2dvjYfHV0w
S6ZBBJqAnvThpUmkoSKrY/Djzq2INm0OsrPKEjKVpjhS63msNHJyjIHEsxrbrHTn4fvpX3D4vv51
/oaxWKeZcNARX37hm/cVcEJMkccz0JcpFNi2DlFMt2kz3ldsLNnc5rCrcBVuTh/2SOuwHJfRImMc
hJYsFrxhh8c1sQMYElU+AUpmlWxCQ9c/5VFDadSbUXZDreZuNFWBKyuc1AZLFQ/jNrGTDNawnc/1
FjlkfM6/f7gSvP4ol6/XshddOrSvnt43F4NnRMeGS0DbjEx+5VpRu+/0sYPsay05aNL7cuYqLJ+B
f38mXg9IG4Xp5msRbx4X8WavOlVVZhegFhTBPCfamgpebDNNszeZyIiBkF77hIfU2wxNNO57oFl/
71v6149gH8NKxE7ftV+XqzdnPfi2gxZOYsCu4+KC8NjwxpQm2YydKJ8B2sudAuYHQMYllGlhgZFm
9clvI/3Gmkidg6yR7VNplT/s3vbOvCCvM8rDK/QKLaITwUplshIePieIBKljiVwPbCMjy7QE9oZW
GZQQbD9bZj8TO+0cNM3pfJcaoyhWoxsiGK3jiXi3QjM6nLHAULVVFw8dEgY37r7LOq/Vqm00q1yj
8sDgrGCcY3wAcdWtT99ihgjv7zFIGiQW2BMcX/eOnvSu6gw1+U4TKAJ8I/SJD4mGigSlZE4Cekel
7uZ1u6LbD3Kzu7W7YuNnRNamGvTYDOuak6bZVSVdW2KnooeyMk3k5gDoQqdZibx1fpL+QliVQn1e
rWuM3piXCfH46sQ25t9cUaTXIdhZXq/53or8L2mkR9cIh0S4yTQP11unJy4fazvH40B5+Mcmreir
pY0Abss2TuaNbteYdQqly3JbjvVEWE3YxBuImcZ+gDUCVZR0dpg1mRGuZenYLJzeVH+zmkG/02oB
h6GInb5BW8vBr7LeYwBi+Qg313obJncGIZdQ1mth7PWq9tWeyhzbN/M12MJMdu2nofLhp3cDLuuV
tJZ7XE4gKolQc8jtYQ9iwtRNRKsup2kk3RKXZ76mSPf+eI2mTStvdJrPjuh8kiPZHo5raAMgh3Hs
yt9GGBNYbNoE4UJG1xLgGYqanSb4vM77rn0ebbP6muM5+e1FZjMjfSvId7CVTH/Hgo3GnpcLJLSp
Juz6kxyHF4pDgC8zddczxrpi3Dqzn8sLlhfMMKkeZhGCdCOEEV+J6a7scvG788bxhYFeTBCX1pvP
nIz/uYdgxUYjUdZNp4mSzXdloPVNkqoCODcaGIgKrVscJm1Bc93Ac5ZtHLcqBeYYVsrVUM/8Mr4/
jXeb12bytcgdJJuGmLihrR5ncE/DThK5YcSkejoukCaCLn2GPpj3gxBNyr6UuYu7klRl/j52i78m
+KqfrZBVm5a2He7HRhE9pA0TQTJZPRGv2Niaz/3LVfrZq6buR9q3vhVgftC/GVS/v9is4FxG5j7/
QfEdfYXNSihdpo8CWHI+2SZUyNJ8llrWfKu6QX+APuA/aKi8EN1OJjDqKoUympVc88DwByLIS2ce
b1uUUqBXanNy95yX+xONC6QlXF+E8qHmNi/tzHPCHTujBRLI2itxt9tRT2RtzyZUc5Rn7NA0RdG2
Z7+l8JmguFkzEwQBONlJxfY2G8d96sW1jYNGMzkNSLzJJXGWIE+SPut4NsMGo+kc4jEIhFM1Pxy4
97hQyPsbAvoOxpJ9XOki6Oux+WPlY/wDTAvmInucOy+YwP/1m4LoREiwPY0urmRHOAYYh867nCR+
Q7Q5mbbvQWkSlhvnqKBaqomXULPQubhz49SXnHn9ip2PxC6L8aKvME/Y9HzqMSXbLRShIOrapENA
5B6V+g4QbKEA89m1Th/cIcagC/Fl7CAMElZAqCg2CiIXfR7stjK+0hYY0sBLQvM242HFtK+3TnFh
OL3ermWbOvWGqBusscQlmM9INloyKKIM4RD3yMMGEeHa63m5a+5g0l4T4IulKnJK6MqAPpmayCIy
vqKYwbfd2H6NC8hOnc+Dyg3AiC3K/iAvQ8yLZg6VnNSOTttnjDW/11VL0nvqV+Ln6LT1gwYNpgo6
nHrOTks0n3s+heWVBCNQbGjyuI+AmBmDkfvBq5S3pv/NIDHsT+v7RHPa5fxcFXm3XFecToE0ffU8
TTMCW2OuPVRnIzjqlZ1EfCKVC94RAzlFXWtmpLqFsW3eRyKZGXilsd1eGKYwbtrIqr0NCbmlt7Hr
xZaAypxWRd1bj75NIBWZy56a19XY4F8wsm54qic+L6uqF2raWBM00BVKSGIRorkvcLsKu+aJbeN6
xXnrV6bezPdo6PInXR9KrHK5Cbc4ayVxzmMeRxVd9TZpA5R95rjx7JoE5baEzqjwG93WVWqOW3pN
EbFKy5NfqjT6BWMFl8eYjfplwhPhowqTwiKt12Lz5rcFcGo37DUN+YZDOQeLjb0uc6kHbTDK3/ps
pl/4G6w/Cl7ksE7HpvzmFZIgmXzOEgTlYQJXNDIT+CiTZ1VrkOhRuTIxUuIgymXyKBLfmaFz26SW
moZZ3sFXaEMGeyYNSV36ziN64elzWo69ixDUG/HAVmN9OSkelgtLdRNcckQSPSxM2gtrRQJKfjGK
2aHrY1lkITB1mf+wcopbPw3pEzTKGyJUwDGBqTOgfBTBiJH33TC6XUDcDNiHlU4QORZ9VWU13r2o
zoy7brC64RqyoLrPYyyo61lUgG7w7UD9kHJswNWXdfG9nGd3YPEm6NwJMMpRBfZCWtMuaSJSe0RT
+gKKWJWSpp1YrrYxjbkfF3IoeU1eXzOXx1zWQ7OA8Mq6AfjjkjfHIRjAd/qHrLI7UL2J87kxJlLH
KzG3+zkvshustXwJY0yqdHJNaBw7nKubfKi0aywAdXJhhRngaSUfk9ABaNf0EVk5jbop/FL9LgAs
f2EefS97gmOoaS4JDa/Ogr0OuyhLZcoueSn7aMViBjCPNsqAGOoCuuqIL1kH+euZ6a6eCpDyHd2V
X7rbPIFlR8wHc0/u6fzoP2s8Vc+JOdLS7ZGGjWdaBRz1XTVHq8BiB48MmFnhcbHcxpTzZZbByPBZ
1C57sut4gGCf/EBmS3vUJ1eyhoWgJZ/Rj0ZJUMuMgC8xJCnpbWaH89oT/YNf4moH0arT1OQ9cIB6
Z3RHyRsX8W8cIXGx9vO2J+EpxiXMNszop+WQE9WipsW/htZJyXyLSYcG7m7wOEVmnb800HaZPZPb
PASJ7ZKEo1PrrpAdaRj6+yl86goBDokQh+g55Gn5ofQQHlwbdeYfWqn6t5wk54Ro+KYr+LiSARzo
gwUyjYFLwcnMxJmTzkC1foH1XiRXDoD8T8TIdnEQh6b8FjPieTIFIAkY030jaSAnJYnokNxXYGXc
ZmPRAdeuzCq15rUddeD4HQdAQk6E7R+MbY1DXgyf0tXA59heW6aF/UcRR3+NUMX97vVyxg47AV+Q
lSxAeCqioddlZJcErjMuJgc3L4Fq2FPS9gGlA9qrsiisVaFX4SaPuuZL50sEu53tYtgm3bDXg1L5
+fcIYRGvol3lG5IxerHzXJX9waxEwFne9da2pebiTZ7B365Mjo1rO83qkBzzqb0DqYEfi94NkRce
KGKsQ3WtSPiKUQmy16xvKO9sLNWVBtNg8OPKP9N0fN9MsJkGgaKk7Wa473qOXaX5SR5WbQBbKt9E
gu9nm84UebWrXdGcJS6pRcmbpal+SwigsT290/lg84xdySaay2LQhxTicKcmJgNgM106gBn+dDvH
Yb3TJmmtsV8jIieD60xL833nwsae5XrYlJBd6Mdz+3qcYZsrvmDl2ERfvXoia1x049bjm/gJgfhA
8RHmD6dP8oh5t7zwvPnMlmzyNHxAo0f7UQYcsk97B9ODn9TX2Ay0L6nS+8vJB1QwIhMNhlClay3u
QmZ/Jf1/zXOC2K/l34I8vv4QAoxfJU3M6FmRDi+3ViYeO3WczapKNdq6rbPxh6G/6C17CtwYt5GO
UHt/+vRfRSyH2/GluYuQhwbJIv44WpGzRa3llr0KzFz1v0qehsV9J1mSh6QuW6JI2gy7OW34cFc6
6GdXoR9PP2Iol8ARKDjgcNeGLDdjO0fbRtiEXRNK2d3A5SUewXBxtQQWKhkyWmuhfdNNRRVm1Pnz
PNXZGlerFXQz/Kys8s0b3+7xL5etS8Jg4Up45LbqKyIFSm8kJqCwckLCMOgCqqphgZCwhoQjYhqm
dr5WKUZLOoSkQU8Iz6tacDln3sj3nU8buRMfMddBO0I//PAepQVpChSvRP7JMvxCiyGzgzxfUpBO
35bl7zm6K2CVGb/Tylxsc0ctBo0jE6IbdkHSLggDaieqVuGIDZiiB/gsrFQUjRJehQS9dPrY7197
XCSLU4q2Nq6IY7LfHKFIcsaYCaARi51vj4TBImcMap+4JS0l0vZvH89CS4B+kg8waq6ja6r3ssKg
WrRBGPnzLV+9JmGcPIZ3LS8/IW/MF7Qzp/j+NjLU8rnCJuMcB7Xi4W10u4p/X7cMlh1TIvv2GK/z
PP8LWn6gN3k703+/gNMkwP1FUtyiXTjW64uuUkpaLODupJJ73vl020VsLyLc71+7gv00kvhxTxuv
35iFlt6fvrLvG1Vs2GhF0pOlVmEXcniagLPiWe9RFPRj6227zvTvRYfdnNy86uvpQ33w0ODq8Bd7
D9fTNo9WUd1ThMGmA2cKmOSJqEAjXFWRCzrep8K240x9/vsHxC2w3DwmLyhODs8tbzVdk5VoiUCz
061Hs/8iZK/63LjOdN04Q3rmeMb7zq6DSmahojLy4P07eiWrcnKUo/PMyIISPiCj1KQfWQCdaQyP
3Bcl/HmXDd30XDu2plZ541ufNfz+5ArCNUwDJ0vjmjy5vrtVwDM0AoQiSwYewMLHtCVKfa0D0yBn
ofKXdLtIiXM9+g8exwUZDhqUmsL3jh/7oouJ/TFpY0T0Gy9lN2Z3RZGw62xsfQHbRBEJqJq5AYtu
7nNjnP8eQ3z5xLGoWSg6cK8IoCFHs8SIxk1XWiFPiQpj5HmFuQOjVf8ht8FhsxqNK0dHYnD6Sfng
ZWclRbKL8o4B3fGaXfvu1Cnpt8Fo8FDOTGMuzTidz4ydPjoK6iEGj7zrS+v98HlkTN8K2INt4FTu
/CAplgJkD/XV6XNZ/pbD7wLa3kWtCUeWuuz4qZfUgJ2uYMaM0qvwpBU1UHGTzXVpL/tPAldOH++D
FcSlPLBR+S664leFzptJQmHXuj1Ij32uAW7ab7XkSwWPbCusik306WMdeXNenw5wzxjDHOox9FdH
yxVrhkt7ohgCGgHfacrKq1o1tJPZduyTusVFCwfknk4qree2mTaQmI3bviymbaY70M+iPpf6uR/1
wWvviQXYy+YOHdKxObqfpd8k2dgFbaSFdzgS6wvCzKvPrcA2FDj64Gy8OiwIpk2T9BsPODkqRted
26Ya72885FHGa9Qd6F+OPVJlG5kxyVLsUruG6Lea8ecnlRXGUzNFirgOqYgggX0R0rsYx9+e7P3p
HsKV+MkWAQhalQHG25y+Ye/rdXQaOqNmBn4LNXr5zW8eDtUrr3BNwkYHLfxBMuS0N5VjXur9OG/8
hE3igEbhzIV4Xxgt2hCGLnTCmLEd+6W8XPPyEZJhYJVzugTQ5GthIfqny9oQuzW25OP1+nXc9+rn
3z5bX/BxM012KPyCow9ONPK9SX3S5AHI6veEajEGMXAvRsQZXUy2bF/YpVY/Th/UeH+NPWz5gjPF
VQFf/2hZqZIiWrpNLCtOJb1AszujvaVmS+C+UzuEsHda0s7ixmf0QWDQ2G1SHd34Ncyu9os7wgai
+W+BsJsw8hF9FVmehd6qAwZBn3hIaQzW4haZ2PTQgfH5Hbc2S7MpQvozkT3aYJqsAhIw1byzi4fE
GPmuq+mmmEN1poZ4v9ggSKBgQbdt8qofd2K0PCdn2aMLp3W9DaAiyzcUjYRIhkm1P31d3x3qdVft
Unf6LgrVRdn69tHNwrRI48qDcWC0z3OjjbtQEmpYx2A7Tx/p3QNLhcLStkyaGUB4xy9J4hVTIQY6
XvTGk/UgmnBf0vYJdIxQ61GJEMBJrR5NA4/c6SMfCbE5KA+rh1WUEbBpgz9YPllv3k8+DKYdhtEc
+E4Ov2dBrZkTnWXpOdXFDPXkHtxtt9JmhmKMJMxblarqQcTkpnQttMsMDtmtqpbl4/Qve/etdPhl
dKF5hxeh8LE5S/cLAqCUIKRvdMKb2OucKzvKzDP4DCyUx4smuxfky4t+GC8SrKPDC2BnHfbgyhiD
sUKjt02Er5H+5Na5sXEZdH5t3bz6qo/2oqKyR3hnYZkODB1NeErsuRwgzgMDPyyiMd9keDSx/O6D
pHup0moUmxh8qXdj0JQoN0Tm6U+a1vR3hafaZmsnehqtqP6aeR0aKbnaOXufKhCN5sR7a2iMbsUo
HOgYoLOZ2Q1NqHgzqqKRW9F33o2fNhj5obqWPsGUMb3FyUoADqtBsvHOZizTbpJ135QQyDQNoln0
gI5eJ6Hj0Y9cw7xwn6s4j/UrGXdWBfkpo7M9yE71bOF1Xe2HzOnBWPk5TKra10KGX6z12roezE5d
dAwY3ccCalcIiZMH4o/ZDPYnvxn7X7ZXzeVFTGw8RDnXrNEFSolFn/WnNrdsyhk9STTE5bro+xZg
d2h8ZyajCDLTIqLOim6kw233/83eeew6jmzb9lcebj8u6E3jdSiRkrZ3aTvETlP0JuiC5NffwawD
vNzaiRRu/+F0ClUnUxRFRqxYa84xK6IfqyGmBW9UMeJkVyQ/bXcDx/YETdF6d6T1PZME3wbLAICv
aGLrH0a3xvU6G6g7RVe0fghjHXhYBabrllGKnl9Br6gheKGVQnFjJsMzIzRo1xonWJQFC/wLriN3
CJNz8MUi6+w5+bkZoLn9rEyXT7fa7rm2k047tA1C4b09DchO1VCvH+u21j54fSq/MBaFqLTyLECY
chirBYhCZbyHftzeJ9asvnvEv2lh7XfL12GNMyOQsq0+iFE6MIrwpRDg6BSmDApOq7CmCUSI0ayp
mkYygtz06K56URxGI6mPGnqh7khfxCujQrY62bBw5wZmZJwlSD1PmezLYgHFir7E+AdmWNfvYroU
I6c/VjjQY8IDt6fppGfXJPUFvjKaWzR0YJwcahudw0wBNi4FlYToompEe5JD2yZEqnpqQdYzjhac
5loj6StOXPOQlmr+1jI2NW9SI/YjbXR6KxyXTuY3jXAmlwg6q/vcscg9gJAlzaFM5XiLPqj+lKfS
eBkZczdhX87xuB/F1jNWRuc/+ZWRvuT+DN5P0Y39pjGX+9avE7FDKbLgzxWlGmhmqcMp4AVDfomt
iJA76UkbBiezuzSY+1jsO50GMMJQYXyAuNWGXbfK75xtxlNVmGYV9BXgMNKiRv87lTThmP1E3nZN
9g8jdNvixkz9gKq7U64nI9KO6EpZ8LPKXU1xjoTcQ70cwNmnz5SCI/xhNw5Q+5XGdzCkpoUkBE7o
tb4M/s8FvDpLgZMSw6b1Tlrsm9GDkD5ldcqc1nJasTcRMNX7wbMnLQLvb2fXJbXnHScbEvdIYkFH
x5kgMS5sUe+X4632NtCTkqVj4ZZ9u0xmQ1GVmaLIh4Y57YvBwt8g2vXSdvR+J3RZ81FjUsbQKDhf
jQfyon3Gf0xbRxB3jJZH52upr3qQxsK74lnqgbd703VrtcuhTBv5haE9z0xTertS2zRcqyGP84Ly
xEDHcmAk+wU8EqwSfobuwhb1p81zM8viPvGYDb3rL/S0FCfGpNpuSC2XDFCjdj/UZGCWQY5Y6ZoJ
Wg462ZnnJ9ad+Ekypz3VkgRhVePov94ERA6xwnr3iYEIkb5/30H/UL9wftc27ytCKrb5tz8ZJWhZ
4+FQO6PKzW9A3pB44LInJSG9UIG+07Zy+NGod5EZA4HYpFtvPwo5QlOKGFBTytx0b8Ro7DfgYw4W
pXPuR+DJpF4s3o65UXKbZnNzPTEq/d+ee7kIOuL0p6lkdGxsby/CbsniVBLRGFBicVBLTBSEnL+Y
9mDdTWOrXzjZvC8c+DiOvYxcsH1y2nj7cTDPm9ZzafNO6US6ulZV32ZrLU54B3Ai+Vl84d1415jh
63HGxkNDtYZNZzuE/lapFWwyQsvozBmikaijqrYLRFUvt7WWJmHsg4lS8eo99cykws6L2fr+/jy9
O2ZsF/CLS4dzj/t7Vio2XrKodcb7pDVus8/Gyr0yu9V9tfP855RX6vOcWvanv3/m+2eYz6Qqo7UA
nILz0tsvDXsurYy+mSH/FjmztKw9zegrUI4mlwhgv2L33vRNOBLpBtu7zdkNS+h2Lb/dYEzbIgWN
zeENVHa2y1CBzMHYWc4XpXx3vHbTqf9C26FMDhbBgVnoaFl2s8YxWztvtvXUpsn4KRO58TyIBHkN
BpF1PEx2q39whB7LYM7sO9xK8aOGXpFAcbvCbmQ2Hf0Asbbat7U2rWznINY7lHQRP9Stn77G0FuQ
OXFMvlZT7d+u2eSlkWFNNsokEGEP0JqXKXBmuDz7VpfrAURbme3z0kwQT3d5/bq4epqFULvab3ZP
fcvYVcGsxaK+7geR4w7JRKUZ4MFFah9cM5n+oa1OdonRrx2jxC1g6XZCCiMfpyr1SDBZiVWPPBP1
yk7i/bvUNfjDu4X11AACoRv8GOenEqYqg2ObkgPRXH6pKse4mSu+nZgUmiakEvWFR/sPn8eaQc+W
cx7ztXMXNxCBbEXkQwHj6wPOMSsWKJzcttoJVrY9D7Z2acn8w5Nt4mKhhbUhCrzNnPn2actsSPrr
jP52Xe9mNjToRGZzh+Skf22GtNhAKPoezWp+0+UzYi2O1HiMnM+try1HBGAeMY6auc8FoPkLa9sf
L46NXufwy33xzvoYQirPry0ORVKHBWNuwQn5MLk0sBzyrf/+iv9hWUG+yruN4IMJ8rlRYBhB7wnT
5bP8nIwNKeVNO67aNXJNaPpkCBziJr0UtWX86RfnoL152akzyEl9e/vHJk8zYfMNp9THwSQhSMfX
deGkVtRaxuRQoMdJFhFxYXxKpcDt6MetFugDisJ9mmUTSVI1vglCjulnBV1SFd9bDzgvM85cfkLr
NDzbdODWXddbco7WSnr3/J2WG9KWG8PJzgt5aNu8+QeNLePPUUyDd6Foe6+351xPKKCHS2tDPdhn
S/bEizvHNPh2njN2HzMaUmBFrGoivAPmaxLDOEJSIHbJhAQsLU0axIUYLJwwTn/TkX5x/Ptv/Ycq
kuvxXCiLDLK0c+9JR4iGjwoZuVPdFhlVLKOngKlYcuFY/8s//nYt3wxY1D4MtDY2w9nb1WEX9dte
qZ2WLCQr6VozhDA2ksfFrYEsEk/CRqqcPH0lH8ke9jrhPBJddpW85jONaxLnzfSUAUFqA6txqieN
2sK9kuAq0a3xYhJ3AwT3kcbR/IlgDq3brZmak8CCHE/ak5HGCehGx70uyIa2dqJ2mh8cfPWfhTG7
nMU1MGA4bvMbd/HTB+Jk0KU6YujjyNM0xM6Y4SWIMCK2gsJFELZDUOT8U8ayXKMllQmvhpHbl2ae
v9rnb+4b8jimrDRD6OcDWTbfvhbJ4Hp5nLU2IRw+1AFHYGMVK+hPxDHrhITP1T/RmzOePGH7A6vT
PFdXbeVZHzM7Nh+LyaqTR0qP3opiBojjjYjn6rVeMC7v28KlT+Fz9WPo9tJvnl03l27Ijpp1/9ob
/r+L/7/oEf72zu1fh9f/87NGsrncvVY//+9/PU+v5bfX7sfvPv5ff+RfI79p/jc26W2MDmMJ6cC2
Yvxr5CcwGpsggpqNW8OUfXs3/2Pk9zSM/KwDVEb04TDKsB38x8jvWv+N+YDUy23QxBmAv+9/YeR/
W+JugwsgitueTzeO+c65f1IIYNNFr+nh4vbqXm9Inqd3wQEMr2Tleze6lAkz6j5B2d9kWjncMOfR
3Qs15ztL+XYZ8PqZ31LfUxVwj37fmvEx6PCNKy6jy8iEj+fZ8k9kla0xJ3EVf6VWMGSQ0yP8TJeG
ZvfY+RmjJqewl+PYktC0rX3WKU7wX+0sPF1XiMSJb9NoROT8QV6Sh99+5Id/39DfRQRnR9GNAIw4
Uad+RZ3O73guBsEJ4+usMWbo4WcMCAdFTBq7w13jaO31lBh2CN4qfeqHIQ8FfPJTpW0ZHNLSrxOE
TUFHAJ9L5gqEyQu11Zl46t9L49q2LZ6uPTf17e0cNW6dLnQztJVeXbuLAxdnSfJwTs0p6of1MV8z
3Aa9QSNO6PoxW4nnJtZFlheuZDuR/b/F7T8XQt3I1gCQkcP12wsplJSLLlMrtFZfFIFFO/HnAtbg
wZZCRVjcyWMDrkkXdV3iC1vx2yrnP5+9Oe0YFLI+emcLaxdnqw7Jl9/HMVfyM6Y5sQgUy7UIV8xM
jlNrM9Zv5HjJivSn249wDQ6StcHi2D3efut+7GKiWFozhEIFzJNWIJgIqtJjTyDuhjKsupNWe4oO
1mg9oU3Q2Qfn6tEtYr+5cBfOGgXbbYB/xqwDmDS+cQaCby/GWb3OXvHI4r4Qg4bZVpCjlOsmkTLQ
FF1jT/BZk191ucHgdHXm8rWl+2PuHEL5LlXg73+SDYHF2sWQgQs7J80pi5N6XPR+6EmLvrQ19TIC
gBbf4gBN6II7Zfwlo+m6SyDt3WVWvHyYRCZfJluLYPZryIEmzE4dyNkb+CMkSXC0Osp1iC8sSO+f
21/r4i/0irmp/t7etCHL4Ydqyg/FQpxqQPAAiVDO3N4MHMuMMi7vrNGynpelTS7Ua+8fHkYwcPg2
2zJmQQzTbz+6kWs8kc2dRVRqWqQb7QISafRFHijRal+yqjc+6WO5/lP46UwgjJdezxa4g8JzhwtY
zl+1x5vXd7Mrmph1oaoxY/h1rb+dz8c8yUm4SeZIZhlGzULOBJMtDcvazWCW61ONSH25Mlih76Gv
YVHz8X+MxKbMQKkHT18f+1Ka2XUthT59oj29bxAQiwgXMjFaazN2U2Rqi34jbDNZwsao5uHQQ3su
KVFJZ9rROZeXTp7v34itNqcipsrFVKWfw/c5pRN2pRdTRBk6HKdRjUe9rsudYo66n0jtiUwyEggX
NfLv8zSJI71rFOJ/3z7enoZ4LbkIZJ0Qd+GMbv/w9mdmSU4ypyFx0HBQ2AYMp7B2gI3Qb/2Blibx
joe/f+Affkw2V3QccK6RLHAKe/uJGLAohhd/jGZrUQg+myYqhtJ6MbSy9vYyI5ao7dv5Rq5Ne+O3
tna12Gt6ZRuD+1g31Y/emMuP04oXclmM/GPbkIvpTvZ1qi+03tOqr462ViZECtpVQ4qkGOLAMYX7
/e/f48yput05vgdDd6oqFhLGc2ffQ5jW4hHQhJmd3uS+g77LrGns8VEm8rrRJ/sY+yTlZXDajy1p
dXucs+6z6tvHxerayKdnxGHDcAixI4URZSxOxcL07knGmPYtK+j+71d8phb4dcU0ugxOmRpKBTqK
b6949IdCLEOnIg+m7j+mUWLBbNR4b2PAe0zj1DgCFPJPo21UT65Q3zEt+DdGg7y5T6SToZ1YxA3t
xeql8Zzh3sBMRxMJZWIwx+vyaW1mK2A6Mt/TtPjgJqI4TV18K8w8d5lYscVqYprucN8UF2qg9w/x
9hrpLBHss2jHzr6YMXjSy2t9iuJR43RekMQ6mVNzTyW3wH6x8gvP8PvP22S3vL0acRU6J7+3N9Ie
GZ2TdTJHoOfrz+YgflB0ZP1eduqbljAxubB5/uHztlYMXXYXkgS/39vP69qpGhhXqyjrbeuDl9rF
T7HO7rVNLzLwlLQvLLjva0q626hfGULAKmCScHZD3SKvPU7rS9R2jb0bod6QiNlUzyorpAa+x72j
YWo9S1oXIadjnUJ4ZGoYYETTH0Z3SF6gmzAcGWbnwr50flDg9I4+kNj3X1L4dzJ4NTCK7rN4jvzS
LA7x4usfE6aO8BWd8Q4dqx9WiDt+DgMysE01caE99qePJy+FSo63n3f/bPFqZGWldKWXaAXD+0HD
6fyV0chBWJU3hEM/mPtZDD+83m6J5BHuhS+vv+3ObW8wzwDYACgK0BSoXt4+CB4JjKbt2SrqG2qW
wBt9+6WzWrkrJXFu+3ztXwigdB82fUaW+tap09zp3lxsD7Coh4YfNxseZCcvh0M21smHv68w7+4O
+n9HR51nMTAkaGUrZ37bp51yzBTRR2bkUAocyesx7oGApjelIeVnZZvfPVXJp5S3KiICTHv++6e/
L1mQZfM/9lSsQSg6zqqlrJfNilWT6C9AG+JJNGPzQWmmr0h0463alzgG9F0yO+0Q9kXfEk6bNN1R
BzS4MWp6nIV/v6LtaXhTt3BBTAgZmdCD41udXVASryMgLjKeDLrueTANokKF1Qy3syjUF6iwN6Oo
L7GN//AjuLwjFPzoZ3gYtmfotx+hWq14JuLDioqkNzno+ZP+z2Db62GpHPdgTar67vq1fhy8nH/X
CKO9UFKc9R55SpkVb72BDfxK6Xre1wXdgTdgcpwILtiCzAX1ClDPTGX1aTE0edU1Wl6dlgw/777g
/3KTiqlRD+agT/2+zmW9Pbxx1Vx4d8802v9eF9AVyDQQODZC0ts7kzmLgQp3dEHeSYIL11JONvnk
Y60wxk9rCsLAZuC0cGO2IGoH/XE29T2x79ngnMjEnvTdMBnecqRDtvpRXSycHsxJkAfWrqn9nGUK
rASQyjU+9MrYGGypmNWl+/tuFYDRTueFkyxTVxw3Z69ZhzdZb/VNs0+8XHzcuiVl4NFQM5GHpIsZ
xHWCvZQcYyinsQ/flPw8F15aYdkFSfTDMhxUlvT3es2f3LUYrtq9uSy4Cv/+/L9/FMki2EBLrFrY
a8/P/27jDGVWccMFzR8YzIt9Gkbtk0QJfWtkS3n0pL58Y3x7WBwji/7+4e82TQocCjSoFsDkOVtv
F/fbe2B1aRrjMnYjX5niqaiTCaa2r90UOocHrYvlBYPWWQd1e7wMDicaW8PmV0ER/PYDaTD0JDea
bpS69fitFeZ8KDnz7kVuaTexKayGAF5bHdlTPchPvhZC+2hORslC5IqhwibvFlgk0/7aRFp9qKBY
irAu6YYAfvQ+p25rBWrpqa/wOl5Yqs7k1b+unq2e4TKSOzb+83I2TbVcaGOmRTVP+J2JxetFB7Zw
3SR68pEwOsnoUKQV49hluIFvFu/0ZBn2LbBEukdmPkUSiU59oWY9SyTaLgt7DHMaaFXsd5gT3t7U
jpZJ067mGsVdUvZ7xb63BNKI2w8ZTs3m02ylWnNSi96mu21604SI3JybYTXdK7SqTEqFAFYX9GPe
3foEv8aRgtGmrpX0J9AqXTbZN+1Gcvz70/fHC0cRzEK76QuxEb29cJ4ENLGTgObuzW4aSL9SdViM
jv9Qu078pR7ksEDbwB0WIjnydIKHdfV17GtSoNmqzTGwxUQIRdZvgivhJu5xJEqbWlvbKu5eH+3H
1LWEdunCtxri7abFboXFEOnrVvudD8NVO7jpom9YSKlZmz1fH15haNzrTJUfa31jrSSe+GqhKX9M
jLR/8ZoyZ4A813c5ceIXjBN/2ExoCxOBsTG7TDShZxXXYGL+xZ6rR46rligBQo0ccM6uGsfub9E+
t9W+T90rr1H+VSOG+Q7RUHXLP5zIxU4uCE3eF2C4QalxUChBT4KTf/6OkxdoVP1MhZM1BwgLpK5q
VauehEXCJW0I4xqaVRcNg9RuEqcbPwBPKPejBVBrHcl27XOQPFBJEI32U3mhbP/DCsQJCOs8bk12
uV/N/9+XPKOuE7eDAxF1UBksosE5kPkOU50H0D5EGJVmlrqfBETWgw2BR4s8sZjz18xPKIDKqoIY
mc5uo9/SJ6eXHKOKc/ZeTCzgThRrWl2tBurXfeui/NtLlOBNVK4ZZWbGqeXSrf7Dc8hgYasmaY6w
AJzdaq+FDpoz8o/q2s/JkTc6jqGOF805csSgs/v11jSoI1DOvQjuyYPZ5diE/Lg/FCUb+9/fZ+P9
pstGhppqG1dv3OOz59Dh10Moy3OYOtV6yrW6vqsHfo29bqO+hQyqh8NCOFrNpDuM52Wgo9RrD141
11EqJ+04DEpWwcas52SS+FbYpCaGlKIjXQ7mHYaZ0hzFi2tPcFWrNP8qDRk1ST58y8ic/1JWrvPx
79/pD2s+R1iStti3eL2Q1b9do7qcINWic/wIKbZ+D1XBvHW6pIv8uixeJ7eHMlDINjS0bGGwEfs/
s0R944cgfK5f0qdBK4wLFcMfL4kD1i8hzta3Pjt55s1IDDbzliihUXTTOX17Q17tENBWXvfGpC8H
ErfHzz670h3rwrKfKeJQ+upOuPJV7letti5c0/sqnjYdriN+SNCQ/EBv79LUI0fRdBfyxmI7uHqr
DPSQ3dxS009hKhrxAdJldeGo94fnjVTOTRphU6puaoy3n4ptcRorj7MDI1/rQOPTOA4Q0g95X80H
HXH1NXrN5nPW5TlGKM35R5nFa2pPa86M224OxL52t6KEBxwATrm2jd65E74C67OSdhjgMugPTTXp
Icn25QlNa/zSTEb+wkZz04uV8IILD9uvpsHvGwvOPgpX9hUmaygGz7vuxHkb25aohT2ZTv7OnFei
PwbGBqh5jWVG49N2azAwkcDArdnYv83R8E9zNfQAQxeOnCT/DnIN1spU7cfaaBIUh3W+rCjjJ824
W8h6VoGGw6j7OuvlHKJb8Q4rEI0eAqphJfuidl4QNy+fY5OQlcCri4/NrJEONmJolq1d13sh9aEN
R/IatqB6idY35jVBsUt9PFK7WeqhGPWC/nMKyWWHbGT+atde3wYwbXS6mkVcXpl9n6gQazpqAUhQ
FSoMKcg52cBB+7qzGwoCmE6AiS1N3blGKdBeo+MlHsPLzF2ed8XPbszIhxGYyzi5TgnEqokqJz4a
EyL/Pc6UvucLirE4USEUjzRyun8yw4Cus/Dl9pVaVoBoI+b6ndTLNcyaXt5ZKcqhAGkRmfDNLJD0
jQgWyfl2bQmidhbgFhuTeOUxHuRnSBitsyPkxOG0JFSTB02s4U4Zx4bNvlo6n6MG+pJjb8vp1Jfr
0EWmlxMOiQLcCvFum/d+vwjtSm+YsYUFScLOnox1IK+prLT4oIah1Q9m0cN91keWQ8QO3ChwadqO
txHFDRwd90cl6yq/dDp514DngWQ5x45Muc6R9Rxu0Eqnq1OW9LDSM/0q14o6Ei4KM0OX2a25ViW+
grlsI51N/MpqzOLE+VE/XXgvrLN6iw8wtmbbNvjm2Gydndc1q1t7bwuuJ+t+OJVkFoOjs7Ww9LK7
ZFT1yUycZ68XGd3UpLuu5s4+Lq4vDgxFUPIMi0MfCFLd3y/r/PT071VtfF/MOIQCnZ2eWsnqL9ck
DrulUj/LYm538+h2D9OYlJ/tpGyiv3/eu9qFFY6TGhssjm2NT91u02/HtbaY0trpJhdL+OzfIIIp
rjotLb9402TAtpG8G4lV360IdU79WmVk+KTTdszSM3zBhQ76bsrT9aOzdNUTXon82a7QAe1a6Oda
NbJGyGLduO6KoY5GhtWl9c36pal6s8BRGBLURq2BWp7y6+yX9K3Zbo2xjMNWH1cnbCyQXidZSkAX
XjeMVuAsaXoVlyxoB600idPi+QORhubNj5Stq9s58XqFTXwGQq5PHGp3DmFiX8DkKDfQ3eo0pHVh
7vS6114JBafunuoMop/0uhphrtYOH7vausask1SH2CWa+0r2fVfvsqJJ58e08posIHHbaYK1devP
qbMqFr6hb2H2jJBIUSJqkFt6lQx9SDZ2XIbTODXrKYGyMzz4cbx0u7zy7KvtfO3vDa3T7bDukmY6
FXDJvqFrIwM2J3tpDWNOEt/cUdYQk/rcLPaO31E4lhYuo8DJ9NW6ytfY6ALd65abtaA1ti8Sfi+a
dt0PFohyeKEJ031Lu9rhlxyTlONUWunVVb3WMM7mibHeHp84YdFIUnkRtM2BmE+rerW0pTIia87z
iiXN0dWBRCgGTChd6uTEWCyZdw5jW4uA5gxUXyF9+JwtXFrYY3jboSiVmaeOepuV9ZVb+tZym3dk
AOxrtRL2oKn4lhwjFLFau2732njCwUBBtPTmRrWNS+s7C5D3YNv+CBsuz6q9OdfCZ96YG1GlVeaR
vph8tsCwiSOJCpwlzNwuAMvRqL1XokKoZtpFT7QBOukcxqdmfPGg2T3AZiPeCCR6oYVsRfD54rpf
X2qhOhWuYD0fRANMiqJ9mm7nWuEjy0y+Izijuj+W4Lhz0uNd0YUxxpo57AWU/Ij/6mOVTWkMByO0
pvLZ7arsjjrfTa9mL5kOrt4l9XMmDFmF61z28sVw9bF/cOFPTgfSllQXLk0qfhQ5Z9dTYrNnhsva
W05Ico38IJLBnyJf1rXYNQTe9xHdcqym6YQdinFt1l2DolyasFxQwnOeJ8+IPQf0jhZkjq/kgzll
0KTNbKk/+DndpZvZ4ybsSTBFh2dr+XioOOgP4LVBpBzaPCezeJoKnf8IxAs6Ff3oOMoF8X9Rs7bl
U802O+3NOlv2djUV9UOvE1MW5KAFyx10SqPe8zQWe0ONbnJbk6qbwxmasyeyPDIryEcvnm8Mghnb
Z4TcwEtL3k2FftA1gTiuahGHubZJzcNU6zIem0lYvVkXNx5CXvCKb222c3lYjaJMD7ozYc2joV/9
LIAEZoGmtNS6qtqJtAO6o548+hMMop2eidHcGZnUxwBdu22FwmuBlCkasus9j14Lf11ZUGOttOyi
RMjFjRyvQ0jV6157JE9esqhzauGQp/yvyrB6Z1fp8YzC1e1u+CHxAXLH5tO4sYmD2Mv8565mjPzA
gjItQHj0OdlP6zaKUUxBX0pldOxeXg/RMRldAtB09s3bVreLKoCI6tVgAbp43a9LCmx4SSxlBbHs
yfsrDZyF5Jos/nPVj5Z+hWnffh76TP2wuw2JKZup8nfkCZl9ZCjCSI5VbDFlE3Qf+wDKbffFghmE
Q3fC+BJOcGXR1ROeC9OMYIiOotLX1YlM43EMleqyj4UavZ8KWdtHq+hq8pSEPQD2s5EFXEsCffG4
VsqzQ8yGNSXzCJaVXC/TJ8HCrfJvcaMpvOSg4z86jHu7A+INtdLPEytm2UTgkSobt0pDoO5D8ZDy
xEBehA4wPLopXzRC7ELFSCZc1oe5O8/X0i/K77nuiSoc/AZmiczs1Xok0XW4UlZMxQeTWldM27re
uU2tPP0qqgIVjzFuzpDGTqlWGKx3QyjhOx+7PnGxaJcjrzqdbOXvk2nQcFWW3vCoyXH4sPYdqA1s
TEN+68scAO5Av8D44Ju99Q93166v4SkvBryPFFTJYgkQC4a13ijV9z9hEve0m9fJK0PTHQbtJMQK
em7N0s55SmwMo3t8U8o4zDOv/mGmIp7CHHf+h7Ej4TnwmNqZJyeJ5xM+hHI8FaNsnnv6AHpgOkO1
3M6ZgB5QoeYqohLF/BRAAKqKvXQHijRP6w1Sfxf2GZi+G3hlSp0uoIc0uEHVeeSBm3Zj76GmyuSY
DRo+5TgZPZyRtccDnEJix8ViVPWVoDrFOld13Pt6bYfDYlSWCpxWM15I5+uz5xjClXci08Pvrpp0
XIdjTW1KxTaML61ftteMn1EYF7yj4eLk+kORVs7naXCb+YD1dxlvl6afn8EhpGnYV4a53g/Fqpyd
vroGyuveYolNrdURO74LmXI4+5S7HwgBo/bLmw5JlNRQZuT6EF+ljlsp9ugMgfo44o81Vz8zr3kO
erhWQJ2f1IRteIdEHPgwKjxAxOU8626oz2brPTI7mJto1lv/ZwqUOA08Q9KiNDyt7YH6Wmu2y1Od
v8WGvn2aJ3u+XqeJIBZvW70CKKrsggMVAfkBS2emgaoymm/+SO97UUjq9oUCPBHlhRc30cC/Mo/l
ZGFtBNOmX3VGLZuwVmn5cWnNMr9W9L2XU+e55bIrjAr6vWIyfZUNJbWOV1q1fYqdFfWHGMsOxEVt
YWzltt4ViAu9nVuZBsUPJdb14jYc1abcHdP9Wq62Bo7H0a8bR6yMPpN+nm/a1mM2u5bdGLWZt9Ag
m2kwX8UF3MmwZhJCVZDR8DL71XlCdoQryLFLzX+pylRpdxVjs/R6TEbnG9o1v2XkbQxpkHZdndOL
SNDV14YcIKBZmGjt0eTTOOWvX1xRuW04TT7gdfzRPajDVfXDzjTXcgmmWS5P+eKsQ1iuYv4xzq72
6urlY8LbwnXJUV92rC40mEaznA5O2xQYlBvNfIwB0wJFoMuNpI8JlA5MXwNO5ySFuDVIAoGU68+Q
s6eZQJxjMRXVFM1WIxCSe6W7ryScyCBePO9qcEchjnldcm80vUo+ZHRfA/qbxXhU6NuT2z6pkRwY
dLWqnY4vDYj6gKrlRE9mPjVNYgxP61y3YiMSWz8J1Jj1iJpPaI+r6FzytpPYiaPKTIdHy2cQFRLJ
w5NKSUF1VK9EVgV9H+c+J/U1IZdSDv4V+6oFXziPgSnNKGGnY63V7hSxajh92JWTAwDP9zNjRxTX
4B1jtRBGFY+m9SilqbqA6xfHwVZy3EkW8mB2lKK9XrYWfBy79ayTW8fEgWaiEwwEvQGOZuetwyuN
T+22cXqBY4qhJXBbb+2bh6RyxvigtQ5RW4VuFlrQ2zrWCpzuNcdqovOirBHzeoDYN9CA6Hu8VXFr
OWQ9MRbNT3xBJ34isNE4IUCL11upFpXeW95kd8j6dKEdisXQ/6HpZKor4os1sbO0VoRTaVUbnWBm
QFn1fv0R0//gEtSsOxXvaGa+Fpw6xl0v0BDsh7lcuzslFipLKB/JRsQtOo90Cx0bHy9744aND+Y9
GXfmUgHdTZ20fE30yv1Q+h4wQ8MZHQBQVimNB7/G2sLvkvTEZ4nZ/VLkVkKMbVvnXdTGBeuQ1+bp
dMzk6CSfCd/VkqNNtMk9Rh9DXrOC04dxU2O+U17lF1emskC+14wIV9xeUuVRsSa6HfjJOqqb3OJF
vTFX2hz3qrWy8gTsJItDg0nDQyolFUbadhvjeu4a5tqZlwLgJV0qvZZZquDRE0aTHpqeuIDS6Ela
kM3Cmpph7X7ikUfRkiGJRXNllS6HMDgCIJOapbzWDQ6a+8leiKSw3FbdGDpAkD17sK7fJkqbYrov
pvc6pE1jhwTJND9IEkgaisaqPcW1LhPCpGihHzWtsJ+kKY3mmGK2MUMOLLF+TGtc9BictGQNmnI2
k501KK5kdh1MpUuVr9+0rMBwrrI0uUJvutGp2pxbKCRbtqpGb9hpKJxksJq1EGHGCDhU+pJR7wyJ
/Jn8sgjOpVDmXS4ccwtHqr6Zs+JUOqvWQyg1YIPa1aKSP+eO+u3UZOXYHOy0djnoA3HAbN80WRsK
ESdV5IuppmdoLSPeP4AimF1kb+2mIu7FU1UP63hVrJsu1q6s7mV7G9RO/g9l57EkN8512ydiBL2Z
0qQtL6lU0oQhC4AW9Obp78pv1Kr+oxV30BO1SpVJAxycs/fatUdAFcFD+pV5ZfcBYKilUm/XRQUN
CZICa3O4mkklOIrFZqiKIS4tAL9JMTjjcWxXpbJRogxcLEv8Xspelddu6sqBcaPjXMYqqP3MdDV8
iRt3cDl0QeXd6DUoQHxWLjutACKgWBuN6UkA4wgPY20236xiKBUZffD2rqy94/PCUcLPMFR6Pzs8
QoYgxcwxP0SzW1/VeKMrlHaTUJ/gi4H8awbfIm83H9RK5R2DxF4Poi2W8GM0ovVLw10zrxhwENsZ
Hf2h/Q0pZGiyAdBBf1SGFlU2he7+cRaTns9MlPK7WvvEQBc2KOhUIoMdDpbVcZ7tbzFbmV9MAf44
3L3FQYFLN9M8bOS3KdCdB1y+74H32/yMU9p86ToIJTITzD4/1QSWeML1Rf6V0OsH+nbype9a8wdP
RVlmkgqpiQH66/1MKT/KB6G7W+aAN1c/B9jSJ3cLQGBsvkF9EGyy3aC4L8P6nFNbmKlNDgUi6VrW
pHNYnWUfsTzAZy4p4II7CYszvAuajo/TEikTJcqO6Bn0ATMR8JGLuKlTKFMfnZr8rITtABxRwfDR
S1fadi8umi6CJuYd8A+vSw6mIhrsvH6iCirvGlKMpjsZGP4poo6z751tCiaq5zpSTwDIRzttZ2Ne
Y1vZywsx5jQMHBc40bFlawk+MeVp+ixCjYgxg/S4MXPE2jmPuiS8ay0mDfqDbDoF7VlHXxx0oFmO
nJxNgKJlP0d26dFBtw04FF0ue/FJio5ywK6EpsTEIg0Wt99Ss2uFm/Qb4OWM8tpqL4T1EbQH1jJi
eWKQdwoD2La0hekCOZU5u1B19rZNCoUyKQHMvi8Hd4gkgUTS/LZg1DKSiUrngvLIXC5APSo3oemg
7m5tKQHSXFlb1oV25b9EGx3+yvIX1CraZtX3Aj2MV8/M5/a4133ORAoCdEtyhrVc88Df+wwsOvF5
sqlubV9klD45xmpegoS/SBoJej/Vsx+W4ZSAN2+sAYbG1pVn8IRRdfUwqdInj5qJjrPK8+ce1kZ4
AF3tnXu4JWNaAAn4KncaDIeOif8G2h0EySOA5Kr9CIjaiB4I4INZQK8aoBshFBHbZLh8wS3NbkWR
RdnQMPRNGzkJDjaimsd40kHePIUGFfMZ53Nun4PNrYiG2Br2lM4CyXJa99uaaVRd21B+cGA+h+Xk
wXvxSTp5XTnLbtm4UPpks6VBXOiCVN540GX+rShC1kFCngEx2g3K+9TAff2BTcb3T8ye7enEY2VO
2Fdom10NTznmI1c5+E6uhZ8nBHwXW9J3RDE8WiuOj7Ted+tHbdGVh1+x7fNzrjFsZo3XrM2JGCbs
2GXrFOd9XW6HxGGsIL2TCBxbDE6gLu/W+qaWaOnhF61AfqZKIB2IJE9rAhye/MKG7kE6hehfUhW4
/efdl2q7TRm9HgJKx9rQeprD64SyVh56RHLsTfAmxwegYajeEdaMKRgYQ92vAQZs6kUZdueg5zj8
2FRm+bq2ZfHNmUsP6AZhB+JkFz6kkCow/e48D8oWsRwW+cZsakxGx5/59XBiP+4NcZs0+A1vvXDS
mZjgtVOeNWvrOCmdKnmBqj4boAakYyVN1+mcJAmiUmJhFsU9Vp38WsDA0Xdm3XNwz7tZuxePjePL
yMRUxVou7veIjp/ISP5r9L1LGgI6PK3ElkiTI35s7uVOt4725HqNIgAOz7qMkKUHDT6VZKAj/7bU
QdFfeTAXFuQbsuaLM/T1m7VJJpIERbbuozKKHaTxiM/xbBF4fl9Kow5f+9EuUHr4sr9UDWRjqsJu
rJNoHugF+r6YCQNFJFodh1njfVnhaP2aAz/AG+WGxW8O9m1z1Lrc8wdv3ZjBNu3ifJ/hBfXo2q3w
QUb8szEfzQ6Plur5PMQdlzm5IZ7xjATQ7Y+0jlTGhJpoeUQIi3lv7ST1pdwUCnEnMJznhmYPuTFk
A/5CDDfZmVjqwjwVumA4OIN+fpLa2wb6FFxJToa3RKVynyLOT8187evdpt8VSMmGtkX5eIisrVti
g2+0JRMkTU7cHVP1mNH3gLFWBfUvlDb7mcgh6zvNQXQsFVbZgXthpQYHri0u2qF524igsDk2bSp/
2qW2vxT96svUR9AIFW0ajDKZ8npcOeFj7qDYMobhIs3BVan2h9/0upfgOXLU2h+8cDH6F4fdyQcg
b4zNAXAFpHRrwbGd0pSI3Is57XZ1q3XJWADfXct7p1nWPiWCQhipoTjixNzr5ezlbGBp0IYagTlA
a0JdOK1/GDYaGpdw7G6OWNmZ9yMRZx8Wh2imeAAHyXmHRMhk3A372Nt9WMLmAhWZbl5l0DzU85qn
rig5RnKskU9CB7Ud6yHc+5g+RnDvEsLbXZhP+8NBOmazPGiifPsHM9g8qFzTNnOmsbpy/DYZpWQy
GS79sZVIxSttGl9rn6h2FJeLOFIiNiMtEa3vEadu0TlHl1pQMhibd4jmomrToap6Mmy8cXZvTYsg
TOju7d6xQ28dPJpNiQ1n3NtN8lPr5n+mianrrHMIakxLVXfdDYAJV2JDwjhkOUar+dJVhmd8KHLH
3C+jbU3qpKrSj85BAVs9FSEk4jhUQ2jcqWHuy4O3LCAocla0/QrBs/vlaG+m1Maq2lFK1JN9NLbW
zulWRHVlP+pOmmcKy5F26m73jwtlk3VaajtAwW5FFOFk7obD125AOvNA2OtSXVav1W9uWQTfkQPb
eOAJvjKPZKtbH8k1EM9zjiGDjBFz4MzQg2q74vIcmyOZOB6JHmzqMcR/1FsboAIzsepm2u48yr3P
u+mzNy3CKex08NqQ8bJPMlDMsuaWBBz0w5do78LPQbPeNPI5LagUVBoPvwG1O8Orvn5vy1p+x0Ut
vuZzMWwnAhtzRDh+rX7S45tAxE1kz/RmDmKyjTqILzIqpg/4hYQVU/H55E5wZ+j5SoIYQsZB/a0V
ag6J23n92S6s4HNXmvvPUvVjfx60RxKhKGsQ1LzP2j8KRYs8tebRWU8kDy3BFQA77U86w4u8t1Z7
bjPJtwqPzdybv+iywiAPuqL1vzK83fI7jo9uHUeFNRFv15RN+KIRJTmc9IJ1/uXbWzSnthKRk1qL
i3K14El0nvaOoiQpHUUjnGoOMznBgNX9UM4MAJkPl9+gRKE38jbZpNXqBscbm6qhEen0Tnzzhhy5
GPyazso545OXQy+h1xEOhSLfBuBm3JzqQQY+ORE7Q+mvQEG98gmrkJLA9uYyuFJLTqnPnpMRcqeM
Q0ejbfFip8tz/+TJuf6p7QFgnOFCwP+5teOEwmepSWQCmQISCr0UB/utqYcypg9QRveSztVzDmNC
MyRD8JFEzEE+u12ntrt8wVV3Wqm1UrYodoSFVpv7veaBfR1ygNyZ6RQV4T1QVi9qgsgSO0rYDr1d
d7JJd+jNCugdUDtAq7LWB88jGOtaqEjKPaFB7uaolfrlpFqmZSkRCvonx2lyVzfLNn6zG3Og0sY0
VERZGRskyJ2n52HH5VfwEkf6pAii8e8aUpBchqh07JOgAsefuFVp2Klstu5laBpe2LpRNFKV1GGY
tWNhR2mhoBsmk1wJyln7kkc4D52a7BnFBYATNy/YYpFLB5lZd87FqEXEP2D6DTlpTOdTb4NSeSxq
E+GpiWwySMHp9ey3GFqLt6Xfpc2RUzj5JwZw7SNykdGL5dSP5XWatWMmNYJudazGMnrEN+YDeBa+
bSTLKPop4w+GuMA2/CPEyxTFcl/dUwmD8fMCXXGPdb2XS8oaTeoOl5xFjeayiUEPSceLgM1nkZ+a
O2dSyrw2wTnq+Mk0OOJBjXVfHGZSiJYjV4ntZsvBbrAZYLbjBQtpzzm+0MM5n9d5Sip3o9M5+CVC
l2VSE9pfFyxJSvPQKJgToYlPWwbBU7r7Pc252Vo7YoU8BecVNn77jN3Rqg+Osc/Bt9Xyh48dS99b
b5WTyrAQkgBsqdG5J8yGsLQqXPdXWAyhdUEQLEtmCjN5vbxAJnlDOpDDOZyIhkxHXYbWyVN7+4M+
A9dKy/H2OhGhUgOsVHo51nUVHgfJaC4xq76KjgRC0CIuWkXGshjy9XWog/ZHPngLA1WmlkHi5EF+
WhAY90nDKU8wvA76IiUnz73Ond4ZxRo0zGKBNZtCLhikf+Rtn9wr1SpGu2H2/F8chWAEjeHWepw4
qiUk/MxCQ5ITjnGkWO1bmtIFmcfbak1FxlgpvPVFbeuxAvO4Jcg3WSgVoL1LT5e5vzcRb5uZXiwB
IynS20FW+QwokL/yXNfWXCVBW5XyvLSVvDMDNcs7T0X9r7V0646oncqoLlRuFX0L/PiHkpV4OjQg
k4pTPdPAobXGHDWV+7I0jzIwESq1fE//GKBhdQ9gi6sjQwRwGMwPaRQ2QMx+F6J0+DwB8WAfqt7J
1SH3R/QLZOTsJ0uRazPGhkMDO+mNLTdTn0OrE6stpBNj+ZXDmQpsQdZNK1e8Xr38MqzaFNnQ+eZX
1czaQ0++rPPftGs3kd47IQTqiJv9A9AOZs93BgVRmpzZrCnK2pym0kBTJR1nb7qYhpoxELbipyCG
iFG1FQwHOh/WYW1B6VCHOZfNB1ssl92+TPvun8q2h6c4j/KT5p2lgBfii2VWXuYOLVDMOq+GT/+t
RLl9uD8+PBwKD7edDUEGTYr/TsVRQQr1Z8Ylhxb/Z1zZtjrLIIiY68xg74eKKUoTrDROmd79RUMS
OP/63ZCAcey7FuPhAB49//8fIhimVHvolu1+mD17eJw8NGr56Fp23FSRWR18dqwVeTjj7+I45OFC
9qbvb/6xDhbHOeBugOGg7NofTj0cUg+pe0hvn1M2GrllKEl6ciiy1ZWNTjwPS718LAJ72R8sVYQQ
4kWxlBTxGgXzauVTzkDDrwWFHj26zK303B/knIdhbDP9YcLClMbLejgv+kFUm/ysPPdm0u52dV6N
GX341o3LJ4U720maffzpoGdK6Og2n1HBTk9MOvrMDItVoGuZPcQnwxiQL4a2dNSc0rjU3CRfPVOi
7N03WeR+mJojY7gYG0PxbV93mxxAim2jeaPrjDV8cD0jSKTXlj/rvUGgTqKB+TTNOboX5rfF/CJF
P+9Hy0V3xQqdt1+9NcRyPLSL8RXpCvJyU0h3opdNjgpd1sqgo+2UuXWo5677UvhALf4muf+XBIxb
jfoLtauPc43e8Z+33aXZS/s9wN9ZGWTqFFEYl/iRzjaXP3PGykqXYJ+/91H5ZfY79cvN6+DQiP0e
Xifz5tqdHxfFZ/7vF+FfWlys4YCjGIJjMfqfP/zPjyXpmdj0DtcDKhT9wGZmvkayIK8eOsuHltn9
seNpiOkw9MSvTbnz6vlktjqodhPbliCy7KV2/qKXe6/G5UPxanCNbEIbAJPeXqF/vCKjrbvJxKV/
MCotLn0EXZKTQlecJYtivHDoPHtIbv5mQ7i9eX+uCh5ePh95GnbY0H1vMfaDkcLJZZo1aLraqh+o
PEu3f0BMj54EwzMjNE7PH4yuUpfOnT/zzzSPVdjsJ+EH5qE3rOjJK80h2/uSWum/b9X/9enge7DW
As7jhr17gCzU0CVjUOvACvu4lM0wxKqsu3tNjOj8FyX8v2yWVHu3jBBMXS5PBpKPP++AZMosnUmw
aAMM+z4NnSuw325DNs6m+mlv1Gqdau1MQWq9J/eOlnilA8bT+Z79/37tAG4Rfk9kk2YAp+LPTzIW
o15cU66HXC3jCwTjmnaTiqIk7Pbi53//rn9vC6GNEvIWUXhzH79fmmlOTsgr5H5wAs3BPEAfGhNc
ylCw9ThiDYx736aQE/9EMfCX3/0vMSYS/eh2xVFGYt1/H+8wrGHO2IlnflKufFlqJgChPddOHA7V
kFkE//2NwW7b7593zPS0tG08V9geyJj689JqDi5GqOw8w6GHdiWEcCRZlMw2G52amt5R03yehG/O
qP/Krk3GxmqPNLA44nMkMs8NoVTk1OxktH03jbIcEsvYaVCWFAI8LwwBnCynSkwJ4eawp1yI1Bdv
B7FMSmrLYOW/b5/1/hoSUwerlqy8G4OGh+adoHUsV56iTnKAR+v8nfPO3sQNtsWPLP/NtRPe8gVC
NDLLemNNqwMyEbwyopvR3xyybL9ePDkz3eBOmPfTZDhf10AUf8lm/78+5K3wwLDIf4i9/7zqbPVr
XTPnPhLkFViHrVLT9slsjUAl5rhawwX32zR++8uleV+ucWl4RIEFIuQmp/q9TRP9kknCdtQedTt1
Zzo/msrM9V6o0fJsZ2J+7/j5fOo3picx2bIcGBdQoSem0X/z+/3PnfzPdda/kcTg3HIwxSiA3+LP
KyAMW7Um86djbpno61rkgVdisux7rxR7cKd9u1bXnTMf4OtZ5NYRC14RnHvOTpiJycGjNsAW76RY
GaP5DsUrQwxEZL11nbVF62arBv7E7AeWcaMcvAcGLJD1fCccuvNis5yRYEFK6skedH4XKRQcsb8P
tI31aqv+vkblEFxKl3XuUljEn995Ow22dFjo78S7uwBIUHTmbOYMjgGkvkXMS0HLGesO9f3w5sGS
2b6IvTCLx7ZvaOiu4GKveibr9uq4ves82CNKJpLuCcEUPGpV4k4SQ15rTByM0eP6nwJM3nm6RLW3
PKFtk7CB/QlrRI8T9viXx+P9UuCz3ZJuExGBiO/Je7/KbtUIjbZfzSPOA5OU5Z3M05i+Jz4zYQYg
rZwO81/SeSYZ1jlsLwNFYBUuCckcU3U113BB9NOZ/fyXUuD9rsc6bDsBHKYbCwL9/DuHGD5PE/qa
2I57Ncp0HIXGmVrytoqbVfUvfjQ20ndLIvQNzCgQRjjaUH8E7/a9diuMevBHcUS6FnQ3BZjVPuZt
V/6uHUNvmYMrAi1XgTzseYqG5TWaQhVeJhqE4nGbcaQciQr3zK8inDhvrx5qo2f6b/IBpD24UBGJ
2b2S0rNZX1qjqdaPnVRdlXWUyWum9dCbmRcy40i9xaTcHzZgSPfki+oAJ8v/LngLBeyBCG4xJxNX
v8iCdRHVMS8Xwxb8mFdar5MS63YaBrfaPwUW+m8i3iFdxy5EE+sUlVFzdA08beltPvoWWXn4a2xz
uijCCiDZCbpyFHbNuBkZoLb6q10L62hafu5fKmtDhotLKzeJK8e4hNMepAm1vzM8ouHuPebn1FZE
Rea1TAe5TT7zKDEN2eQYc/5pYGp/9Om7V4m31e2P1THn5oAIqSfSXuruY9TbOFK6zph+67Ym6WiP
luoHewcdnzpypvqNMY3dgWVX1sdtVUVOSEDj9J+J2xVnwfGpPruTN784rfYpTKDO52cnyNefDisr
S3yLRz5xymn6GDpNtJwXpoeQdiMxvN22LGIEkJjKxCsWkhJaV4ZV7IeV89siwINWrBq3Xw0yyg9O
VfbBz7IM0aMbsvOJEJzyvCywdi9CxIogCoYQPCx3Gw3JkkTaZfXjIMRcmqG3qToUWPl0cIO6Yb7a
r/QVGf5wikH7MxmJHSoTfFpJJgN2n7Zr+RQeSGCyNIg7YqkvxNHnwLonpjWRur3SB46DerbpZ/k6
/8oGube3sk0axbFdAy+zC7Q3J7EWm/2KexbLsb2P88W1enUOZmMntryjIohR5d4SmKdCh6cK3FGd
ejIcfq3FzNyxtgTnyA6cgxGjgGPugHJtXK4dG5A8rALsVmxw/m1P9CWC5ionLa4L8MTuQo89wJGl
AkmEEGlW38eiKTRe4wUInGWpuk7K3mqZXsx7sJNHunMbZOO5aInnrbFTxpfiyVao3+nreFWZGs5S
DJlRe5tOHH+oP5honb3YalZ1DefSxT9A0savvbBp9GNNCTXhTfn2WPPjRdqyrIaP9MhRwojdeFrb
oP/G6d+Pbp2pjSegHr675e7ZB8oozjoBlvNEu+5aJZtba5jVABlhHs1WlNhNTfm0SODlWdE76uJb
pVVmzUh4+gmU+8fIJ2WlQUfwE1FJd/bLUDEWtssSKDF56NG5cbiDEEwqRJcYZUKdGpxjychx240w
aV06d8r2InbpuUEJPHqDvmG67YLiG7jCZTY6+Uo7durvxajXF9OqAqCWtbbu0HQafbqNhMnc0bgE
GBnsQZC/LPYuo2sxD4SRI23hIQ373f7SWCYdtUHhIIxpqHG5yT5kF6gsYa6Eavj2mvnlujK8AlXX
M/POyyfSm+R22lZaWyjZCntE5UWnAw8PRoW48vKRq+HtCqVRJFiFopueJ8jd4a7RalsysJfKoRNt
NM/I9rs3lyZZELe7572oefX7xAlFe91v9vnYpERwUnjZ0xp3a7l8XpADtJcwnN20wQvwVk/k0yTb
ZpBs1OhCrOe5CKs3UHzmmtB9cUWyM5SpE3xbBVCnSGa8FbQEFm0Dl7Ea9aUqcbycorpTX3Ax4qGB
brx0R7va9asoEAZCbQtWVj6miQ1PRcWzzT8fflqUIrlG+Hnxue3hDAE881Zia5H+HPZirbssqAmP
TGhlm/mhkYXakVvaxfY8unUP/r7y3adGC0YcjSvblyH3PTvtzeamD9kRSye3WQ4ZOlBpwJnTnvuh
b0EV2VzvgT5b7ri/Lb6kDHEGnlQi4Xb/c4UiH70JmqUipYWPLdEeDV7yeWGA3256E0lbOvZhy2mF
JtYaeZnBH7RJoAMUudL0uh++9KiR1lZB+kA1Hzwv5cry08gx/1rXzOqTCUYRy08YoXQcFw+TyVbs
n3bQXgTKuL39gbqtIQhzBgdwBhV2E7RHGJaS3etbSOxMEWlf2YYdr6ZrNITZm0F1Zda0vhYr01LW
8XWVL54Yyp/9slvPldl28gTxGdiLnAwSzsWaW95ni7mKjsMeTNAFAIOBsdIXbEdM1z5bZYNNf0bQ
12aMOv3U3Bj1iMpa9edeS3tO+7BBls4yxbTZBUoI4GOL3P2pa0xxMCKUS0SRkA9wAtG/g4zulGUe
DO3UHE6ZAtjHasbntzhr6B+kO0r/ULRW2CVysNtfWN4GBDGV5jrLDk0EcpvKD9EkBhkepsvWA2DA
XjlhDdtttd562G33I2QIC6IcgsaS+NvqBafZd3L3ox5CZ0VwPc3WE5FIof8ph3ZeJJh/2dRgOdHb
imbyCQIPAUZaFLl4sQvcPFjA5/XYUz0MLOR4teIIVRtXZKT1GehpF08Vc7+HiIBsRvdTPX11ttLI
YVYLYw4OilWCnyE4HgieMAhvD1bMoeZqE7pURF2fn2dlVOoqa9f6ZJHPU59p22MAo10//igRapGD
u3W5+RyatZsFUwQPDzGS7NGAWUUTW7r7PHqqdAnaQs12sAKJ3WMLIWEhcC1vFo+oZnhWCfFSsir/
QPxdkNxgOa5/XAZMHOh3G3XY1Dq9BtLMf3jWHq2nnFtK+lKtv5UcFPdDp+r2VyBCVH49b2adaIEA
C89CW09ph7m4YXEq6YUtiwpM1B7sXRgxvHFPiK4fpnhZuvUacORhGmzt83IyjB4uz8gRmDMxRK8H
u4LX8wleLylLk7F2wWGcWv8Dydq1OPgkK61x5TsDP29G1adg35aB7Sfa7+aWQPQDNKCGPFaOBLx4
E3dtbMgd6lrPv9M5MMnEDHE8HPLdxTS5qhCvX7jaaJ+NYixg8+px24kklRrqIHnEVTqr1a3Tvqw3
5ux+VBRMt1v359qLLow3pW33WKxlAPic73cxdzNA3DmGPAeR0B+surAFerRp+DTrrdqpGAkNr+1b
h4iAH6kSsWnG4XUxrkbm0jpr4p3csO7Ak8IbJByOfHW5b/Md45zuG4QrrAfWas7eo8FQeSGfYbMe
dhR1LD27pYnIaCwl78hfmsg3q/b8qzcL71fHcuLF81J47bXZZvsJNxwDHtzPY+lfjcZp1rTQ3Vpc
QgXrMy1rFus7wBha3xinhc7YD5Sb2Yvl5g+89HuIcG5es2hk0bo3mMHfr848uhCMled/cFth4PiR
0DwvYcNNSm9HaWQkMpzrxDFRlh3sovfuqJL3LY3KW+KbU7ThmyFWabI4IYEgfWvswpMUhLphg1O7
QbkBDSjbDOS9TRwwrokeYMx7ZmrZ1h4m61J2+2Pp+Wsbh04+hRlV9bifKNDzYUplO2H8h/1gpYWN
uiFDMEmY1LxWFIrCxK3yppGQeIdqbjuLbcswnHSw3fEeprRRX2oamt92c7JpA0+d+pH73OsEe800
3rUWOtlrVzuV/wjzyAcT7+XznJXo+OczEUjus0HIl3ekohpY9VG4kZe1of2oM0qb6Isl3ea0SmWG
Mf+Ki8lpgHrzpAYZMoKY7cbMSI7gbxeGgb3N9YpR3ClSUoqXyl+kefBZvebzElZCfgxwY978kNoR
GZkxZv2odvQk93W3+hUZ0KNY3qxZaI7jwxbKBhE07J+gkvl8ZIjXipcKPjb+gG52rImhjz9sB9+v
8wKJ4VqFjGalhe8SLSZsfr9DpYKS31ieALSSlYIbt30W44COPQB4R07twuzqTpBclX92pds+o37E
7L5LpAGUl6p+MzehouEvna5/95Co9NGxEETtOxF5Nn92UBqhyADjTHVEqtY+QIH4qnHwLTEzYzPV
av0bnffWOPtnxwZ0CHMCQCIhoB6QW++IHRGH72rZtulYbOX8OjgE6LATFC+LHKcD0woi5qJmeQM0
M91T7/7NOP5//XoaANDFaB3RqXz3dSfSKk3RM5Uw1YJ8aWoNGBeD6/afFlcOr5E1iN/V2KKcatVw
ZzjG7/9uj7z//beJDf0R1NxcCPqzt+7JP+YRtE+3vsctdaRd04YxFi66MNRjZ+RPYwbGo8v2sJ1v
ajxE9dSW3V+mR+/bErcuCPMZih2LrrTtvrsAmmrChPK+wQtDTo7mWlwMpc3PEV/9LvSn+YvHXvyX
zvu/2Am330orCF6Yz7iSMv/Pry3w5tl9LmHNG+UrExt1IZhwTGy0qio1C1wOogjDa0H+BsI/O3qB
LVH/pf/zr0sPBs/7Hz0BhvEtO+7PzxCG5HChCHCPkjK0vXg+VLeruUzzkkBA7PZrBzqqeZGd2/+s
SR95hKky/i1H9X+N438+/xRVUE1gFzCH9WmSvbsSgFma1rLQiW8L2GM6p3P/3ez1sv/svW6ZX1Ct
2EHS003xbh658bdNIa4OFbCm8X4sBqu6r9zFNp7KJmqH38uoK0zAyg/Eld0lcvCW8jrFczRCgJn1
XmV5roOVtVsiR3Klz3pr9NuUlR2qmMQYrcokADNET7t2sl0O2iX/+lQAs6o/Yb9w2zd04qH9EBYT
xgtP5pM40QLWgC988FSnKpgWNyl9miCHqY3cCgs5jsN4NdzGXDAMe+1n5u6blU2TXf/EOmqO8dKj
Hkw04LCPdN8tTjtQU6prWa+595cm+b/mkgHRtXTmEebAxvEC590VN9HQbsSv4SwD65yuCGMOOWm9
qdfZ6rVAB3LnVe16mdq6jclitR6hyXvHUt9G59NGFp6p29N/rwLWvx4D5mDM30LIlwFNNshvfz6M
464bYcChO0RDCOdpwWlmXMamsIzXcavhAoT5jDMSGWWXCCfam2wKKIweetplvCINrNDXlaCM/oyq
bTOPiHesLnZneh4/8VYPryG2eaKkc/pF2dIY3ZeAmAfEnuvqvenJC31K16D7bAx9VVzWAgFwBSi3
O4ja3POTS9aKGU+dDQl2tRu0GXAyELzU+UZpKOj6ZZXKNbLBqZyDK3aNpbnQ/PDc58UpVn2oXOiy
H8LRF92ZqnM0meG0ZCZhdF+MmCyx8K6Ef+imAa/IZ7vb+wqdb7f29MqnvPmirYB4jG10Jw66ADz6
Q1vQPYkJACbJVs90nhJrHD0kF5Y9Fk8bdWpw4fTDvBvw9F5k21r006Nv9w0NxKbrX9wCqT4uBmve
zj4gIP91suBmCaNw0E4hz/A/CW7U6zK3zreBcGx9HVa6L5mU8NpQwNq5PDQ70xUE0gOyXGm3+36o
UJeph2XsF87Hwx5+dGd385JSi/1l4MVqkhaIiJ8WlAbyUOcGTbXAqxfFcW6K8BAX2BTQMjALY0wY
zQ/eXERtCqaBhjl8yD7jLuwEwfZo7w6DF07fdCVccjpArlxWS6CJnWQxHKZ1K/yEIo6vICfpI2Ba
4HWiD3Bvsde1ZWQDWHn1OBcgbi6tWfOYe+iJZuKkdbv8gHeKeD/mAYDNDG11BM3DHMxw7kQf3Y6v
1mDwu4RfHZGvhtuTLgfzFgkXDG+cyKiDUb4ghBtKW66PYog6/8Wa2uqClslCOB76lcS2o6YjmqfW
OuRWKeSxMVbLu+IE5EuTDfT/mDuz3biRbku/SuO/blZzHoA+5yKZc6Yma/YNIckyxyCDDM5P3x/t
Ovgt1YHr1F0DhYItS8pMJjNix95rfStJLwEaRE9Y3WGgB6SINyAZoFGJxoje7aTFD1VMA3qxAWrj
URWjp46T1qBk0txyeBC56rwVjWC9+5tN7HOlBOCQstdZwm+W8BTr04wT4rnUk3SOoWsBx4vHoLmZ
G1JeqGbmQ8mN9g/HuMvjUSYsUC/eD4INPy4R1KJd15s8nkUg3y384jc4PshOEZy8Jk4zvP5+TfrL
DJfHA5XtBwRHIFuAwfrx8TwtkAWQGNxwnoNvxmvGqyQOtg0+yOdMQJYBatUXpy7oq1WQDraxagNz
3DFq959NN37JPb3kfOzajHE9ELOwozM/LKMhjdYBQrmQcqg657Ivzwm2aPymqf34+9fweeq+vARe
gWn6TF4MX/+0qnI8i5Iuh7oXj2BfMBsYWw9f1Nr1ZlqusQkQTacLeO5wJex+/9CmzeX5dWNHjrPk
sIJfY1+HxfZpGFtVHbLILnK3ZYrjBvViDiBXDSUOskh3uuCyNHvsRKiNUboqN0bqoQ3Z/DS2tdOt
zRYKeEjNCNlJccTGqGd15p4zJtYG8Fvzm1u43GvuTF8CpydnmBB7T5BsfadDyxzXhnYhUy8Am0P7
qV/9/tX95d5nBsC1RTTCEkSk56c9VCv7KC6rXuJOnrK1S7vne5zBczUMjKYI0bXsb8pUa5nGfbyc
kAaB2CNCo2CkZP54N8awBsEPxfVumHSa3lFM3IzfCSh1OC/ZCOxmSE8e3QixM+PGNVcZdZW1xgBk
dRu9TXMyGisdfwl0joCxjtuIh1IVdosAIcUzwHEMH7KXWHiMZmbVDxo54vexSVL4ASURvfq0SsIl
rFbf4+YTHFntrD3kSDjeJIfDzbAMj1l91cOPS/2PEsmu5Ht52zbv7+3Fi/y/y4++VZIQqThp//Pj
X9XPv8fv1ZLw9eEvzAOYH91078305V11BT/KL/rzO/+n//hnZtjdJMkMe6u6sl1+W5xW5a/BYYR2
/3I//SVr7NC+FNNfvv9n0Jjh/wH8mKwaHQ68xwLEZ3Z4V+1//Mv9g7MCnyfPRsbiIKbiqPJn0Jjt
/QGAjTPMAox2OFiwVilYj8l//Mty/lh4gRDddXDAFmKFfxI0tpyG/n0XeswhmRTTaee8CqILHM7H
u5DgVWJ6+MSvkpS5VAZlAXKLERatCY7JzBTaQSP5O/GYYX2UWFAZImjkgMCYa1n5Wc4+Pqxpi7yx
DYomGbVqvpcDWt+DANrjrQNoAN2aHTFzz4yfpLzEa1h5V/NAr5rsd7usT1mpOc3RikxgPlbf+Ehn
FKkLYa/P6XxY8DAbybX9ZsR41RkLxgxQqyYJKkhcFJPPfgEpAlMm/sOjruhorh0rk+XGq/sROxAQ
9pPMhYLmIE35CL9n+qZRVNThrPR0jZ6X5KjIU/1Tn7Ovbwc7xSKHF2porjP4V7duluXRuh/k7B4J
pMYv5ShyFA/FHNhPjka7eKf5bjLx1EZMZEg0sHxsFJj6MSxZz02ST9weVZFjaPBEgikfsnDMJ6hM
xoxb9pT0Pcr3dcu4geFz02DGaiMgFF9gQ0UYfeM+2Amj624AlxhXZow8NdRdW38WQr/S6jFRa22O
BxZUhVmjcXFEu9bgPTHlUTYaDWVX19HgVWJbcHTQbpVlTdamHayuOFM+g5703WwkVRxI6vNA3trj
iDl4U5qNa4eOFPLZl36DPcofUMTZqVo5MJOjNeFfvNBqwM4YGohCxKteKQHGp+Zcy+g7YVLka6zV
IdkA2C/1XOPrMFUCIu8F+mwoAbm3mqd4AGlhWrd9lHvO1ioLQCWRG7ebGDjGZu4wNbFsI1jqrtNp
6vtbxQRo+RZRP+vwJkO3nqYSqonF1C0evfmYpW11mStQEcCTRXrn2ZWRbrOYHW4zweB40wWdSBrG
tQO5UcMNvButVjZhPc82VeIkiLbfzT0zrySc/dmKrhqwX8M332pGwzoGQIWoHe141uVx0jsBCsZW
nWAOhNX/WsD1ftb7jD/mms1739u1rbbMGXEFrXovraorHhooPTRjvDMbzQui5jpXADeua6trl/QP
McoyNEfGZLu2tbi/DEfo6masG0J3mFxVZTesB9QcqGTqrszuhTQTjofc9tyFaNr47lXFgRL9w59f
9Gcj7fcjAEHOAzp61x3wJg8wO4ZnF+QRqlOfoDj8g7BW1ykwue7g5Dinv9qxRoE7QQdR7ENuoj02
dcJVm5mjLYK5WT7jo3atDSG72LEmGhVZCGKdf4yh0tyUssQx2fWqVs+TM6KtirApYLi3wBgNPtQP
bJYx+M0SMAEJ4Nhc9F3ljUZ+3xcNHxVdcmBAKwSP+8Frkya/HlxK77s2rQSgFJGybrQKNeUmA5dC
TrSbqbvUxgh8qPHsTet6QvbyRjWUeWsXn6W+KxkKv7fAJ78XjRF8ac1KOs9J6c+QzyqjZfRtHHPw
arTtZ//Byux8IRkq+y6uU+8SI7l+UcP5T0hVw4HP4M40mWth9yBADXqa4e1SBT3GBI5YxhEOG8Pt
tnPs3DNN6vdwJs9OW0JWqQvCqPvOuw7iqrhGaoQFXqCBQJqVjicrNyIiofyu2eSmlno3nAbvSkt8
r6toaFFljA7AxdY4dDM52qsyZU4wpdZlwmpchHVgD7ekB41rGlXVN1MwhsmZVN/AD9vnY9psvdh5
5AyX0pxP7HU3Gw/Sr95Jp1YXXt3W68Q29qBE1A6nbgRMpnstW3FF0eVvzBa0vB5ptyAqKPOUxxFo
eWeCqebQ7BOGMQXrWhsZDMOrIwt2qxKOBD7yiIteRfja+35HkN+K9r+xYfQF2KerLj2g2PaT73ty
hGuUXgZZ8gAHEc0tmoACDM8Gl2qEGCmVT6iDrTDPH8B3nBBU4bsmdZdhxs7Vk/qI1AwTQW4fpqDe
Fk10nkl2Wdk2m4HVzae4UsVWYC9DvhKkW52BOn6C9oQqnVWsy76whQ3ADJahti2OpmQdzWb8/ii2
Hjk13DEb8FctktU9A06c2ubcHGzdOsQtaTRpNZ8XGoCcNTws5WIGqoE7kV5VIY6BXBsETQOd19p1
qcuUyCczvVvT3v7GeecA4Q30jWnhlRXTc5Q3bRJy3FyVgJr0Vc/hRRraGWHLnRWA+3PQhzfBYtMb
mxbRuC9qez2lGUGfw5x0W4gq/k2tB+DurLa+sGP3GNOTu+wi50aXNBUTwc1Eptcj1ugbPUu0VafS
cxs4+56Z8CrI40szjVi5x0CEMalTsZyyDVSO6TBNZE1iz1sbyty4rm3Fx0DLHYApip1Ky8v0oMng
FbEFHBib3D9wc70LWBy7Oy7XeB5uyPHA+8/is3GG4sZoZkr0uMXp07QKSNXoTyVwiCXEEkGY0NYS
2MwmnR1mslnd1xvpFsOuN0pnP5Rudj/pEaCtDuIol5rSG38E1J5gmmM+GsvcUsOnK2mJdFikolHe
la1nvAS1iL8GTMhc6GL4ETbGJM8sHdNVA0MUk5rjP9HpNI72nJcvSaQafBPJNK87kS3ANMhQHXPE
NTPBHGF8Dn+iySyZISUz/Tu09XQ6k2xIoC7PNu2NISA0gw3jgoFYweIYz8BZxl49j0lr7JmWe1+R
hNabCnvcTU75yD7BmG/rYk2+6ozgRXdQ0Pm4U60VovQi38GSqdxXpL2tcQ5afoxDSAwMCJc0N43n
cySSbs/YtgUchPAnuaqNePwe1Km5Dqoqr8Nq0tJHx5dziPqTBk3dVHm87gxHQXOP6EFu7AjUAUfC
CGABsXYTI1hquked2KVLAUO9gxGW6P621HP9JsbIPqwhcPKizSHS1pxAtEsxJy41l2y8XdeX1gpf
dHIlMAjvInPwXgO9z/czeMijn+f4Sb3Y2jSqJZc5TujDuqOY2Bfp29F8L2rWXremxAicG086TLgm
nFZruFZ5fUEkbxoWSe/VGNIU9lHU3Lc1Uo29yVfHELuWcdDT0VxLQ4EcmCBRvxk+8wZLZcZTjaiW
gIO5KNB62Ig0sCp1yR4gjv2kmAhuctG15jbuNQZdyGX0B28IdnUAlhCzeLsHVCAOutA5AzcEewH7
jDg1x4N9YWS1d4xNUd3igX9Mi0bHrt8zedN7tc87WRLM6eOfLt2dYl3cMfXKUcJYmnEHcsTcsMci
SoX9ADpvHHaBYVg3aWGne5sFdN/WZnZIrarYRlTuLIeps5Lshyev1ppd2VkB1U7RH9oGGqqV5u5N
T7GNBbnjABrX7ql1nO+jPhYHWSyLcO33EXF+XVNtMhyPoO4wGF5keacfXSbHlwnKNMGAPEt10teF
eKt9pZhrqp5JEZldl/MY0G1vIqgfTQnbCi0TH22rzb0vrYbRNYzdLNqhoW/XPibHV3TMyRMyZmbg
Dn2eg2cQfbD3UJutAYb5q0AT5Ao0bnVSntDhRw3JO3uq4tANjmHHHLk5TnSdjjRggLEPg43y3Rlu
WHo6VH4J/JFEl8iY/aTp9kw1ih0qwM4PpUqbdWshaKINPIIzzrVthlbwvrXQcIagX6c9I4HstJA4
tsIcrOeAk071blcRGFO0zUF36iHdXeUqGB5o4dqI3ISL5LmwNdmvFjjqrd/X/oXVeAb1TNF/4UhJ
TDqt2mEHVIVTmo+YcKWKjsV6QspYrgpdjXeDbvQ9H2g/+e4KnVsaSLn5NfYWWVQDEC/UpwBvuM14
Zouu2kjDftCDHa17v1u5o++TuynysLb66VUOpsy2QU6kUkg7YrxyB823jnnsp83ebR1caERRVN5J
zc5N0ZL/tBrzoGp2Td8A/zEscWcRMh0mhVDHLkeHQ5omDaTKzzbIwd5k3Rr1em6N/uxUgaaFPFR9
o43TcMycMqK9bhUbM0UdkeuIalYFSsjtbKsITDB04RUAPwYHxCjBlemiPrY3ZIZG8RVm6wLNonT9
cMo4p6+QXuZYRmuR7swO2Aj+S2OPB/JF9dX0JYWim2+HIYNISC3WhjYDqIshKrVDy0p97ug8h12f
PkTQY06s6sbJp11z2aeNsYKuaO8QLJrbvnOiC5tV/MoZSnx7PsZ51I7pPdi9MvRq0rWqyUwuiBhQ
a2DQ9hvMc/nIzE6dRxh+N1qk57uy8u+R49cHfbLys+OI8r4Za7Wd5QgLTI/VjhlUBc7MbGL6ZJOE
R7ekRQvdlbSjzeEib0026inAqFKlKZX+zN3ceQOLUz1+mdEK7hyckShw0YY1a1y+qiMcoWk2CRHd
awt1Mg1wtvzdaMK017H4tGc9ibTt0u5A1+HCneUjo+1rAULAasoR1QUPz4OmVIgykCjWkII7D67y
7TAqOXhnMZ/azmlNNvEZn9RgGfkqAqCzy1sjvo5GstIEovOLguyzhxii4/cs0LyFW6vPV0JvrjhB
qiCsebabAJRmiC+RliCsfKY54M2CU5RRK2puW+kn30dFp2fYqeecgU6TNvOXtkHE2ZaU9rti0PJr
16vAcWpQR/jWVrKAgWyNLeYVRnLEYEkMGoqteQPVB+BcVKTfyNabNqKz5XaCYNtgLdWSdlvWrtWH
OKCWG5Jz5mnwBk9bSc6WZ2Ar3mFSAgOqW/ShrPjI20zSX12U1rcT+QTHQmF6x/erlnz1zp42+pSZ
5irmhIFkr/F75LKVnoM3s+JHknXqZweg7qrEJPGFtmC9caY4Opi+lx5LibNk1ahC3HWDQnPrgteY
whlSwXeHpeiOTui7iEd23T6mCE5M1Vsh73zgoGmOzMcJjRdoy0xabw1QRTBEbHCUAQUH0BEOddi3
uTwlkJoPitSoLaQp5nwYHeJNDcovhBOTDouFtdryyAmBd4agCxzFdDbhpTJ+Uo9sbuKghsa67Oax
3TcaTMKVzj1jIuMpi9sAx/dFYRXpnXCn/NLGKrJivj9z9f2Tx9tyjDL4KLWFrX0TMaGFo84az0ah
59k3zMlq28Nxt96mjjSQQmiCN3byXmkrjkfpSLnLyrI66E2QovJdaKzMdnKgULAVh5u2iRjzFokn
xgOKQed29gaz30uzLR/bnjc9rFjHzkOuM1TiOI00lQXQPeVTjTkZHUigr7s8zXdmndSoQNo8vcnM
hV4U5ab7FYFwAc8Xh1OyNmepYvgSJEbt0e3MxrZolfc6SNJMz7nDvCHEZDpah0Ql5QshWfWLron5
fsQjnq/GSgsaPkbUpVy9RGsuBrtEpNrnucBBkU/DVmR+8pi4kuKHPVSf9w0V53eKM8WNCoSyIqYP
rpWp9LhbWw4fsdESxjPtKQTfsELjE4Lj6LEW3h37t87OAcLo29B5ehLKMgC8N+eTekHEZB6HpOQ8
DsiIBoRT9PxZME1/Y1/ok8Ogad6Nbxm9XLNaNvdp3jGFMxML/mJNz2U/J8xKwzaV/VHz53qTGPpw
l7aat0kFoC5mLEby2Ekf/FdhIAttgPu/tLKis+BokcFJCa4KzYZxgEt3wK5UPva4pJwt2jjaa1rr
0RrIp2SMN9jtFcprMrOTNUJA/l+zqNOnSFB6hC0xGF9HGwdB2HTgUFYwpmhGIYozsRchVpbHSAU4
s6shad74aYp+QIE+J7VCPreJFp2AWi/YFS3LZb7h7MYvkQ5b1JpIZL3fYgO1qewnVWxsJUiyNRRK
fpvxG9MVC7h3H4DuJ3JMZGQk/fg64TTLC12aJ2aKmdj342Mcl/EEWsY1gYJGDmPPVT5gDKGjE4lO
l6Gg8YCOQZljzrQ/7mV1JeKMi2Ea2axPgD7cWZwKsiA8QEvoNmAnelKbt54AyrCqRhGra3cO6M9M
wSifS9vhWkkGKWM4+BH/NzJhksBDn7u6X2JmTZ/jr1XcN8bE2w/x1m/3bQJ6eaNlxcQTHIfayi+U
E5j1qyg9ejAMjpf+z49ezqLznlgsMnpBnWjS4kx6LLnyZe1F1SYg7ybb64OGPN11umy8GaNaPhNW
zi8wnYzL97O5A3GKZ6VpiaO2A5PcfOPKmBfnWiPfE1RDnW+UExsANZy5puc1NPAP9x3GCmAayuL3
t7xPtF6lLKsrUrV4/+m0GeJUN7VQz8zf+EqMk7e614m6GG9YLmNYBHpg5ygiG94rCJC8UjGNdobb
DpFJfmmw9Ihz3+XdI4W/ah9Kd4yae0Pps9wOlUdMt46Zr911uu3VYeNLfptQM0+0GQBaX5LExrNi
utS5B/qAkMhLwUiNLV0RRNMQl7XGmxaMJ3SJFdgZ16Jv5y8S6BAl54IidCte4lgsLAXwPsNIgdTE
ZOA6FXuGLc6aO7Xotkb7gdB4k1PqAu5g7piX3izubEg17up/6yZ81JEuP75EYFTAhKYITAztTHll
4xSqDn6lnOdfJivXP2cT/4u0gOsK9pZiSvJxYoH1DpE+rsxFW4bx2l7GlL8IzLIhxgqQMtVKTKu+
KkcLMXa72PJXeKObdItWUfxdGqT5lwflZ5m6uo5BIQgE49O8gmKa4QzF08rF8/VM+w7/UcTd8N5w
vFub3UwAyKRqIoh7DU9PgTFR2xLHztqJHPWmAL4iod3pziZDbLLCuiS2k1U7X+vBbwcsQwNH43qW
bPZTa5UlB5fWv7ddrb/1aiMBQlEbR8QLRrPGGtOIv5l+Lk//lykQl5KIGcsl1ouRssUw6OM1BcQm
DbaPacUZOOXerpoD9Lx6rSxnvG4Ge7iAxlCGGePKu3/4bjJstXDnEXCjL9F2y4X/5d2s+aj1kEhn
IOUmhWVeuAfaxsl74kgOEAEjqOzv/PqLjOHji6Vo9fHZLRM5Q/8cMNSUqep6QRupEUV0Ods9XjRH
C9AIzaSc1ATEnhG2e1ea08tj6RPqRANfxaHe+Urbam2FZjpJLCDjv78Uy4j54/Ni5A30gjttmbF7
ny4FCh4zJ1mNU3NkjgTlifE6SxrKxUbPqA1+/2DLO/r5wRbhgmn5TN/+4nEOpsitKkVcRh8IDldJ
IS10qWNsH37/OJ9flIG9HD2fQZNUx7PvM8f89f2dyF/L+EwhqNDxXlDPainmhyqB8kQrg73h9w/3
+Ubm4UzuI9NiRMogIFjGnb/cTuVk4LSwWcTkj40nhVekttNEEwiX6gJgLICp0IRiY6CzDHrFW//+
CRg/POm/XlmGnSRiQl9wmKki8Pq0VKQDNpScwRBurLbuHhNiwLRNZtutywhSi6+oOcjJ01QsGRck
Kn+O5qLS6PHUHQ09r8Fp2ukxHZOWqeKlipMKlEbp+eRRoOCKVwSKpcQYtxZqeXuMCG3NW9aPsI6H
lDPGbM770cow7ldaMlU0gEuvWAHlNvW9jKWWrMFQs/b/nMs4fctGyyBhqUFtixmTSW8aLBzVbRbC
A1df/Xiy01NJIWteMolw8UkU7jTtm6LV2+tiGHkTAzUa1T1nCzZURjeMB+tsZNOFgMEv9kudK69Q
vUGMxQnE1juAdl2BI67yTV5FZIwAIbqJg4mv1pjgnVUzWF63slnxjN2gYzxA5gXFHDOt4MlXTZvu
WqvlrWRdi19iOUqYZOSFHEWjaATboPvPmZ8H33ULbG7INU6pASLGDMeuBT77WAZRQWWSJMnD3LTz
jadNhFprps1TcIqIsZRJ/704pw0YoF3h9RQhrQ/FHiQs6u53p7CpoqHvddrtmFlRe5jIC6T31pH1
gafCyox1Nfup2FZ48YozOvCs3JhzDXbZDiipwqlJqKJyYq3Vlj5NutPGjGsZMc2Z95GKtfbQipEN
mmC5lIHej3rEqfMgPY6VrY1bMoxopSr8taRpGoMuTqM3CHfVpsQjEpI0SbJffvwGOBk8SMeABiOn
GmpvNQI0DPYM935cBI8X7TEHx8KrVTzZmRqfDFvRJ+q6HQP5rOasZXgjx4hOM/DkFHP4o2k13DWZ
zpxj0ob6MmrbUmwi8MCM9TX/hQyJC5XhjCaBMZsuDdfmAFkoRMjHn1XaOGQ9pIyst1daDUPNprP5
nRQn82aKQZ8TL+DZzhr+w1wcOTaVf7ftfRI/gBdiqaCEClh2YTN91qgGML+lhQUN+3FKTR8zVLzh
NbJOAevQgFjWySXJR7wFv18kPi++gDfQlyL7dS3yhM3P1YQ5cD6EVsXAuwhY34E8cCNUnG6vf/84
y+L6YSkKUJew2RF77xEH+dmhT1/V7lvSUlY2wuCHJDDEe0aUWL1PssABUVx6HFyLGffEKZqN6qnl
Q/H990/hL5c4CGzXZTODX8Gm9kO7/MuCPBMxrZXCZXAz+OP1wgxIaTV5NzgnUEVYzvRNxBPX4PeP
+rlc4xUjj1kkfhbX2v/8wpnBJYFJ2xREv4/F3FiSNbVimXcXZfPcx2lv/M26/5d9jteJgILgMWQ7
i5bs48Yz8NkdRc4ceE7S4GqcokGu49F6xw3BUvL7V/f59jFRTHLUWKgthmsgIfr4WCWqlYBQnJr8
H44ikPRkrt1UrZzL198/0H/35sGGwipvIEBBEfrxgaCJl/A3EFWD7MhfHSdKUWAnBV9AIilXHjTe
bz8VHb9/XD75n+5cE+04eijHh7TANf1s2mHTg68YoT+j9VRc6To848nWoRgioi9J4LUr91vq5eN3
J62Mb47WAiQ0M1+9qMRK243mT/U3s8oac4NYxTnlTBCntYyC4sYTvXWPlFqcg5Hu5ipFa/EQMIx+
Eampt+sKnlsCsBGJyYq2N41MqJIkf8R9/0IA3qLZSYPx6HDzVWtzCKYXy+lhlmuZVmdnVmdGTLVb
vQ5tpNW72TDHA+KM0r8ecWQmzBLJMHiqAl8Q0ZTYNRGYpIdAUth5P87XHYWBFkoGacRv9cKLDi09
se49IGqTHOSINIXjgCXbY5xW9toexQ2rNvlXbQfWRUsrRtVL/yAgVIpt/EdzSbM4V1wIzvr+td1P
/Ia4IJrlUodj8QW8rsEYdx5aXRw7zLD+RvmtRD7UCcGZ11S4BuwyqUw2zmC+hjmNWY/7BbXKLHmk
gvniRd0TXrFNZ5uFrBwy7UqhD7gdfzSCIMzNq4KZ7bds0f/TXQz0K+UIgrwqdDr0nCeKhCDzxx0c
eJtUrRJhj4ECsygsbNFu3sds/FAcyQv3+NyflZPRsXbIa1vLRnb2vgI8TIdTc6LHNClLYpfEApGd
Y+tJyXR4cHwqi7WvuY48apXlnEhoxNU+JRkprGXgqx2xwaxMwJjtPeNq3w1TWI20OzK7tXH3DX1z
UvmMOk0OaLl/7AnwK7nE5B5q+flnUyjDUaqeYa0vb1XgUxPIOKUe+/n9TIL8+KSnjuef07bx7bNH
y/JpdCrc+b47SiyKc+Cu80Jpz9gW3DsbnQ3dI1uP5q/oYvJTaWiYenup1XTNKXN3zhRANZyCod2S
gxdBhZ1JwLrIShrQ20a0qt6gAhHiIh3UBIh+dG1j7aDwIUDHcriZf+pf0IfylLFaxnLnCp+OdTGx
ddL+lhgxGz4jggnc8uZmTYqLXbpNFZwqvBa7H5/8f6QNvasE/31Ugf5Qdv5bInqRvjUVSSHt5+/6
oCT9/0Q6arNs/p9fpal/Sk4vXwSS09ui6l/y9OWDenT5kZ/qUdP8A2MPu7cOrIvtxeRffqpHDfcP
37JQ6nLQoM0UGKyh/6UeDVCWWj5fQ8rFuNDhh/5UjyIsZWZhcPDjvM/P6O4/UY/yg/yqX2sMnpCL
OhHTgGWzT/AcP+4RSk05EA4J8aERZvIcJXBBSNPGnrDResJEWMsag+S9wMUI2VhO8c3HVb+aO2Pt
9QyeB4TMhD0HkUE2RQG9f46s7OtEUwAYu1k/VwgPaMcbwVMsIBtwbicoR5/vHLAOK1gm3RqGq7iD
CeSAiiYLcrK8/L1oZXbqFwbd4PXzlwyFFZ7v+Cz8WdvrdY5pHzDIm0kk5Hoox/5B9ooMvpqwgEi2
2lkyKYxXvqfqrUNNvTcB7IYTCOaj3Zavjf6AXBxr/1eGAxw77DeQGtcBwYb2g4wiAZMDgYljCfyH
sQrdbrC/Sbq4t6iIxqtBB2mMRMhsLz1pOK8xXuwvnVdxBskS96mcCF5eu7656L6DaS+ywb3JyIc4
BL3bEsvcFIgp/fYoLbLenID5+wjjEwgJUV8VasZaFu62iXV3E3RVvR/Is3kKetO+jOzaCOm7K8H8
v0cssAXSrcMH8efLcs7uO3q+KZU4+SEbtFDj2arlcGJiDWqLWMR1Z8fJuXNUtIuI8HWV82bkKPvb
wRivS88ZL3pLlGdmG0YY2RpzBTu99i1pMB3Xx62OWwIIRvCAJigJx4aisxOKl1B0uIdjdvgqasZF
VXF0hZBrvbG/sWC6ZIc6zLDd8g5ovnMRkHK16qp23FHSl+fRlDJEvBs/gtYrVoPrIMh0lXufpc4z
YyjnWmujKNQ4YJ7hmMldlJKPPPgT+zQiJXs3lfUbQjtifyYSaHNn5nCSiGgD/rl66QRTywX34WTN
jat15sVgtUOI9/C7DMxpOed1xhWEvHxdulV7MfK8kDN2au2W8+I6RBPJZWiLL35cduHY92Lv5XG5
6+dFcgecnina2D4YjAkfxp4L1+eT/kjW3r2jF/1J90QM8V/VR5q2/dZ0tAH2RhUuqcKoR0w9ZD5k
M1NAwIW+xRyO4NNN+tuJ/VVaAFhASgXrpJH6BWOVcWO16bzD125u4GlHV3jtYWIGftau2joDu69l
43NpjtMe02B3VZWeTYo0s7V1306PeOOjkKjXOD4Ii+Kd86iNx468tSIlLa7n4H7VBKPLiY65P/K6
mfjCBrYn0JeJk68JN2Q0vWMXaG6oyRmefJpGSFBRZ6+A+p/M3qy3OaOst5ap9qqVZFnUTWzc27HV
HKIoBaFByViCqJbGwdAbaxtnyI89dOTADuhXFDWQgDj7MhJuDrhWDsE37p6XINPwQM9jd0xI8Vpb
ivzZbCoVQyyaKIrCeZfYUKOVXsVbvC1fZz/JMFlMGrbAQTP4iGQ42/q6PgkvDg5ww9DHerWgbprd
fE05xgqUo70gzYMoGHrptyJN+6OOgjpMCIVBuND3J8cgQSsybUp3SCB3bjbUJytutBWjWrrnvoa8
xI1M7dANtNzRlpr7cujsl4QkwLCyUA/ToWvCwlh0SUlRI1+U5q2WmiSVFPbZnKsLfI/pMyfOL6rK
nzU6nRuSEc1LDyXJGQpBctDy+HaemF1L172iPktDcOPIRfhII7caLSYzPak9ipRap/bJGcRautK0
Ieb5VLyD1ZCfI5r0uLRsDxPJNN2PakR5KmzvFtBqjqhQj09RFNHr7gbAG2xE50YENp+JFt3rMLH6
VrLXD5OrX8dG9pqae9vW1GbyzK3W2RgW92AGyDdhprciZWM7yvoVwzmBdCIZzhMOqD2zZnKqSoaW
X0yiQ68sf4JSIa1Drg0bxwvkJugbEiHbGEJWCsExwV23hXfRHBri7+hYDY8IDrONrgvi1Bk8QcMi
PASARBNn12gbVo7haWvLzPtTTOzxoXNBVlHJm/tgVre2n15NBrESldMTCWvl4rLLQTWAq48f9aiV
m87UvirMFbRaSL1G72dtG7fcpH30VDreoTYHBt6TGRwHIq9ozZPvYra33pwR6Z0TCTB4B6+tt22s
6Scv4E+QWCYALjHJCJBgqm08aMfRCr5bWXbtgMbaNLUW4X+NX3S4IxvNGIzLLMXhYLtpvfaIn2Og
489vbV9DwVJ8TjNXIi5Foxa7Tn7Wcp3IFROA0koQI+zUk/xOS/oZEEq8sZHj32mUzVuS2sMcid47
3AlmLp6R7Hs7KnCLaM5z6qb+WcnE22iuR6OrhmGPQBzweY8spWOtGtMe3zdb+SHzPdy4c16ffQk5
hHCwo0escWMZN3zItoabDDmZzsSGehC5/Ty76op8FbjohDaVCXwcfBJhxFFsqK3f+8X/o+5MtuRE
tiz6ReQCDMxg6uBt9H0oJixFKETf93x9bZRZVRmhfNLKmtXg5SBfSrg7YHbt3nP22U+D1YPAqCJO
dVkZfV9ZGA9MdKoDhnIkXsA5LssxeylbU+xDPVRH2Y7iSCjR9yHKQGJEnJo2k1s6d2nFqKwALOG1
+KXONDr/+7ZTeCN0FaZ+QKL8bb1gVw7dvrp2LOBbRBjPezga+a3NgH0/5q5ERtcFFzmohl1d99Vx
mbPyLDKC+ajF+BdQSAOmwiTwoA+R6RE5MtKrTtjtuiXuuw3Az+XBDeMEkIlTte8WEoAYM0iNrK8e
Cflkn3hN18Gbgjx8cgtCKMA3dY8Jh4DrZKAJiNBh/FZUokwRi1nhWQL/5wLpKSF6WkfDazhXJoZI
AlIOdq/ruD10xEbdXO0UoR+kKt/ZFaibdLT4Ydmyj5kumFyKbthi65i2gV4gMuHHV/SyCA3UhRZc
wcyzDzVFlh9ppnNgJB6+tNpCqeegTXHPJnM+kzj2U0vbyVrfwbHwRGXXXqoHpzTujxglDo2bnPXM
LrBXsHiP2GB2KDkv7Gr0yKwSJ7x6dA3l1PoiI8+LWLTz0smtXd0WYCWn0+IG1c08SHWDZXFNKkOd
JMP5TdO1Y4C+Z0H2qU/z9dytmYYbo4z36G59lYRfprQFAzSVF2TkXToQrbxWmxE4aolX8iDve7uB
i7VcDKqgQ53bG0ALLf4FAEBN5xHE9NUlrhQV86DtOT7zd9ee0rNDrlnHbCaq1CErsHbdt8hwiUBI
eIh5R3ZxTt2nNRg3IzQ0fTq+1tpLVxFKxTtqTBfo7GxfLAz/UG3fzrN96wTNTpIfAzHVELsssc6Z
Lj+k4Fhg3w/51lFUXHDgnDmr9nFx5c4RmpXFJrQH2ffM+AXIGelg3aznfhEO3xoD77YAueDpWkG8
B2oRLBCok6m/N6LI6Y8HbyilHm15ggB3kVN2bwphJFtNz2+bQPL5hzOBL3To+I2DrCPFQLHIRIq9
EcHLBnofEgOXjFumCnsrNO5TTR2MxK78hbPEVRB136JxOkPPPKDSINFyVNFjZ4ltqsPUKso7ELjf
hib8HqT1dtQT0kPTegOKf88xlUFHOpOYZsc3AcILb6lyRtmo0XCJUfj2A3jJuXN9g16HFZq7qJfE
FkWkgrQjtXXGjafdYDt3Lvea0wAqLSlS1LpPkUCqXRlG/UhjaDdg4g5t9GGTGROEQbugROxQlAig
aLo/hso8JZNPlA4NHxodN1OY+CTqHrveKk8Gs5Gr1X31xCH9sKARdatXrRP3A4R+2nkGYxzeZGRr
p4qG+Tz1h6ap7ys7NrdG5xSbnEzQKcmSS7LxGtK6kbDPEfp6j6fOfa5q5jctUeXfsyWxX7IpWPVB
yPHo0if4lERJJHpI/hgHfBoC1WXKY8jZgoBwZhqrWyCUjEBq1bwPcBl2IYJCr6x5yk2EqaJWy3bW
k4HirdAuxwZNfCeNV77dKdO0i3zopK9kO1yhyHYeOkcSQpBP+qVq7ICiCG5mrcEnTPlr/cZpcPTl
CMHIIB095Q5XmNYMlDpZuR+6WjvD5qd7dMbyi9oN5YOTAhWlcKn2JiqJbVfdgtHhY7ssdI5vG43X
JnTz4Rhsku7r0GWAqh2ftL3dosv53CF0pYXWJC3zsgziUxWjI9uERXxqnXg/D8mXuenKq6SzTcTf
wwlSKivTPKS7dAzRVzmXseHqZ8zvakxztXFBTSI39shAuBDTTmblxaz6l1Qf5M6alovWDdjwaG8e
gYF0h3YZk2NfO9dsAeCQyezrxq7cZlBYnyyanZTQ43uBnoXTDgp8i2hzqBMU+g3pKCMNSEr+ZiLJ
jOSauL3taqR4nCKZOWF64z2Jn7OBcLklJ5EYaVVwNeidfG5nZtcBy6mvNAvkmNa9ZnEsPeZmfK+M
jHJXhrt2Ku+tDAfxaq/LXPkd4fSdWaa37IZ+QeTRhvf06IAi3yBq0R8ynvNNn4PpnbOZGKMxX1up
LoFCI58TZyXJPUzV8hH6kCqyr2aIVt6MZrLQUaN4qdPFWx3X5JvNkb/gFE+HliShAmNSEZyKtCRQ
0mAJC50q3IbIZZ4M6W4VHdtTa9u+jeCdXRhMIBE6j6YRotl37VNaOohC3fPIHKnVXDEdK1K5qR9Y
VJdIu6WfG22BZF5kjtqygAV+q0USAheWvi5QX8iXMthrZHbRlHLeDrH51pn9I4XRVZ/rwbValhvT
js/swvpiJthlYN8ehhzipAM6l6okMfbo1Z6sVDmotwvqcmdlxjeIJ9KmfCzdhaDDKNIhiOMQouDN
9pSc1TtzwvnUCtzcsUWAQ2VnOWd7u//WM9PkKZ6AtdBSzJzjXGjJc+k43YWt2n6vcIJhD1wSnngo
MF8LQgj3mDCHgtNQmp3MBNQEOUjiCUDcvLFlrJ3FSTJ6YWSPfhLCri1FuJAolLvHplmqB7PnHQty
gHU8hlMasoBTYM6DEbFVQYvBzGM/5WQ8WbvejZ8JwKApsLBKb7D9ypx/zvOlrMVMtV0UD7K2Xvqp
zY8hhMBTXZorOcQxffrQjGe0ofGcED6eGSkUsrEFPK5HbKo6ZkSmHpQbPS31I6tefF9AH91xwtMu
3WVm11UQWjd2YLWXHZIzfKO69nUMUmDTHabAzurs7+g9e5KYZ+OCDv90XxPXftDDzN6Ytg3vvuYl
3QwgqZ7iYZ2hEoF55GUcrnihTDRYoIo2+PgKKPdWHtwZdqBhrqIxuZVVUd+OTZm89OQkcfJqbKLQ
zISnjAToNYHuzOEo4JktZ3qyZ+ytyK2JvSVwgIQHOtlGreZ3pEzvmLskDEyrJbohLJfCsZEpSgyj
PMu0dvJa0crXphLqzOhb98SvyPQ/AkMCd23gokvLizgItPF9vbCNT4WVx9vKmQN4IQ4wwCQEVTe6
otnV/eigBp1wieQDzMQW0suyiSYC0sl8M66caB0YQ3PUNkXQDmdkrsovcs71iyZkWjEPduarOq3R
/Lsa6k2jPZrFREJAnAY7xzKTB2mFX2t6dzeTmr/aGt2/0lIa9paoISwyFH7mku6NncmCzlRY6y20
tuBIqPxKsA4AJEUOUX5Beq/ToguWY1kWtEgWxCIc7+WyS/OBDxvdk7TUbZwUFeLUMwDqlXOiyHd9
DUblIdZABtoV8l5ysvSji1zuC+BlD+5t5ulYnHGQCapKemnaNcm5hDZbUx6dNLzgh0az3LcSN+7B
7RvttYKQtOtKs9/LJqqibeda5gMkSnlnEG22STSX5UoRqwyNSNwuKzZqoD3j4ScJr7WA/gLbveYb
BNgdajUNzIHG+sYyK/XE8pI9uYMd34dRoC51fSIA2WzFLQQqFgFy7+lckopwXGIje0RafmniqeUj
TMW4+PkYjHfMSyjpHMPSXOornL+eHSf5JXRW8UR/37iYnDqPNnFocfwqg0Q/Yp830PZao9pa4Zye
p2UPizax4F4rNZfXQIvLW4uWDT0BO+u/AChHVB8D0XsGCLGqt1kT7iKZ2KlnOxrAIUZuobkVmK/P
MpHIP0e5/2oi8P+NFiGYDv/njv+aPPy1+djxX//EXw1/5w+pA8TBm4eOiJ46+qE/G/6MAgB8Qdoy
zJWcAJPsfxv+1h+IGUDo6BaDYRAT/HX/3fA3/sBaymTa0FH3SWW4/6bhjz7sY78fEZAtEPbyGRlG
WLplfuz3W8BuRuw1owe2PbkacHP6tGWpA5ym1NmOoomiGf+3Q0yWJd/xA5QBAZZ9bvBOt8mTdGpJ
nnRlp5eNFQct54A+KfwYbFVA4js4Zh7mGCcCA6AYKfVgtp7Dv1ZeOtkmvUVzalxMZkF9Swif6/ou
D3dHAnxlYpWMDOem12wGWMZkIpYKgPsgtySEfPYEJO1vtcHNIdl+eiRYPTjv0D0EHrAtNCtNVSn9
qGwIEfgW300jRUSThlW4UWkd7djDn4Y83+nKvjJFfhXZHRsrxfXoXGh2dJ5St7l564+UiwHyNrvW
tibsXPJMt1EFSJdjntkaB/47+FqJGLbE2OnH2gkXj1VLdNcT1J1X23xsXJpKGz0yLxKn8Qv8iFXQ
cJiTBzTMX+tOXQb0gQuUDVXtPujpdDNDfURlDvjA4E/2itBhOkAtDXFjolNHYjY+q3pe/0Htr/AQ
R45O0oGY+SPW4gcRM2eEjqoXz6Qh7yBysue6lbHT6mrTOUjKYos8VkmXuTa0d/qHIdzr/DEOk12X
NjfoiV+RtKuN5HwejllxrKjNZJZTgI2s0/fWUu9wtETkfEc37aLvuiw72tVwA4bG4+d9biQ4dh39
0ZfQASreloB0AbwDcE47eaEFDT8Sp3YX5D8g+/DZqTn82i2mQCfU7yJ1G0fzw4DZyYyjfQjfFtdS
5dMGotcFuA/ot0sDst+VaYdHJN3GjIKxzmXZpjaZZCbHfLauSX3ZBkbpOSRFlz1BlAQ6l7G8lXp2
psCiJDFlrXJ7fjnYwdhJPA4QhImP56KlLjW2VWKDLX8k74/+1bCdyCWLe/OhD0GtddY+dDOBffFF
luqirNJon9ZvjTNe2YbcEEDMOl1tY9Vet2GznRobSGTxvcdnskzto4WMz2qJJXXmgVI+2xpWdQX5
3KfTy4sDjzCRRyt318IW0sh0ye6yEaZz63RYoHvbG4LbYNS8tC3C85Esa+TI6QPIknozMdwiwv3A
pP2AK5wuu47GQtdOEsXHl6a+6PGfbVrQhZslbR5pbBxMjYJvDvqrHJbGlM3nEJ3vM2TRvu4kVwhs
9iaMqFkL/YaBFh1CHSdjVrfWNh+xVBuyIFk53xkxxXQNvahnoh00tDqGkuFXpo52VBDpOFyYQYXa
YHLohjmXI+oA1DsXxM8d9Co7RU7HMKeT16qajmRegJElAFgGABhxNm4IsfTcMb0M5uhoIpaYJB5V
/HZOPpJ1N2xMEJz6iunMmktTjvVVqnXutVhIXGj78yEHPgfw3TTXajW6S+VCOehUNwD4z0QfEDyZ
jPoBe8GGCca7JCY6mQMUikQbZ2AN0Fwi7Uq/zEyy0GaQAmrNGVp8nUS/nsTuOThEgl8UYrxRkZWB
dn1Mqz1lxGbFdGSudYWLg+gO0zdLbhJKPWIf+g0Vp7ahDrtLDHmXc+7FrfVgp4WH43+fIXrS8YQA
kQdxCVFAoychwCScYc27xshxOXMwFSWhnf20nTQXTwWtR8KnI6Py4MQeTNg2UUohPwpYwasYhTMR
L+53fJS+xoBQ4uUwOpgQxAQa+Y0dMz5oyDikFxY9z9l4ZhEaYTKzgjTvuVHgNQYmvDn0IQ4gyEqO
8PW4Pak84NBm/jBDVXG62S8yfZsKrOZCr6ntSvt1aTj7ROgoUA8DqJHEkhL3ALb8pDTjQjfqE7Gp
HJTS94Ys4adKNJKVO9yZbetDdD8P9OTFIoQhJwQvt22MrsudDmU0QvshlZg2TThh9T3NQ8njVNR4
a+E+W9KjGX1Dn/v74pQ7mw6Oz642HWYprlpM7bARt449PamUiPe8HLyWqYTCiiHQD60TIBxByuMO
xB4qkH2gqRNy1JvSqs/X5WgK6LSktQnY8l0LXG+wCdgS6tvU1r5exIShX9t4+nd0CjdYKTYNx5yq
SWgYaN+n4AJNKDQBdcCRcZ6IGasQan3MlAyRpssRYMZg5unVFMwva+8xWSImdW18zWgHBkM/bsvl
FghGXlfTm4qmg4WfvEFD4sZnQQqdpNNyvw1yssSRC87OSU0lkzFnKmeqwLFm2VMdc3aPoJjyWzfJ
7jmiX/hkNqovDjjQwpUFI9wbkREJswE0zNbiSqP51nAEeZwWN3vSqy7D9jTY9vU01LAbF/SZL2WU
t08NB7vXueDS+JAahvMFAOpz5ru4nQl0523M9dq+CgJazF5FhvAb+THz6s823QcQjYPhEa4AZD3I
ova1DVeDdgQsKN4mQWMS0V2HUDsyCbXJiyt3PLdSTEZbFLTpe2spDkXoP5vzdiSszcvanq8+cJ7F
BVjxXp+XmZW/I3Yf35QAtnDJLS6b1zRJeXeikc5zrUO8I7Jcq3q6uBaxNapBUXZQdQgKlKiwzvL5
X9CcTe0snjvZ8R2pi8zNUgfgL3AJ0SmNZQqLXY1DXp5neZ/Ex1RHD3csO5U6FwbhKR7hICmJDn3T
U/uAkiw9U2qORaOV4Bw8JNDlDsRthcb5gsYJwv/UcewxWGJnj/OOjvEBZ6b080bXiLEOkwg4UxgH
HYJekzMMmCKTFopBG8gbpaFjMpRl5fqh1hudl0eukOgOxjC6JGtRNT4/FarisW1x94q6JfzXqPQv
A4Q6ApucPE5O0J4Uqx5j0fpAEy66A0PekupgVi3KD2j/oU/ntYo82lcG8zp2DCTvo2O5x1zRzKq7
KEEdzVBkPqAYm+n7KU3iBrMaLMUOExPCEkZiuM6mwnHfjKVrYE70Fccfi8MwjtKuaHk/M2OZmHzp
nMwAhyjzXOthVB+qPugMz0UkGu3KyVXPbum6iL2HWcR+g8utZYaTDQbsPEb7jMmimrkoRP1qYzs2
YHgxL8LlCBkU43ke9gVcYrsv9oQ5Of31lLXici7nVvfmH3A9MK5heZDjCEEYZaCh7Zq6S6atYwSV
uWW6RZQbtgnwBIW7RJiN5BQlEFBHVZ3zwaL3pZYMHUhsq+YrJctcniv0A3S3nCo56gNPtEf/TNk+
6FPH2orBlfbOLiYM8FhmRxI3CNz66mI1Pw/qEZmC6Wb9KQ9JVmC1FQmH87AayNwb2oxAgqkbzipG
QUjpqd9ZUiAQoslv8to+aq7eZ4w7FgUzAdIIpicttV6aIrHwK4eDnvm6Pjcu3bIp9wmdlWdkRxKo
gvNano+tnSUggeAuQ5QPrGElraQM1YeJjkloNgtlTK/VHUfbKmJDp/jl3+SiqPx6ggK1E0ipFV0F
fHK+tQjonZDU2pe5J9WXnI6AsRqBvlj5UR6lymcLMqxtYM0UOoOMQYtNYs3KILFryjaqpPPNOH0p
v+VtPbz2YrJjr+57gngFfuXzmInfO6mHgoO+dN3Zi2FHMisDZN4a5l2N6Gpr5CQ7gP2O9LvUFpzl
GS/mh54WpYDIQbVE9398sqw8XLODJ38x2qQEAzCar8zb6L+FQEVHvxpXjngatmfZQOW3lUVQgKaF
Thbv0WSRJ2zmZAQNYRl+sTHK2ykRULnVf8unZs4uncGaHtIBcizy1Yzairay+2YFim4uvIn5isif
Dn0CaoPHhCU62GQJ4F6C+vowYAZcyDtVWeKNiQEefnO0u96HeF29kZ/RNtsAn5jY5wHZUptRDwRF
CZrlIzoTXKzYmrtnwJaV8iiXJPyPzpAI/Bzx3Q5G8c1Soep8rZ7EizkK5vCdpZzeL2eJGQDd1sgq
CAmDXHXpGN/DsRqtjagGc965kOQo2pcSxx86aEWpYNdYA3CfqFvAdVCB3CVt37BCkqamxp7b19Vy
6BD16twkxh5sTLrLaUmYyELpnqA1UVl2K5p6jZHPsgAfRO0ytYvUQgsS0SnbL0gwIhdM5oiZj+ei
ZmMmFfI0VILAKbsoQ8g3TsoEt1JO7Mkh0CYmD2V9EwWx1gFtSqIX3ln3G7TnkWHFggtlY89OM3pJ
GA0N85hxSHYVaOHbTLeKmy4WxleA3yUv5FKwhS2MFw3mCU4wbxd2zlOZNc2wAfdmaF6ZVxMTNzTP
PMP5MDMDYjxsbRe9ZOrutov56sRO+trxTya/gUIzlmGtRSrs2rHl/Xsd538UaX6gff5/6+0oOK3/
ubezZdMsPrZ21j/wP60dEyEnkk1Q7br6wfv8q7Vj/LGqOxFk6iv284dp7C8tp42W01n7N1g4HKJ2
FQ2Xv1o7tvrDhq/O/2WamCswsvyb1s6qF/2g5MSnJ5z1+ra5kkrdT0DaBS1Rh9HI8OmZmmdqaZ+r
UEIYMeAJd8vsnmIjL85cfB57h7S0vaBYY7ijMloE0aJcdMVBf6INmjz87Se8/tOw8gvHLyAKHIoW
+co2fSfXdD59MEWoSDJit2K5r+qzoutzDmXtyAdNm8CzNQ4Jv77gz7+E4KL0uJRt2DYeo089Lp2x
Jmlgpq8q0jp0xpQnOErd46+v8smrqMO7MwnooDrA9IlP53MnrQ9Y/quG85vo9fMpWETHCTkGCwhB
+aEwzfAh7GvzGkN+9Ofr+Sf99h9+0U+RAYpr//Dk2Lagh8c3/fQNA0fUA6jEcCvQr72EOQzzdsal
GQKEYWHLRLHPOzkyGsSHoLVOgdIt6s19jqD4MlOtvMKl7PzG2f0jJONvfqUfn4otEHeLo+MJ+dF7
/JtZiM0mdEUQUolOhKba3JoDTB9EMoWGa66iEKIjMoLB7NuzNfJgE82oj6Qc9KcUVDQDYPdG66HQ
s8mu2vxf368fdrCfPp4UwHd5UzAofbphzqKcJWyKwJ9C16HtRaquTq7A16nsp4OaU+PJyjX6U1Aq
9b1hQIpxGzvag7Mpz8B7dL9LYP30vnIP8eWsIm42gZ+tVXKh1IraJtraicOLmEQ5Yr8mcraq0rXn
yHbnq9/8AJ96v+v9sTndSKJ0Vu/95/fCZNgIXKGOt24NKAw9JbiItGz0u6bBiEh6GFSuYhy/19wC
sHVtdznT52UsamC7oMf4oI8M3H79oT55lNbPxKOMotFkUqyLtfP9d8fv1LZ2bWYy3gYKrU/TBdO2
0Ymls8JggoYIG0shPvzNT/95gaA1z5HUxOFr8v6wYH68qNlX4s882VIF5N+KdtgvZGz85vf+h6tY
67pn2Jin8at/9nlJDS5NGqRbBEn8oLIDrpf1Ir/9l78gMTmssDA2FDRy7vDHL4PVl4oqSTCeyDm7
KM2IGawMsn6T9l2whxcl94mWy+tfX3UlWH/YbniDWM8ZSjCzEAL3wMfLIvF1bRioll+iIgoOQDq0
7+R9k0NVzrTb85GkIsT8GcFeo9bM1JsF2FavWUaavI6jkYGosTcOG8NturuUPE+mZzCMAeWUkDZa
e9UANNZc3TYKbOuGhNfpNsE4dM6jJK5Aixg3tS1ae1t1ag3cmoP2PFxWBHPS2+D9Kyb+F3Sfymnf
82WAeiQmpFEFr3szDNG07QpR7WrNZPjXTLjNMDm0PeeIyOge6fjLS13LxwKxkFmeeE6AQUzKpcWQ
WhEoacBA5bgxe5XdoT4hjMQx6tDEPdUTW5SZgyxupoGEk0qWmbMXxkwdmy5D9tIxuw4I2ZuzR7C8
ceA5qUZshQHqOfZpfQrC1VCPvmrEcDW+lutwYMgxb1Fd3TG9qR+JLqEqBwfY+r++pz+9iz9uqYXn
krfDYHH6eEux9i7IR03OnCbATYbbwZ4pltzKuufct2TDZZQ5xfbXF11f8A+r8npRdDZMpvi7sMR8
vOgYBGEvwsr2c9p/W4JK3W1dVJWP7/SvWeR/3Db/4ftRE3AxgclfMHH7eKm2DeE2EQzu57wVZ8bc
6DuQllhcRAUKTbfWeDTSyX/9/f7porAYJTYMiRXzc+wC8o4hmJZU+kbpdhfpPKGRUxlZJUHj64r6
RHYEYf/6mv/wm0IugM4uqQQNd51O/n1RLS0RwW7Ge81J09qtJluvih2SpxkeHX59qfU3+3T72E0p
QWBxWMRWfVp92sTKSzJUbPyMNAfYtRogczH9Ot1dLgwgGL+53o+H8NMFHfxPMCIYooK+//S8ZMom
RzSNlJ/LjgIHLPh3Zxmz1zha4vs+zc1ny6H/To5Gg/8gp7N9q4FpeLJhX8MK5jyv0BU65V6O6YAF
NGn0a7p7VeRbRGEc20JDNf/r3+gfbofDAkm6F4weNuB1o/hbXQRlqhrhjtC6qAv3vO9j5k4VDUpZ
tdP/4VIUpcTlGYyeQWl8vNQwDKTaFKHyjQgFwOjAwiZr0PEgBf3uTvzDg+3gfue1VUqyAXwq6+fI
bJ1kAK0NGCxAQkTLeWG7x5fTAjdeQXNnzMmH39z/f/gtCSXDSYetmNQs/dNvSe8sniINJ2ev0oJk
RgtXmokyiuwvc//r2/bzo80xQijgKmTLCWhMH3/LaFoUIZ+D9AmrtvzEChBeLn2zt5KMsMq0y36T
q7B+9I9PtqAloiwh1/A1qDofrxeQWozoPJd+KWt7h2a5g+gLNv3ffysBK4grscTLz9ENddxpFYFL
SHQknlvNIO1I5FF/iU+w9GRaO7+5Hn/lz9+L5QFH43q/8NZ/eiYJ5nQ5jBU6QtOBMM4knhjZgXkZ
MAlApyg2BQHpSPnmqDq1U814sWcmyAygNRjyIZ1PblXgQMhryUzMfOiSGFDjAdXBrAnobmOG9rxs
J2qJoe4E/o5uuad0rwvYbFX2RuzqvI9iMX5v6fdfhX2Xmbta9WzfJBaMzJRHNthN69hhuEUrEF9O
S968TIlO7aIpC9RV1bjhpiAE4gtqIILtLTB7iIf0pn+PyjJu0AyFoJdHYY6vQUkNRpuzpLUVLUl9
xklNf4PROjGsovf60PZ9/ZByt7+nURtcQgsCtDkMS5BunGYlYMc1zAWm6lBdeJkMK9kwUCpfbZxo
wclVGV1Ios9nCNzxqiOTdLx2LdjDlBCDqLm0tIZGaKL1igFOumScADsyJ0SfYiPAgTS9m12tOPSH
Mv+KhaTOt1NfmfecGIanDEfQGv45GrBSM4Fs0Z3n6TUYGqZ+La3oEvzlklqbNR/xCc5yUe3IueIw
N5Vmnu3SuKZ9aMDITvfxpGzqpwn05IYPxYIEGjV/Q8mo3VYpQbx+WQd8EPxY/IR9M0trF2Qh/4a6
0H7LCWT8Ls0BCeqcxmG/a3Bd3GZzFlTIGMbqqpFa9Uj91oEKDWKb+TsSbAe9cm0umzrHir8ZUw2V
V4yyEz6IBfWXiVrbaejbJxrAUhS6Os+WKejxBzndA4h8SQ+WZvEK6Z+LU2cWAjLw4ri3rihqUM+T
HM9Imy/QDxgW05iK8Gl+1pghHeO+AlGwXk+GRwk6lpt5wRQAY1pD0sG95T/EMhoTcx+I/rJ3yg5o
k9ao+0QvtIqs8tRxLkYnL4+aXUQQEEw33SelCI5LNyJoTZO6gPJMWpw3CD28ATts3nMhPfOmFn3q
OBXLLc81GAHCwIb3umzcfp+WE5/WzNnkmHUE9ZUkgiTb/npZ+fk4QBVBbKTj0EJwkO99XLyIJDAy
8qdMvyY+fV9jpwQHU5gXDGfGLbUHU2x9JFguGKH2ZL/DVP3cEKGic8ljMmjPgalSn/gdhWnUNUAq
qN6FFpGmnS/I0zNzQW3BbC/v7GrXW6vYQmqFX7WNe+VahNKY3HDfsfvxvDK0+TdH25+3Kl5nSFJr
qUI5Zn/aqpjEOqOWG9IHpj1tLMtIr1E8uxgW4Fj8+tf/qflHPUvttX5511AKetXHn99NS9FbqhM+
PcjxOJUDyR1JWZyj4bLOZmw2XyNbFf6wsnqMJta2nEJKcIZqpdni51X9zELlWMXu1x/s58eCODr7
xxkYVZw0P520Y2KNW+LNFXbgEj5cP+J3FrLSdqWz2krSNdE6DgwvrjPDAwMy/uax/LnpY1jsPBzB
Wb0wJ33e7pakgtgQjUxKYUpfVsSx7OgKVqtMmU5PsMZz4BCA4ZGqaxV3hHcsPXN35pTtCybX/PnX
v4ew1yfxwy5P/1jBfrFXUyhg+U8Fs9FMkyYGMp3rZehPCDMWe4f6AQFYLdbASkxNMRJw1feXKPQ4
nZgVDxL5Abo4hTzN34aZFqrHSEEdp9RY8aBZhNtTYGfTV6k6xrDATpvqyAmaVQ8m0HRihkgoU2PU
WeXhZLcfAbnrB1Omo8lOXMNOzlujOWCTDcFFB2VWblCus6GSb9FCTJ5t+RTZYUEBPc8GSeCpKQJe
qz6+zEwzajfMLkuG+xg8Wo8umnyrionlpsvrEYCKzFB2KLsZHxBRCOAaGk51r7LG8GhwH54FqNcO
JQfpHFjjcmfmP45boPJhaWXbfO515MEzMqUUQYxjIKsGW5mV2FliZV7Zomof5DIu3Y4A7/qqZwUW
ENakEe4s8pyItZlkc98qOgvYOkneO4yOqS1+Z+uolXF1Xg+sLjg9J9gLXhnp2WPdkz0bTZYj98h1
6X9FjLkLv2ZGL5CUdTX2P3QFtif6GuVf2dnfcGMX2p4dMsvfGeDo3T1hSbp4WNzINg/1jEACeHGT
6FtGn6onsChoj6Ri1ZdTW8nhvFYEYSK1DJbUnzMQYcdk7OoGaT/g4Z2yh8a4MVOn32mRJWq/bxwd
9WIM5dkjCrSGYwtC/4rxvCs3FaqIez2cbId2BvMH7mYoa39GEb3mx1SQ2lHn6+auEXr7FmG2umHL
Dt8UD1HMKC62Xyl/11GyW2BqRkNcPeOnZcssIr39wvGSNIksaQK07GVcB0dnJvBlgx9zoHWXpzQO
XBwhmzglj2k71lF33wK84Smd5mzfzaXTEvoKjLismYj7ZLxOuyqOSxx6SvT4fsHCp9tOmzCELgWP
KYgvWF+AcgZ1hYvBMT3Mv/m8aYIugqBgdu0j9UOro6J0Gcoixspnf+HtI1U3i/OHTpQabDNgChR6
2lC9A10po0NlVf3o5XCBew/VBmpCJBlZs6+zyD5PlsZF6RTjATl3i/U6atbaw0rD7snYmk0MslYr
96TuMIbrcM70JEt2U3U+tYH+EBkFDyBjEe1VjonCII68VPnN0pIVAugheg7taTxouYtdkJyVSfeV
kYnnpZjll77rwRN0eB8tz0yZLfhz21AgkkkZ6+v5FWbsPOuk7oRzMb2MGn1FX0zZ9Lxoi0kkL+Aq
+kaoJPZ4jtYaJ3SetVKb0MS2pOP6EG5r6JFVqz/0bQflIuahOk2LlbzbqtVuwlYf6Nln8fCKkxcX
F5JD/Utau9r9MMWKaDWt127yToxigw8ov+NVR30yyiH7kiaOfB5Mt7+3jST9Pg5ywIJQYe3SkDtM
WM0BJJhuFb5mnULr2+s9OVoEqlgTuuEIlRDvWZ9v54Jh7TarDYetoprq2eOI3TWrrwVhz3+xdx5L
kiNrdn4Xrok2ODQW3ARCR6TWuYGlqIRWDjjU0/ND9jSnu4rTzV6SxsWYXZtrdTMzAnD/xTnfCckH
xpXojtjHlr0TVKkI3QGmPHIQCDoTV2iIMAw0uMSKHTZM87UvYtJF8qyZjh7pbrwWdpQaBw16HfnF
XYlbBtK/99GORHZshqzLRjDlrtVvZ3pMwPbN8DwWJaZDwym9h0xF9rFtGmIdjbwn8qOJ5+hC9GFq
onx2xYSZiRxMdAAtdhSRFW5zbMvJtPdcLDIOhmrAmB7lQBUPtXIRHGd9kVwCcGyGQHb0goHp5Z7Y
SCeacXgKJ7yp66p6FFiQnFVC5i1Ie6NvP01N4zzzIshNPadkxIQf4ETQ8cEqAl1ScBPamOmPQ6f5
iNV4K+XOn5l3BolhxY868UY5V4os/aAa62lXJayd1wN5LgmSySrLCJckmWSNa2OcSMf1oy9zIuNu
P1RKe+KblmTWoKqGvxoPFNyQF0ntjXuRZKveA/6i6BZWdQPvYZN6i40xL1K8XH6mnIeecAZW2uR8
fSZi1kl109zsqWPZf4NbiG2QUGV5bojxMVFSz+CKWwU5M+gsKyac3eo0uRlwt/Yr6VXje+QY1aIN
tcvnUDTzu4Tk3e8hknGLdgjeyzVfpjqPVgNa2UYvriNz0yYXpTdB5a40EVp0S52mwG4/F8CvJSZV
/BFr3Sh64gjDhDxxjeRNBsIFu4TfB4b/yjHx/+buHVzRn6qlX1I4z29Q938CKfEP/nP5bvpkt7Dk
YBT7Z1+F/huUAnaDFvUvq/eFfvzH8t37Tfeovdl2GWTZM+X/z+W7/RsUR7gM7KZxZAj9X/kqWLr+
VNZZGCssVvn8n4naX/zUgBBDPQF5ZRrGeqH8KvzOfyHYNZnJclS7HCnfj6zsmUgwp/IWZGymNt6k
xgs0zo21FX5uPTpyxmRJVq10VwQxRUSEm/W8S+cafbf03OV0TDJX3wg2cuT8WXlOph67PHyPcNR5
sYBkHn3WenjWVE+MVOFmLlsHO8REodAzb4XthgZhZ5mDLn+Is3s+tS6jIZvHj9GCb7srbIt2mguG
uzSqYPcH2rCkdHsw18tVbCdNuqmaBJI4Cr9hZY9Uynjm8/TZzD0Le5ED9B6XbiPrjWkuAmmToQ/o
vbHBYwW/rFrNFZK/vUFrfgyFiamxHebr3g/LrxaTJwQBejJ4E+MtQlB5Qy3r8urxzo7bwjTytwKX
qHqaOBSIgVG6f9EZxXRpGxPV4YBG+5F5hR0vI40Y61gGwTWRnniZSiooRq7L2Kkhnv5ZUuvCb/XL
+o0FHQVql2lcPRlrim7tULOCVe41KTbwddxP6uokCuYutnDM14l9gWCYSRWaQitaJ6VUX9THyWNk
8WM2uelhAixbF5EOwPOYsgLc/YWI/SWocpLRw1RbWGx9xPTYyHJgjKWK7RFMO1Hy6ySiKg5IkIge
Oz0do0AWWBIJ4vEYDrmpg/+DfmHojkkLuDawviv/8rsLYItNRxAuzcHw3SdEfSo+FV7ao/ndRwxC
khvU95m6bPM6NnaNwZ/D12vC47KGcLS39dKYTN8nmwwVp1z2feKJ79OvawnfXpffp2K/HJD+91lJ
GjfnJrOYtfo+S0WN4ZYoo+WM1ZfjVn2fvMT2cgoTzhUNewVh5N1cjmlYxZzY7XJ4WzXcpJX4PtPV
9/mO534561XIo4SimDvAWK4DdK/cDPioMeMt10X6fXMQ2JZ9LmE/wBkT13kovm+Z7PvGab5vn2Vs
xVycK6nrWeEhlF1uqsldvvpqzLnBzO/bDFGA9mR933FEkERfOtqwacd2j/nsYLYJEu3v27HyjbJZ
l8ulGTdAQwK84dylpK3Hj+H3DZtaaJd3kQTUhKvdnB8Rg3MfJ5NBqEg3tcwnNCnRiMSF4cZbpJeo
MQsGxIQl0gGc2zQHnJxFg9RWTuN3r6NqzKfQkzJcg0YlmqWuZdhemF7WpyviRN1il81YHMG0uKV1
iCIsggc44kW6bYFMeEFhjHa3y1Mq9Cv4SErfD66YRdC2M7eZ0JjsB5YMiViTuT+TepC40UBjtnRD
qHVCdxl64VVsjHYeMVnE4T3WQ95kfSZLY53USX/jcReLY6JZub0f5WgNd2OtZ+I1KU2r2OB/IZJn
zDE6rhsq4mf0Oba1iquBSUkhTXiFxpTiyEA9OBHSTpRZRj1b4zmpr0DK2OFNhGiUUJ1Qa/s1wie0
4Dg9TbEr+tKKLzPTT746RLc9Qwaf/rYcc1pbks/MdsfYTH9kY+d7FCB1+pG16FC3A8ntSIZM/NTv
ltYjgK3m6LNXnfkp4wIdNGZUazgnqp8R/Tu6/lh2BuvvmnOECk1o9s4zrOxJVKbTrWyw1T4FiRM9
uQVuirMSeuJuytrunsoixGCCMQhPVtcTNrcZ2wpeh40SJCMVHCLShnBkJ7oxJiggjkm0MWLW+d3v
hcayejDhSTGHVGpde/ZsgPZIzPsZ924bKJ1t3DrXXa1ZVWkvSa/JwbJ0lSB1jx/bPjVW3r6bFLch
IPemhTgQVhp6fmHh1WU2SoSPtBXZYSFjUbFxY6dKtmrWUeVQVKcHCCzuV90yCA0S5philfac4gfy
tHywK8DkogBCXOXyOGXQzT2rcTee35scMnVdEIcSL/NuO3YWgBKA3+eEC0DsEE2JdwllTm5Ejb57
LQ2tb4/xHHbIuJMM1yDQ2u6jlQ2GlrFr5ntNhOHS1nvtHkjPi+aCWrcKK513ObPt4xzK4d1WVXRS
tAcmjDKMjyvb6AOFJ+JeWpjwUbwXX6qZ8HnocTntO1KgOD/5ER94weqvURv1Fiuv7nKZDHlvBMIh
fw+zbkoWEeb98ZXj22W6wSP6bHeWGO41PP+3s+d0T14jUPb3yaiuXcuSwyabw+EpSzQa3RDYEQex
zOydW/C9kOA95SCGwkYLJh30O4pyhy1I6aajWoWwQYw1kjdkzKLrd5bM7buKxJJoXfQg2DcxdSwj
pBL4wYoJlP/So5zHI+yH8VtGYh89cQ09iN7er+AthZ6wYAliJF68KfMXfw+IVIgMqAOnlEHgmaSv
lIkB4aMk9JVyvIrxHkQbjOYj7WVERt9KlyVhcpUI9SYgiDoTiPniOMFKEU7O/6+KgTcdPv/HfzOW
YfV/LUm9+yHf/1oVf/+D/6iKzd9QoxouXwstrm/gDv4DL+r9xlfoez67YERBHpXvH3RR5zcoJ4br
MivmjKNa/V9FsWVgNmaNT0GM0ZjJ9b+jizL3/2tVjKPZcL/DQeD6srP9uSpOALP7brSc4zLtj0mc
aZs+r+yj5kbVm4lw4MmQuAEmekEoRuOr6S+oG47zK68Nw3MyJNY72UBzQNAk8Kp4IgQrneetrWbr
3HGNwtuxXPdZpFW7w1Rcxifb9WF5Gl1+HnAgfw2Rpd9ooBAOrAW1SxuT3a3WQrsXUDRWWTKoa5ay
oB8dVT+2sxYF5RCnm8FW9toYXVryLiFs2je0h7SDGFLTlx460ilYWyU4OGZ9bG6I7rPu2PDNO7AE
6XuFFH7lxslwMM253I81CKFhGubT2DnchjgCz3Ms5k1Fsbe1nTg7A/W/MGxweobYRKN7m4swCWZD
3IUI2QLPZxI3dSNT39QM33wPL4BeiQ3nMwdeQncw18YnDBd+9yjZJMSSkeJ5lMwbdjYmN2ojHBdO
fKQyuXKih2GqbjU7p62N7OEaI2OxLfwhwnAZYWsoZT+dy9KL+O1V9wPojrVLFv+DmDlEuYCNlU7a
3TuCJf3OUkVz0CbrvkLi/pKFxFEWkaXtWB9ipTMvU3I2oGjL8iZkO3MxM/Z/GMgZ2riOcvZupfX3
EZPelXTqSHFw5cORMsoBQdmqx84cEU0NcT5uACCwslHxh2JbSVoV7FhUImAPCzMgxhKUoNuFHyru
413RmN2Nadbc+XnEQDZU/bqurSvSxSycmN212+L87mHyxIyJhwmiiT6imSuiNTOB9WCzDG/U+BjV
2B4mfDhRpt5dM7m1MzNBy5ddMC6pjx40pqAj13ZrWinpjPZ86vrx1GjkHzMXzmv5HhtYK1kUZxuG
Ew+9QfToqo1UfIb/zI3bNTW/BHN3EoiWfRnmsIPHXvpRuWl2ErE3nEKPT2cVDfOqdQoOWRin5DrX
BaG6kh1wyWj108CfBSyHoDETv/qBGVNoWfzW+Ac2DeionXSGNSZiPl4GvcdK0RuVfXZBycTQE3ro
2mk9gCbLVRBp3ocYNGuL6QDGURvDAeiFUNcT/g3LiXaOx4hocqddAl0T+wNBiKnNtEtqG50xWR7P
K7MzVqKcrZVqqnFPRF1zNHr/h5TioI2egvjTnYSN2340JwF2zx0v4n6khLIBc1H0bIiXP/XkNK9n
ZfPCmXG/GazsZNaJOPZ5E69GTd/aEuAwImbzkNSmedlW9WXLtXUzanm3ytzmgxHXg9sP1ZXw7JvS
oEsFKswmGdwPn7k1b5g8vo21zM6tk6S3hPQooKImQ1icZYY1QsrJnZyL3Zmw4NMbr3gR5NvcWc4J
la61g/TqrnobRzahiFcd7q9VncYvRl7oO+Ish0eFOGurqkbdKcO+IHyEzyrW1mVdHnH5gfozv9Ii
OUimWBdONFqPWYllvs6vOjQ8LC6Zn0vPigG6DR/lFDKJa3Tz0R6L7+F/cvIbjQUI89TO0p4JdNa3
pcxmNm3xfTjLtdMlFWgmiLWCt4mU3cQ9J8DwH63JXLKg5Ecepzd2aavrBDBi7FsXmikOydQ9VggA
MbPjaXK7+o4M8s8SNpGrmksC8upL4kaQs+ZMy4sKE3SOO9CuO/I+lCMPGkD5x0aDWQ7CWsPQqLF7
nht3G4559mH2vjwnEb3hMObzF40f6F2T7PUqd6JThnl+pzK0ZqsWy9kqLdMQm6ilHbsaKF6L9gKd
dM77BNk4sIxy3km48iuSZeztGIOvWuqdNZQod1dMaJqzOQJqWJjv82A5q3wIDbZO5biL2BWeJlPO
J5+wwduJjeprUll2tnbjTlz2TiGvWghjTJRvQoPokg1RH8k2suYLBBIBGVNU08xj408Wh85e9H7K
ND+ZwKS18oefFfaPka8NdpF/I/oUBL03jO92SqrKVMO7A6Z24g9BxkS4/TpqooPHVbSBwSsOkriZ
u8JNPrtOuGuragjb7ET5WHVzf1ujsXhsJ6LfDWc+MJfPVlFklDdaxawV3L1vtCgcnGcNdPGycICx
Nr5ObvlAlki1xtyq0T/H4WXfZB9DjLS0TbCQNRqKRD0mbJt3uzHeavrqOlCEBzwSmQCHoxQhIPnE
jMztmOX0XTS9zW05o5cM2iHXvF07QUf0tFF7Mfu6PFN+ZN46I6jh3tI1DzdYWasXV9MW/KpdXhPy
2i/TmeoMllZbt1aqMXtPCgOXXtTLs5m20UAvLQ3CHrikYO1wDGCfx9GnewP7UFx7e5E19SMwW/ve
EgRoQKZiAE+Mcun4e8IRtLcGVPdtbxjyTiNI8tbAgHhHKYJrb2CXmTuqRS2CWY45FOHKOodW5dvj
FSJr8JBNC3CYLMidzUqOzaV4ZPDFI6aK6uRTOh+TWY7MjvKYC9hpKrAawMoa+LZfOLXZP5FZZD64
EF3BFUcGJyRBCDBRpHmdlbtK+B6qjbK/NZSNxxbwNcgW2LChf5emjENS/bKR4S2LaW5iICyqG3CQ
+vkDMu/wK5GDQwSdtm/baZfbn+AG15ru7joL7mIyv7Pb60M3W1OPox/KfDz9NCrh2UMVHvTpcEAM
80ba3VisCg4KsBta/b6UiyezUv41iZEdzAJEfYEXu/Qfqnpr8MStp0jVy+N7YTdq54NaSQdo6IZP
TwIT0X6wBOwDyggTrz/HMXSTaFvCmoBUM29oo9obBlLOA4MFarcIu+9d6poGMzbLv46jsn1LJKyL
RHHNhDkjTPJRnVVB3PwhttmRk14A0pCR/LbzB+eH47Ykh7vzQ94oIrD9Qu5qXVmfmP5jvDFlyw0q
i0CRunzTNuJkV3N+ZxMxv0VILddyxFldzWDYYvHupvqjb+KRlK1dXla+tPZRitwL7tL4kofJnm3b
jpnDp62VZ5YiO2OJl018EpNnw9IfE75jZoOTEZ24hMoffTpRpczoXbBmReR8J6zKwD5Gn02bvbma
J6+MQmzSerTPJmuJW7tGRYWKIb5GHGi8NLLvTxDWqgeAC+bVoLp27+QT4A0HfVE9jBZryi796Nnw
b/rWYGqbmebDAGCcUqBsvC+zyBnKGXbj7AwE1rxp0dq2cIySOp85/dUUHfWMaUFZ7GwI5tx6zr4I
8WKkWpxfR5WMj3NlyP3Ydh4WxDS60r2evRywn3oDYBYsVhSqDUJy+1AayY2aJ/fJNmP/cpjJWmzY
kcKu6okWQ89LI4z+XwHehmlec4wnpraxUN2nJNTCXgNe/jpMGa73buOK8M4nu4v8WHMVjQsxuZub
nUo9JlyI18NDipX7K7Padk+bu2TbdkeCWcxTXkfNqpHJtM8gZkLEq9VhVq7x1HiiCAg0QKWnGZWf
M0p3oIAXTQu9YkawrFyZE8Fp+YgZcgStGL8hVM9k9/nQv0NxlNbYtRtrtsxw5fYu/A6oWxRnxhS1
YO54zpNqql/liLqGKc8uSsrqGRksLuh5SoYC8Q1FsY7xGgRHKeKAT1msjRbJWMGLxmogkyg4qD/N
jRzLdtgYw+AXq4aAUOSM2jQfNNeNFvYGIjcSoMw9U5gOESMJCiurntXTIAknB9iNwNhy5ARjL1H6
fYnsHQZJm/TDak5zU6xz/L58cLr3KNCkbeIYrlBYm+79BLgSW7gfZbeEohVM+0J3G5VztdaZ5cI3
cDSTb74wmB14bOOmpAHJWWXTfT64JCWYaXHF+R9tkRtEmC1RtqM/TK7I0iHZM7LlG0I8XmgSdasv
Q2vnt6wiCqaL8KqNVXPft5VEtOdjqp1LCg3Q+xCuU2EERtiYl1oMMG9yzoW9BOllsri0pJLHtKzz
e4M2gIOJpo4LxAoKFnabIY+sVz4dkMQgUdZxn0N6bbVhCyrKPoeteqlN3V7nHob3wFcJPD7Rzwcs
aBx5JbOWq0lBNx9j1eFejnwM89AmKlPrjxBU3GODTHWXY9FYQ8/STgN5B6xLwNyp1tNPITcfsbjS
PAAlaMC5WNomRsEHksVVxXOLueqQ1h55gR5h6LMjiDhyi2nP/4sLVZc0LTtSY8STg78/wyCS3uqN
/w4atloZU0mI08D8sCuijQZLlJEzfXIRNbRF8cgsqOis6QoUMTqWamB0jMvkhJi5bu/m2AR+aB29
NrU3yGSuaRhelf+J2vNgpMxHkWkdkiKhxhUMqvXhFi7PAKVw8I9+bJI+F1roys0iCzoQqM/8oi9h
X9pB2lVP2pD4JLnDb3Uy68eQxgQggCud82FR5W3J+7tgFaSt0hBoTuvGX6bNG6HptQO+xaBhQPq5
cdPiaSQGjC2tevRbzdgADEWKWoQEIWQ9uytVXEoTcTQh3N5+nkYvXNMXs5bpOKum0F6nrqY/1AbC
0pamYoVdEdHD6IZUh3B/S8atGlUvwXjm2YLzQO5kecKJFpgEko9zad/JuSAuNKzmXSPslz6MvWcO
wmxJPHkt4Xmg8bXT2AIqJbRHnQzUTW1U9o6vvlqHRmvvuzC7hwEyxxxtJG+lfkevQEO/MqiQbqsQ
h/lKMBDMmEm6OXApPU03jd67QaRX4VqETrrjHzab2R/vknT+mDxo+ABgrXhVpmqd9nV43bg2/U7j
PkK08kGl2mF6sPxUvae90ANbdHZOJKG5MetxG/lpveqNUcMF1fu3BgQp1POhd9HQGHmqu0iyIr+y
mdrAgE6Ank/K2TodiEdbeigtmhrUAt2R2U4XiC/ylW9TYDbdpd/4H6nyHIofhLNF3kImYs2YQDrP
WFmsJ695ULZ2J7VKIt1Frh2L9qXDobqnqeR5tfk6IGrDBUArsm8sJDwlkFNjiC5Dsbj07Wm+EmP+
Olt6H7hm7+67ngaU5kUPiCGhck4uDU1Gh5F+2a3530DIsUP/Hq/w+aAXtnUDlkWxSxyxrm2CNQ20
rBQg/PS+FW8EOqE6mozX1G68DW79IJ1Nua57FQIVCcsN355JRZxbRAQX3cbzwIdU+XzDGvKuEc2h
qXnINPKcAGTYHMLwU7Yiss7ctytw83eZ8a4ZA4Nb3Z627SiT9zFiSsSY6wj199WF19lRrjdC5LtB
chlXmbjjrmih5qv6WLgVYwqiDiM1WKQzGPPBDUsUfCHhJhbJCLK7xlyymZDHFKSaEYLN7D0cnJUU
0AXqqCwPMfO+oOnsfif03L6BMpvAmwpBMgz1tHbS9mnwbXXVZiV5HIn3jEIoD8oq3WWhQrKchXC7
pLGvCd4Mpjli7VC0DyQjb02ZnoGRf9YeWF69shfNCCkz05jMR8JPnslolDdon+5JmSaWIq+oYwe/
2zH87y9z5gXBbGt7ZTXtgRZdIpKupnVoyQjbSuRsq5R9ip5200YVxg0p7C5nqSbead/eHdcDyzcU
BkhBQg9YSK2zBjBDxAjGoozeFBkIiyiKUZX0+oi0Ho4UCwgC37ieiWnXD7DMgOjGenJCIn2V1YIN
YAQERRYM/5Ikwvnh6Bd1XoRrQEYPY2he6m2k7z2poCo3jHiIqqCld0DazCiMPhICgMhqSDv7LTIT
P8ji8q42xrfOdJpVUfhylZHbQd82I2dE1rQSKVMM2clD44ysdsvQZ0JBMIbTHKMGQgkiMEisZrSP
ciZ6emYk67Smep3GZk8M8LSKbP1FcPFcWYUH9b7gNyLnrhMLkj87DWX5pKRI95qjJ1vHlslZeAWP
jdoMnCiXS2QEKWFClHtz5CmPi5AlQOfdUHjoG4cgUo5+FRTCHde86ccRWQLUKhpMxQsK64TdN0XZ
D2+KP8ykclaE4IAfizzJaqgmQEf3pqumMfeNx8tJPZXsGgK217Hf3X7v5FHcBhzZ3W0BDs5P8mcT
OPMBUVkBqYg0PynOkEhunJL8dFNzvogCXsGe3GX1/CIHyokEZps3F5YZzAwswEgmcqc51jMg8OjV
9/sIBnkYIB44130MNsvDYmLyubmUZM+i4IPvMas6uR3Mou9vqjE9oSjcWjXMNhY08HVHEiewGtXx
mK8jtyzvrayIdxBuTm3Uelwc07CdJ/MNTdSxCLuzCF/dnucK1cSPvAC/gio9MK2eYSXZIkLW1OgI
RbqTzRp8LT0zO82xg2OUr8sfMMu2MaVTUezYfs2b2K25arM0ouUkhJaoXCwwCdA3kQFUq9j27fI8
rQm/IAogXRn+ZD44MagWR4gzJvsFkm+bCEcdif2s0s5e+6o3/bMGedOPUnNty+bTbcp+W7ddDuRJ
gx84p/j5htqHvzSU79yz6NuAxg6mKffwrV6wR9XrGHUsm+Ef0gJu74yXDKHBbeYfqh2fjdRGVOHg
nHGKGK4UwSwXCXy1s2gM+x6ETnSpWRhJMutJU+nbkgmy9/sLhTtz39TRR4azeDM1+ngeJoxygNXz
LfNvypaW3JL+LBL9BB6moYuegikDhDjXzmVROBexmjZ+nM18egCp/MGYyV5y9JeEXYM3GvZG1WG7
N6ciGLUf4KBbnv9mvLYMd4M+YmdkX9P8qOBfYShIuBvnDKVNYWY/JvwsXp1TQJJXdO3M4BwVkueV
0xU9I6z4iWW9RgI6eztvPhP9Lu7hc7HEM7X8EwADMvTS1I8uVKQbxpn4ePAFrmIywRjha+WRcjQ8
D7xZiVbewZW+7DSHrC+UAhc5PKegbscHNBoBCOVTHEWc/UrT1t6oSXaU4bNhQSma0xZInBafrIzA
DT7+kVQeex8qi1+0ist7Qp44qWpHPSvt2fbJpZow3eeus9KJPAucIkzXkyXkHdDseI1U+hiJ+ZDx
JhIcln44Gmb9jCRE4IZK9Z9lWF1agoeS9uiT5SJs/wZWZK6fyCLe5X7EJzanm8KoGXA4G0LigB0I
7CF6PB+d2faCMCHDBK30To2hOMUjWqZK1NbTRKG0ajxAp9ZQkJQct4B9Zn2+iMLK248hMUq0UzmF
dt3eGH2qHRI2BmSc5iXTW6fj6vasH/CpgonpihjHDyz0Efp/a3zJeNlpQNJgHu6myN47CQ8hIKF8
p5LsIFKA8ty4dkQD677UWbfiOtqi+VHHaIini5lN0bbuIeGCbsBdhS6eiQpjcYP6l+ddXSvX3E5+
eidVOgPRjIpXojpOaagx+xpuVWeDMgoHbmXZPpRUTclE3UxQRB8UxPQdx561Ben1jPsT92NcqIYO
pcSkk2STuo19kg43FUMwebKmchMNUKqcigEC+Ktm5TfWqWEwa3LrJRUUdndmow6zu7ICaZfQmXAO
LaKw3q3EMv6rL8ZZyhPRBzNzk4FDpWc6RzhPe8GA9IuATgCuYcPBS/yNu5lb0V6RDu5s8hjcOFkg
0dqk49pPXifXFGv3rtJMtulFA2BTJASHCOoeS3jDeowHlOKy8i/apl8y01Of97okEIutxqLXFan7
4I7c04Py0aNSTh16VE9FADMtjuESq/ICyisHE3dQtIE26e3SidZZNNkE4lL41ymz93dNbyqqO7J/
Ah280tZtBmb8c6W/WZU6g0SAOlwmB7814yfD7qCEEim768dGbXurSQ/48sIgHPkRk+jvSHIJf/Dl
glgvvSFduV6P4SFL9Sctb/XPmNoGEQXcwh9Vww7cV0zEINfWAWrZ7MNuLf0c567+JpPZ2TllNzwD
cBkfM2bPQV6ZFUCShYiKSl+hC7IZhybmi4Fr6IKRkL1LJYWm4iC8Cv3koSCY6DyiXbuJ6W7ee71t
SHGnT1iTXl6j8zcJXUkrO1tlaU86YFNkF3nXZVsxknWbCju5mAAVPCuyOY6YlMIt06mWqjbv1lDS
jItyhD1QzOVb1MhrK2F/EOvMkoB1aIe4Td1LHgiFbJF9Al+YXt1R9tUnnM32i1FNSHFRww3wDdL0
SMqEYM4UWldTjRiDWeSgH30ycE9oCWbC16lHHJRA1B1kjXPVGtGVmy/8ephcuy73vJXmSu9psEb5
2dutwsoD17MKMcQNREluSU/A1ATRdZssXPWoELdW5lUHAzThc2nY0xlHcXWqkjn8lAajE2ZAZSQc
5ogSIS/55J+DyyDbSlxzXc/tQ6ctusd2ibxViBFXWiLCHaNS81TBnW4z7c0du5DOyOn2RqGrm5Y0
2rU3j+zkyoQgK3AcgdP68tSG7cgVRnGRtWQbrEQDhjMviAWA2FdR4zVGeJ2A497rhrBOIlJugHqx
pEJw84+aD+BILGKBSUDvML30FQp7xpe3kg5/898tXmRZeExv55TkkKL3S4LAsfZKonM3ZhR5a3J7
Y44YS/6O//hXIuX/29BfPuqE/1pnsfshi7dyQm9cdv+hzFj+we86C2H/ppuLYMJDJ2dDqcDD/Dv6
y/7Nc2zHIKndJMpV2Ish/Q/1Mf/IwfWMyecPifEf6C9iXA3XJtkcWBKMKpga/wb99bP2GNMjOrhF
tuGQn2ibiwrjT3yB2Q2L2iRzLAinMHJZgDjoANgKws9dJ9ZoS6oAe/wQDBUPf/qIrn+3rf0Z7eX9
Vd+h85P5VAD32DbaYvNnBpY7MCPlCQOU2xakwLuxrr83XLzuJjJrUmGY0fvdQXkdeNaCvck/OCzF
whj4s5lOQAxyYECYvuHiPjWX//5Pf3lntTXeqbQKfNet9GW6SQ+wzJp3ix/8oZtE/sNiVsZ0OUPg
mLBGrHZdq1v/gAr42erJ7+EaONsN0nxNHo/lc/rT79HrVd40E6FTaTrbJ93E3GOZajiqeIS4/Pef
+c9YAn6WYwHu9+EfWKbzs6WyHuph7pfKJSugbd5DE4RGmAFZuyBHhc+czmz8/W3/PwanfP954JJ8
9hiCEIOfHrB2BD+r9JQehDFeggxztLND3vVMp7tEG3fMvHWmtXOrv//93/q/+1wtx+E5s5E3oUH+
6+falmiEjVpkgVaG0rl0xjRMjybrFQkhHzf13/+0X59mC56bafgELUCW+OVbnNgvjhm1OEYw+9QW
7WdqYcSClMVWshfZlhk8PW1OQ/0P79GvbzClL7YBS+BJANj40/NTIzL1pgzyTwbj/NQzI99EzO/Y
DqefhRT+IVueq7//a5cv7ad3BzOFAagNGxzolp/enXHWFXsliJk1nIN3W1Q8qSkn1T/8mF+/QswS
nJ22C+jLJsDir19habaGZ9Qj4VA2xwPEW9yiYanmz7mM/z3jTeiLDI7IbcyucM5+PhBcTWQA0cmZ
YOmePrp94UQMLnQFzy1RjCVrRinrjo0tPYgysXwPHQNjtt6jtmmqkj6wiMuh+YcH69fPwNUNTklD
8CaBevvp/ck8Paq6kKGjQnI0nfSwmIKy87PhIoFf+6/PIi4cwYmocyO4cD7++oHPk27F45IyDHXG
PnUwunZE3aHYaK2hfvm3z9ByuQlLR9nMC2P7f/1ZtIoM2SxVBSyB/Z2ZYpJYFXVNp/r3P+fXNxOH
Dw3EgrUR3DY//U1dKMYqKaMqIMWjv0gnLd/NeDnX+dzQtMEdiT50Vtn3Raj16T/87F/PWyKc+JEe
5kJOXvunMwjqNGtqKtcgdg1uN5XME4IW8r/YuKRGdqEY++v/8MD8+m6iOKGuRzbp4tr5+aXB8RgB
C6bliY15vNbmPH/k5PXWf/+p/nLq4P9cUID+cuwZ/Me/fnvIzGa0IvjpSim0aw+fwgWif2vJ8AwD
vM81GUmG9w9UvF9QDQhVdfd/UnZevZUr7ZX+L3NPo1jMgMcXOweFrdhS3xBSS81cxVgMv97P7s8z
8DnGzGffHOCguxU2yWLVetd6FgNfQKMw/8gM/PW7EjIiEGQwM4ZllEbn2EnCA1vielV06RIerJJy
kr0pQkxBihBGRr2bn3xlqlL0p+C9P+YiKKj6JqC+/JNL/efZ+MuayIUmYoZa6TDs/i/7GXpWo342
1owgXWvs/BQl7nP/qgLY0oQ04QX5GcUrvcD+xAeXL+rY5SbhMV6K7yyIOL17KBB6GzpD9s+e6//y
EICxA/DqSLJsV37j3z44YrcLLr1qWfd2Hv5oe1P9XCLib1sMIdnDkitL3GblNabEPpFtoI09RW7n
RRI9ZoP4wwtGJgYDs2tEPyNPATCOccsElXxVV7YT40cKN1GnPekjCOWDoSIwGq/4GT6saTPXqvjS
LTfT2lCrvOyYuoHgGtVV2qkt1CKm0DPiHMFzcTv6U/htKltNhw7ZKL/Od6/CmQz5e3KWFJ1IQcNd
MjN43SXXZwsPXkLII534ITg/P06tnV2EE6udpKMsXYGfLH+RkZ4p/h4rMmmUfiXI/A5fMbPMdNHF
Yg1MP53wLHGMXqu8DDsiKhXD4j33c0pVBBL39v//GP39urCqs4+/0keEDXvk73xbbG1TWtF7srbu
SrOr0HnLLbkQf/gni8L1bcGz8Z/uT0KGfP0/uEygbR5hw78+O/k0EAvGfbiSbuanH5akbZ2OoFlT
fCAyyOlL29EooWxo0yKve4YAziXOmKnHlOVgdupb58afEu/OV0mtNokfpReA1ruySG+cSVorlyER
OTqCdGveafHjUlxRKg4PXrpNkR2Yy1fl/jpxWQUxNsPd2Gc/F9pZLLwugHm6MfO3uh7LbUbg52Ps
5oOemvxNtEVCcjsuxqeMdkPG9yHcbSqvAEaktbxGBu0FK2rTPFyXxGzX6Jh6evBAl2aRocG6WORr
uG1+u897EeN6DFPW/oRg2In1gCJe5bYQtINALesyK0ZB3D8MHihz927xaBGjp0l2N6SWaElNUoy0
t4ra36fpPO1obWj1yh7s5YeTEMZ2a2f54KLbawL+1ENSi1WCUoaCdh0Zj2O7syjLeRZ2EEHmYHzR
1fRuDv2cY/fDsQqQXNHRbje+5WN4C62TqDBR5F7ZPcQCpmXjYiCBnFF9u92VNxKl1ySOXXpUKpCU
n/Z0yN0PUd04+7YMqbUWXRf9bmu71TxqlvfGvH2ayV4szDJQPQO8sB2Vj21A1kRgbnqgSao8+twn
N4pqipPVOzu/hXvbOugYfPjiTs1UE9XX5rgsHDp81LbXg85XjdsfhO19p3SQWNRscZRkXPfWckc9
phYqF9VK1+lnBuAITpTzDm8DpEYUonOX8Svyory0goSqWeSXnScMTzP8jyjidJqv9WyYOOL/Il8K
T/CWjuD8XFWe91hH9tUsNSSM+0zugAemPvb3BNc4XGuLrenehINd3MF/YobjMxLHuzO0klyemaoF
xtRSYnQPHfu1HguV7ONEyl0NAeZBUmWA0cibNhRrYSnKll/taNiPeXmCFkONYl04A4HTut/CK2v2
cVRhueD4pvd4lMI1VZI8TaxaHf2XA58gVD1/21lWf8LH11dbFRdxTM9eGzzbSf6cyrhPThxaymPR
CgfVUmUo41ENKn/p5/JHN/ULn2ThlawYScJrhKgclmM9XOCpin05jWIz4FO+xVU7nThm+zzc2btx
wBtBiX+KQaYgV4+rZnB2qVhe29yjBsCleDaQRCUtdZwnaLoj7/HVyMKF/XusN75VFbRwDra3XUzk
fck8Wpp1pXsbLL6jpnv6MQ01sGkyryYM72siAguRAsaUSzG1W+Mm7oOZbOuehONF46lexxKPifHS
F+VhX0Vhf6qbvnmAKJR9pVhpj0qXN3nfPUe0EG58gqX4dD7qCfMPnissqKowP9ntfEUuL7fJMp/Y
9dy3fKavqeXkcpwWeY2sVo9TlNxbs1Zn0bjWjzxe7r2JUXmRZO/28tWq7CVMoq90RExcwvk0i+SW
RYoCuMFsg77bNwvgExroFYE7950Qk1mXnry3rY4kJoioXC0vToDSVonpnPjTrUoQpG0fC55lO3tv
Ln4Ps7epQ/keefWnSLOXyLuK6b7219VAYLJLpg9YwLRFFfX8i/3d4+QszyFR0Z3VoX9Im95Kr67V
miQsnpAuuam5x8o0XsF3eWziJAQ/ZmgaqnAz2TCSwNP661bnySb17fsST0+tF4Namic3bD9xdzBP
Z0rly82oZ+sO28+4GiomXbaLIyrvhHea/FRsZIj/sKo0Vm8sSBRg6DtlRwjZTTyueqem/gV4nqUK
bBVO/pyMf9A3CxsEr9lOPCfDlXKLwe5JOjxDodL3WODXUU/uxJfZd5imLu5vBjoMBKXLpNf2vgo2
Hpj9Kmv66kuvJyFnq1PMc3bj6qVeuwpJus740amyOli1uS+YfK+NJacn16KNHWT9i5jNeaH0jhTO
9ZCRZNQ4MOWZ6uXIbuJ26Qz8NaqXu8WmMW6M3G0pq7OxEX+L+ARbJoZEBwHNYuDdk9VYI+ZEa8+b
nE1CgcK2ZkQAFL18CRLU3jUVjVwY2DQNQ56N6gaCPxTpeckDVb/5CpViolpzfIBy8ivxZ4NtMkuI
dHj9trbSX51Msg0TO/ugFPbYoE2I5ViIspEskluGtL9k2p7wo4UnLCWaXjD1O7SYg/C9s98cD9O1
W8YCOoBOv+g3VGeiftUOikH55Hp9+bLEDRdFphG7G2vZUnxFlGSg3regEHopxJ5d874eodNwT3zD
08UrbiNqDN2c3WaVCo9tPT+mtnuwR/NUqfqmH+pH1U3524RNNkuoJ7fSgKrAmjDIXCZbnZbOcTGt
RM+a862f/VGyGVKX2BXSPrtbWJ0fGV09Ck9TSDFOe5+qQVdPt05DXsOr3ReNfQSIY7IKm+SSF+mp
sbwbWjAeZNqw0A2GctTirghqsguYPD1Ui0Mxmt96YUCq6/kmTWzWDZLfBr807oJUr1xL/EZmr2cu
inTOgPE0W9XxXOjOX+lK4hosR2bdyb6ptFqxywiOCPIPmGMxsmO9albw3+BV9e9BYrpNgKUW3qPb
rCyVFnekoa7UOp95ulIvUV/94mTDNLztsNMVUuMURvjjXlzcYZUE813Tzae+jZigDdE7CzgVV9ny
MzYYqlY2AXAyWAAiQPMyupbi1p2o0ZLMIXW4DA9jxU2JdMGMryhpnIHCdR3vATUht7ZJNdV0Ks53
JsrwiBW0U6X4CXAYo2Y/FjLiTe6Ngq7i6mO0ooDkg/oS1+IS1IBoh7mLIK5KVxV9s6vOOPeKffR6
HONnXzWMX3JEGYm/uorqj2S0zyaJpnvY5cPBS1x7kzuUm1mz9cPUPqPoag7WjNDvtK5iTN3YiKri
KMrnOEgO8Qh6ztRbF7t1JtLbgDSdCFvexkoN6zG2GLUXjd70sUMWsPnCu/HLD7Ij9jeg8/7y7BEr
BZzoQjDw2mLdUXEFzBEZrpWlvSnSGtY3IzQyCnuahHKSQPIS2txl4qm5WqGodtn7jvUac2pj4LeG
x3thp7EDSMwguag3KBpf8HpOXabPiyAfJajKsoYC141n7ZJi3pkgvKAqv4gq/sqVu/N6KOO+u3UH
eiV18DR61T1zFtK0VfEetMumcUCbhSRf6axEfba3rnHdXS/xEkLwuaCflrtpMHorKxoxG4dcUazI
EtgDlyPy7I2mKO2ORCIbdr8DssX6znT4EE3cBUTm96kHjSkZ26eGosXWsupdiJ628sx1w2PpV9Hj
vgsmcVNa4lEmwZ1bITf5k3UmGJFvS1H0Jx8aO7cU7kFdJmfLzQgheNcSwB7cKOWg0c8MtYfZ/kzW
qXe8zRTNl3nOz1Ro3xT+ZO5wtPwKZiJPwZhj+QrZkbOb/hFWzSUIR3U/LD4OXZnx1IS8ukmpEOLO
MFrE1kvGqeQ5CaNPgpbIRcHRiOYx9K1nWrnXfYdACBzkd8ZYlWPotZwpCH7S8tPSpoZRFPOhjWdn
uQX9pdaSlwBbbPOOvP4x9CG8lDao6VcKn/3RlqvUljutymU/LVN+CivnuUjCpzQFxzG5zQPzm4cg
mfSdkPgCFr38dEfrBNJCrlN/SDelEzxOJePdgBDqtkrqi1Vk5bojwYRCCiKQBXbOvW4XTS0ea6LX
UF+Ce+Z4hN613+wYtzzoJv8s2uFaopne67pkv9XD58Lx18DJL/HD0VsEY40op0/yFLbQupnrLxD4
DzaAXgpYMfFYdl9hb+vJE8ZU4A6g705mXO57XJ8bkBVmB8AKB0IzV8EqTBuqcYcbWda3tEhjT14s
EBGceja8ryhnRQssbrnvCKJm5r1XuKEV6BTBSZAptSNvgijDeAqyUh1I8P+y4F+d+j7q14RZ75s+
vldddhoNgLa6yqN9rXveOjMhWcsdizWuJjy+YSqv3sV8JeTSbnPHh5jUFpQ65dVrs3SHALfKJmVl
WQnAAHNFmKL08gXviSTwp150ZX0vmDAvIunSWxHC6tJkknZVxmWemJluYUomt45pdgyVj+ko9wyG
rHej+MZ+ae2jKuAJCsd4r0rrkoM9D7v5NTHE2qKsI/CZHIMAf9hsbUQPiaCbnBvddw96oHBV1s2N
c8Xze3O/LmDG8PJik4PZ63GIwNXlk7v2lvbSCO+NnkMiqc4B0sk1tcXHZIXhtCkpacyT7sVdrBc7
a8S5CfUDRrtHulAeKyAV4GSzd2GaPSBXeq8894ZM9IQxXZ5aLzotCzVyDYYM0XIs4QTDq3qHz4o1
Sgc7d2gpA5y26BigKnubF0un7kIPJBCwDDXfyBYATWOuBu74wXZVsjbBVKCYxMeornb0Lb5WZRVu
kpIAsc2hdipCTsr2b5Ji12cXV0lK+dEW7hkR2hLaqIayJwVnVm2ckDOqLPSmyUfyR9bYtgN8oTF6
4cDYP9FLmGLgEFZRbaypBnho5fi8CR/bYrnzSjbQjz59o4Bx+6jsDl5h0luysMXDlOjmd6cNi5/V
dmwZGydz7mTZatSsjIDjKZ7QfNaJ9uQXSo73ahnY8pZIxzt8lUm/t6dgeq3jvL4HdS/itbAzq9xl
3iAvcW3R8NYCZvOP2ilL4KeAFDc8UiGVnd1I78pgP2uTDvbN4PXBM1Dk9EJtQbIZkvmeUoTnKJwf
bBT+z2maXICuH6x3NX2xVxPq/RUahrNU5ic/mUve9Wmel1iTRP+OjWLgDutg/cQ4IxM3NQ+erIZd
gJ5ldRwW8vQ2tpLnybVXi+LnnqbyMebwDIf0IpPoASFYreeWrG4VefdTWiJ90JBxi427iCkC6+JP
L82L+zSvtzqnopGaNABAebiZG/ezgRuF9Soej0Sla9Z2DbuMqmLMxBb3Lrg93jLtmJwWJ0+2yp/0
vVbtGfMRmIqO7rRGDM9tIN9VWL8GBD9XolRI4XUafOaTZ3HmiO0VY6rlnEVYL/OAhH7hNaiPrTCH
irWEfIr3Ws5h+VTVyRsFbJJ7rtbeChP/2rW0swnK3lmx6yMzFGuFf98shBmTpEkdMhvtiKdDHXBI
Hy2necwG575fdLZJJxmfGa9/6iLXpG3m6SmtrcrcDNNAM6I3Jp+NasNLSeByByezfExqibJL7yEZ
V8tjljA+IlASaQtPEGIX2kwJKWEih383wG+yc5uTVJ7mN0Il3hMP+EfXTpeM3fy9ioiursJIw7NT
k/XCQRjFNWaw84QFm6SOANLU8mJ9rivOeOWy5JcgGOYThpsfMO6sE/H1S+LkP1yuw1m7inLTIFpe
Lb/iRmDT1m07QiQQqTnRD2mRbse0r14IT1434JX3ZCcJv4Jvk7hmknkEiEIRouePl3qJ0l84sf1f
nvHM6wAufFX27mtji/CcZjj88wR3UehN+W0ZxoatBFN02NVilTcEbKNZnsOWBvSp9rxViC1IpDZD
/G76lQfdLZeFCdpIbZKVlZvWqx/GRo9ERlGfeGJ21dVcLelIOTMeUdu2qaujgVh7DDVGlszE9UHX
nnmBBAo9tI38N2n3EhquSzScSr6dG1U2VgI5bIuoKrbw4LZUvdJh3MzyQKlhuDYTNYPrgbm3mJcn
39BbBHywOC2io3a3ZC6cYWskC8FGpg27N9gLv3NH7ebQibfwFGnLHqTcZinNiiWlnvl+No2vn5JW
VNamkn5729cLipWDZ/zF9WLeC7LOagpi8ndEkhlBxScnxYDePstsEnsQq+hn1jxQzjpcZoeddOn5
5dEUsdqAmb0mG1o6gY2ouwO5n2AzUZCD11tiF6U0Mb9rK78+ZYkLEUBf4S/ad6jPCZPkKaCz4pa8
B441WQEm88r3EuDouyK9Q4CkIwRU1RjLZFq0xGsi5xsoiM2QwJlwaCdZ+xFF5FRu8i52t8zRy3SV
tx18m6vSzHmpAcMeD2xUeHYSdz3JNOeGnD1wVTN7QbaL01z7DliwAWbmJgx6DQl+grr1oEWmFKBE
lxvyMLfEKdcWqjXPN/yMddLn0ccCRtTncLKkETvuMKnjk409Wx8N5FaFSo22ew1TZe43WSLD09sP
NFn6eM/an6DS2vHNwfLv3FG4AJgJ2lY23Yil97PjWA0d9j/GCq9d1f+ZSvisdkPH47XKZViLNS8J
ZpEzu/6evbaw900DR+zIu8LXHIH8JHsSlet/JlXiXxoO/Mkh+DNOaJuiy49sT2eXDYXqDoPI6vCh
BFZtTtDpMXfGROfGg+6r/ofGv5auVQGo9jDBu897wBFM+RFCAis/pZJCanqMB4B4607iGj+NFHxW
d07jTpdyHvJ2B8nOoa3W+BEGzRTE1oDuiJ7dVrP4rJpKrCvyevq7x7SKk85gBt3mXgVdwxQe3bsQ
1axp14Itaw7I8vh4p9Qnf8bwsoqgmgoLpcfUUXFyaAkOtzmq6qa15Ibj9t5e6CJ1JxTZsPmsAroB
5bgnFfI4jQU+RVJDQNd/WWDIKt3dt0VN3qQj79LXLDeR3RwMEvMDkRC5CbvUPnO131N2takZvsNe
XBuVx+W9KzOY8KiRMxEpNkFod5y40Bu288jJp5+gdM85gsv1EJ/uXF0HHDV/tulIEkT4FmOjpLN3
nOLjikTCUqyT9guAxQGWx0876f07TZUc/kKSTiZp7vkn7hOSefEM0s17FWClDoM3fYa9y6s7XYJD
w257yxEKnm/ZyOCk+VlXeRGEXGJkym3XOgq9rjBEk0ju9Np/GMsyDDZ5hDM5mVp/3neuIaKg4Nry
iPhN5dwMgVCfCXBr4hd5ZtxT040V+fLyOm7d2aPMx0PeZRzoAQ7QH6jSnnMB4GOOJ5wbhwF1p4z2
WoezewNvEWp1A+crWqdtDfLDGRs/OKvM6sqVVlJVO26YsNs5xkziHFSdRcE2xl7/IHVmBVvXwmIQ
q8UrQNMmwj+PtXA0NCvECcgFEkh+PPX83AEGWTJ2vIXCA26OZNzpppcF6JpkSp57ihecm2ISLAW+
sfjvzCoUroSg12jj1B0x3kXFNy0Ihn43qahLd6nn1oLVJSTPpVsY9TeVTUriqXDG1j5HPYUaB5GV
y3gIK6+o6Un/s0yYMB+qn8b3m+zidmRKbwm4Qa8X49DV+YokZresoOMK6zbyifgd+Mq0z1COXZ7t
HthATxXsfeK2nLAorZ5PniaWE7pFd889DCa8NU5vEYmr8agOEbEpp53qbBVRFHSoLI6BJZmr+FII
0K/4yIC0LONr03ckxuK6izbtyPQyYd95tyQ4iJnF/Ybs+INXKocsNuDnpnXmexbv/pyBC1EmLA90
bvt77ApX58eIlkPscV9JTbhjSTVmU6yodhOxN1LuiMXWIvZyHb7PNKpx5PAH54vGeGvHzDx+i5Wk
WRpZLX2ruiwddzAYRhgVbDryAxI0e0sCYVB82jplUwcJ8eB1TnMugWuDUi796K6a5ukgs7Dj0BXl
HscQFW9jkrw5gJKZnXvVqe75OlbZ4cL236a2wHBNE4761VgFUazWu0mAdBNjs+cHPNfywXTwmvZj
WLTrABbAcREC8glhMssjd4Q9w0fI+QOPKLt4PTdRt7OSQZ4ylgjQ0xzI9nIov4H25GA54+ZJtpJT
DYKcy28yLyPHv/Yn2OjxKWV88rPI1LgRZdRteuWqNc1QpQ0XyeIznbOa3eyMvLW0wj0snZOdYFhM
l4CT6iXgvltDhPvhAlzJ1kxqJSTqMGBwFmADZ8IxvxQMWl/TwtEPhR28OZilN6NdhdtqMvFDHA/1
tC3C+UJHiWBl0OU6gKN5G7ZtgFjfh/dFNIwxUh7XScwlHAYFDe/YRgQMYINGn+NQ9vsaPs2NParu
zokFyCgUSk7fngTafl3tmvTVppj5HNTDZ1tIGsnn8Bhk8XRD8svf8MYgetkHzgl7Uc2Eqa0/gqzI
iI6SR9oWrbpqpDmF2jumic6Wmpw4g3jsuJ+DlSbDmvrzxt52RcUdVoz+/NEERT6SzLUkx/48u1yp
W2+pO/dvYxnymnBAafGVbsFO+veDw2SIDYZaToLJMSlPRmZ3I1sRuouU+XK9pntQS9pdrBbavR2g
G9n+SHIzwka48loHocjOPQCWhV6c97QBUtcTFd0SzVJ3nUvGrg3wAaxCzJV0ygx5sa9g2G19jDoJ
C8+S/kxjPyTXpEHh98y1GcHWNetqCGeAQmV0YmBieM4k6So0QzvyJTJJRQPhWHsCdX9MKBFvgR3S
rRs8OUJxHMBRuWcgSRpTpbHcpyU10yuIlTCVRrXsiKA2t4ll2s9gziFcFeZ7ECqCK9+QkhkHwmYa
IvzGqSwBVUpPxPrYiHpF5J3tDC2LKgdv7zZjBuB9id2HSQbje93VMrpib+dbGQnvUSUjO4+2LqmN
VuEdAk5IV2d8MN5y4PyW7ToxFKtaTI94QiyC+6p/aJmKsX3N9I77H3sEgeJdQwjkR4fhn5Nb7DnH
xONOpOlAB49xhgMg1Hl5jFoTHep8iA9DHqDQZdEmD4U+8cgeC5Uu77jpULUTtEcBfvbBcmMCAWz7
OdF2efE0OKP9NhK2u6PJhxYmR6boOL68J0LxWlCNh38GFOt+8Kg4FBpvAXY8glls8DnbdfIAscTZ
x2kxXJZ6KNlmkEtlXhl9O2PcfdGh813mCiZ6MwwfJpfBXUORRLeqIX4g0g18H2Z6DLsnkh64giiU
T9nY5OVpDoAdlva1lN7buY1FakiZI/iABbXUO0k5NmsnIMQQ6fm9kwSwMZKAjSWxQRaBxaQiP1y7
FISLG+0Rq2G7gF8wlvC7RONDiACL2+8oimR/Y1nlRs2qXqOrTDcFp3H4cFP6iBSuzpMoHw07ZxNW
GRVfHccJa2Ac6WC7PelJcLN6M0fmpLLm9AzlMttFxiRnfB49F4I1MRojXsAVGlZplqdFjJpET0T2
mZt4XY6wThwRbZPBfQ5E/lnhF9t5IcgJBoJb9l72S28XB6T2/FRF88+aCM818GF/W5r3UebA2gPg
ML8sYT3aq5qkHuOCbiHKmU1herKWKvoRV3GFYBnM1FZmds5aaaou34QxB4OBaF9KRFBZZ5AISNpm
tJ6ptuhPktzKOeH1vGrToTiAR0oR4afuvmtCBKWAPDFj4vQcFtRZ0YI53IVljYaO7Dy7IV28jBaJ
7M/1WoUOzr/IiHXeVPVzJgi+FSyqW0IS3k7zFty5iwScbVXBpkZ7uSXngRYsKiTBDGKY3QXRuQdf
fA2oeI8iDuabZR6aFy/mEFuhVL5ZvnWcZ+uk50GQCcq1vkHFXou+/ZkNXnUZBi86+5C7TtL27EPT
Wt1LHLr2uW1EeKOTpvlCPBbnzGqSM6FaSlScbMCvnIt7HF5WvGU9Y+rAmIyhT6LWXp9Xh3rGRBiF
1z2jXjIeUKfYzqWKdhKSPemzwusv1FJZdyE1GeeEg/9zbdXhJcZxui1ttDCZLNOyNnOpH4WsP2i1
VTddyetw181GH4Ja+9vMnXMSNnP/CbAnBp8H9prDHctzJc/+xNHrdkbmfiTjxmR4udIk1gap92QZ
pMbrlpEJkDbbuLELukqDaY9mYp8CEFCgePkNVIsBK4fGr3ZF2XUnmhoieEHzHJ40JMXrkFv/nFlp
pgNPdfTU6qJM1nldTZs06Dp4FoOlD/NkswZkZb+dsasdqmDuKU0hVsPBvm1/xC1bTLQPOuE2RpgC
dupgi/PUWu4pQVORa2doghc3keJ3Gs6woFr2ZGZOXfFSe373MLqu9aKyQd62KmhP9MX9yKHo3U4c
sR7I77dkeH0YiRV9akDxKufoB83QIqPLpVqPDMc2jjKc7CnrIRnulVuPg6FYGWR8fSx9xSrvm8RG
v05a48LvSkCP+9QxrIlJqV8A2NJhG8klfkmbvvjtAE5kpmLxLgjpkoWqIbhtusjk3PK0UUerWmf5
s6xnIMm44iSl47rx2APb3bmHs7tnQWPPVnoLHjDOjSOWX6pPun6heIxB+xMehgk9e9AXinrT8Lka
Wf38GWfcOgaNdd8g6OUYaOzWfnXxVLB5yv3kFCp1BU+RpjtIhdAg6oqalynVjDzcyYAMT01Nz4Xt
Dsm36HPDXDTAplWnxUk6iox+NzanHjhhTXh+YorhLDc1sfJVUhp1C5ck/iGX5TOdVMhEntl34bGO
jVl2A6RpunOAbJPXtEZC3f71lOzqLzccj72oKa6K8lsdDO9wrSzUxCmT60wDfNaZF26byYWFF9c1
IXJcV+rewzGVbDGhseqx2z7YMGlWmcxQlgYnB2krY723k6ohvjlXmt/JtyBTUPizMn7wCxkv24HX
2XeeN27TQXW3V2QuhOwCDGRHRAFLNglaG3dL3nrRLp3b6ig5NKydKfwFBRWTA2ZK8JR2/yO37OQY
aeKVm5KOnwNyVMMDhBGCwy55ymZKLnze+Ijw452LKZ/wno6aHhKCOKD3Z8TjhYt0pRVvFqYY1jkS
S/VsNGfPjV8BOOcP1e3i2ssljKhXYriUWMuJdZUZLQn4lB0UohfzUVCHMDu4+cLtlPX5sUsUgDf+
TGw7FmkGyFUjUMywqHAgSQ7GdyBjeGI0oEr9dIf8Zw2QR93HkTHjjggF86HAxYQ1eT8NdQgWL//r
3Sfpg+eE1dNwk40H26lLNg6hor4HGuabM3gMVGvtBm8t6ccW58Rc3ZKqzM+jmPg52PTFzLw4LyeD
MBvLiAufNotzp3OuodLLMUOA/aemSyyVf7Vc4tLxhSCrFXL2Df9m/9Z6AKnW6v+w0y8h1IX1WPk+
ICoWOcQYtgisWddTZx/Ex3kM+w+G9QGD4L5rCchEnIIP1BzTJ9BMCoMrq+F0iZhIshvLJ1oMlt4Z
ruDHPrW+q35mOAOVqxr/4R/+H0X2njXVmNW/Xv/NL0wTbZak/b/961/+779XPbL/1ncf1Xf39y/1
l6/c/dufP06+9bXr4y//s/0TsnsYvtv58bvjrPPnp/iPv/nf/cP/iOo9z/X3//5fv/Sg+utXw6Sj
/nOKTxJK+H/H/lbf5Uc7dH//B/+I/TnyXwJCKyIkTeEQMgvx2/4j9iedf7EDTOKEsIKAE9M1K/R/
Yn/wlQmDMd7Bt0/RQyD/L1/Zs/9F+mT1AiJiRJqI+vyPYn9/nMX/6d4ULpkaVyL98J3cyIv+Fr9A
aUw47lHYDTkw8WkKy8CURvUyKzShzHxLeyh+VlU2pDsO2emjiWX+u6kF2GCIOgFa/7WxDVLUlE2r
BM3iIwsA9oBoj7KP2OtY0JpANtiNc5PRvpQyNltR+OA8LYNgzU0X2332h7B6XmxKBnhvGTNvUysi
JJaZAlNJp2Xzc+iXAYGrThhoVsskryaqmnl9U8sKhig09Ku637NRGDwT0ocW5+qOZDXb6QWryDNs
5vE9c3znLR1N8ZxhdI0fso6/tapNLTgaisE5Wz7hWzj/DIhwqLbMLjwz1PdyvBp4bbLj71eKKz+B
tJ1nej04npuBTNLehVtHYxQWaDAkwZWl0fCB7GHb+w+UcIwuHxPdYPvKnnKcSajdyMs2ghnitVtD
YLE0xIUqrXC3KZy45VQFyCJR/URxBF1RbENB4jL3zn5FPkprMFdgtRy7L3/oLgfY6XYx7uMpFd0T
Gbrot5/Y3p3XwiTZDE7gwhBWojVnr2vtZBu7FSh+DYiMA+Ey1/owuAEdLibmrbUGyoGTInd6avcq
OYvbKkpqC7uUkA2vQEv9MDbgoXU/NMgMgukHLZBpU8K+SfWHKXtO/pXp2WjJBucTkQwgtWwNkncd
O820cRK7v9QulQrH+vpTrxeT0iHJQIGdvFWUuBbdtsJrEPhZ8WOOkbq2BdwBa6uI7QUg4aR3sArj
U/hEsh/9wFfFvOq6HPUv7rV8VT5A7HXLyQ4gKMsthutJoNaxqcLIEmDaxCQTlTZ8SBEAKiDhXL3Q
I5nHUG8qWBtt3vn+agoDBh1kX809+zDn579TdybLsSNZkv0ipABmGJftgM9OJ+mcuYHwkY+YR8P8
9XUQ1dkiVSK1qGUvchMZES/ohBuu6VU9umSzhxkWG+cjXZMskdrJKK9h6YZPY2S1730v2CD0xmrd
NGqknQ26j14fcBbzPOEsrBs/7LEr7HSppuvsRBbNNWU+7XHB5MMxyxe+ITIHJnBwRQVkOFQpaFWq
3/HoCtfQxIYDAXYt1vDwg5xFDBYid+FN0AlRUD+b4SWRlGU+C1h7F8vrGARw51UfyFP5e1Y4+Xuy
YMocxvWVEyOFf7XsgNjvQxJ5oCAHOxsTZpnvvC6kQqSxLZasmhXa7Yb/xe+JS7n0Jm497hOIyLgr
Q9camDtqoxS7Uhuti/JmOw6Wpc5edC6iNSAzNih4TUVz1owqw/OnA4nym6XpbqNT2CtXrk/4NE2B
wpC0XfkVajHIpQbE380YgUEFiv7ZfKs10vohIQD7tWyQ6dnIGids+AW+BQq66u3SOtXgG4PLdkJK
RtddaSCdYaTNkZntDFQoBWfLpybm3IKeZA2W3+sV9iyTLm40rtnO7D2z6/gOP3n+LbKCo6xzgK9T
pge7rJSSuRwEcw4csrzEAJoeh9bqHmmHUAN4EYNuH6wBEktzZbTPAixHvpn0GZqLNcBqyAcqwfxc
mXQGji6FOxtjMNrFXwpG2KSd9bPVYA/dABKmrCQScXcXtSHlSQ1yIQxY24wfR+p8b3SV183RMkEv
wx2zVz+U0BtqKSpggOlQLZvFXYgWkMVNfhPpOHBDIgx/ZuzqxX5xqIOGZdnGB94P0F4m4jFGUMSq
/LBUrzE02hwiFYltWB4OfReqIZ4dVJPKn1RXrM+G0K32ONQpB1NRViQx2KjbWA8HDUeMUU+adcDL
5j6F7JOuMaFNjG+e64htDIqFrXCmSbZKFNV9u2SBMU9R/VNspgHLgalP+V92OQiGiqsRT0gVp6/j
PNG07WBax/CN/zY/oboNaO5VjXeP1o9mXD34ru4npXBgoZWyhWY4QHEzy7LC9Di67V8F6cX2Byq2
f0Wb837wlM5lwvbSictJOg/kb+LJAcPq2hgxmnhGFxoapCzEqRlCSjbzr21io8ftjLBGo5WddVRx
hTPnj2thkfX5+Isz9dUaN9yokgyi2CONoEd81bjKq+zs9Xajb7Uob4ZtppaOIx+LZ7WpZSmAU+ni
JQuN8iXTeuXhRfPab05K3nrs5fhZJ0vPrnNo2or4Tc63ZnZBvG2iBeE0b1ov3apawwYaTWvvVuU4
y4g8UtLHVfDpdZxy+FlAv1LZRTSCk1/htnpOo9Ya/akrPXHu1qovNbQAXvJ/GsBoezKabd0SmfUz
8ob2STNsKDuE2MqPKK7pxBMYiOAYJWu/mHIdlLQSLFDsJ4Qj9uxMgf4gDLVEyUK8gQCPPPPqenlt
oi5kE9beNO23oZu4H/k/PWfFWnk2eSROgkZAu9Nb03pVcCqjXU7BGdIVcTXDTwmxXko5CJweCeYR
NAd8JKv5Rd3bccROTZuoJdqkoKfHm0Ed0fNY9jSRRRPNW+xp+ACCerR5SZdTKS61HGJxD4w6vXZA
ifIgk7H4W09zr1G3mI/PczO7yqfVRP72iqFjg6Nr/imT1dpk05R4Hy0Q+wkXkU/YTDgCcHWYY2hv
8abRbZSFBe0zMEmGay0x8wQpZ2e/68a8e+DGH30wSi4HFdvFSp1robI0xLyig1z6hqs7TZofuqPn
7dHKa+vNS5zmRBFU9aMrsYDNB/xZ7wkSIJf0bdle7Nrxxl0sel0dSIC0+SYxEg/0eQinbAvTNsZo
A6vvUReyv7RRSHS5dQa33sVsyttNxCDAtx3qwYPMNLzq3OQNxw+H3ODcn4cs9rkrMoQxPsICHVRM
ZACsT4+9Xq+AJyb5TKxlipgqgk6m5bCNqy7/ziMPylCo+EkA9ABCxzFdy1cnTLFbZRm9xZvQs1aK
a1Pl7yX3fLoSdX21nZQOURJhk5TxGQyG5b6VhYA7bs0u4M1qtJKjS2AGSP8UdTejtwQ0qqrPzxaT
j1ztwMlDD1D5hTGU/jbifMLczAluKOQLi00xHHfP9t1Cb/4mbeKhKubJj6vb/CbtQbjLaehYfhAJ
4Ok/iNUiRF8bIj+PugU8rWJkeegMAWpzarvuGYXAfXDa1MwuMhrDhSLNiH4sZlmCH3y+TAcN6Xrs
7mC/Mi6F1LGzmpMGQuGMhyN27c49pSGiF1dpUz4XrHO+Q1231js8SEe/KRo86a1lQ+k0FDTyoSzA
mCemSsS1L4hEkycbQvIKhOZipEt7UPwlSRVZtRtr9jBHNkpMoq2AUrIpK4fmA8NFjHEi0mUbNCB+
55Z005eSMZ2410IPkdp0OOTNU2JrwmboM+eBroyhmnZp4i3VDkvDDAV3UItNBytX5lvjDmy9KZkS
J5GV43APCjkZoVjhzt4MRZ1TVWYi8GvtkPxaJVP8fhgG5ztE/MBZ3jp0ak6uWv1dursQnHPnrof3
B/san3DOMpp3NSUUocHBhTGJ09nJavfmWm7/NGta9E81RPmc41frcFs47mMfQ4WKHKvEyF9zvmS4
VwJ94pXflAvrpFS62BxkNmafnef1LH+WQv3tXIGglNWDd1JWDeqnbXVOalXg2dnlnMzpQaiufiRw
rls7A63spcRXA2ajwc4IZE9YNocF5snFJpKGHGBBr821siePBr2rxK0gRLrToxxhY45bIqcZy4c8
GEtPH3alJ6PAdLh0BsM01t6WT3NadjUfCDj9tMN3qY9ynek9JeFod2lagPqr1V3bxUOy62YP42jb
rpsTeqsdi4hl5MU+hjmMXKVn04TIci2BHa0o1EFpHQqPRYLokWLzPvkyW4dMDwbwQR7Hkjo1+ClS
f+/hJE2+4BiErF909TlNupAuln9eRMagZayCk0ptCiPjSOu1uqlOjppR/bHzJhrN2aHxpZyUPwY0
LS0Q5UwlcozXE2OH3nvHxmG1HHQeGO7t2Lv8N4zpkN5DuogNdp6N14NqryryLJEw3xAnZy4SAuxK
0LtT7n7lxMHaw2yWIEah4BrZph9YJgZh7/JK9GpKm52+JzhX1hSvMcdoLV5jZ/Xc05ArPsQg6/tc
G6xoz6WGDQx1ti5eWiMhSMGLwPW4OmEQn5qoEYehqnEbmN7EpJ7w7XFJT0gAIK4d82iCCG6w9NrD
qg9m7FEjyxO3eRzJL9m8e6mV7iL8QITVbYiPeKrPpZP3qHW4ApDHoDbpLjvSE94p60C7XVb41dgV
z+szH+55aWa8MBAlEvi9NQa8esALseNlaJBcxd6kU3SAlefQq5JWgXyKmxcG3vh9Gk04fJPmrue8
F42bwiIju8d01oZ3RMfj2A/b0H7SqOkDsYuVKj5iU4mei9peuB63sv5ix6m94H2ynyxkkOvSavx7
BiLiJK00G3ImWEGKR8LS7tf9RR2yC42qckd5I9MhTdEZPSq1HqdUFGDrZzJKu5uWp+iYfUQshdCZ
1n2E/ahdcNJQD6rXLAdIlLqaD7lWXkRnVu8FW8yLTddiu7EjM7P57x71meIUM2r4KznBH7rpsr+Z
AqXqZwPBb0Axkb4lhlTFJ0qhoCprKR1lPSHtvwmp82LnVcXkBCUli2yIhmUGutfRGrqxUn3G/Koy
5zei2RMIbTHY4WZUSTr/p6b4v1Li/n+DZ62ohP9ZRfs/vera/9pStv4D/xee5fzLsHXeOB7PikmL
4r9FNO9fFrl5nXoysbK1bDp4/y2imd6/dEbQVUUDx2Ahwv0/Ec20/yUdKoB1ICeOYFqS/xsRbX0F
/leFl9EI95ptG0jn4GMM67+H6qOki4G3pb7OaH1SVJF7+bydRuedCJGzk8xoXqv2utzLWj8kk9lt
zemTPWrvD4IMRW6U8TOBgZ4+eC3OXrjicdulnz2iJzB+njFmgqS1mKIRkQtGAiOxbJbfOI5yMe2S
5FnN0gwMszsOxrBtTcbrah3s+Eq40XDscWKK7L1TVnWR3h/kpNMMxg5zAiMPvpyAQYGa4YydPRPf
VBP35N4qBBQ/pgtLuY+Np/sllFUm/A6ecK45x6ZYUj/Xl/t4HBW7ckmdhWj8EfXon0BHe0eMjOwZ
hoIsPen5/DEZcBtZkO4b0NZc7/2WlxDS1Tsg7oPIOm42XAESKwza6LPCZBCPJ6P+JD/CMtl9t7Ot
CUq1lx99+VOTMiint0FD954zIQ8OToBBQQZVtjq1vf7S5HS2q/Glz8xvvBu8rj06WJaTwPWbYBzY
uVl3Aby4YSjFtC2ns5dpB2coyW96u97MotMIZZXGtPhgjjc5hacxLqdXh84v5T473r3D5naLXdVn
xPKnarpv01j6pVH0ezwPsMSc+LFJ7V0b6wdNOpzIxUWfPmN6PR+Rn/TXqnabZ0NLegrBqteOqzSJ
1c/Cq7b66L4ZuOFzvQHhWJ+6jK1c+5QiMLJGwicXEc8t4o40dGSS4G2rQ14JrM5/QAXccaU84wgk
B0UrFs4z7q4mK4FZ4pnF2OU2ySuKtt+MBQGrVG8pT4np4pmfQHU0f7CYjX/d+i3sQW1P81ebpXTK
uA99mj+0GF9y0ADkw7UQhFYONB/of1AUdeVjIka1ILR1EdhzVIuNgDKMV8z0LxiY8IwUJf7tasZT
ktJWgeE2pyLd2E/S8FE9AqcEflK+QL3bjsZdsuSPwq7PNkQeH/aB37kmOpIHzx0uOV1rqk8ORWo9
1l74WlV8pHOzybKTCdBYZQSNccuNVXEMCxYt0V1tUzCa+rLQN3psHiatCiI2za0oXlxBL7bzA9zd
r6pz5hT3Ci1zI7EqW2eLyxmqwHnNNnqeesZT8pTk30t0jub0RdRn/tY7W9LGLdjT2sPnUvzx1KNt
picZ9wHRbCAMQWwgj3PvF8Zm6tlyM6FS9tD9MUJnQ/8fTvCYmij+ukRforTHbyHVYg0k+8Vds0le
mll/aJf0jajBlZah3ULUyLB9ObN9jOnTdJ1TjqB08SARNF793ND9WjtHOeVg3gcRFBgNCqJlfjS5
3J5SWjfEEBHDkmRglPY7JU5yttz0wcjaO9n0v2xQP4uWqrdlTt8rtAU4FzqxIHn1BO5ksDqUFqfW
/I0wHr0vNd7mMa9KePBlF+icG+i1BkLSMJwWZvb7YvEIYDYlLXDS4KvVIg2kmrt2TLUPQtGWIKtb
5o53mQefA7POL9o0sQ/UOHZzEQBqQjQWTIfS0zb8wupE3Yjt7ywVnyIut0Os3UFSDlogEq2jPhdM
tX6HJx4v8B+DqsI87M7trD3hXU59J/0wAQKDlui2kzvQMJQr7GzuzBTWg5g1NUxlTbSNmq9wQlqp
SsevBnFP49rYFNRg2dN7b56rBVJITdTFlR13CzuKf8ZwnDbSWtXapZ29+TDhddRDJAPptASti0X/
HPvMuaC+hX5cutU2UR2NNZnu7VXJY9q43JoykqSBau5ZgQBij8xVRejILMrmvRDuc0w4Zp96muI9
sejfQ0OXilehZ6ilmbe0T22b5k04zXvqIHWG4XtbnDSklBtEBTqQ+T7nJHybdDPzJUvZyB7DetqU
dqCRQtRPZocRztt38pu6hS7iq0HFNPZPrCFHJLVPzCvYo9zwkEfylCl9l/EY1qyOFvmVgGejh2lL
sdw6nxLSyYOQBFw1mXcr+2+i1HrjGPFen98V55lwtA8dcIvToNerwsz21lI529wBvTu7SDYhXvOx
vXDxvhAavMWW/cRuLEp8lg/5uS7cq1MnlLRM9DH2E2ntPBjQOYb2KREXYvM9QxgPidCXYHEfqZj/
KBL6gMYSbLQb9Opimk8N5yuSph/r0aeZqgA60Ybw4j5i7Tx6pPTY1gKEVe1FRe9h13xqii91cxok
AYi84dLWbgbD2XpFznWhDTItujZDt6ef8s6a8o/EmY4243Xevrs1MiKn4Nk1CHWMkZy3pY7g6IZU
GdV2jvDSOVe7pkrNJMccD+gkxPSwEI/DRRuzR8GffTSXukPdjJZDjWencK7Y/fZO7PksbK+5iVt6
4Lc8ez/m3O64iwSu23KbtTr0hJyVwZCcJxD5Pca6qGbMIH7qW9UwHD1oZYg2KSwnM/tgM/UMY/qP
mde4Y4BDj5QYFPhjCp5gbaFaoauGp740dnHm/oiJjhy4ST+d7b11Bus47tknk28+Lj+BJl20VI5B
sKAn2Aw3EJvhsOPbAC7Nq+Rjsmn6m6dF0lXNtWnM3w3uCEfi2HwXhUvyVVtSCpdEoA/PzZQeK4/I
ZKclOyg65BHad0sWz3Q6PxpwOnZNh4jVUIUwJM1MfiRHCOaoitkLGLzhs4o2nkWea3uiWXCPhcOv
CBandv/a2cPRKVibxXWD+pEs00bHzJ8sFZZd41xVBJUpSTFQZPVR6Htupeep4S5RZqcSu1EOygfN
70w+mumg6mVy5CUmQPiGuzR39hjhAntK7qtWbFiD/h3QiGsPqNacPBpF81TL4nHWMCXa0w1r6naS
YfEhzWyT9/ZT1nQfuv5bFHLfV7/GLE8Y94zoKyIwE8vyOOIRmrTx4DT5PutaToRLrTPWlXdxfTe4
n6E46cOrwTc6xLWbFNuxPlnzW+mVYAFovUrBDXHKGmQGUSc171VCHHbHL4V32WqnnciuCf/gQEs3
v05+d2Yw6dZzCoagpK5zNGJeF8Vnug54uJDEG/SJQIRAChBI1+I9y53mgyDPiojnnLnJgyXGEqj1
T2wkcZjh8qvC9Fd3+Sr12ZkcxCWpyHs47XBN46NhOueJ9vMS+/51mpog6c3vtm98b9JNJpnqQByd
HRvBHpJide6R9q6TAFuhwVf40c4E49v0p6ybw4gku2kHXMUg6kViH/OIRIS+TDua4l5cFiOd29wM
dSfIYC6xeOyTX8JUwYJZx6v0k4rFiY64B8+gUANEGPbELuOc71+bCLOb3W1Der82sg23pQW5LPFe
zaE9JoxOVxqF64JEuOGrjIPTtNhCgNtZsZ3FhDg0N74+rfluOJNIUDsWc5gpT9Ki3oCQgJXLXztc
XqqRH8GQRDLj3rl5tBsc7Jn62zwVD1UzoZQVj1bd/rFdnaaGid8JCc1zkmo3rIGf+Pi2yz8kHuO+
m7PjWP1YVRPQpAGFMTarU66zeuRtq6z0qV9euDdvvJYPtFJHmXlBvAi5IQdEVZ86GW372pnLIfHm
NyseXzPYTJhGKdAL/ZF1BLHScyP1gCLGO5rkDkITpM+W/gxRfG3VpFwMgQCMgFPsSkFimaUhB7Go
t7Sinlc3UQ0+YbPYM1E4gyBR/5yq5eCxZuGi8zzzkWuUpCmcmh5cvctQYvWhjSJH7uxeXCrSNmmv
E4Ok3j2FM4dkDYmHmimVcAsYe/2b0bX9sAEpBNlk6NeoQHgYwA7sMQwofwCmREViRAeDjX4Fzt4B
kaJpzdkJ6+QQiXmPzCIPiM/WkZa+AO3rKUcJeMgnrfQH1dYv7dJy4sZ4cxw4RFN2Py0oGrZR6zuY
ZkUAFGizLDrtY/UehZ7/x3YDGxOn0+eM/g0fBuydt8mtwgcWZltyKCyw4QLs5hDCCsrLwemt50nD
5umilvLk8ETW1QS2SxupV9ftga3bcqhcrn3VwOLKibW32OU6kJZO+AnE4QHfREvpHxO7IbL7OXUo
vxgzdcwzlNc6qzgOTGdbV9WJkMWN6LK+QXK74h3BbFiWD+0QQlsqfxIWAnlLHsKGhrZtkkzz06L8
MmD5PdB1qH4Mizi/ywrbF2xyRtr6SG3LxR+dVNu7laYuHeYF31Y5k0GS+A2M0Ivd8SJrI23jTrp2
sgbzWWg5Mr7tVn7OTcsqSzgs4msQiF1VSZotMQUx42b0NotiRekMFKox/+xro+Xwq1N/BoGDWXIh
GKp2cOmREiEkNNkxcdpHpXv3BeMfPJWNkQ0/ztJsRnPpaSCIAmysv7abXygyvXfYeVjrl0XAYBcF
02NnaNz+2Iv6y1jG91O5qH1lcsftOn5tkHlsn8292s0kGXzDwijd6eqzbsU76aabrMVhVs6losCL
nuL7iSebgtvfxnQ/Wr0/ECH6LROSLmX2tx0oSFXhF7DOgyi+Xe81Go1XlgFPbW4+0/gbn8I5/tYc
+8tq1Sc9ih+O1t8SyU+vmeK+iNt82y72Vx3xVdAJ1HkxI/PUHZWoA1lhdEx+Ci7x5xjBDLu2gflv
kPbGUijZM0ECMtR8vAwSab+8tTpVzOCAmdrnHFWhvmqaRgX18ijqKT7I/LM22JFFOmbTxOruK6ex
txZ9wIHdq7slV/HVSSnIZaXjF6D6l2gg0qy/Kl4hKi+e1XolTPrV9Tnia1xqDhr4km6X7sXUnaoo
esvL+AmCxxUT0rUWWUBbOWaf5WdI+o3kxevHLSHhJosD/LNwIWyGtnnczq5OIijdcyu/5fVApwLN
SbMzf0nHPqF/DhfHjX7x3wsgbWf2tw+lPvx4Ha0L/Ga59BPizpfyne37TrdjYgEsVCQ7ZLZE721a
8AHpbrcpa9zRwiHpQXlvanwmafeQxCHlhPZGri8SNHSCxmm+JbzEZTUKcoH30vT2rWJ5PhmEkeSZ
OBsOnP7FEgXu6cLZh5OzG1wYN8YYgDukvZGAPqPkxuOkyuz50NKPxE5HoqKItyVFk01M5A1MwHaI
tD92x7i3GaWcLzOpDoWrTvQXvLhdfexxHDO7a3S29Rk9jrRrUorlz0NoPEDzunYUQnVAc/DWDcD2
6oY3borEHDO2HiJV9xc6uWJG0ek45DOhJtwT3RsTUX/xGvFt8q7rtCUwRkY/l4IIXx8i6zrMI5kc
WU/GMZZzch3JFmYbTcY2TZS1Oz06tJVSFE9s/TFVlDihZjzJBtU91eX83tXiNNJ8NE6egb1yoEKp
T9UfjC1bb/pBrw/YUjzHyXQdEvkXJwhRoWpsrpHEGu9bZju/RKE9ZghSBUJTw5vX3PazznqJ54k6
l7SpWKsqHe5aeeY/u2MfrZ7Kmd/gwpdk25GpRYOf7ile2A6l8q2BT1DaLBH4zWseXvCquYtJt+E1
qfZAeAjUAOsPzG79zJc8cMmXUOG+jfP4NbTgwlIMvOlHy7pYiDnXYQHWYHBFlun8Xuf/oLnMXWlC
W7Lq0TzZqrq1fZZc+nmat05S7nD2ij2GvdMieSlnQC9wIaXZc9PSCFbMGGuMMc4CDQvTFCAFbZJi
+ia1S0tr3dGLMu+cVaUoHZObyGHsHDJHAzsuPdrpYZQ1YDt57Lshsq8c8tmbKxD2Uu4CnNcf/QyO
JhqZXzq72GMxpL0l7+Zrb9FLNBfJ/EVKKvrFjQW/8toU2iFpom8pumQf1dSm9plV0SfMZQtRBC8y
4Q3NptP9Ffr4FvQM6EtYbm5vPfVOTOJiOmQ4XPZsqcib/8oE7SOb6dS0kseJbYMkTjvAxYH/1SyU
PtVvmtSPhdbiRF4gCDXxTenEHKLQ+u3idr/OKNIe8TBh/sHPRDTVNgnhqj18tGdXfssOA1Jebz2z
v3klHWpFI++cfvwhJsRbtCG13mbnxCnyA979W2o2d6z39/qENEWxfH4YOh79fP1cKN+5tQX+O4c4
sh6xJcIAlbzl4Qct5qw3bl5xa+DsVEt7DEM7ukeYsq0InTPfw/9kieI0xueiZtiiKYUgA10OdZNf
TTXdJeGfWj7NvUk4w7omrXyf621rvQtkOSS9CVO/O6RXduL+Gt/R8BUHBP9BcsFHcPrlHc0D+q9+
MAwUEEcS4MDmA+uFu4DRPFHzzP0tsT40vaAGlVT7BkOAj0qP78e9JbW1STv7k54Scr+2t7VbQpSA
ihyEleacWs8qcgLC3buOVyz5wG0ZJZS5GCcWZ6coQQBSenqI2ORoDHsAQVARhElr1niYPZhtI6gr
coBvLJCJzYU0T8IW5iaNwUbDrlZ2JK3uFaI0ZFK3Flua6IPZmvbM3xubNJLpLBxHSwi+BRLx+F6a
xq/mRL/rt8oeamoUm73W6u/AM9lvl8utLvl5ZX4aqTIrj+igJ+WwU4/X5CpFkMN+8N4ynp0p1B8p
sfjMKHGERxluRU12DjdMP3ZP1XpUaM+V7QUVeJWRDz6durthoKZZXw9nb19O35ORfyoPi134vlrI
+2E3zu7flBuOhviZ9eThlti3Z31vO/0pm7pdTAwRFIZ4iqe/ovjK3fc5J1IEG9AtzgT3tkYP9yj7
UAlZEjCzyb5GatfNBZ/8eMWBxcqQK4NhXE1P22UDzDmLXuwi+q3Z42VGcddClKkife/27ORnoopx
YwalJRnYLKy1a+Y5XUOWb46d7bjk8gGa0UkQvhRU2+bFURsecgMFObP7Q1uYhwQvRmPZD1b55LLb
wyEh5nhLmdqNXB9LBVPb92JYK7Wye7Z755A724aBgQa5PJgIFxDLtTaN1j/ay/inMKMf6sAwkKj6
IXdFkDbRIz7h08KJ1xC/zt2FxQTc/lOri7fVTmY3b81wXd174fhqyGRXR78Tu4QGY6l4K8f7sSM8
U7xWFJ+VzM6mvRQPoKP102iWR226ZQCu+fMoamJ1n4NqNJPhorcVgnAUDBIjZndM6vE5F585sZh0
cG6DMvcprbz2FFPdeo6sDzNxD2UNzLDznJfeovGP+fliZskeB+q56mhy6qtngpDoTdqhSZ2NUU3c
Er3ACYHbhmchAXRNGjSGeZda0XbJYJ0KwUsfA2/50MSOvxK+suI2ms9UKlCyLoo7+ruj7rMXpxmx
tzuuaEkHr2cGvWHQT+x4jPbCPYrAWlHfLTofHeJkfMrco0oA10CtZToG2pcxKCbbsnzNl/vcLnaW
/qnxCk8vNcHQiA5O5od4ejaH9G5MyJ7PvEBCnp0TcZNNklGI1DRBziOzXgvh/ByS5SeUVEim0yPY
RcIQb645k7tZC7fVHfpyNa6y83I14F2Wo9yB3XkQniDeJvcpdAwzubbNnZWxwaqyyU9NxiSUtQRk
nGmJo9NY94CHvPCN4x8QdLnVm7NVni1a8Bg+NVgdSEU7mRh40f9O5atUbyLcJoL3X+3cmoK/1aju
wgQ5ROSHfABwtRClL7RX2jO3XcKiYyD+2NB16C77uZaHCgiUi3mvaq+t4LmN9o03fsj0cVHBDIUE
eYUEdn0py70LthR5uCNLFsPBcASgm4UQlfHHWGDTOSCx2+LBY3xgUbFGAa2N4TlnEN9NEBXFivwu
7oY8xVHoOW/zPEpa/voDnHxmxHFLavAo8GGxKQgwEWPNX5kWFWGkQnfA0YfOYWahkdYL/qLYFRx4
PfuamJcPqXmSi8XRnBXXMzoyDSTbvL/gbKwOpVbfd3H4NdrVp9S43nb9m2W6zVs65OXJEx5DIdaU
u9lrP7LpnXY+EkNKfVd5cmnB+co+Q+vp/aSvty7eD93dFRpkyW6zSuTePO9bR+M4tjf1fB/q/NDz
J0nZhEpHkxbKvqmSF9PU72fHvMxNWOwmtZ/WQPbM1nYVfZ+hr+NHVta2oLQPcyvBb/7O+QsgQuG9
zsZrk16lgBDP3mPRmi3FyxtIiLtQXAo5PBjqe5Q0B1btUbhfXpfcUnRYkTyEesdept06y7yPgLsy
KoxZdYzz49xvgTAAGi2tJ3Ru2D2SCbxbQIGKCA4lMpRquqclT2Mf7jas4DHIvQ93qC+1LQOvZs9G
FB8ThMuBUlBmv9zps/wpoz/AOrugR6n0iDSTCHMAoTvlFcUAMCNlsX5mDhdqm29wfRNCV9ahsFR2
D2g6+7CX0N5lsyC2z6mVrpSXJd67aBKe9sFNmy8VaJeY1nPgoD71mDuZy8eoiIky28nfUBFhz8Ud
danLCWDutsuiQ6Pwy3pTeYhc3OBpyvPcGOjTCKLwQJ3D4Ggeq2XYmXWr/ak071oubHI13bzC0XbP
btINz8NifhECX61J0w2T1w5f6G/fNccZ1ACMhKhj8YXmj2Nw8tuOrcg0PQIt0r86C366Wnr3hIGd
gqHOb6wvrILYxkxjQixCZIlWxLTjzXeql82WeJsdlGE0oQrGzSP29xvhE+PYw6f2BKBqtMjaj0O4
JBFkrkNakAgojF3oyZgB+36MCQDO2ohtJpFfXkyr1ryysCULkPuGU2njdjPYH2GySMfKEr5xNfR4
hLzlnAKh2bujp52Kpgewbc8QeR3E98As2kPtTG/RxG+jGc0JqvLbOLrk4awvTxLps8F8SVO8RvrC
JUzsFKmBTCz39tAc2RHvIPPsWhUfa6FfOk+/OgQdcyyhm0pM0yld9DUMH9MJ2NIatAAQp1uje3Ds
GQAoLupNvkLGyxU3rtfOjEErzfM3DGFmuhXoJHulzNU6J1Kn56IkCTwTkn9Osr4mukIZLTutmD83
SOd0P+IIVLXsTpq07C17HHnuTX4mxd4BlbZbSehYga1dGNKiofTyZklR3iqDFalHNO6+jsRKP0yx
xdmJeHFUfZeByPkP8s6kOW6lvdL/xXvcABKJaeGOcM3F4iySErlBkCKJeUokxl/fD6Tr7xNpW7dv
Lxzu6I0UUpFVKCCBzHzfc56zZbOJo8QbyDSo2d3g7Rk3RUWxYo5N/aWh7rKlpm9dYzQk+AEKmEZY
uzDfux/8d1ck000DiwhIr2Vau1qwOzbxbqGctr5kYOM7fwHIl6Gwg3WOuPsR6m7zjnfXQq4PnL4e
qDXlhDq/z6Q4r4Jo7t64BwnrC+3uaq6Ut7UzRX2lSGkH10ZzUfB7aBkmoPbeD749/RjZr2hREKHh
U7AgEWOVIy+9Vq730C+QfFmHhxTxxg4Xqf1I053WdFV3V52Yja00LZ4e5WBtzNrMd86cBN8iDJ/U
JfTwBLLrLf4B6C9d7BqAhexnFdH2xvWfvbGOhVg8NSzuTbRx8WAcMEoXBFTPDbU2N+5YfczlYTBl
ee4alJ0ASnAtNM9G7MBlo950b9VXThCzd6QhyayLn6lmgqLaY/SS1d1gHmOD1ZnZDt0lURzOtx72
RbW2lnwCMxkhWqMd6/egG3cUPgZnm6SkecdLpkEdY7tah3HTepCmfMVOGKjQm5JkIXQ6rG/JNGhp
oZCUQJLjkw5hG5GbkL8FaZWoTUupiGYsejHm5KRMb9qO9HYDqTg4CdwShQ2px+59EhaBP6+DZhCP
VtmJq8YMxaNma3OsM6e4EMPc7IVyxGXBFoJ1Ts26qmKCEWS3W5DTMqTalMBDOqB52Ljc11Z1nqYg
Ppwh9vd1MyYLnADPVgDzbBcuMRKleYFpCEtxh4zwtXb6YktPm6gJxJjiCptK8JIrw9qnMy6ofsmk
CLFx7ExWCWfUqFlKMZ9etaRMfvXg260FYt7r1ppahLg9ceIuxvWTUnZw6WeEXfS1Rgtjs7GwA7AT
q7EZGjYVbv+SL3amfWIY7FxCmCXKVqV5hj+L+VNE1q2lI+ImaturtuHi02MPNm0ARVXU5rBCLJLm
9gJRCF4YosWj644S8JatZn8NApjvp32DvrTlDTvQLPGFY9EPjuwMqqkL5pqCv95nduREa6M2v/o/
IkKaIhkPssj9pz7TUb82f2SKMIuRcb4gQDzPeCUTa6TQMIWvBV4iTCm0nRzbsrYJcqqSIkUYXAYR
dROSI0h0ST2fy5I4R6t1rsdFgbyhjUkwcZ1FFDdcyE915VlfQanb15R4AqjXbp1bl26WdQaIG4zC
LvV+sgOMbmsYfgpJdXETU92gAp46/caTzgYnl7Gxp9S/8WqwkGM4pOQeEytfDYiGIs/1Dn6l9C0k
9OSmZpcBRay4TFlOIvsYwvekRgiKfjPyL3DwX8NCmPZxVq6tUpm7DjfMvgtn6sQ1rPKkB485ZJ48
Swfn61CVzZXET3gthJ55XAt7y9cSnOswPFBG0qcGlwlgHjPeOQE7KVGX0/1g9lwExsRthN96Pyny
1/sxYRRJZR6lrCb8mhjCsrGwWBUio0moUNyYSnQ31Kpqg+b7lAwr3+wR7cZDiuODZAoHsD70yZhe
QujjtYAgO5yAA+oz+JANd0RkbEbf8t9kAso3dXy9q2r6vtxDtFUa9jyAgfFZpEt2MiW5l6qjZ95i
dgDKTS9ZZxRk8nEuL70qYBNFyCpJsFkhyS7NzIM7CobwYO+nAO1MG/gQfAG641Np1hXsqIbd9k2N
pvOCtqXcWQ1YBntqp62hc+6xVJUbwIjuLfAX90L4QwdAz4FAUTXZAwAcak410YcdQoWxu7Tpk+Bt
SEzAxbx0PWIG3cVLPVaL+HZCH3s1cW07rGKGjQtIeIc8Hh+S1M9vCJfqznvphV8rYzKpuWXfLEoN
68Jorc0MdeegKiSovRx2Vq+w17FqJEKi+xYI09/Ww1Ieraa8e/AHO/ZWVRO544pATQpKM8n2B9WM
hFKPmbggdo3ePwL1HcsfOkk59Cxf0qqcaZFeeY6FMKugEEQv+TRmg33ZNmAYVTY/UeuhRFMN40sI
MIawgRH1xUBa0egKkMC1mvuVppcO63oKxbYesYc0BmTaQhULvwY6wBbgR7lhwaCZNFiIlBlR3FPX
HwvqeflKW2xi5vBJRJkleWC7yIaCegw3URVkz1bJpSMzRJ/ZEG3h9SWLAqNBCI/QC9WJborwjXxe
/3yi8NegrtnMtoGWJ803ZlARtW0SIMwAhSQjBu+lyALEmbQlr5BxwNmtFQ7eOcb7N1jCgPEd872r
7BBCN6EOA7PgaA49bSDc02ygJ7DWjDZ250nb5KidwuRWI21kiekDbE8Xvpxm/QFvClVfnqv20KCt
m1Y+1iguARzXftO2InZJCi/GK5F1msIROrZLjD7WNYl14zEVYYrks+vmtfTa9GvNHgHVVwPwobai
8X0AO3El89kFRtZTnc5igAfhEIxn6F/p6cS8H1458B7WOQTF5jqTU/jSjh6nDnwZ26PcaF4nXc3v
ZFdWZ8FsTqBTI4NeAeYqerBj9IQGw7kyeJLvBGWoM9ETDY48xolvjKkExRlZ+jTgg91AmrUOM2SX
R40bahMFDqtpO69vA6KpL6hkVVsovqyi4/ExZ//AnVgZ1Aw1Mo870C7ze54B7QvCsN9V+RyAMBfk
uLWOh8PWRPs3VyTJTBOFCyLiUMfm8YQZdm7QsWJHUle4GQ7jIoivmZKOYK2tM+Exw2fDWMKLBluF
KHu6GisEPSqBZEWHcjd6dvoY+1njonmd9akjzx0KtQsuP56fmnCs71qcCMcmrWi6eqN+MFsGFUZU
U1Gm097J9ekrpcMNPGmKhi1yBHNSl3mT2nuNy+tqNEM61FjkgnvldnBs3XzYQxButkbVtTc2UvNt
NfZw2moPkGyvZ/T0yi8RMM0TKvoS2RX3jHEe25Z8UREnM7ZFxPwZNTTaS4p5Ps0hUtfngTw37PN2
70KkjGqs7evR4xGROan1lYfJS0df8UhjOFhJCgzbYTCmHWjU9AKjEfdIGKXcC4MzD89uMAU3fnSB
sWXbxafAIbwuLs4iFbSvUFKYncLzJpv3VLSxOmqWACqcd561zOazcWoiqpWyK2m5nBz8PwIDkkl4
CD7QkywTvdEYitlOhhj76ZrYER5ag2oDCxTnO10JCa22ID476vKEdonnfA8aI3zoijI+5JQz6J/T
pCdSRZkGC/vUxThgSbnJ4UxjmGrUWvgx3nt1gHXwYFIEJDlwtqJr3z7zPePUAbTf1WqgfYy7/0iO
C5WaiFpMQttTTPVj50Q40+fz0O8ejIpX7JhPg9MDAuHth+j9bwn7/39EbFgBmvr/2h1wzRKoi57z
XyEbP37lpz/AAJjhC2hNrut68LwkWIw/MRuGDTEDigbOG7aIEvjCPx0C4g9L4oljKhNicQEQLNsC
Y4n/9V9s8w/TJpY6IAdWisD1/b/jEFggGv+EbPAJFkdnUjolgBigkvkpJ5eFWI4dJsXPiTfkMk7n
5KZvw2aH7jQ5I9aLObGWrGGaMksuzM6Nv/xyrq5/ftKvGdviY+gfByAJ/cMH4Tqmx2H8CNT8JVx6
qKOk5ImBXNiycOW0Gm5gh+mxlswsvSrAplYThRCp2+TSKQyvphGhAvy6uKdXPJnJe6CN/FBM7iM1
pJYKxGgPdyJK+3lvgK/qd2CwtuXotn8RWfkpr3A5dN9CEMylBe8oMTlxbn85dMCH3PACmJLrTmNx
mMzEcneg74iomibhfZsaiJ/EaBgW34mVcAKff7Sy0zQKEKG/P48fYxo5Fld4Npo0GqSENdI3/Hgs
BssEIL/juB5BEtHGLDvLBd6xsCDqKpMQictIpGuLDtVAzIxJQ+P3B2AxWD+OJOnDbgwIkWVaE2gy
Px5BM01tEcWY0aheE6oW9J0P/AP5hbkbyQx4SX3t8OCVsPtDtkjVrmzpMh1UAN16P9ZFEp9VqDyn
HUg4NqdEvaAwYL/XBHuZIIM6CXIxm81fHPVif/kw/t0Fc4PsSXK7cfa41X+9hv2cZq6lU2Jr4FIv
fbiZTAko7+Mqs/MeS29TYbI4MwkjN66xkQY4GgAl4N7FHuCGt4BLYchrmROYZ1u5jwAgbRL98PcP
k+HGElUANUTO8cnF4weJy5J97lgeBhli6BbTKB2bbFd3pgk/WjTaovvTVeLAHlzElzVoxnQ/RgBD
V6iLG+pX+PNt9FoNEg80Y4P4iyhs+z/cycCAUG+DQDd9n3O5DNFfbgeGuZhURTp1UDmRusobu1aQ
qHUFQ30igYCmP+j3og8kS2w4UDRdfSJFpQGp/VB2NUvDaEjpfAFsf2njodnJmsX9qXHyl7RJDaKQ
KQDeVo4mig5SfA/htDEMuUE9RqTYpIKINQDy7/5KDU7o7JUQbng/dhhtvNBBa252UPg2blf40V+N
I7BHH8eRR1ZIwK0niMDGuPXpAnlzLkpwfvm6j1J0S9wrGBgK08TFNLAoxHkdNriwB1ws22ESJrI2
jICKJnJIpj1xyKiIU+H9xWERRf7puLCeQSwzGTyOIwKeWB8vSkOAXcfeFC+VqnLvaKEgOQ56Ghfg
ZtWUL6kA8kvYaVJ2p7zQR7iBVcpWET3DpP3rgNAOdrcYeY9encPl6I1dmyKm7MxuuJvs4FtAL5X4
DeDIKwd6wOJrqCHhUDo6DzQKqKREGw0++CqxZEcQg9B0Mv1C721KDVs0gOZdhR4PFB/Rsl5+n0ez
ezkpoutAC5PHZoTgh+GxgfJrkECZeB3wkn2pPXvYsS98B+XGBqsun0ZTTdlGFFWNe0W1RBvV0jwI
sNkb4anipHw6db5hmruy0TgqGS7xa6YMVrF9w/EyVDH3tOYYY11PGuciIGxhN81ThA2gw5U2jrez
GTj7yF6gy9iX4A5GX9oZt1fEiECRls5L7FkDayMk+g++ZL2vR9d/NpocGAQx5RcARq2NwKD6xKP0
jPaD3MBnCw5TZUaoA0V5NjZ4kPvIo9IzasuDfeqgut3kkXC+YpyhR+IZX+YU/SRe6vKIjz3aW9os
iBDy6BizvV57ehhu60rcg5leKides7IShIMU8Ka1KkgHSspzgHmw6IrReFKkXlJzNFMihc1Uz+aZ
A3LCOQuA37yNHcTPAtSPM7aUVIAxtvmYXxu+HreNHxZf6lg/JWKRgXTlmz0KKLoBgD96P1lrO6vJ
dGcA2ip9MZVVE4A5a8g29YCIutWt99pI27lGkeJ+VWPov7E/LzUG8wF5KcKOS5m6tPzbC9YddAg7
SJVUeOOK/axjEpTptMGxtgSqLo/rsJUS0sZs4j3fpCMVhoIt982g9XCMZhUe7aooqj0VN3XZ9xie
Lc8FwARwde+Cqj7arY/HhBzovejdGGl5uAf/TBgq4IltAN3wjFK1gWCjyCUmhbg8IiTKD1CqKLEY
Tl/d103/vQfCCEbHKdWzbznqRQy2YICiytz5iSi/ODpIN5pgPHc1sLLJSOiq4uegpABHei9MCp0g
MgMs+9XwPAyOxsKbQoLKvOMLw6zWvZsOUA87GniWRfW/6fIFyJnJLuVOysp2l42up6Csg/nqUjJ9
uyL5FhmO/cXXlFCMfmpeeLBmh0GK5ikGHHLd9MOwJleI1sSUgv1wE/pEkHyx4RjGXZNGYkVSLcqL
2Jf0UWaBdsWgGnoPhw1nC5s91kAjt2yQWeGR/lB2PmWolqIFCdOBhFmLmGQ9B1NbEMvgUDquebJ7
WALkiyAhGbqX2py7ewvMU7b4MciQSFyFXhDFUVHI/CwPh+tiINerk/1uNH11DBCyOWuPVfJ2prvx
WM1ZchP0dGeCIbOo98n4NqLkfBQ90pfJncq9ohp4aIdY3Y2NY7abwsvkgUXNNf9KHlKzTJFkEStD
jhwm0iixo7vc88aXHvraN3JtQ7EuWyx7QC6qy6m3gDpkmj9GFKrsKyf1CkWqpfWZpuWjzqb+MBl4
4ThJ0yFUo6LIlofotu1S5ffZDBcjT4ur0XCnl2CG+tBMGkGI8xY0zUDVzjbik61MooVUk112Iu3f
RyK3WPvaaXVuyIjkg9SID60/E4cw21w+YBA4xEiTwkDEPHcP4vhVJUn3TRq6ui2gPaxkbvtniUEz
Mp6XkzByHr8X6TAfvaIAUWqyXcHuaBXEohITFjkhkTNSSfrEAFm2oPrsA6WnZFzNfTI0W5rB5QPo
PPsqc2JYUpSJzm0yKg9wD+CkhvWzpcP+ptSE1TltPe5b0qR3rmNkl2pchPOkhay7UrUPYVmH5/mg
xHHy0+lhDHt93RB4c9VqPg1XnouPzaYWXyCmVPQRtl6IXyhqCXtkBTZ8TbJSX2aq6B2QsZWiRZe3
LknuWdJc+SNbmQQVqUJFEMFzTWrdr2qT5z7U6Uu3ZSMxAP6h2iEO/B3sxqU3I9z+ogAUu00KV2Ez
7Qt6GT5RuAjFV1EzPdSlLjdOpcNV1Y7uN2nzmzLkfl5lDRiSLgzZvCMJs0nVnByLjVV/EymRXTh9
HN9a2HiPaUVyFRjR3K3WpK8kRw+K0gMMJHkeVoaLyJpZLw5jiPJ8tNjnSdGhiEu8A5Ia47vy+rck
qMQRwqp/xop/WqoO/OGFPNGwcw5qEyDGPrQT+wDV1DiFMLzvRuWLO9SriJ/LTr4arR2c+3GBokbq
rr8CILyQ1imQ1919W5TW3oGdc1eTUbbTY90d56wST15Q7KhUYxfBu2S9OTVEB28S5XUoI7VnETo+
jl09X8I96S5JSJ6I00rao1sP1O6bGrxsmdfjyU7m6UqribAVveizll4ATwBiT4ntue/H+ms/BwEt
2QiVxuBN1XkdStq28WJn8lFZJTm7rplxsocdWJ5JqEsH0gyMbE2CMDGLAk6SK4cvRj/kO7k8W3zQ
zxQpR//OsaiJrVWfY8odhbUrfFl94c7OTzMcuXatSHdf+6zAVzK0MXgYs9xOlWM8aJjml0mVeY+j
XXiHqAlp0tDBCNZTOErY+xkboQbo2x0eaoXxxrS/GYQBo1my0+HNYmN67ZZL7m5bdBG+e00gHHfz
M3bdL4UPC71mEho9HXwJiad+6vo8+kKmiXwf5ip7A8IY3yTk1e5cjZLAb8Mc7UKLAhXIBpYuizSw
o+ti1U5qFHXuHB+zzFEcISSgJMH6W6k4Iw2KayYA/EyUv5mraBkmB5IgvVWWcovYk9l8qSCjsLOQ
rC7oACJYGmdrbZOUTYuuT6IbIVSlubGy5NWidnESoi3ZuZeG8702k5k8715LFMfh9DD0tXET0z8Z
NlDXUQfXAX3WeUidNUTq7AtQXQRuVTIBSSr811g4pr/xbckTgNwwCvmlOV07NGDYapO/jBAs96+M
JOO7a6JFI2TMLPmCgLt+141TfF70WXXbGZlpbQJzeu0qB5LmWExK7Jyk8R5FNCQ4na2KP1n++fcS
57O5Suwgpaif8JE2xDu9C4wCMQJdo9R/cCrwuFbe0XmjNuBwtw8ykAEPbSSCw47tODlhYTMtuqex
aoKbPsFaCWpRu3V8aFDMot7DMeMeQjefrhkdWYRMZCKWJm1cVJYDudDODt8XD5xI+HAwKe/eW3FX
vAqbXknPZu89alwWq91Q6Iuxw8tTYP5a+X2H3FWlgN957gQdRl7Pxb7ZlbjsvK5aIPTBa4mcG2gf
JVhcQ17zyMwbn9eeZR7MJA2Alo+J7PedKcNpY7aaeUNI6e5Dg37ySsOmOk+JRjLWKu2I19CsbzbM
PNUj1hJvRKdShvcu6WTdDhgSUdilyKth088WEDTPcEm8JJ48f9WD7d/nZCRejoNa+AlVQ/YZmgHj
OWTaAu6F83QxmXkRSigZPpuzjyZ8sg0E2rQlKYv6jX8/JNlQ7rs29x7LTGUtfSFbE5pIbVhtKBvP
am0msfccpBoZeX7HitB9cslCwPLsaRMxNmSUS7SEYKMnwyEXswS15O/cQVW3uKCWNYlvY88xjRgC
9dD4jA+CvePzvOqNy75y4ny9TNfgJYZkGM4IRvPvrcYenf1MMoZ1MrquNtYZMbzpU2l38Tm3Mr1x
E2eh3rM86LB9TQ6UBAo9RbdGz63yE5EDOoWEMOAW74hiefBbLJ704AUKN4JkGK+i9GCaQQNDem6Z
Dt4oiU07XtmsW5KTbRbeg+NR36BVwBXd+nWH1w9lFovjcsBYAwsSfvma+AbvRtZWcgnihwgSJAmI
unITPR6iAvAxkMQujG70H8E9GeOCJLKJ3ind22oezyI3dq8XGcJZLVKDqDYL5TNuO04YZvkWNl0N
SrOKh5hCeTZ+cULF1FC4SF8sJYOvdUdEj0+0bEGDYVKnjhSW55GH92WFzeWdThUWez4XW14sNY+8
WC0B7EXBnrNT0K72mas7jZRpTg2q9N3k0BalUrUbZU/6KwyB0tjATyra7e/rMksZ9sO233NA1AoY
lY7vULuUnxjFWHT6FpdJi9qtDhCkx+x+qM9rHp0B7d8ixeWIYCkAXNalLukeM01JqHUKQ24vcAiT
DhnhMQpnQ24t30G9YFszejzyRmImtER3j50Y4bAYGS0JFB0038FkDS0xxyNp9/DNtFj3Js09wrvQ
HvNoCSZ2ah2+NDOewQ2iLGrCZb2QOVhqczwsvz8JC/vm40lwKfdIio6MO2A27nKSfin8oFL2KpM9
NJjNNPouTSLloFi21ds0eNENhzIQSl9bN9hAWfAzoRM65s4W9mgnsy5yd0qvrByvz8pO5Hj5Fwf3
uSrlUSAPfItqum8FMGg/HZzZ+IOuG1Z9bdGkOGYsNn7KnIOUEdiQpzlEfrrPiYdLtnpOnWpP17Fv
MZ417M1+fyxLDfbXWiNcHyE8P5Aeh0PZ+FOtkYBOEad9v4SuTPWm6dWpCLpxG7m2JtoeQ+LvPw6I
0H/4ONvnK6OUsS3b/PTNJSFlgDJMInkm+axJJX0gfXteVxjgn/8vPimgi+9aUMTZln4cAEVUGWkV
LWaMBFBbMgXmWVPEw1qjBTj++Kj/tibU8kH/gMP/z0C4U5L7r7tL/1a+VkpxPd5+MOWPr//6L/z8
n+ipPxhRcPsDUwY8gAKLK/wT4G79IWkbBQFDjUYRFUmG2p8Adyn+cB2fiZyXPJvqN2/3Z2eJl6i2
mMsbWfw/tea/1Vn6WBKl4kVLwhKSavXSWGJ58HFUiKA0NCYIyLBkp7wkfepd46Rj9nYB5swmVrFW
wewIteff9zwHD2HXGPfg4M4b24z2QW5sA2KKRn4mxft15UkM+hK9z8OoZL9OEGpvo7nxdyy8ShYs
/ffCVE8z2RtIdKcbkpn7vWcX+XZEO7qeRZUdcTxTQm/pvTKlqCdlJU9sAB7rAcZHidATk809zkh7
V+op3oeNOll+YaxJNrivXTYwrFLfwiXuFIourhKJHXMovjYweNgGT96ZEBWFTaGnrVVA3ECaxaLU
GvV3aZi3HAoad/RRQzWobTAggijlmKxUPQnArH6yK6i+UNvHtpQFCYitwe03oVG5m2zQJ60sYzdF
9Kpnn02tJjcSn7P9Wsk5RFHIJgL5377z4x7eQX1rR/VrmBlfJVh8znTivBs4M8G0x3dhpiSFjuHA
pjGHV85StS7q+QwsTfmzKfDfdrv+erf+r/3/O7EMPPp/c0/nL8/lR54cP//znhbWH6aDKc3kBrUR
si5ttj/v6YB4BWlxM3FLB3REuZ9+uaddc3FPCMnfdI3/cU/bwR+ulOi/TDaxUOp46d/DKK5/zk08
BDnLhFP8+e9fu7UfpxRPWD5vH0gnkIJoFiE+PegbFDJNqcNoHaZxf0O1BYWO16fGloXaWP7FuoKe
4YcZjI8LTHoqkoqTy6mgRf7xCdI4RSqjCYyvVpX8xloG0rLXxJj52q668A10glhGywQxZyGGl9am
scPCWPSXUzqR6oPOEqQtuVbp1RhOUb6N2EAGm6Cr0xvZsVbYxETtEihuB8WplZqIAZj0w7En8o6V
SsDyZEWJyv+WwcoOaWaCqYWHKShYsZBgT+WJtHhwYlXUrGRT+yZzVXUdDEXPsTRwKxF1eP1a6lxi
KJB+8k2FdXQcvBxPfzz7BXUkSeUNPV6N79BUpYD7koXiKbAN1H/T5MUPLUIAa41wmufOWBYsKOnw
GibmKG0XG8v1CFb1wb1eRjxNv7ZjWJww7qS3BN2Ql5naE89KIH41kr6hYTdo9iAHVgZ1/Wv4tYKK
nqa//ka4Oj53bc36CSGbc0W9iXTMacR5yTZuqQ2oXLirIBcQPIy5bB7MwRoTAF1FjwE+i6YbL9Ng
IspJ0Fz2kY9Dh8OulAQ8wTem4+fgiEqU1VjrAUGtbdq5T9JMsFuzY/C/iqmHATwR1vpSFKg0d5Uk
gxXtXNtSFKHlSOhvFFg30JYL+yA17v6NN1vdDc0qthfUkAuNISeBYw6ZoTep5bjdEt2j/BOjtjZX
pNsEdxTQsIRUhU88Q1TWJFG5kAee4tFdhLnglp/RDBuEpM5Qubcg1WO1I5+zuZ4G3b+kaugoqAcY
hQB6dugVC9li26QlKu4xTsLko67r7/qmwZ2io2GBSw3DdK/rAayqUyJnWrnS7a8wSOPjantqu4jG
K/TARuDtSreyxr3NvPmW1Oiqt1Jo+vUoAfNzX8UD3h3lu69RaiDpnfLJvKOtj7DMZMNIMGhNRhd1
V1KgYgue/zc5OJmLTiiGBmTrBK0z9bLhKYph06zC0bXblaoUnYSo8SD3yW5C/A4dKCiOxdTK/OjK
nNgqhonx4lMSQuFlINFYRl1IeQblJlc2DlO9QR7e2iuUd3W1oo/RfLGVw8PBBqVGocQeZb4lNh0A
hWTlcS3sVpQAdwIABk2TAQOuHZCwxA/aDbArI2mJ76injIqAlbXsuwN3eA+6lEbH4OfczRwGwLVx
aA4uTC9vS+McMSCy1BpZrjmxFcPGrIlTDoYOYZyC58+jS1VkL/jZhUf5yMadPfokxRIzRUqt07zO
do+C0aJQiRUYg8C0VV6in2sSb9B2kULq0f4Y8qdh0proXTJ01SZMEo/C3RzZb4PtUIdJ6yWUEZ1p
W+1n0v5oo5EWexfnQz1sxViqcik66e85iZ163fWFaV/oqc2Q+o49oey5ioFP2KwB2Mq7ufs0u3AX
ke4rcaVdb3rwAMLcsbQpb4EiU+owVd5fO0HuWFvWQgJrPQr6YvP3V93/Z9FJ/2PJryyfS9bQvy6k
KYhIlsz/9US9hcdcv/0nv/JzrnYXViuYSGRANODoxf5T2SXkH65FpRNh9TJTsxT+x2TtWSQoIZII
Avaki+iJQ/h3aZf8I1g2iCgo3MBnihV/Z7LmXT/Mnw7tTvaZy5IeX42JwOXT/JlHIXKM3PI22gKb
bl2Oyqwj8A4dd8K0sZyuw0eUxVVq0HNdsLTTRqYEuMIft62elkbnYWGwjx5yyv7WzJFb5Ot2sFz+
MfnFDFIJYBFGY5SN72YEjIzCaKa4t/78/Qq1Zg+kSpX09Km809XKkkRnz0nSW/TJ6anwepLyKHyo
4J1OJwgqJi8oiAC8mVJiOk3G3GTPXojSpjrp1rbG04x8ErT1WBJSfhkyA/GRP//hFW4asfzO5uUw
Uhnynl2dTC290NqeeWt+d/kaqHey9D1sRmiXeTnU/PSQGXxQYXXzdAAz6fbvxDIXuH5hakzV0ULz
2e4igdYhg1I5TbyZFlMBgzExbQ1XSLuu6G/LH1/K9EkHyddz53JWVN8G45IYArWJpo2RZ89TUlTp
e9f6fIO5NZg/t6wInf427JzavczpfrXMQk1ScY1wi9fpe1pEy0mjGsyPocnmpItOt1SRTCDYMZMF
gnp+KU2deKzg/yzfLSDVM32nh8OfmN74BnNHHYAys624wjJHIXcbkJkwPxA8VGXPgO/K9F0GacYY
meBMtbsStjdvWFMhnRe2Sbic28EoGt5AUITH+ebZswfes6SizBG4Jr0MRIOiHnyeq9qGk2iGKSf8
5yjppBctY+HnlyT+RXdku5KyUYsjiGsjv4pMzcFPLuTJu0rT4t7nBZ0WeuqWbHe5BGf37MdAsBnH
AVisd8pSywVxst6gHS9COugok81g7DZEA7MXXRMWIjlXlOAjbCv4vEyO9Of7WVSC2mLdBdEyoxXY
h1xyYX78AKbI5bs7XpDDCcDLbrY2aXY/RqkE9cJthTGy4kd+XtF0NGsUWvVgd6QAqLHkwsU/Brgu
0pgvbRd4A9+9vs4A4+R1M2e0+rImugAfMKEpr+FX/OPCqKjrUvsstZscN0vskltfnZA/p1yHinmd
v4hkYCBIQRQyOKowClLrIZKN2b0WJPe5lzURQ+n70JjLGf/51X5edMRJBifC7kkPu/zz9BkWgU3A
ZHKp4tfyx90LU4jXa89QcbVqjShxemzAOP8Yl3Mbxzw7+OaIulcomzHZ7HQdp+Z4/cuD9z/ZeXwu
MkrHorTITQNghroCYO2PewFWydiT4sBax4hHnG+cqSHcURDXAk4ZPA61MjmY8Z6R3OPTTKfMd89s
isO8YoBX5zGkAibRrgkVr//8LxoCPX3c3x/qJ8nVjyNlz2I7hI3wiP8sxazKmhyVxrBoAi7H2NSN
obZWgtEKY3RchGrb5LYtDxV1bs7a7z/8U42RZzwyRvyX1Ft8y6Ui/fE0leNck/yDfatctMNn84DY
y2KZKbEoEOYSQbIhaiS7+P2nfp5o+FTqfkxnnumw17Q+qcywioTEb0P7CRmZsKz+vCIwEiZO/9jC
3fir3eEPde0v1VQ+jMoukUk27TCPjeKnz8wy1INlWLECSmLbBWY3JI0g49TihgtE6IUnFwRnR4I0
lqXyK21KvM3Exzb5VJwnFsaf66imCXbbEjojj6pNGSMeLX0OVQ2GG5mA0mQNLen358pi6v+1LsuB
o/cmA8FG98xO3vl04HOCroo1Ks7zPjOcbxlZ4uGpiyOO2GfdiL+pw+Om1lGR1tkOml4AmBDPYSaO
AKDq8s6hZ0yjuJ5T3/n2+4P7sYP/cFZdasVEyDBybfbfYhlfv9Ty+x47P34MNsIzAgR84vjX0fV4
GD8JP4mQF4krmULqu3WGiqb7aoC8Z3xJHJrmR8uISAMtXI9hNjPX9beRRy7YIYhrs6W/5vJFa+KK
2svGY4GLddeuuEtVmYU5mgQ4lDTD5njkFW8quXd+/+WWsf/pu9GvsQOPu9OjKPjp3kj62IoowLOz
J1Ar+9pGVprcmDzfw7+6xCzhPn0SBRwKs75F6ZUSxqdLnBuakPVcMKP0Pmchz62UrOlMYFzt1uQI
iOYl8jVnafTGYLif/jdj57lct82u7SPiDEmw/l1NzZIsybZk/eFEcUywN4AEefT7gpbebyd+9zjf
ZCYaqyySIMpT7tIvET9IgmmpntMKP7IHJGRH8/r75/+vvSFKPTfGO8PWb1wQuv98twXWbm6Jkt1e
KK/1vvZQVdRPmRJqXOGWkfe3MXlMdP/7i9og+J9jYbcjfAd8gaILidovMyrstiWPR8Q9iXSS+s53
8PK9XLqVSMQsoqyeeiCC4UUVNHxfSLQXP+du27lQxNYR16A6XpPsWBagWOGtJ8gpDlU0RSHuMr49
BgtRFihnY4Vd31VhkSwvHfGm/JfH+O+nCPxQwJFi4FIK6HZR/21dVMALgnUz9V6ufb19Ia2lbH9Y
cBFE5XMOZnhZtCknFwkZfwm/z2i/oVECKjsWx38Z0F8nVwQC3BdUBwXQB27ql2nsxrhWNSjQA+Ws
6cchmDMyx2y1w3mKxFayKNMC88MXgDCcPKtGke7F71zmE85rcXC1op4sD7+/q1/nlr2pCA9Zj1Pn
/9jUclz2NEqJ9d4AlAEGhq77xsHjZVDOyL0hClfPoy8srPf3FyZp+2WCwa1BIwXSQegBQfiv8UCv
fGjiAQEgd+iCPLyPUndwq8tORFVne+4dnu9Yqc5GDZeIsCKZDQK3LbPrEYXJCWRXgSUmYqrhSBDa
xNMMOTQtSlVqlKRDSl/7yvH19tmrS6KJfdTPwvuC3CrAy12VpNJ9AD+yiC+FI33YpcJbu/WiJzkP
v6NxkfaoXpEmJhehixn95YJ9OqIQKH9hf65AiKeAWn3TvOk6WCPIt2hUg4kp2hVmnQgrShAHBx9J
IJiZh90mcgA4z5RItZggYNPIIa67n6C5Td5GB9zFdki70BNgWUCOkewqhZOkzTXui8IZL5ChHDZ4
pItYxtskQqnhFEdDC0zdLaOs+DJuypF/UcED637Ai1UHqFcrIE43I7/gIi/bOsN8Q5RWDT85DFAC
ucw10fgBAvDo/xlVMkrfMFSrNiQDxiEAapPn/fYnAEIHD0+Os6S8BKpIpz4p47badlXnafUqAnBE
L32mWnGPxe6coqrDboRUCYD+DOSlP1Vz9qOtGnDp+NRqFV4gFqvA+njZxEtDUKOZ3ItepU2Hv62Y
ZPQl0WNTNLvNUD/80YGb0OiKKHvWWt9aJ37Gm1s61LqaMbzBVhSpLuqqDP5busRt8F3P6NCHF+Ra
iPegJ+RQ4aP5M5H0IMNqNhcO5rpF5ssAeZ8Z6LQRUmsXHJY93dDVX3x0QmpfhbiFJVOQYNfusiOM
/3KwAej/ZQ0QThBSvFPCcHzx4l/2BAYIGRczkAVnmpiiR1MOKy9ZRtXtVKRudFFS9mSzhAPPsVpS
cOc0r0M3GhQCBX3CubyhkP6Mu13TPzpZ2aeX21IneBqsyq3EA62HEdYwXrVjLFGUynRuDuOIoBVy
2W3SfQUMWC9/4m/YUBwTSZ8jyqgwAJ8Q2BTrepXR9J6syAGnHuqN0ZQg80B6fTOXTeBeYARZ88GO
dqRBoJwmSDrv9CbIWhd/i70eQTwDjSJqaijHF+g1E7mFvprNo1h5YeOpbGFdThegKHvy7s5FlgQ0
agrt+M4EK6gtK9+wpR2iY8rzPrMrdHDJKOL2a8DC8dvgBjX+Vf/cgDEs1OaCsptvvQH61/WE2424
MlAvQdsDZYrX7BrldwIfXTbkzxJwdHAFRlLbPARflemixTgUzFrTmrzI9wOYsjQ85NRH5+vQ8LpY
/G5R9Mj6ssSzb3hIoae8g75b4JYz9RP7dJ/rpfg0g2lOgdllEXhBIHaxjSFmN7YjaJ2giRQz4yjz
2swIatzVm+jMzUQNVuk9oV7LWy8tavpRJSNjlhVytq+urmX4AluGdP0CQA0RcL+ChnxN31MqB1Ve
hgVT4rXGWxW/3tWa42UmqS97IK7RdScFcnFwjvKaDR7NXZOBmJ0mNvjak9Af0iyfGe14mCo+KWoU
lR6fwtfwhqS2X7gnkZuKs6pgb0RlEIkveODYPIAMrb+wL47x10LBws/wBIXDUFp+xcpxVyd5Gr5Q
lh7Kn5vT2hOQDXkyr+UKBTza6amfMTAahnEo/qIIUxcPiEdAlcIKlFsQW0T6M/U4ZOEbTnw/j/fn
+DTfOg4pVVaT88Q2bNkLBnRlf8AiDaHb2elYOtEsCRobNAynu7yYo6Lcp+VqjzVE8lX1PMgox5vM
6zpmLvp1KPNSfWCKOMG4TXd4lpGwZpT+QuCR9ZT1V3NJ/fcOs0re+CKlGN4gWXELWzqsjN8Qo7GC
Fm1ipruwZlYfWrl5w9s5mfPNVhQP58gaOjLRN5BB/o+djVP/kC744CfaLaREOSUc1nyDIiOipL52
ea+ZO/GTSk1edJGkeOWt+9igoOpC1SpcVkyMFnD4EsJQpX5C74nclXzMxrLqfYZuUGPlFwh0fXKN
ZBnRxpaBZBHIadZAMzGZYWdZ3pdIU+czgqti6thGIhePx23nCcXW5NQw9K5yC7V+7Ma6ar9IWTTq
Bkr4RD+Pkw0cJaU8PHauwEHYNPqcGql25fbxhOCJOKPIn6ZlIMoZ244H0pxkJd4KgJHh4oQL0RFS
NlyPINLeQ7MGMU9Khii4FbEFDGqP9nuFLl7A+16p+g5vwJgo0wm3GJ2nuivB6UJ8wFZGYbIm+EgU
mvi5GQJeLkQOrlu0IRMsn30et8CAfrpbkQnAYndFSOOrXBAvv53qlbsdNSIvzX5F8rm8hZ3Hqhp1
8Z4vZdvwFsTRzHYCV98ZumM8tLL50dA3aR482qIoLMy+V65X50kWgIns/QvojH504aOB1N0BDFKY
AWBah0x2E+GkdxkT6FS33fvpAB421q/CpRj8QI7J0shEz46GWWM9fy/8QVRPdRgqASShx4jgsV0r
DB6RKQBMrRASD3MWPhmFix0J5DeW3hRR4/pEkbHzHgeBdsA3RG3RteOwxTnhUMzOkHwm9UQWk2rs
WnpPAbix6kKgpBxfVH1AhWznlV5TnaYOLPEDmq9MZiJIG9T6ecEgbyMM1EvdrqM8Qp5bl7sYo5Dh
ORiqITx1a88sKdBvLihCxyh9AHjyt4lxpL9UIh2I27wZX+iVpmyjH3URhbovEs0e0xvJt8F5gitt
EGBGU3lBKr0Jkh7DJVT7oui6R5VqeBOOcZav4yrTjGJ0lEcvg0Ar4uDn06j/wK9UNJ9lBF+LLs7a
seR9treI8AZU8bgnd9D4x0cdFwylsEOnl82vbkULKP1ntlEnfMYKp9fJbRmXFa7tPcIm1JLwafZa
q+tP2r1TEAZZlyrMCY/ZQLVMT5Kgo6+OHq7W8edwZL2hpsmuLVE6F3YYYFBLBhP9ZdVCTQTfeEZo
/X9iBELKQAAREiJa/oNp9WsFIYyJIFBJW3Zp6lCw/agg4/6BOMp7Bf338f9/JR5pTLCZRAnhvwhh
X/4zMaM+3dcgcQriNsPqM2bKGJPu/XB2QcDzrNjxsgp/f9lfi3yx9e5LfK5quzvUn365LPhqhwiS
w2mRwN/2KkEkb0Sbw+M1zSZkLQd5DgEDEc9Vc1D+/vI2nvt7KcPCLeGZwjQkuwbi+8vlq9KkgEqV
wXjHdmPOPQMqSRm1799f6dfxRbOAfI7oks4oTatfs83C0PtCBnHZOR2QB7jREt2zdEfVxD7v0Phz
9x1Qe+9//v11vcC1eMi/PWQUk+RS6aJaFoUAXn6tonTL7HmF6X/6oiaw2FNf3ELyfSRSCNykEXp1
Tnq0eKkd6r+bkLfOplbIwWFSRcg31+CfkfuaWm/rkC0VTvIM83IK5R43N8wNb2BBJxpHsLpW6YrA
UNYL1OUwad6+BWb153Q/D0DsMA5kvzUPEbYv5qEi7yOmchBxhuu4mbEMPATtuwmMRxYL57bewjnO
Tik6jfwejuSDcaB8eTg3n/IiRm8O22RXbPnX2GyxD9sTfhJSzAK3MdpUrg5C3ZE2yVlR5cizhpTm
Ftv4dQwPYyAMD19nJeVWbO4qTYaXZlOZLCcYBj2hR+Vt46QPcSoqaPSkbuBfjm6Ez4e6l5FkMLFk
ks36RzyvyntK+Pm0AAKxza2RFotE1nOjpBW/QpmIw2cEJmWB0FGTsPPeJDM6afk1Fd8SmgttHgm0
loaXnn+Wij5HuIMw5gXdzeaaFkpIJ9cQihy90yl6Un6x8EiAmKf6HlkCH31rhHkoDh0QD0hRnO8T
hO3i3UYlC087wxG4eUd0qhs6+gGe1ApAjh+Yqtgn6Yrt5K5ehnBZT0zGLH3Qbh53w550dFjDm42B
ZIoqcDf8Io7GyVCilRzWqros9bgFiK9UINvf0tUdo3rflqVoHZr0eTt9SX2x5N4hRzYQEFDcUSBL
dkWT4f59ymYZtOXBFD7qOYel94Hz7GnLuySzObiitUb/weMk3o8kxnDYNmxpv5hWpN2Lg75hxrPM
kbMQ1Mxhi3OdjMYMIcNaxzBY8CsLZsCzHBFh1O+cvq9qdVohlqzDMclWO/mk1jElAGr8Kzu/46wF
/rHpygEW8E3Uc62YX20fWwSOYTIJxO/VozeTzdLUy4qIlYwe9RRP19g+uxyWTcILxe+8alJEe1e9
mBcKHeVAsy0HABSgFFu32/1MXBkC9QHKgYB9t8JRwBIzm0CjwkBow86FiOSPOf49oz/XEr37hoPs
kpk51ah2zctaYWYl29VZL1ZqEmK4lHoqy/HG74TSxUnAQHOB0TgUD8pHDjjF31XLoPzqSJVnRRa5
HDDk3WeEdNG1psdn9a4nB7bv3gB+aO8GuS5eBeQ0Mky380te2VDV1ZiXgoklC/KQV0ZZqh8LneKi
w8+UYxKIUYp9SrBHpFbbNtdoCoZ7mtif5G4KnJYFihKmu1x1ONzVb5lu6VPjpdHxg2DS2cJBSzvK
aY4BN0GDccboLIyvRpJKPikqWqKHUE/O0n9fAijR4hFB/ZhPrxBCZfvBgarvcWxjV1uYrxwEndmg
sgTD7N7JNktyxMPjPuIv4rrJCETTfLZ/vxHcsi7iLk64iZnlhVY3GQ8THHkEuxWh2NlwhQL6Czc2
EYCxp1U2HfJqEfNJBu9nfgHhfPuB53sFF2X7pJGOFk3uHLZ6eYFPwFPUxrWLdOMV8dsZ8BW+hGGV
MxTb4NgwV+hu/up2Tp5+9hpC++oypKW7fZvHFfQAwi92gW61rsxDh/wXDs5u7uELSq4L3+mziT0Q
QTvwkLZRKSNc0nl4JV0uO5IWmYfz+HdGprl/mdYp8SB4v9Tav0KK3UaQae+f7iaZfe9bwHfRkWga
R12x/wT2H++vpMRR2j7FtiTuM8ba+aVqUZySh6XLhEUMSRNiL2q1HNCfpPHLjQu6+cPb2CZ2I1qd
uWu2g4HoA9gI6YGZqeeUrfXmhLTOL54jx3M81Jy3rQr8/nRyZvQ73uIkKkD65FNuV3ibKPtGxp7q
nDqUGYCGb2QUFT86j20xC55/rn3bb6dmbV9Fxd4FjeLc5qfE37ML6mS2PxpEbP92DUJo0v/5fQX8
2DxM48axRjEOCMBwfphYRkxr2jkOU4mwceBZqmyGUrd3G8pJLudeDQkLO9/3zRXRwkxdpXKwH3Te
mBG0s4tB9agycLbJzI7H+eErndjp+zFwXrLS0Q8R72V6GALK6vb8hFC2E15nDnF3+1Zj2MNYn1dR
jNsxn92o2l7PGe2hos6LsxYd/mgUnO0zdY2LuztZfhxXwEWRDVrxISTJ4Dio04bhG4sQLbd6yDAu
2tWuvzgo0GqzzJ80gug8IPh7n0udj0eZ28gcdBaGZWz1Obyl+TISOVIFt1HQ5sNXD8VlQGqEEnOz
IoDoyfqR+hlOafuhD2iVncJ1GqgLEUyBYd11qT9p/9ZpNWf/VQjTrn4WVTIRFZxnRTOXFFZSWC7k
uCYaiODRPSVZ03GWqvmEK6ftBarI4fC9cJuBUGehGrx8pRCQSgfqFiiA7z5YN8Livl7JVtd0TsYf
kAXb/Mec9SxUD45BVV5NkMGyZT8pJvGr60pnfM7TvGHenMtgfeWRyrA7k3YDJk1V9QWQiK2fJRv4
IWxko9nFN7mjQsbV2CuS3n3Eb7Ku+/1sqJFd+l2pSXf8YbCN9xBVHV7xDAmKTaPqShIiU+NN6u0+
ipPTyr1OV+XUU9ac0ROnoTtCPCfkbgfB9z4a+QZS2dFHKVliFt3Dtf8jGMPW6S48zS65oxduL9QM
nu0JuG3NrfQqea/LKOAR/TYSsdcpuhCQcYNS9C/hWkTZUxX5mm9x/NOnW6pR27lPTM4z9NUsqZiA
GElsxiUyWGZ7M5iZ91H5K9iCY0201R3P2+WSala5EwDSeUETePTL643TzD7q4uXpd5PqWFxGraja
hyyhMlMhKd+CWBi2eaXydy77kJFYWFEGzZ5hx12t4AuqLi4XrZmzVNdINfl1ih/27oa49ouf9Jld
9z5PNtUVn2jGx+xeKqnsidR7lUvfw3U2W16chxYnWU8WPpcHAs7rXmVTM2YgNqO+/AOmVODAbIbj
heWYD3URM8H3wdexBy7DrLmQf6p2qHNqGg0mKzcAa+1Hwy9G9Q+k8GTrU6CL0crd/CadeqCP3pKI
g8iBD02Ip5g1S/ZbiHwyMr8TcqQnvQq7DyZJyS6QOCoNflRu3vbEx3pFg3E/4nCPs9I0Eld9XVd6
VOM+Bs8jkmO6xmXx+ZwodQWWOadCpXUeIbHd9QOaFfk2JkQ+LFwmwnsab6aFCXKuDkD05poTZcnq
lWhdI1k4RFPOVk2gy3i3mjcP9aNp7USF/gt2+aYZulqCuBcqRB/Mj6TCeRjcWRpfoyGbjfIxQ03f
buYYc6TFhWp0lJ5qpEzBabOENOK/w+Qj1dHte8fL0RlxpHDFfJoLGhMxWoeUHWpAAOsKjuSPzvGE
/YKsichrYEBBloj6iN2hBDKwF0Oa9rCewU3JYplOA/9e0j9pFlUCIUY1J32X/Fl3YbyhgV9EW7Fm
P4M5VnbRlJgjmQpjBbT6abScNHoLUTPiaJz2tXzbROJo8WZRVREALGcdG5sg4t0O+9/ZLcZjT4CS
XkfS6zH2dr3AABWuNNhKihOEMiUxIkKfBQr28aHHpBNmKn8fwBBFlR8lzy2/A3DtxsuPoEtRR77K
cdZNZ49eW9L33h/tpIIIJg0WUjlhPXpDWwvpmVXbV/jBttMYe395hMkZcjGx43nzvUf9iLsMKx3z
Zd7CEgWgeDQEU1dAfZuVaF+2XsmeKecIy2F3UHgJXBY0/aMbr1rpseFFFKtMHb2m0SDz91U1Kk/s
zVwFwXxVbIko6itUHJGO2TeEmbFz70LdmdQ1faZqknQepeQLCHVwfKdOhnzchQPxG2sU5ZOq+Djx
oB3olvcAtOMgR9yuwOMi+svd/LjrjljYarLfYqDWGVxBU3IGcvIcBujlVKD2E8GSMnn23M/gwL1v
RnpO+pwHykf0E+BfrrgVtG6a9ZY+Xgzt0Y14oFvt6jV5xbSd5PN7FUnjLnjF1SltjbAqEUMtdw6T
tOFc7+aUCgv2giDFb5d07rzynhC05S+k0l1ACNPgqySuN0riDGqr27xCcRQYFj5wQ0s17i0PYiRk
oFjX3doeoiyiCntMJg4WCmqhEbySIYJFlT4OVcNEuFAl9c0VboOLq/At7k5pnlxruO5YZnWg67by
EwD52RQ32JNSfTlhRVNmyanXFVHsjhk7O/oTUCkdSuxhfGVkdkw3Z+Mv5LJuOr3X24Tpy34dy7nw
MYKY7c1XPsNPuAC8DbA6zZvZVge30C7kcHUoIFNPz6IBExAUnNAvw1qAuDQLNxvndks0rc0hoBDL
RCoBP6bPwRZ2OO2JrcLDBLZ7uNK7NP2giUCAwS/OE72XivdoGtdHZ3pul9ZB+mlGDty9bwhiKOzu
ug3VjPzYVqVkW5p6z0XVGOPmXMcXK+8vxKZnmBONTx7iOnORJn8urhtuYCyCLNrq4brJKA1DPjb+
nCnkIJKQ0sx41EVJs/GynB1vHHf16mfm0VBFrfxdNUfAVLMRx+/XUCeVCm6wESvq5tuIvoB57AtN
54o7jkZvmneyLTKNNZEAGYHx3xSOapu+NRY/931g6zXlH8NMX44QNWkWGT4MOvVVQHMlrligYCHs
VhST4VPi6FzT8c0p7QZHICCr88h/6n3RzMUxMqpOnINy+saBxcBUifUNBX3V1+0eYeKoxxsX9Zuc
olEtPfSJZqRnUfkVYP7n9BKmoec3x8QvsFOBqpF6ZXsRIcNcD8D/Qyjd14HOCkS384GdqT1N89K4
FCmiznVRF67JvGYqx16r4lM46QmvlyjZEuQsIOEEejwhdFfhSrPRFsfSndwMaX/LqOhc56D7uMXx
bSFb588zqj1WxWicMAM44VJNf/FuYR8ULsYgcsr8qyhvG+5FZa7NOeci7PmZwtWsQRK2AhO6i8Np
qZ1D1W+Jxg5TauI+nIsWJZDgHkciv33qUWp47f0K4iU7zGKnMKR8GyUUddzzwX1BJRRrM6ReQOQk
geIXy3gxfA9Hvoxo3iXRKPct+gD29zrf/rovBsGXNM/m9muA+NYyIFYN85TtCbVF96biaFMuhsCh
XshgNw5zzECyYeOvBtCwfO6k2dtfbW+Lu5khTfE9drOOG/Brn54H2kRT3ib4uvceGiJCKzsEXk6Q
4181CZapiHmryP5sczoaawOtOH4DSLSLhx+hehS9Zg3iycMpFYu9tDkPY5vMFaLmbrDw0OdH1yEB
RnMEF6JQUGaLIHNDET73kE4epZO28hAB1sWeoBsbQhb0rWRB14F2dl1ley1tdvSf/DPsWN8y4eSx
1r21Z4dK08PEL1Mm9gHT93v7f087SH7xY7hVl9n3zhZhKxPFYDZuJFcxTqIHdI9Ldp+hX0J+VpJX
8S8knmlXpZQq+GCQ3ORrIxuA80S/Pq7vDAUvPgEzKo7KTtChRcw7ylCA2a0Z0I9wj1rGaMc3AZii
Lsy0RYLGj/CqlDcHfoK//lgDbVXTuDoZ6VY14xxtSazJPAff/VKvwvrCEyrY5Er5ox7TPQjkzmv2
KL/Zl1ufp9XQEcXBoIsnQwMpnmt7ex9vBEFVn3+tkWRqlP1ghwC4ry1INwZZ52lPxV862OGEBpUP
6naFQRI9Ra4qk3t6Qk74PIPDkRTx0FlAZnoVyCM0t7gu2eSwrPouc6/ymKi0pNKAmKT45GHDihc6
dcOVem4aqS5C2iiHxrYroyG3xmhUlXmqaoEu5e5dlUEveSgVh4w5JcuA0tpp8DB9v0KyBpHKYDQS
l7G6RfNJHsYVkK3BPqX1SeidnDzg1rzXHjRK6hwH+IctHCYf9Yy4Q/IE0d6+yz9nphh9WvrSneZb
d9HQ8DgS0hVhJxhoo0KNgSrWfL0AwdjkTtFqZEde2mUxJzqZs3j1PXb6dkfFO4rJjUGRbU8TMnew
49wScAz4d2z/1LfCd3N9hV4gybVMpoF8upGezcUdo8bmT+hXdfwpg0GH6NXq6hFnF2Rx8zA6uBNY
9qu1ELYMMSyTrRklg+55WL/z7EpnelHkoKywkGOdSzT1vNhyBZtPzfcYlDIKd01Tm+BP6ocy1/fl
xj6Bo4POvNAcNida4/tN9Il6HkQnseYSQ98O5h42H/r0JwfBofERm+Oowbh4iha8tnySNQWw71yN
UpIWv/cydXD51sven8lR0fBEQ5WQxq9MPreHrQxsbbXbwMRhElzCTL0a5tTWyVr0afgi3wdqDEgX
cQnuSkADJ8LHWib7fMTm4C/458L5iigMtHQYHWA8cMBbW+qIt3OYDnDDsgCJM+w8uyav8Oma3Gh6
wYbaTYhKHGLw576QuZgoTZhQ4H0YAIl6iOeUEGkX+R4FV2jzldd/z1b6mA+aBogC3ZQEIYy+j4el
UTDgm7b6NazC0yg1HbNjD0PJnY8wiuxacBvXrkrUsmKdnIRP75K2iAoXtKfaFr0WecJ3Yl1fu0kv
/iuJR6jSh7ECT/qAh5Atn+ZNx9h+bDoSfBvrdKp6OxEkbQk+3e6VjOQola1f6Q5poTe09207ZJ49
C1xa0GCuxYF6SdcrOiZgfSjxwbfPzcUwZXZTdgp6xrduubxX3lqBbcveXXxbM/woqjWOR4CzX+js
O19jVUQa6dyCpX+7SEQDy08jD5ZaFcxATCQ8dEsi/9DJBuPoj2qfQjlx+5Y1UcSkz1fMwW6pIjde
tp/axO2/oQBcLCTXlc78+bLfhpVcxn8HF5wrbLR4mUVH4GXDpvcbJ6UB0mf8Cd+Sc51QVz1x0a5G
CVU8UJTWVPEyg8Ic1l0IADXmUJfa7nWQS+zQlFTpKJ15xDGsx3DVALCPW4ASU013uddYdXirF9j6
Ltu545BauWZAsK2Z7J/H02D7TET7tvwIaMfWQTG1szPcnAdTBGOv4vsp8BRSTYl2bM1xQNafvysd
l50qbREuoiHlSFvt052wJ8+IiTQfogHHYi6OseXQREdpgOvKI3ZHUVscnRhV4wenRBgcz01pmrs0
C/tuu6iw4iInAEWjdH+YJji0r4HS3vq5gsyGq0IPm2x7RUWOBskVoT5+kVfRbNC+3McAR3yS4Pcq
b15VBM77bAqqHNco1UfDyO5tZIVz8gAEBDfb98U65GVMoV5jbcPvc7a05uGjNG9K1+7v4Uo550mh
tRJ+0XgvDG/yXAhG1NWWeTMpNwaGfClBs9MbGzLnvXSXBBJwsW71Ej21HuZs1c256r7qNqE8uQVI
jW4/YPPV9hBpzNpvT0CJi6R9CRdCzpj1POj1r9ip5oDMKIR8QoiuKvgV91HRWIgXsH2wddRUO/tu
xLwWmAIiSJhgLtIqNLCxEfe6LAyPfTh0A7SfIG0waM98yN/lvnTWfGKTJN6/chRtjnuCiK7IvyoB
4GA4CqAvmb8DieYwj0Q4xUz/rhxjrumqgaDisTaoyfbfkfrWdnac52b1XpL6qCq3TWwrTm3c+baz
8V5j/ihmv78BvwuISvphZvWfX14hcO2k//K+6OrzKGO0Ziu86ZQprpMt+Wq/nHca2OkeL8+n47ZR
XNWCo2onxgruzaE7V9SjSXT6Ym28Ik7vt4/toWhsS6FHF5kvkpSY+3OBftqKNJpHG67VgoS920MJ
Y/kHi4tH+l5lCwCxT6qt51GeJGGSaA+6zBqRXcPCieYem7OtQeMQ3LKVfHJyo1V9QBogar6jIkC5
9pQPvUFcqxMxAOQ/VDB0TnckMtCQVaYgIFK7bYJCt4h6zU1UqNcJZB9dwiWtwjk8BGK0xy98tACl
wsVUcaNOWuWFr3HjUYZ/5TXQTcoLdZM03+tpGKhdLrS8NDW2LgizBzKdEOUzihJB+rjAWhZmH9aA
hr9nDVvs21gPOtH3iYrkYI+2dVPfKiGW+LMBijxGe6Iq22M4V/e7dLAHBnUlWggg0ICgEsfanaY/
N1yGfLGTKONQ0FfnKrejN7vdzDlZFxsaUlN83EcTmEo6wcelwvxkfqbkH+CItzZumwWHPsXVE+u0
bbIRILq4FE2oveci/kEcmy94sZABYShWFbDusqsubUSe7bYRGkj+QNPdiao7sqreSU6LB2sFFWN/
koil03H2jdjTNiogoYcBEhLtjZPLGnVX9AMCapf4Qpf19zpgezPHKNPKR8Y0CxfUHbt3jJAbODQu
UieQ/B9+tp1as6o8tM5Cx6eB6UXMzC+m6sbi1TQj1eEin4cR+WnKcgWVECTVmYhthhB9c8x7MwX9
YZO54iPoKE2+eRNoD7IJU02hEmna0O6+TRG+F9XxAMi+mWTyOjROUUKzoem5ywVDweZ2C6UY8xAE
mLF1EM9RC/tmUPLm/94a91/mMQqm9RNCOXU7IjC4etWDAwWdOzc1Gjq0zjxnalOAWYjT3Q2B204u
wnZtic3cOqRb6F9UDvt0S3uirqlTucr3KfVR+oZueRw4zXTD9Oyztsb/BOk+54TJ8ICHtgesByOT
sgcou0FCMov3jPJAaeantAsmXNngsjTeCwf0nDxSS6F1g89gaqwX/DpS29gn7KNA09YSqMWPAne0
lE557GMoetyKuPZePJErPqjtbPBvN3f7sSDBhMJLNKJ5HV/MC7cK/7XQW4+PKAxmDdBIg05V+3Ts
tfyuEjqWyI7TS5D1JcwvGMv7Dqd6Exyz975eM7MVYPZSVrbrWnV9TMmQCydq4fgbvfavLqV/Fl0G
HNWbe8QnLJfLNaLF7xt63dijZ5wb+049y69jB/XJeUEX9AUvK0oQOKS10YajfRebwjkSdN5s6q/h
kLr5+vncvPpYTvmibfPNGeltuxeEiZwCu64ir1fXqwLVxCzJUGgkWjBtAQAhT9Esxli2FwgbHWMN
7T25SJKlbVAS7DVreUcHId/ia2+i5rZSQQu5d0LmpdjiS7DFRP5fpiYoi/EJP7c1WS63pnQVNhX0
Cezdmm4WfXsk5nbEdD0X2Le9IMOwYMvlwjDI3qIe+Rac4NzSC9XOqZFFfTMgS/ovSBIH/ZeEmLpD
EAPwN89WSet3uisynwZ3T/2O4T/3Cs2IZKdDdSYfQxT03E40AX6U7w3cWY62qQsuWtMS/Gijn9sB
04gFr7//GLqwnW3K8XHaJ8tm44WPAIgFaNu2H2cU7vJ234Mdae8nLBPbsXVpbZPzgPQzDyN8Ka4J
2AIXtEM/9hG2crPtIFN5OaMXPjrAYQ7SOf8ETzrXGTNrbbBRdcqmp49h0QTBFWrwsY8usCGmH454
t5p0ukC/33H+BZllNRL+hsuK0tAlkqTj6MWwbUTo/QI+iyd0NbutCA8pIWdMZ8phs6/ByiS28bS0
AThgtakqDE5xR3PWPVI0nsEbL0FML47KiMXwUj5eaVpl7KAQef+Da6G1S3cQepP98s5XDSWpPBYA
KN3z6Riv0iB2KmM3sDycFxqiZ9rhuR24Ng5NPVI9aAYBOsm2d9ctwHmhmtNHAjehh2MA8SD4K6NM
Fl1DjwUcCWjevlMVLwT0o4FR7ZKKdwgq74oVCPtlXwpEmw71CNUAafRlngrcJV3cC/t/Adz9E9rH
6IKbJNtBTDECWIhk0z+RhUiSx2qgJHkcpsXvTu5WUO2AWD9PJF6/x9j9X5fC+8S13BHgfZEFOf6N
1NaA7gHl5idHMcQdeVdl0PD1q/rb7y/zT+7c+Yn+fplfnuh/L0PjKI9iEEqB3dPobWKiTE2sT133
QJNGRc31iLoAJrUiyEy+K+ZJef9iU+L9E1Vo74ahTVIAnMJyQX9l8nmaVgj9ioWwmHXzdW0GO4eI
/EhjcGCzDeAM60X6rl7GVKO1QivwPFe6GY/ccbeVFBfH/zQ0F8wnyFN/P2T/RF1CaH530YGmmRKe
AKj9hW4YxOMsRQxDIcwaK2sgKRVZ/wV0DKzSbIWqBcxupCN+f9n3pfu/kEt7XSRLsONwkSDxxLts
yd9nBHjxLVpD3Z98kLZsZFMKU+tnX/0Pe+fRY7mSXtu/ImjOCwY9AUkD8pj0PstNiCxHb4P+178V
mdXqPKeqM3EBDfQADRrdjbq3yEMGw3zf3mtLNidk8ahGh4wT2u5rR/V8w7KrPnmL2RWlzHOD++0b
UkPj4H6AgBnwCD3Lsw2BIPRwhFqNPSh1b7RtEN1jNaOmBaJjbOwyfyJghsewmnqlaBTPKJDcpUV6
9/Yt/DZgPBxV4MdgtQhOVvbxB9liLHDQ2ShZr6U62EPpzvYXfPBAsDZtP9HP95ih2nL3Mn24zWpj
HHg5kaC6mG6knBW7RHKEoFv/0lZ/+yYPPZC8NGWuVU+KyzKo7aMpGfoHkjut90LdxIeWUSh4ttyX
jNQar1ubMX7emaeOhyiXtASAGQYK74f/cfhqMJt1SSs9P9S8iTLPAwyGqjwpWiFJYIl1Z1KzdZvR
bn/7px6NUb5bqlemD7sHK65FuerowmgjlnSee33T+TV/O+UvpBtlGqfz4wtr4WUNiJtqUF/prDNc
qZxm+HES02yMdz7VIxCBuh82R5TFPVcRfaxjWzV1mTwBk1Vu6Bsqhf2LVkbVCKmnwB1Xq9yLgAdQ
PRIDV5+UagKUY27pGzbruNh2/KuaT+a9LbNpJorX7vPLAUsCH5+9TPwNWQII7tPbj/IofI1bd1GQ
OzakCryz0FuPHyWx9qSB1jxKaQ+ANJZBnb/0YUEvBX67LD9O64oGPSz8WPmBGhtLjYVtdX4WixD8
OT26jV3gu6tmV8l2XCtBqYSZR6lg3NpS02n6LN4RNQo51nsDS/xZvLKFQcv7vCi//aN+ex+CF2JZ
wgFGyyxvHxvOl2p1Cf1JhxDf0otAB7nN5dC1COVzJnJUMYkyUkyEMxCvcIZXoOzoTGuFl9JptDL0
KRNtqvzyBZVhxM/qSRxuqgXlGbTMutDScyx1b9/5Me9Qp8nHp6SDXbCY76gZHX5SxkrtB/HDHJZ6
rhocMtdQNbUWR6FHb6ad9BXDiwcyAgYpZwKiUdkldXXMEXtwkQn9kBnoga/0bWwLOXHeLjUBCpM9
Xum0IecL8r5J0AoIqoopMFJlJZ8uaNkCRHh36FPot7/eWEkOi3GdCdpfnHdrkubnredL5NgITqpV
fM4bNO4/bU2UdkRITNFqRKxUqZoeE4Ss+SX1TGJFpDATk0gE2nzOp8XFE/bx7UemELevFgimZdzc
aN8MJj6DZpvibL1esNA1l/jCGtJrSmo4JNa+bAlzSo98XC8bTjQeWW0jAsiL7CttWXaDvkm9K93H
hGHzj+Vlt2bv7JKPlg3ujD0adQp2hQaJeI53NCULsyLQbQIIqD+7AJOawxVnAZFjlq08DHZsI4mT
SJeA3QRuUQyElshu2olOySMKg3mQpD7lcXUmoli0Q5ggH2BOffsBqi3ePxdYdZeIJFjsTaAQAHOP
iZ4csSLKHtIOPQsf4CdKDX2uUx4qpInLtB5F8+TTKU7w7FWT1b6HDfj9/bGmc7g1DCwerkdu3OH7
o/lo8AbSmGyAumfyNNxIcQNWWRV9er8wgwHKeTYeOkqHxak0MiPmy2xIlBay0xokaqVRqmnp7Sfz
262ZFBJ1j4EF0Bre0PHk2MGLMZM8tTZrlbHCUOtFGoeXrGAC8fWa+dJElcG9LLYe6Z8WG1lTuUum
Qinz8D9LIrzsqMi+v3NfauC8fmWQS2AsMMWZ7NcE29nDR2b0dY29apjP8JesdKF1R8PTioxFCWa6
MLfAEazndg1z8YrKiidJx11Iw6aJ89LeFtQc6RS8fVvqqq/uChOQbznAqLFFqbTxYx8WX7uXFrB3
6Mqivfhc+JYKmPgl5kzhhjPROtjB39spG0cj2FDcW2YA23VMtiK/bREnDxVwQdeTapSOqHwVs2pb
YTQokLe0FEwkLcN+6gWIZ+hLPRqIii6rDHLs0tk1uCgasAFySgGrwORs7kdgsqTqieDtoSBdDHIe
flTTiJZxrRjJ+7wENYAwqmMW5kfL+pOBg9H+VtVKtdkjgx4v+kUfFzMAgJ049BFIx9YIJzSZGv/e
cxc6wExfgdcxofEtHS3hChfMVcfvL175flwYpL92X7++ERTkzL5vX/V4djMo8hCMhfHNhVYISPzo
srSsiaChugRQiYAN5EXxwP5LMgrUGhm3aqZidVI7MElnCvl1KtTmSIvpxa3XhHS0fOZeV+n8g4lW
ssJhaE+oFbx9o0dkBI4PTMAw8El7AB/mWO7RNEwyxCykP2IYe2k1ks5Yy8/41kDRorNZlJ7IMCR5
MUEWFdjoF1/21U8L67tUDmmXMeWlHlhd6v1EYiOpa1sn/dYIkp0oHOhdw1/ksAYQxOH1HEO8c23B
16GUNLaRUawuXLtdN/qMquCaWrXS1EMiUDutuhbKO0BP1yjP8XFiYAQQQPBb2HXJMvxoAE14+cZm
/SUh8u0nc/zdCFSEVBhsw+XY8LtPs13WOKFsj4QUzZL1kVwbLd2MLe4lGL50DnipA7ax4ZtcUkrw
76w7hwcWXotN3DDrtc8rYaE8Xnfws5DiicUqXFNMeh7+r+cDy5DKXh2knus3b//e4wkK/yDTg4WA
QZ0c2B4eTpsUceAXKJh0UsSqvlZbudqc1mmrBumLhtkwZg66b1/XVFuQ1zOjAaSHvRyEDssGnn3s
1YTZMkQsv/Q/YlOU5/BmIcEHL+0vK2ePdYvwk/mEJEpmm0HoE2NHK0zJf7FloeWw72hZMwWhnlHi
wi52CnuTNMKcc4pfSY0spKvmhDi9uuwRL23niU359uU4Ck9ijW5cVO4zFbOlRAVEQlis3yHerghh
mtDlUCBFy9u393WuQxgLhpQ3r18Zcxt3FpYPzRPyZtJHppJd3S+ZUZy9/ZDUdHH4jJ5ZWTpHfWJU
Pevo5RDxarIVI5nWXzIfYJbGbuXTiwjm7Qsdj3omLs6OPl1TMpMBp6mX9arkFbWjtegR25kXp/1q
ICm6Q3rPa3/ZLCaaqeYuzjJM7m9f+3hHAS+dcc+cKWiMuxZpuYcXHyZzaV3IdPRRc/XBm+S4UMbP
Td7+y8rCWQQLvqh8Pv7oeTy8NNUiW+efITdQdZHevqvfHj31RpBgDhswZdg+nsnLoephEiAqBcQS
RygzjIRG09bBYIWe8e1rHZ/doeGS1AWwCdw3e2NUpIdPoO+brLFF2hM2qSZWWKNtfd1IiZ6oGtmC
EvSpnEeGKZFyxK6jJunKX1lze+ot5Xu1wOM5gdnAoIDt4UBg+/LbLFR7MbI0YULlcelaXHl8xRNx
l57aOuSerhTiJpZhg80FyTl6c2EinGHBAHjDgFl0E+suET4J9R6K7z6JxE1DYy7bo95T0ofJiIks
P8mff9rffZQUhz1qdWwEXduE83v4KJu0S3sxLRUmCsbbnl70lM6g7ZQYyU/8Nt/qa65+QRRzWN5L
zWvtn7SfmtLc+LMi7v7tG2JfyiKragmG8VvNEpEqPqwZNESn+cxzBGAg+Gq7WUksVsdZWUHhy7Ua
xfScDXdH/zOuuD+OFysTYgnKhMf+9k0d1g9dDHxsUKiMUeuF3Ubn4vAh5ak+wR6MQOlTaOXTSZQQ
5utgcQ6mZwNhRc3E5LE7+zgp+fLwmSoN7Ns38dsoU0VMToJ89GrhOd6CYNvwKqiPZfgin3OdjisB
8nc54v9Sbg7KEnr/9mWfp5PXkyqlKI/iDAYBrs8gUA/n1Vwna3d2J2EB6ZlBA3WYBuIZ35qOODj+
aCag4M5QdPO5mc/CiyGhV1eBGs8YLlVqo39JIEijPoKGyU/ceo6mY/omhoVdbjPq6/CDDGX0EDiJ
lR6EdMyqvv5llUsdxuHLaBwyhD1FoAOg4b+6DKuei80L3/x8+fKlv/3DD/sNvHSFXWR2110BKYv9
3+HvhqNkk2EnmrAgPBD1gbmo9f6XCk0r8Jb+8CcmxDRw6qKX+OFjinzYNJ8tkM/38rcCUP4lOf1/
YRgRRZRXD3vz1D/9Sh66eip//Oe/39XlcXTJ87/xK7zE/4tZjgI0pWHfZilndX0JLzH0v6jNCIcT
PosMxwVmq3+El3j8kYV8z6deR8KIopjLeuiT//x3y4Sizhj22LZRYQUs+3d46OxvefEHHwT3wKoL
SNhwdSa9o4Hh1RpxveBEwoajc3vurukA1bqxBL47DZ3yzSg6QlqRxK1xeafh2ojP50nmNawm1HIW
eKOhzsX3cq47sZ80jJCnvRiFH2JhKMst+Oio30wxVD06hTqRbrWHdfxpxsiGC6CgjHPtwqkQF9iH
Vu2kz0o+g2CIEaQ85AXotksMjpaPZgnPXX1h54SohsSriZMxo9MLKoITg3vaTkZ/7w2Te56z2N4Q
eiHX05Ry8seaqQVgVdnYMVlBU3lNBmzrbYbYnVuSS4FQlF/hMUB5ZtqFsHoR4USc9E1iill/1BEm
R1ctBfZmn5S0tLeUp4hiaOGVUWFzce4RoZlUny0O0s7OKMZxPqkA2TOJAw+Ptpz9Gwjbg9krHiAm
XNJjsR0ElaicPPQ0T4t3pTPF2i6G1NDQ9JMT1QnSdi9Liin3TZ6u466j83lBslKNyyQd2avxE9Iv
PS3lu8WZCiNYUjkLBOkVASVd5njbksR3a2dleYpdufDEEui4hgY+cF2MxaVl1NOnJsOwQsQcoQ7b
Iu5SAUQQuUEAYdv6kS798iFPPHAbPpX8TrFS6XQ5t6ja6ovVYa4M6E/GUdimIv5elVae7bVIu2NX
AFGhsKR8ioqoCP06LkOfr+AiIQHx4+KBRm9bYqrduMEjGBnQ2rKkP8802ZobzeiKx8TMx9Om8YrL
GSAraSDCMM+wjwxfY3NdNn4KdXQszQK7XkVkYlsC4sJrlvnXbm6LGUzqlBPJQWPzXM/m7EuB3gIv
G77hOWzKFf5kN83ezzgd4LTraNBAyHdakextzaXGaK6GvC/HGg4FlP9mzzZx4jyfm5RIYsbpJWAd
rHZYnzntu3424JrL6JXtBnZ6hFsbAKEQosOvX9smIbfD6rU2rMjPPensgSoiHNz+jmhbbSCG3qs/
Dn3L0TdP8/XRmooOPW5KTkbYo7OmI8Ce76pOYa8HOtJXQtOTsXuo2jT9jiXH7kMMi+PHiaWq3WD0
WB4G6bgFEeR4rQMW7147AURmk3gVdfF330+Sxw6cAUayaDbqfYSwDtH/tDQ/W4z23gYcd3aLpcrs
8RFJ7bat7IzgLrJGyRWWHIJ4vGPxeRrHXAbEYvICDK0W5xiLJDJZQji/E7LQLxd9kk8GFgPTAc+V
x4+cdwCMENYe7ZM0G0gQ7SOTOhHOSs77sTZiuW2z66JAgxbYfWn/VGQdCiQDfxYQZToDaXLH6SKm
d/+QFll91w3u0AeWK41TSFwYte3Rkh81gSz3wkUgejLWloV2qor8S7arRIKi9svmjV4Onb4FkDXm
IaZK/drTmsjfZbRCxoDKVTOcGXjSc+xVmvzeTNqEAwQD/WnV5358YzdtmQer0BdMcj1z2NcV8yoH
BduovlBvt8D+O4O5XhDnq0W4arUOSrtZ5t+8uLTmHZCLBpFKqrmP/YyMnHJLhSEko5lebhF75o8C
c3a0wQNbfpx9cxQh5XjvWwcC9cabYCdjBm/jeEudx6x34EEiMj1Fq3HxiCDQxS+aB7cnTjtAa6sX
Oy0ykp+GO6NbpVJXf3LiuJdnlCP7MmzNObqo4pqMHg4iJK01ToQFUy6R7u166KUSk5MJQ8jLJt6U
45AHjPcM7VhMiw9OgRjLK/XFgtqyR7x9c2ZYAdAKKveNSzo0ns/oNiq0kh6RWbU3Lc68T5DYalJm
yQSJT7joOGOOsKLoVCYmcjGb19ZvRtNf0m1rYFvYWG1UPJUUAigETcxtm5YPmaIyZqFi504Y/ENH
bzA8mHErb2HkZDFnytrpNnNisxxB6LbcQDSFdtZYdTPDFpLrNzeKvccaq+mPtfTWy8I1pjKUfpx/
QbhF8VPUEMlCHjj37kzE1uDdjPN7Ce992HSG1XSb1aeYR8p8s9zjM7Gz/USOewFt3626TaaDVgi1
DhcahvsqKnfgvctskyd+9YG3NsLHIkfrO0YxnC4FwA+2piYTKiZgq36s26o7H1KChNRZAH5qT6hd
sm9krt/Fa0Xeh1eaXRU2mYWRBJNNvXEIjbqjOzEjS+DcBe9TtgKR2RBfu0s3Ecdbqqx4kiNwGmMa
XK9BbPv6BpM0Iv1KTOv3Io6ns9Ql5TwYFinmUMwL5MxlLftb9gRGE7Kuup/aajY/C4zAZoi/QS5B
MnmdH3irb30cikXcYYhFsUIWE8OVcAf3ZBIVUeoNoKZ2o+NTcHaJ5kDtm1CEYkyoTP2J5kYHnN+a
qiHwqtK5qRZcvsE6tJa8IK8MXYMJzueGHvKKxZ1d7wDdwJAfBisxbrHxeNqOlUvHGGCm4pHlqc7P
7HEwWNu6cd2mSYr82+/yqAmqEut6IFl1m10dQ67bQO0e+AeRhn9aCY3G5OdY2pVf+ispSxjnaENi
IVs2bul4P8eYAOcgIfgQlhUJIlFga3L4xt8Bup3ukvEZ50Z6g6cuxSAIE4nvC07lWTnnSRt6TeJG
G5jU6T3RWUnEkJedt7XYKHQbY63keRQtDlZO6UNYTpaC741CWP4VlE521c6GgeCzbi0iY4mQXDdN
VvW3osIEfIbFZdxnhfQ44yHJp63pLQ6LLuK/GsKw0SHBj6MctSc2qY0m7PaiGBYWscgFnhBy6GPa
XmgCfbQxho2sS9J8rHNfrHvTNVaioHttHXZyQjtIVUgmFnFP6bQEM5Z50NBJBuUK5lO1npD84Jah
w0cjN2yY7AeiX2qTzAeef0hXwr8hlDgdt6gmU+uCQ2eM0NilurC1O83D9emwLwZBMxpfsRdUgn1E
5D3RRoq/9PMg2rMcMKjLml70JeUJqd0VaHvzTULdPAbyuqTDTuTAfQOjHYdbojm6+GxtIf6dljiR
xotu9dSnRHV607AkZBdisWCRDOloE1NGPBrOTeyvdxNR5XeU1PMvk0tANh1gShogl0v4WaUHgjpt
CC24oa6ds7lA9lvtytQjjyaYSDO2L2tv8Kyd6cy5c7FSZVyuSXJjPLpTbS4/J32Yqh+r0LwByGlq
oNSHMqe7F7QGxuQDe+Ks2Ed6VE0XSM1N/8zCt1nfyQ6Azi4d9EmwAfYiuUsQGkff7JQWy66UvaXf
s59wjQvbJPEWLHBkGmEvsMq/w4JXlZWDYwS6F/VeOFdbivRxVHmJMkMDhdHFm5I/vqTDk2782i2/
vTpY3bz8fa+zFn+vlZERbNNFRqbAbE3H7/AYi764kuwH800DjI6shLSY74XbM3Wyq8xMvJpGc+E0
dZaBEGU3qHdTC4Eu7R7+B4+wYCH/O073v/7Xhn9Rw+yWux9xWlcHaV4k3L4R/3X2VP3b5dPy4/d/
5+W4q7nEdaFLo/1F5iabevWKXs67mv+XjnbToWXvUVKl1UGR4teBVwWA0fqgBE3jDCmtChX/deB1
9b88g0YmOpC/mdTpmgeD1LaQN3L2Q5qFGIzyl64K4a+KPymwCNlq2gr5da2cUNZLfJqNwtpJx81P
kiJyPTzkaT1uO0CWVwDMh/Qck+OmxIaRKd6IliptQoTyKehbZRBJ+glvIX6GDkOu66cfRwwUoLZT
IgVhPqfuLumjecU1pqdkVQqdCPLMiFl2yLVikqxXnMdGY944ejr/FOftiuxSFDIwCQ30B+nCDaOG
gM2X/uxTtnJWD0mNGu57jli9u+CqZnbWHyeLnPQ9GIOSypS+dhsz0ZadXFvqaVoFQ2WLczA5oxqZ
fTOm9dSzHcKdMuBYZ81szSPmrmb4QEVClJskbtu9THHC8hmKYj8n1r3ruZEeZrjRH2JAJ5vOjqov
xcLEFOIPKsn108STAa93CUrIB8ECqeVpbrL+C82E5gS5Mfi9vixP/u877JfnRGu+gH+dwrd76uof
/3Yqi6fqu3z9+arkvF9fovMXpi9UvR5zJR+iy2j/9SG6fzlUl0CS87HR9vH+WXhyjL9UpYouBN+w
jqidr/fXd+gI/ghBnMrBcUxSp/y/U3j6PQIFXSDCS6WsNVFKqlnn9beY4XQS1lBZYUp6462kNnlq
4YmIvD7djuMSnfoUHLZkTKyogDRyDbwsvaIbbQALyonP7KaN1zgJJO/cOsEpdeVNbn+ha31+Owv3
5tXD/cO6Yx62yGhScrc8F5eKHPYDWrSHd0t1N8pqrQJkA6PsAwoSwZ6j7ryHxqwdetZWo3Yb/qlh
NFMdTNbQ3nFGL+egdzNx2qeplFs6zuUuS0zvxKS1F8DiJxXAB9CCDSJd2X1li/Yjn7P+Sm/L/iqj
LRbAEcvxylrZeps4BiwMLOf3jRdRzADvalJLikqbnExyYrwA5Wf/mLQ2aGTD0fIbYfDJKlgFFuwu
Kr5gg0a69vaTeS6Y/3PhV0+G/xhYtgm7Il3RUWK0V3NqPxWrZZd44FpNpwjSLzt/wskHv5ymhutK
aFVepGOTTMRV06S9yzRZzQ8N8OYyjMkpDtcmdbeAZRKxhXRv4EGr/DLQbLvcLBbUzrdvmGH6eqfy
fMNoH7hXmwVA8EoPb5gaqKSIYXOgNmPtvsdJdqrXtvENRApIJuB3yZluNNFjasd2r/bM3gn49wdD
Cr3ht0BkhMFqX7jZEHPihEEEzwnR9Qe9NXtM0PxGLG/4moKeQ/Td2Mj5dh6HYeYAr9Sdy7g0IVaz
iE6YSWUKOjkuZ8pkGugHsMbMkpPoAsZJgn7FyceQc6iNcGSq8AVQkis2cp6b23Xq+20EsINCmgb2
cTO5yYNL+fLTYIqMIktS3vWp2zwhiOzBcayZwUm1GU44kiVM2qWnfU6MoTtZhCe/gyMlInguEmVU
LrsF6ZnjX5q2q91MvttcA38q0sDvRXr79utQ89OrjePL6/BoRwFIpBDNDzx8HcS4dDjlNBFOnHr3
nRulBF1lPBJqllFKvHHn5NvJiLBnVVQ1qfb5O5fy5F0GbhkCh+YEjtTD0erGG46sroUjQBcPLYEO
K7kIZgvizfBl6Jg9zUePQvSlvzQ441qFHNtOogH0FNUnDVw5cKDEYgrKdRHUU/gy4STGiyWSKCTs
YrD4lzTOR+2SFNskyZmcK234UIz12u/yvOYLxAhwWXUFRAkEqNk94Zemh6J3AYypZwTKyDGuc34U
uR+hNWkLNSrkCo2FRgy7D1G8AM22JobaMJd0w4l1lpfuAL5x1wKKv1pyuWDaNd3zIV5azCCAfagq
F1Z7AZFOncud1LzB3HWtEY6wASw1JCdtfmsMrV4G/prs9GaJd1UTuR+dpYSz6dR2ct95HOQ2bqqd
a0bUT9jYJWUO4X1wgFdeWNRZ70gJwbj9zrv/w6sn21VFR+lAvoyjSbUw1pxadG+EA4EUeIo6/SJH
IXPVom/dr5PpbGBcyK9Q4vV3BGLPjeCjWQtXAPVGDHp0WI53gkQzelFJLBWd/abe2lozf87UY+1s
41x6Y3GKr77d2/ZIzvIEj8Sng2CkAzRtv7W2fsNQmaRevdN7N/7wMaBa42CNjQyvybEUQOAvh0u/
cMoFCLVNLJdjfCPBW6YUB1fyHndmAwetpOYTthMsABdGziP1ox58MAA58DP6fugiE+i+qZ9pKeJk
TtrxxUSjsQyKyvzGrqANW8mJ6e2X+dyxPXqkSq+qlIfwkcxjseMyWCWHTsIoI80i8KDKlnlL2X6p
TqJc3FdRghcbpLH/iZQN8jGzvLvOm+Yn6FFM9LmdIEdzJ1TJIEd9orkR2uvXSIEw+zpzE28hMcw7
8Aaok3DiruE0xSlxaNXUbjvq/HRlCEIwK4fjnrU0W5vn+LGw3SUU/gRRCpwKovtGb87rblm+G/pI
pSqZ1+lcdtp1Fk3Xq9NpE7A3N30w6Grw4nO/u+afK544NkPQ00TiXmaqYlJ5ZXFqEqR7R5TKfFVW
KSNXXwiD6RysfLE4h7lCUUibfO/cJzgjo77bpDvpZetJlzNTwdJYPmGQTe7BlotPCpYwk/qSjPAf
NSPfr3LU8bclK08TFRD9+AIe1iKdDYmxTI4joO/1nc9R/L7J4QSPgNGAS6o2O0etQA4XBlAMjMpq
tX8wBmGdFFVFmRMz/1b2rgztVWbopVr93ESZcELqlh7MlGn2pTWO2xJ9B2glVydcamiQWjVi62iO
tX97pB3JF5+XDNfFZyl8RMg6AoLDJUPGiEjhYbNkjGX+EXEC6kKMsyaajh00HGfHCDL3dK8FSEjE
fF3bfm7HfDrzvSnbozL0GWOWGSocaFhhITrth7E9XwWGBwnLXHiJ9YgW0MZF37vb2GmWG/JbVdUw
IL9srLOrvnSSPfSX8qQjG+O9F3EoBOQHQnhTXVnBtTnzGubhD+SQGXlY8PiBIjdukJvlZxDwh1Cv
IwlDw+1OgQimF6JuZ9YqunvB6M9g3hx47BWWBfp3zncAk9N7H/mRWuvlztAys4JSvsQEdrRrxxkd
VbpTCrDmVnZDhui4BW6p8hvH09wTxUmqDNe998nRWSKFdTYPk797+/3/4enQqVaB4EQ3Kg3L4dNJ
iaEjWwZEW9NMVLos5wSontiVsEPfm4/VX3Uwp1mMLtdk168k1RxUDi9FSGumkS8kQhnPxU3UNvJ6
YU7DHpOaEU5tu7mRRiW/1K4Zo/gg2mRDS42WtG1r54ZppWwg/UJ8JYfkhCJvnAakCI9OsC56DyCs
WPcZkXyQqQBXZ3vgGOutVxfZA3FZDR6SunuqClSKgdDT9syN/Zn6sJm9U7qz1XA6+pUeunkDrwNl
FvAnh7+SQ9qop1WrhxPbm001L6Xy41UXU+KtjwPl0C2xVJDf8XiCPpOTdV2PuJapl07IxJDu3ksw
MexZATODjtST5lsEVvo+XbtzHd7XA1Q2KQNUvDVMcDITnogG8j6wL7B3oxZTKxZFzmaaKn0wicgT
22xCvO+36bDxaFCH1rgst1gMzTMM5sOHuHa8T+Sme+emZrhfp95iw0wok32Rt8rXrtWDc+4ONhIF
meSnYu0LYtXbIgeU7j04/QDGfxZVsfXrR85do9g3iaz3OE2uzVKPAAQRZvcyaP9nNC//fxcMdb6K
f12pAF741KdPr2sU6OT/UaQQ/l9I9ThPW2zsmM6VAvmlSCHMvyw2aD62CVul7yrH/T/UMc5fnOD4
U8U0d6lJsQD8Qx1j/IVvh+8VWQ1GHvVH//UfPN74B2DhYonrSh79/9fl5qOiNh5XnGf8RQ5dDQxo
nlowX51tB9tqh6FKWSQMKmS1g6GLM6L+znz2m8VNXUZt93gEjgPS/mhSLSbDHOsITZqbiuHOMaT+
oXV0jtOp1XZ3uNgaGv9QVpnc+2qcg1H3Nb42YB5aCE5C/5jIBY7TgloUxBIBsVBIjEI7B4NSPuD2
K8pzWJYzvXok11f+RFxbYFfQ46EBzRmHDmP0psCC7f65jIS4JyUj+wBXf4YJNLnEeSAD9O/TGhUf
Wxxb30RFlZ23yLQJ7YC+de0NJtGUr0bJr3fx+tnz4l9NSgiOTOV/QfyEgQXnonHUUFiivLILyLkh
6Wkhi8qVu3r3VvUY24y1/x6Of7jQYT3g9wsdPf0V6JWYMJVy6hk+Lk191RYeG2mOSxRNsRcH3jyf
9V3xzu873GwxnpQazFFBPpDV7N8s93EKC9asdIBUSwmMsPanbZwBRh/QQu+ssWwCw6ZY8vZvPVq/
X65qsL9AR0lBnfrf4YhucYNE/jTD+zEHP6yB0W7zAo38tJTGDSRhWdEOdfLdhBljk7R9vZ8XADsF
I/idtdU8eu7K7UCvCJOF4EP2de/oVnrC6KF1g43EZotwZRwS+5LuktoHmxipg7TWxwrTtuVfefSj
540li/KyTTM7PYlHKL87vR/0C5S3NF4JT10+poQR3iHpGG41cHnLWcPBYCJLkvNRYGkqXAXI4dLs
2s5BUtR7WoGqH6NHmHS1/WHWkJ7jcsoc1qPWtb+qWUbfQdQRBNh2lrNsuzpb7pp4FFXoCLuUSJiW
eVfXtsQsNRb6vPXxKn9JSL1pN2+/ucNNDy+Op6VEeib7QbZfz2WUV1MRCnqiGJdBC8rGGwA6Oe2H
JdKWr82MWOLtSx2dA16uhSPE8xAfchjV1Sn11bXKvpFODJEuGBwBWcHvPYKc5dBfEKeX3mQ9oJ/Z
dbRQIu290sAZbcui7W7tDCRVN9ZVwZ4AljS4u/qMGKFsW6OfBbRn9dk74/loknh+KqrCrexWvkGX
6PBOPTefsZLLOFxACuzZU2sdIMhJgjoe69tyNGSx/fsPx2KnxHYQC4igk3V4ySHpmrZfUGm0fF+c
/1zvRwTnfvyyNF1MFmmmoSVrdcBHJRJbPUgsXHRKayI+9YVpx+GoRcspVOgcRUGVsyeZ7HJ8TOHU
VGEC3eM9L/7RIqaeEZtl/P46elGmnKNT3bqMfRZZvE0+jLvWlEirTJv29Duv4rf5zOYvp3EAXctR
RIijQbOMde4UVFWC1bKWa/ZYPSEDxn1L/NhNYcg4IOS+f2fq/q0dzG/jmwCEgQQEw5R99P7t2GUH
OJRaoOsLSbFrRJwCYr0WmVdWD81nIodBbE3SjWE+W3Mx7iU7b9YTx8we3h4Yf3jMNscSLJ9IqYFi
HN2KtYycH4n1YWblYk5vrgSbgSV6+ypHhavnb5MjCRJ+mxVSeQ0Ph19pFxatG4q1+TrqpwVx3tsc
4ysOLmDpeZDGlvVlnGYY+33lfxkxcTMBlsm3hrSuqxoSJ9JawiRgCCfGO6CUPz4BNmwuHXpBQe9o
ISVzIad82TPQioQgiEHXTtnZxH//KlgXECwbuBjVOnb4AJq40+rW77QgzkR/49ZTGRiN8Z6H/vDg
9/yY+bhJQNF1Phnr+Ct34fqJdeYxY9Yvd5oj8326NjeKvJEGXW6VJyuUxXAt3ej07Tf8h2WR7SYe
RE+nisZUf/j7jHQe6aIwjqxMepCW4HqmAcNNu82sxd8Qalxf6o6jfXKXaUqDqYmz27fvQPxhrSGS
W5VWUJoDKToaYzJuqTZANAXpBJY+1api02UwaNPcye40VsyTpuvjvRzM8dRym+6cENHhJBcOsGGO
q2eimJZLO14i1liJfOjt2/vDnM8HptZD5RuhL3f4gAZBPHWVenGoQHHX4KqG2xhKGs4Gfx0vPPzW
70WJ/2kwsAyqeY1d22+rzFzNKeACAbHEQ0TblnI9p3Zff63AwIVCwBtOTde8XKS3fHr7t/5hUqVD
oMoPQhcGs8vhb4VrpgN6NAlDGFp2YZ3JgGymkXgzC+JWLh0gQLKN3pnK/nBVBqDHUqHcVKRcHl51
hl04FmC8ySUpU+rfbYzWt2zFtjOx2Ad41SD+zeNa7t/+tdYfZhAPeRD9VXao6uB3eGESikpIfG2s
yLCWx6Cr5QlBv4Zgaa/as7gC1ko5Tm/olbELO4PHTzSbiX3zJ40xKL5Taa3xSTvq+k9Yr1l8Uuax
J0KAGEYZEs6bkVjrL+vXtEThfeIPUJIDOx6bEsOa1RZbjmHrtBMF5U8vtko0x7AihxMa1fZySkNm
sYK5hMMQNvz183XsphlE0jEbz82YHeemtT3n0QBLMoQGpYmrbEIFtzc6WdQBqXjEUvQuMb3BDKuE
cvdMhRm5x2DP26Gc5HtNjj98KRyCKZDxMVNR9I+WJJMwPoqB1KFLYiPOo3iatpkoRgSUXZ3sB1iY
ITRscDtjMV1oNgGV/jLrV76fkfSct/WptwzNKZ1I/6rtdeN6NJESv/M1/+mVU2JzTUA7WOSOp/MF
gJ+sxgSWT+yYN2JtbBRxmle8c5k/zKoYZlgvkAA5CtN3OLKga88Lr5/dV9I0m7H0knJjTHRvsafr
6cbD0nWBlFS1nHr6XCnQrHd21X/8oQoD8UJlUZqL15vqfgL7C71fA8mqwdk0aABmhPtcvP0J/Wnv
zlkK4YaLodtmojy8DCc4MLA2IUhuQ9PQwjBC8XAgCzKySqAcA8rfpWx8Csi6sUexnu7+H3vnsdy4
0m3pd+lxowPeTEmApCjvSlU1QagcXMJlwj/9/VCn+94jSiHGP+/ZMVEFw0Savdf6lt9O2R2cT2KA
MrDQmxKr75eU+JRNjvRpGxgpvOA5pwj6+a2+n1X51G0qHhRpmGT0kxcyk66WdQVLbFl5rBSVlUZV
o+cvoAmJNprRg8xJ/jJ1untmhTXWLcL/1DvXxd1mr7ru3rmySQ/w7TsCrxAEtMs0GiytcxD4UW+r
Iagv9DlxKNNqtNWywf1DuYcIUASYxxyA+o2sMUYRTdqWZ8bm+5HB7dicYHgb7NH/3u6/jluzMccm
1GM0xJojQwJB1Lacsdd+/rpPhBr/PPVq9LdwkmO8P6UCuYMNL8EYSfJw+zJsJ3q8rZwnwsXbwdyT
zbLcjZz4v2FqQJorcwwvSUNgn8r02qalYlWRbehrrNjQpuhKanFvEo21x4dib0COGj8+v+H3u5AV
5rKeP00fnMfqwfv3BwNAtKy7jvrAONY/bJYCIn6R96zpTUV35uW8X/FsSnz6eqLDJEl/8e21sGQQ
FjbzbpY498k5kmvImrBoAunuc1aXbC4I6TzzgB+OQ0LBUbKu5kz4oW+vqsiJ9gHOMg6D9Nmz43an
xw7Ts1no1VbMxZJGQEAwdXGuQhCwwK+yaE6n22KihZU5bnOGOPDRK+cYvQo4fWtVSb69ocqqaddw
pNqADNahcOOZIxIG7tcGG/VZZt0HE4BN8QdfNIUgJuWTz9BKMdPLgJduAkt96MeJ3Akrn1r2HBjq
guJQm5pVhGjSgvGAi9CpaHxXOakUwu8kFFxnEiFGO9Jn3SWdvpJfR5YakWpdfhugIcp23bLmcREl
nxqHzwfnh/e+quCokJgwAk6m2VJLDK/ouXdvMMZ7mBn5AeV7QMrjIPc1HMhrM+5plQI2PWfffr+U
MVdQ6/hbL+fFnVw6Nxai0agAc46zEL5QmV6+YJrscqBaQ6bdk+OnrmSeOM5vHbbRE0a1XIafP/4H
x1BuwsZhz/SJ1tc++WBmp4inZjC4CbvKngjldcK6SaAqTs6zr6Q6DIvPgUG3uohkmeFrI1q69dCF
8ud2VNM2dwJ2Z3FzVtnxwQ9DXxhaLDwFSsh/e13/mkzz2QcwnSTsmIVnfOvHLnd35EkY19mgqWUv
Oj0odvgZrexiDJaqfP78xXwwl/OTrlVremkGZ4a3X9CsxQreYcbJMEbwytioQtIfzx1IPvhOMQ6v
vWEotesIfHuVyp/nzicaazN6QdJsSKsmwcfMPVRz8KTOrNMfPBLeYHYtbCoAhJxiSPJ6AGUt2LhI
i6rGBsBCxtk068/NwR9eh6I/umzE2Tgp3j5U4RWZYyTrJ1XF7QWJs0NU6CI7U3Y+0Z3+XQZxKUCf
oWiIifn0cOMJ4jnx2DDHBZjdZbOMX9J+UNbFGlf/3S3N1LzwCjMIZ2GIkCT2HNy3lvwyx75Hd9GJ
V783qKb5jvcHwGaLh9+Fq8hfhhp8IDAE0rmni8f/eFyxM2BBpDZAlsapVIqaouPP1qBtxER7lKzO
eTPrjX1mVnt/YFg95VQL+b1dCgDrT/Svj0eULVWPhKuQvYs8nql0n6F7fMZ+512xgVW7z5/KXNfw
k50YUdkgCQCfgBg8Pd/iAoJfH5ga6lBqp4Q+aC+mSTPAWlQPiHDFHZfxdIV2sNgmohjCjthgdDyj
ZYarL/qiH5FGOoVfHiBlJbvWl/hNOR1f1Jp1ZQddpa7yTskzu+yPhqrt8KGjgoD6rZ8MVdw5kwGy
XtvUHJM4kMrsoM36HH3+dj68CrU+vnRao4hV3/4aaSe1nmBbrrIoBwi0Q7q5IbszV/loLnHIZHJY
9Pm6T1eyJYHmN8ZrG6aOg1BOLga7JrDyEMujkZ2ZSz66mM/mk/FFbw8A2NtHmhaQPVLM2ooOSK+y
MUPJoigl2XUSnNnlf/T2Vk2y5TOhsCKc/EbKKtqxahlaiwNCqTLIocUiZt9//ht9sHFc+Q0wtDhY
rq2Ztw9UpLMnh4nZhAjabsseX+4Qg9IwVg+TqkKCMtszv9f756Izs3KCMFmZHPFORoWjMtlYPQe8
hJPsprCn5tbptOnMCH//Qzno3VcfD5tharknW1PDwKs+K9axocc8rGse+ttyMbzI8NJk//k7/OiJ
AgqnqyXHY3052ej3uSFx5XEtjm162PqEJ+DgXc7MbacIXFYwCngWAwKNi8OJc33kf01uxZzOWR1X
0HYHpf2UwiVYDv8uMHOH2LzRrr7rRZLfkLPbXjr53B9yT0PWS45daMj+J9FyweOEmQpywpJ/QfwZ
B5vPX8QHLx0RLE14kIdrU+NkZ4eO2MrKgMGkupQqulbTTfG6MaD9GpvfPr/W+4FLcQAuI4p9NuBo
qd6+DSJuKIFgkd4q3Wtw1NLdmzVwPJUlp3XBk8lj5o/dOcTdBxvHt9c9ecaAAMCprhm+WkLx0pHW
a940YsetLKHnl86ToA+6z7E3Xnhz594GQ/FK0Ch+yFkr6h12dYQOxVi/fv46eMM88NuliBtb20kc
SJA6nKJpS5dIxzlYMsSPadvcK/Sb2jNRRUIcZVI6+eNCSJnYsrc0/viKr3Ars9jNQ092eXPvNEMV
ACjU9Bs8DMLB59G3HAesxH+ktQctnx+e8JQsScwvuSPxLnbeJOlOD4mrsREOHFTFObnYtb4Y5obN
SAo6EdeJtvX9AsF+rvAsH4dgQZZICwtbl+dbU71xFpzuYTcVFmcBciV+i0W5D9TCOcIu49jfU5PK
yUpIZPVzqI1MXXY9oF32L41dbOLJmsivTPzZ2bYkN9VXQBYwtGXj2qwFRFuNsDry+cVyc5EigDQ8
wBbxQnwOdr7mklphS5Z34CONKZZi/AkrkO/XR1hCdFsb4JOIi8QJyTsgi1rzgvSL562YX9WvwAs3
DowvrcTacOmMTaAitmb0sjJ90odorOrV+9Mbxo9OM6of8N8aiMoi1e1dwTtZ8ZGphoBB0+yngHA9
tiyDTCIDJ5CzLYOJGgpO/iaN6sq0vnltZf9SqhFmODmDfSSAtU5w3A/DvmoqLcSb13gbqoGSvYby
Cm8Tq2752Vp98+JCSLWh6m/HuHKsTZq19f1gskXdyNFSwdYoLa/cOQh26UblsrPREUgIMHhx/QeS
eymbEl/VjHscwfaw1ci4tvapzMQDIvTpq0KT8RXZ3b3V9vmFzFwJWIos09+Y6IyfxdDWL4SMLXcL
xItiO+ed88sfJ7KYtAb53B0hQw1wE9tq8tAq01TCr648Y9va8zyFpEo6AwLGpHsyhh7nsvCU8YVC
h7Uccyf1saZ7mCDDMvWKhgJXOe8hSYlxN6YzACuT+L9uWw6Neefx7d7r0gXhmmGzf+my2f+ZN3KF
XfhJ+mjxZ0k5mtQKeI5HGzD20ozflUEVHBaBpj+LlhgZh+SjdEuW1GRGhcQUdextr2ec+aQ48YuB
ckRA6caPM1wbcyOGxLgaCb8CqTDp3Q0xbuJHkZfjjbC97kch5zq/gOmVX7SC3d9STS6D0zDUIy7g
1Ni0MoO9QO2V3M3CmozLuSaxInLc3hQb7FtNunMB/ZDCF4Bzj1ykH/W2imMNT3HQE4KM1FYnyaFt
4lcbQhELIR7ncbvMsQu/YsCrlJZNup80rN2bwMOg5aBqROEeuE3CKb1XSWhPvsRI6SfTr8rS8u9t
q0hIWhrkkdvaqCh5UNQiKbHMqzoUrRpwbdKa/NF7hQaNFJtUDz7Z9petKvG47olKd0vy/oJKRpOb
zeVlprc4Rls8+uVBIx53/Qhn66WQCs9XaczWJfdLdAvKsOFPYXjVk9FzwNz0pjP2W69T4xFrgOeF
i0l44yYfy4wQJmOEBQes+6sLH+SqmiGAoIuKg+96XQ1f7doX/G4LxW2wtdPoASQgp4vvFyDeluzx
8lYTZW1vtdTsntDyLpiTKEn00jUUyoiqDrZzZwKVTAEZ4aAaCeMeUofUPcOZB2z/jvnNG9L4LmPK
hvatsv6Bw/9yH0CCIGQHXcgMLm6x5j2aBAwxwMPt4dj6dtashhKDlBDAkbeVqsXPThnpEI75MkYO
vAw3TDJthBiROT/aQahbfazJGWvsQf8xtr3wQo38SyKd9VbPt4plauvLrPjTS0d/IUHLJFTJVsk9
0q0s55N2lLvlO3Z4xY2vL3BsIVCH2ODEA5G5lBCNaZhIFcyUd5yaBciD3dr9tYAb4YaOPbTjZaz1
JFnqeSaeEmts/T0VLfvJMLsu2bhtkT/ofpv+4JRGwTyObf8VU0Hxks1992ibw7QcdM8yG6oCfN0k
OQ3dC2Cq+O8EVDKl5+2N9Aix3CSpTvSvb2nxn3py5pcOfUTx6FqL+MrMHfhXus3pGMFuU//sCDxO
D1Bw0JoP4yzmDZ/vsy/apdy1OosVMajZ8Ch12nARZ1RaKC0sfaxE7Rx7VH9S4B8+Xq2ERlkPecI1
SDHeNGIariCDjVdWF2OraWP9VRlApTfJKOZfGNqSaps3VJgvAifPqq1lVy7x5FAcvxd6UbYbKUZ5
ScDgLMB7lO22CGD0hWZlmTcdic8EFzmWMg7m7MbMHFZc3NKwjmWIkgg9WNAiod+klCUhBVTMpWEO
9acO64WO9qbQZhNvZknwHWAtL3jlArHFk5NWskt90jYjT1rp80i6k7mP0exAxUbhbCXpMRn54OD9
0MYsYpLSmAGyxqRbrmkGIVjpMB8Sf9FulAuICWCQnfxcbDA64WKP5o0RS8OI6FfVBxU7tP61tBp/
2uRhgodirqyJqQ3WNqYuEYPHiWaPRAFLNOTwYuKB7Pre/+HWVfmFVPdAXgVJvUD8yTBY4SpNvwLa
sVebmD0Rjlza+r1ZLpScl2S00n3XAQXkMl7iXqzK+O+ZhWeMtGoWjg19Cu9uMgyar5Me8/dpVZua
mzr29CvZTDWcT12rb5PZJrMjm5xO35vwZpJDbwzB1zbxExOwsVLHfnYJJchbOV0zNeu4m+xsiW9E
hfW8NLsyCLGyIRhSTmXfTiOwRRqYDdq8BP0bcZONvribolh6PyTg2C9JY+vaeNfaGqltcG8GI0qU
L/orXFPBL0d64zcKmDbQ6Tz2HkGm5sNGyFzYG6tty1f2hODTyjFQDPDB1oeN4YzW6zyRR70Fby80
MIkTPBnXmxwDeJvPzBv3gdmEbpCbN67qg1st77oHgvnSG3dpk1sg0t58rBRfrzlbFSBPy5geZCXB
2E3EK8B9G9AwbnMQz9/Z/PnNpnEKk+hRfXV16UYGhappJ0JS2auo+2QW5rei1QsmrWUu7LDoXe9G
qLTaBnY/0slO9bAn9PtPrlzttTdpZ+rLjOHR1lor2xqsoSC2qqTamdmoDzuLCNODk8uxi1JTQ91C
cqO58+hLtw/YKac8dDpzSB74PlI4LR0UnW3Ndyg2RaL530aY0eLY5HklLoWN94cMsn7OL70ylQhV
sEyQQAn7pLgoHN2+7quyNraN1/YYNg2KZhsTeYG8dshobFnuygLolSMCK2z7tur2pjb3/t4zq6w5
Tn5esE/QYYsAsdLBKwWDtBE94YXdBFo/PQup5Y/EkgVTJGkliI1Qmg2wMKnks16TC7W1F2cw1piJ
EohbB9wpmpy8mMOeZOgXJFG2uYmDWv/ilF7yREhAaR5BZaXHevKMJXSKBvp2AYU57Bgqd9Ir2GJZ
sZ8fsHSP+RFQ0HhNRLlBh2pCRrBBstFX4bgM+D+GyRN9pFzlrRK0NkAyky0QAkkXLEMrgMkPaUfz
ropJN8rIE6r0rkRtBf6GfRUsojbVAnyoowoejNIb/R1BivGvYegSb7dMIhFbKYCOHczeQcNc1X76
Z/DymHtjs3Itqlm/cWJzWS+OiCEE0WT+ZPWcvvAxOUCwkIff19boUB1pyrsG9np80Zix/KY3QXWL
LruIMXaN7b4ehwLNglmu2+rGgNeVaJ0byT6hgU4rQF3Zdt8NW6fR5xKsTq+R3q3HhoyabmoOnktc
bmgTiIWzbnbMZSfU7KmddMuCPGlEaYSse32RbwklNvowJxCvj4jBxDhNHc51NkUvqnZjjyn5jqZq
bxxU69YhXWYwVeCnivK+GNOiicCdxUOYGAMZYbHRluVqprbng2PN/Pn/nSzApZMeOQ/R2PR62SS2
26TDXrul2aLMMzXOD7p8FDXAY/yTyADZ/e1JG1h5QP4AYrFidhoUyN2vPrXXPMwUpZRvxLwH36Hk
POo/lOzlMdUHdRTNFP92SWT+z+s6EHd1D66zt0pCT+pVM9KuSgJLp59pghHTCvXbK8DoZ5WNd+/M
mfqjE7VP0gCNEKjWp9IOiEPsrq2OB2/JRU2HQIWjytWfSjNhoemleeYM/4FuzXHxUcDd1f9KdE/e
tNUiX2hsCkm2S4dY74YKk5UG+3nji+lXnJbjk+tUTIFG2T4T+9rctnNgR71jDuA8l5z47zho2o3Q
pmlfLB597c/fyEdFF+Ih14IuShTjVJCDRJPoX9UgV064y2kAOA1kP2+2y+Brd12D3KInevXMCHzf
MGSphvTsQK6gKxWc1PJ0ezSmPkbOlcsWwmEQdJe6J+3fBXzS0IrbChb3WLrUM3yKCqN7LlFxHVNv
Kyt8AKtWFWyTFdDEePsBmEkQF37F9SEYzse6GP2DGiC345x7ZWcc300lxQKlkeL3n75uXKLIO9ZA
GNxtf1tB/6r4TRkIy3p0sFhoY3/kCFQeLbjXEQxb8NvVLL7SC8/PvG33/dOu8BQSSHjZHqy3t08L
5zEg1hf9ppXk1hETC4eFhb1QTW76Ff9D7D9/yA9GPZPL6rpeHZkWVZeTC+pZP7UNekgFEYwkglxE
hAOKLR5cegdx4MZG6E02qyUs+dHmjLLGKaPnTB8Cva12C0rdIyOEDp+dBel2JIjrXG/vg5fCUriy
t+21l3gq7BvzAdodrCE2IvBmx4IyuV5fpbm101vj1+cv5P1wR4Jtr4MdpQtK4bXQ969fHfqRKKfK
QwEFGPgKCJnUDrmtBS5wBby22y6wk5d+mbRkb6V0gzeYnSv/TJX+vdGGmg4eENqYAMs4UpzcBdo6
x01WRYkZz115rM3F9bcyzezH0pDjg9a2xneS3hYRViw9djhbJpsr/BX+L03Tg3OBBh/UXUkPQO2k
QzFA0Xwas5BZ8E3/2haGXJpRC7QFoTqbjGYp/PsyrSlyl2mzT+rWZ2sOYlf0VrsjEm44yDwfvg3U
A6O+UXH4+a/1fmSs90XjCQ0UrpZTobU0gZvOHSMjF6UIpwVFg5fNeKESXzuIpT2nN3w/GaFrpdvw
N+10bam+HR34QvSWgUi/vBr9l5kmFR3tThXsINZjQTKzw84LUNCW45vjmfl//cvfzoQ8IRMRvRWm
RPoRby/ukrxrranNW1iJci9bIto6IrXPjL0PXikjj48AYwy4s3fCOpe0CGNVGqYcG58IpdfvJIHu
O1Ut6gLP1XzOhfO+b8GqQhuMDwWZMo2ct49VUKrQNIdlrW9lcuuUuh9WeeVt7Q4nzufD5YNLkdBo
4e5cPWzElry91FCCGOts3Dep6Jdw6VQeTYhlNksbT+cm1vcTCVdgsLDHpTPNg729VuLhNRsAPG+n
KS0v3b5qXjDziIaOYuVfpwBmCLzGbHRVBpp+GBfzjwk7LkRTiTW9o4rce3V9tEn03bS9tkRUbeKd
26+sl6LwxqNA93rmnj98PSSzovhFZ0qT9e0tQwFA+pnwNTU9RPFNHHf+ZctctMv0Zbn4/Kd4P6XQ
k+bHJlmVuc5jO3lyMUxyBcwk6CjMWOWt7Avlhx1Mgl85mQkKjxqQaPAKuTzmE+nGOBqzdHhtzbTo
IrnItiSgEBVYaNHDMO+bNEiCw+f3+FcX8eaLQy0Byo64B3aheLZO7tHqdBULfUm3C13B+YU81ASq
QmstwZYsParjgKVnsXcNUn/23WQG83OjC4VEuADOOnmOPm3RQoA5RRxj78hSrbH6NS3lal/UqMdp
BWk3iehMuRuKtoMQZMeZuTFxJTUbtl3VeCwdS173ZaaIQRPgTVWip9OF1kPFCidSu+cbRavCPPOl
/F3nTh4dh9Da+uYNwOY6mWziuOTMWscrTrhf9kTSa1ModL/4TgHCqkMQ9GUeUUT0irCYbdHsWJzM
XS4CUUTphLnmUi11Zm2gWEvnKiucWIsEbYdHC9H7T8/LKSHmgb3UW7fjt9+w/+q/50SwU2ggUEgA
DM9SRX8xSx8//1XfTaNUMXHNAk7BEWHT13g78NokFgU7TrDKOse9QDqw2OQ8nhFDvt9YrWA6YmSg
m/nsI0+Zb7wq8tlieE95HzdXedkH015V0G5DUdoSP5CvLc+zjCsK3hkxv9LPVb/N+qYOh4YeJ5U6
J9BC8kXwYlPviM1o8Kf8HKTi/dvA+oZCls4lYS7OqWjHpeBtTDT2tp6RT/ukV6SZcMyL/tN3zpfO
ROhj7lo/pZPRRGXEyflaKSWlXkJlHOHAdljyrDkzbN9Nuqj0TdK9cURzVObNv/1tNf67qUo3245N
k4ZO5hrAj5Ypmsuuqvd5MrmXw9oz2qrJVkfpMC53nz/pux0Cd8D7xJSNCGpFkb69g1GvBqtduAMS
ErSdsnVCUDCcXdGvTQYKed0U2ZoR7E3ahXefX/rdys2l14QWTkpIYunKv730RPMdVjRIz2RsIRzh
Pbmm0xg/MOsY91NclGcOSB8MnfUsCpQVhB+H9JOXHePiQ09LyaVrCv1iEvYvyEr+mV/Ue3+V1bbN
WWh1aK578rdPBXHY6MQ85FvifpyXgmJ1sUsDm5q+ZN+QRjk054I2ZYrfJtN7kDILBtK5QRE2UmFC
jVFbw22dgdbWbENA+5/pF3u9DVRlqCrxgqpk+hFrab8yGRVVdgXh9AEdm3kjPK/zdibpn/1mAjwN
moU7/T41RkD0JKx/kkz5plw+Hm0kyEJXJTU3x6v723puoCwIZJF0/StNe8zQAsa/fWG1wwHfjEts
xzhZQUR7NsbLi0xYhIWGTCDsCH9fIsrPJdkgoKrtHUv9BDOaperFjHFXh7KBdMipZKyfaopA8+Vk
Fgsy82no2gjd9cRBhYR0Y1M1XVlt6G6rrwuyLAM66wq5z9O0HnijfW3uu2IJ2FMsVn2rkasLNn8m
KyGEWePeJwiucDFMIn7KodC/qsZtEBBgaFDfGtrQF47XdAg6wUnJf6aM/488+V8mQ/i/ERPv8oA2
vwXO3vLfxJP1D/xDZXVXPsm6XSagFNIWG7h/cCcmSBNMGZDTsDrALFgJpP8Xd+IY/4ciOUU0iHUW
acBrIe3/4U7Ap6yYZXZiJqZgnWPmCd7kM9wJl/j38WSVMrJTYu5dxyF+iJPpR7fziVr8Wml1Zj2K
0S6XdQ/J374kpqDbEfN7Zru6vob3V8RkSjzVupSfrl1ZndRjjql207fms20Ur1lK5KiWP6m4fzSD
/t5vgB3Eo/US9M5P3ZIPrDg/5rJVpBxbO9k7v9MV+9MBZGjVV0jqIlKDm0S28s/4jvl5Tm4Wofsq
y+LwwSILunZ9ff8qLPRzErtEQ5sbmYzLljSiaaPoyt6kVE1IuHeMaufaaX7o/M58gtm13JPnspep
HPf5wk6hrmip0pTYDBZgS3uQQJ4ndPxUTNSNsNJvTlY1a6dy3iqrtb77fXAvbSu0XNRPAM/M4+Lf
JiQwR21hrfD9NX7Hs6KhT4bnqhqt0CGxN6zj7IA/IB/oDs4/JrO7maA1bbRywdekGZChjUrbmhJ7
j9KmB1M29raXVrtfApVvOJAnV2OTe6HOtncrvfp7yVYRHqgAg6FSNNEVUtswdXLjvqV0cZ/ExDgE
9Gp2QdVYh37xyeNZPHsrej0KtO4GnLC/i8uW5jtQQOt3XGjFb1Xb+Y428RR25oKnlCRgHeXf1vey
R4VWYpeW1Uva2cEF1a+vi908Okpu6sToWPlFcSzsLN/nvV7sCXlfrlajxkU+xl+MdZHWp2DatBMv
SA9AclEM1/a9zBqKTq2KWBiOwdA+k/upPyxDM0a0QKvI0AbtukBy8oOWWr6PZ2vP7xccKF73pAe3
nHOGyiFExr4o0/zXmGnlnQji7Mqp9N4IK2qKe9hk9Qa7fQG2MdsP84h/pWt158IJYp+OKS68S5/s
200GIvSxNSszAukGyzHNoy7XbBCAcUpNAAosYSjPMCL2+VwEF6Q9vlaBLEOjNhb61cFEwmFVRoaw
7pwlk1HfLVVY0T/YkFdX3wC0RIxORldEtMXCPzldyIm5IfSavk3lx39yN01+JZPzquaOKKUB5Qmr
SdodGres78klzMMyIflDcxmhuW/UIdHi1jYx7DyUqLV3iFR/VqSFvZq+9mVMhXVrqay4ot2v9maj
WZepkbx61Du/tjQUH4t5DZ1g70PojxOrsIHWdy3R4Uc4XZB5OTlpWpXXVEcZNzcBFrTv7RR7hxzB
6aouKkMaY8WFliEB02ajiDBAj1vZuLckHlhPkG5zXo5TXsAaYxvQwujj9NvsChbwH162iAg9ApoU
dGk7e0rvakd0kefgxc3LIDgw9yXPrT49IL/L+UATsZPdfBB1fMjWvMjGhTdN6YEQC9lQYE3SgwTv
HPktyBlhm8WN0zdAqonfuKF8t3ybTdrOPS6Qe3CeMhplisZnRsqyN7Om3HjBvapUf4mYSm5KZx6v
UbIQrxUTtyXIe9+DtjEx6mr9DzE5t66xZrwIGeldWq+p5tfZ6D3bs/ULkKR9FVSjt1ckTEROoS8K
CVrX3Q9lbG0htuws6dvQEEcfJ51HT4ytr4pUZmd0kaf21zBpwTaBb/MtjtWXklSKw5xWGeqYJqAH
32Qu29G4/mJX/etils2NUfj2wZPuS26Z2HkSV90rq49vamUk10xBOCAGZUQ4r6tIUaW4rbqgBhM2
m3f+MvnfZ63K9xlj9b5pm+aqySpxZ+aAjr2aTlzsOjOwz6LYDhlxH2bcvKJFUvuaTJE/cdrSx509
qkw2UCybbR316q7+SsrW93ltI5R990DMuLFPUVZclg7JPL2m33bJ+KSZ9svk0OUterodY9wk14Vo
00NBicbdmmjgHpSlT0d6vMaFw2EupJE8/TYoJl9ij4kPxFuvMrUGAiPbMrLgiIdNjIvSaxmJJKtd
esS4kA1jSHGwPLitiLUGeBGqtQ7YJ+d9i/V3TY7D6YJ1oG1um9bRU1YBzP112/TfvE4a2Y7QOyR1
Lai7AiFapz/Vcz3xZuUawQ1yEk6nFelG7OVXXmLsOyoVoJLFL7ObzTBr/frShkJ+mAK7gGJFuO4P
jDX1ztKyOByI/zKJoDeyqOwseUwcaWwr4XZhXCfOtW8hZo2lKG5tIRCqTLZ2QdyBTgxNb/5cMqI5
I8fv4yfl9QZn3RThIBvl8SZu6Zd3WOPvk7wH+znLC+qT+coxxlCgo3jdaTopNX06mTus3kMdlY6H
MBS/LenwTnBXy7hd35g49vkYVihiN2XqkE4X1P5uSM38umiC+A+6neGOZDOwkkZF4Y+vZqdTXiO1
Kx9HUOlzQQB70eOvNxcRXPVx+mfUVPClliqINNb4127w6kuzt8dmA56mvzRhOTc3lMya/SjyMvQI
LsT6Uw7lbQM654c2KyLPEK4dJnt4NNsqPqL77y8TyDtRQ55n1AT977RMBJWcsqbQN1JtFeNRetR8
cqvooETawU455YuUdYEDt25mVoM6PcxZpWNtEeT+oXS4FrqehIDcXKaJecTaIgL9vtbMLirQFyJg
9P0utJpVeMO/f3P+Klj1BYJysAvK9jZVS3ZTjGN3MRTxlc8KdM3OIMda43CKEAOLJEXoApSEGB9J
5ml2AK3HIvQH6LlxUDxgkZi2fBDxldYF1ovFvgMVZ1XdOn4LFaB3DuVQyHSbd+OcRp2mp2Q7eP5V
CyLsorCN+E/vURelUlxfaiqVsBMaiZMz/5MpH5OV49aXrSGCL6QJNiNTtjYhMlX93MqjnjfD9IAi
CK63n+jdkdxk/0B3gN5hbKViKypl75YlzUM0ztO1vUqNTfePKVAIbLCsBztaP3ezo+jzC0N5Yacn
1zJFl+HDow+VOww7rQTZYBfQTfLGsVmSXOdmlA4ylF5rvi74XA/tUqO+whVzmU6xvEqQ7b0Qarfs
VEOiEvje9BLTR0dZN+gn/PMyP1aT1vywRRZfjoWrfmsT5TdoFEkdmRi6r0f6CnvLSeWD7Y73Hbye
sKqSR7Bz1QUHUsSkqx0/sCoog3GZbJwRyp5VmN3BZ/qJ+qRrQy+v88va0Kxbf1yBXJ1lX1H+V0eC
sbv94nh3WUzMmZhgH9l+8dshMG1HEpl+8FJavL6V7fpeQ/zXiYA8AGDjqELrEEHmvB0HusBDnhk3
xiReisHJrlLoxkslvacRTPiW6aU62oP5q6rH+qhoELpOaX1p0KHcJ8NyECmXrXX5SyYdGjoSvOIB
UShKPbbvaX7vaYMdZc3Q3696WBa2xfdvWEnhDPYsngp8BrNj216Sl4DickyuULm5v2NLNddqkuaX
LEuCF7+L4XXkc0Bo8gjfnMgr9y5Fo343WjNaOUryabgATUo39Yg4u8ry5hKnqSLRPv/qSTDZlAZE
aPlttjEtIW+MOWFDqAmkS119Fxvlk600tTWNCrAxrta91TtH5EjZY9G4160gGBdoAmhjTVyhofpK
4KGLLDAQFyBwhl0Ne3EboK9yGu+RmY4sLS8LIsdjJYO6+KeRdC045f1Cv/Vaxt3TXEPy5yx2LQr/
Z+MiOxvd9KkO0nhjJOY1xranhk32sczSr8KeOhfwLsCOAPGwPvrENWuC3WTJ4BuVSnZFO4wXeUYU
3n+xd167ciPpln4iNuiCBhjMBTOT6ba3km4IbW0p6G2QQfLpz0d193RVDfr0nPsBCkIJpdJOQwZ/
s9a3BAGDu7IU4wmRpYirhQTPJreLnd/hGFqr9blv6iCWmKXRS83ezpTMGjL3gW9yy67rb1uyvZ9a
7HgExvEEdUfsRi5JdYaHfL8dZsBSlJtLgC4Lb81wEKaEocgDLMoVIQXSwR+XIoF78YiwuCm8xDgK
Jj/S8kCudNPZHIbqthRldZZMbaIV5VfkDJVLMRrYD6TluNuS2o01K7KdvaoTlmsd5y0SqBJDxpOe
208AAki3FjXQNvk7ZbLCm0WodtpzLhNe3zuGyDqqq9U5+NL/5rdkUsx9Nt+7VXbJdaliSaLDtW5d
VEm10ac3Syn2tXZpuIZe7IqS+e3iW49lwxnZoOf1XcO9aXunekizsoosRQpbnpfqMsz+GMQE/zXv
ajBMEmpXNF1z8Bmq5n0t6w8Tw8OeFEUfl7tPMoi2zelDYppg3OSUz7aSY0Nggc2FOov+hKQ/GM/L
iHoa+8KI70FNaG9dh+RYIccT9hJkfyR71i15aj5zsxH4nG659Ggx10T9koUpDmBNOY5hd+IGUYJn
4mQs+34wv3bDLy3n+QwLBdpKm81ftZ7C+zm1wx9Gsa571Td611AhReFA5KdlyTmeC6J+MuE+MaLF
7tY6j30RfoBEfS5VKi9uw90Ahx3nyOI/Z2muTkwErS9z7WXHjpZ8rrxXFQbwBET2DWjgcmduJx2M
ZOJKQasfUaCPB/T1AQjikG4W1WnBEr+yYNG06CVtv96HdvM5jGv1XEhWa0MtzKMri/uSm2/PkwXl
dS+Ks67GhDQPXlk3hhde01dveYMQu8QE/t7TrNtPvT8ftVfWK/Ox5UkQVxYHuT98beyCLjmQ3pEg
j/RoKiIhSI+k1UQ2yKLYklG/0i/x+qYY1TgfU8AN27Z9TkiA2mgRvIFDL/NLi7Qx5gI6eGleHLGk
PATmfKPtMo8H+vCdnzyFS1HcajzPzBrlwjTAe2388uRKxZeeeOtNttK5ruYmY+JcXFELPGPINd6o
ucebibXWmfTb5If/2/cQlCMiF4G1oBje+2K8kGU8R22TLjt0zw5COwa8htDtJfeQV5PH2ZqvQza1
R/Zkxu3KfOOsJmuIfZiYUUkv+xN1fftjdfo87jH7/H0l/j8aEr40Ff/8rz8lf/8eY/2gDML4l6r/
/W/jwv+ETj7+bLZI7uGvf9Wf/mYmYv94ddvk7k+/OdQqU5Ckf27BaMNYqn8O07Y/+f/6H/+RDf6y
tGSD/2jGfxOz5jI++vczxJtx/ll9NGMv/zhGtLb/6Z9zRKZ0TPygXDAAAZH8fyaJ4m9EiTPF27gA
G0huYxD8c5Jo/g3eRujCjkDpwo6Gv+4Pk0QXaeDGYt34BewC/vnmH/6+VfzvJolsV/86LHN5DQKv
JeN0dB3mXzQBSytS6YzSjexBKaZX83JQFRP9sCn7H7R94W5udXVK88p6XEKAM6IznAOgHeLHLO6t
qVirA3nF5IKAu2BBGwIMt8sPMawUO5bmKG3hLIZSfc8q7ztubAp89+s6I+LrHD8mVvMXEq0Xc8EJ
4KWYRay0ZQLfOy2sIZKJRXjxF/nkG8Gn62ZIWt22O89r5+NNTv29F/BMtBF/XymvMFSlyUc3h/qr
svplN69p9jxr8suh7xHMIU3/VlkYBDxvYQzDzD2akMlyRW1hLy3kmoWs2TiQFqniTeXem4kZnuhh
5puwB/cj0yHfD6o++s7yGtTJN1lN6oKa8TFNNuOEyavchWLqjrlYisuIIphMTrI9WFZ8Ax73aKes
/qa6+4H8vbyEitTJamgOs5Vcg5SuOJFOENdbzjnW+SP4gIEKUHZxbodJpAdvjc3VUQR1c9p37TTs
1kaOpEoJk7cUfNfKI8BJZ2rP2Ehd5rmS10EF32hxUUf4vf3RkLJdMRvxxcm1K3wZOWOI0mxs7Bz+
a22WFGNGtTB/UsautTHUMDwodpbRA0Ar1zNpRDc6G6wYkGx3h+bf2qsAdyq2Lc2BXz+l7iwiIFVM
jqBaoySwqR0Io8CJaHHM89zpZgLtRNu/OcxeoqRbAn5RDMTC7tXJlxJ09bIwABJvLE1ezCkhz1jM
675Mp7e2VVh9LaiFlOSsHufxzk4yPCZqCcjXwxFSpjwEMmOhnJLkrm5FempN70o3wd61u+fB6hJg
xdOtQgQdNXXdHMyekU/WLnFLJjtVK2VVUH5PWoIDEutGdLgEc4tpSdeld6RKkeuU2B8wqLzD2FGy
lm0Tt675dcSXExUY2RFooRgXzrVk4RNJiaKvDq0PooWxMdbrvSHr1zXw4qLBXmHPBqh+8V52RhLj
MJqBfwXdQU32sCP8mMnuNnysnLF/0a15CtDGRX3ifkotSC+s9bs3uC4QVSCe6TCTTMw8hFX7+LV3
5EtLX/QsDPZgmcwddHXpMQBuTlwXwvkhOFlOUEdG0nrnpvMBOvMurThrVH0IS4JUhnYezmZtgdbO
+q8D6L1I0zBGC+lPJwjNSBbUdDGncT5NyjmbeRCcILYcWwyWx4nr691U/YcCCrG36ob43+1LkKmj
Y48hX5xNwTdzlD8CZryTU9Epo8TbByVQpYHXhJlkDY/W2BCN4/M6y6m8a8MZiYjLB90M/rUYrZC2
rF1vZpZtl6GGhV2D49nnAvWHM6cTGTTZN84EsKuMcyMqfXNvecV7v02uM1Jr9v6gnx2Rf80yfVBr
uwIqmpwjWS4lMbhtARpmKc+cjfbRHRofKTrWPhp4ZuTeNi4PmJuLfj0srE52ahupB9twXUBeRIRC
4SlZIfOpFe4TInpB8Fcd7AusU/vx96B+5fTfW9ZyZV99HnKSyS3q9gMe3hW81EBLOWWPTBivNE+c
KkbGEOi7q9f5qZPlOXGoDIzSJ81i2xqEq+lTrqo76pOPPtHF0VCbnFEkyWcqkYh0jHi6zH/FDTzu
ZId90JaJirKR+Ija/5iS6qacMEd2JD5HTd45cZJ076UOC2rtFC9EKA9VZ36skm+59L0O9kiexAme
8LJXc9QY43LFji/2W43K7cPrsRANnlix/izYmUdmuRkenel2tufPZsG7uXlVHD00Z0cSL+cnjD9/
P5D/f+XyHyqXTZXw7wuXmEiSHz//WLRsf/7vNUvIjnPLnET6SKwDGTzoDf6+/TTE39h4ol/BJUEN
4pGF8K+ixfqbCf1tA7Bue9E/rT+JpNxgGBRCQHHIA/b+J0XLn0sWJFKoW7hrKLBddG1olf+83ys6
kbB7oPH30m4uTjNIgje3oE7AMTHcYDgy/xMT8v/6iRAtbNTQG7mcRJutHPvjRtGkb1dDM6A7rZnv
Oym6gwjPvkXw9Nz3tHJ2tj7+4dv4R6X2x1iFv6j2eF+UZQF6D76K7Z+/8o+aTkDBMAvkEN5akSIx
LRUC+Rk7eLTahMvOsvWZYHpJfiizUn5BZsFeapHur5nD60O39tTspOPM76GCBxr/9y9ve8f/Eq1t
ry60kMBQ1SIIRn+1LYz/sGN1SG5JlHQwITYLFcRUD96yT5j20bE1DK/WUiMuFZDw9//9D7Y2Wc+f
fjI0Gq4hGKRcaZs8988/ORs9H9miAWeCBN9tlhU4R1mifduap9E8E0cwDlHm2f39KNuepN5sJEmt
ZF5ElKTswKov3YijX1iFMv6DcPgvWjQ+F6QCCPmAdXCTcHcgAfjj5+ISDFdpDxtNmzSzHRksqR96
F8ciWec5GKuuyvyTQWJ6vRdez7DR9tPmV7MJ5HdFZQzfRqGyx2qsC+MWF7U09giEw/Y/vszfZpJ/
fYw4b6j44Sj6kJkDgenjL3V/FWQeIlQ+jFwk4pzJpD/wbvJrUZQMIhkQEm+0HsAs92+p1O5HV+ey
j1yw0fd9UJc3C+C6r55KWZtYNc5HY/YdbJJlYeOj7TvvTLCj+OJkRpfu0a9Y8CknYX0fyRvCca8Z
FYUF5sRjB5s53c88R8FaLmE5P2JLtT7WhCHOCX/biCm4Hfu6eCAYs5bbMN5xHvOwWu2D0yuHFMqq
2cAZaFabsIsUNKopLi1rzR9SDxziUfLMzamsMYHvFYebFNDBPF89+71oLb6oOfjwDfA5+z7rjOE8
luBkpoU5/FFNLZuRRBk+YFbLRwYucq45UPlNf+5R2dv3y1QTE8AskxBYs1EG9WAvsI97/mT0NBZ6
/g7CnUp4pT8Z9xAO3exmycSqma0WxYEDh79xbbegqQk9JmPYtrIfe5Ji9tSPguxnsllvXRb1/W2d
DY2JJWvmV2MGiLozkDfpHVmVBf6I3uWjVM2adMcuxAsKkMpuWLVNGV3HAqfgQ3oigdrIwiXdS1GN
TB4ZdTLGlt2lTVgag2Ks0/JlGtRwDQYN40YXab7cj+gs8shquvINxhK6AjTAwWe5rL6OBA7rXWWN
8wzMY/UpjeEos36jio6kW84Pngv2BBC7Ka7GpGbyDeEMiMgMBo60tgnMH0FPustmeUpuAxm4sbe0
i4TpOrG4MVBx74cmXHcrmMDpAKdvPMOdkVyD9gjqQ81MhojaTh9XdDmfpItg51gyj+HPgJRjIBjk
kXxj1V/I5NOEhgA1nF9Gd8OK9ExowrhKN/h0WHcPQs5M5Tpb1e8GJ8t0Yp/hPbeibeazMCZMzHkl
9SP1XLZgGZWFFVl9mIlDTaDGuRNtezQKZV0IRf1eVQbjQ89oiu+rcg2buXHSx4NZ5J9LLgTkCK/g
qOodgsQPYqy7Q1bV43VZvatu1fppIcyIulENRyezpx+C5cyt2efmi6/MCmEL7RavYZ3VSeneuVMJ
W3XpjcO7YF+/x65Pu5Hh1W5ml/p3UE0s1MT7X2aiSMoykNivN0puYTRTHBYEPDKxdLl23VZZ8Vzh
949IQuQcp9n6sUqoCpHKEvsdETYmUKtAysIKOe9PvRAjO3GeE7Fl+j89JfMXI3fDXyx+xLLDXsDC
YyAW5qVpMQ1EELqyi9XPxo5wGX/v1g5BkOvQPuP/oUzvVJ2/Fw1tAzOFSR50ZzOMhUmJgaBlbWge
TLltHYctI2PVy8qEYBTP7pqLj2xe6vue6hKhEZ2epK49d5lqbprGw2rRmqK5tsLmVGk6tpu7RhW5
ir28Fn1covmPl84yfjZB2N92/rweRubzKDGaJL1od0lh/RCf8KthfQc6kjC43ZIalLqFJsd57mUQ
Hme/IZAw69cnlirocNFNXQtJCzznaCdvaazH8Eq7R1c9bVqdUTHBGGwT/y2dNSsfkycXwIb7IoSc
H9Hx6i+t43OxJp50bkEd+DFUHvkQ1FZ2zAt2N/RwajhMWMEfC7mqPZ+Mc/KHwN25I4k5Xdg2WP2X
LMzYvhlrHPb25rO27SamhQ1OeSp9bBDazS7L2MHo6EqhbhpZumeij5ZjnjbgKmqDgQMTmvGZJ3/5
EUBSvM2tfoqrijXao7JWNoR4lXpcmnCPnipsIf2Jxe34uDgeKGITENNVTGFQXCdVp4dpmdcHo55J
uTJ1tkYYgjnL0oG4ZtTR3xw5oLSoG9eL19Dfnj6ycYPHguBj47HiSm/PGWxQxuuuZSTniVuh2gMt
TeOOK5Z7u3DviL4pCGn19GGyTb2NRZBUFfm4NwYxXOZSPGBOPrtO8NIkgX1TEGAXI2Y92oV97Hzr
B9F/T60Z/sQz/mQ14cEr7I9Fyvse/Ly7Zg+Zodyz6Ifu3nV6K2VFE4xM0SRnamo9l+yiFJmAMYPb
CAquvsxVx78V6KI7H2q1m5B5anE3vyY6nOMO8Tihv2F+QhlqsYCynTNPOggnMst/Jpi+kTTL7sg1
6B8KT6uPye3m68SP8Hn6NLi8Az5HlzTltyYnrpnFqnFKl3UeYrMPPBzvjqoz5NjLuOBHD9srVLep
iHqzBCXd2CPTl2L8jrEsZp9pZreYvke2v0Zqxn6m+3LAWE5O7Xcs6eO4C5LAeG5hZYFuDVN5znLP
odRCcidOSSLN4JbOVwSkLaXDS2NyqNp5a/EJwxHQK6a1pxqLx95lB6Uxf8sWFo2VyEtVDza1rhI3
E37f2FfZPBwpNfQOPrxId06mZ7bnecgCOxx1f8Pkez5kk4kyF/tlTvBCN6EgMy13OllBL4gqhtUT
LY7b0sM3hIKCP/IX+lG1rk95wmfOMcgKZOemlfjajX4ashGG+7F2GzolL6U9xag7vVfu2e4mhyKJ
DMoI/Dnqp9rb58DaH1YOoDh3jKU+TIMsP+EkOdtn5B8g3NgBk9BFuDTXWf7iU9vTICOYcXf4XT37
GGjDZf2aJbsyD4tfrSWN125ss5Hgr6w+Dymw3MPqFv2uIK19BxzBfp09J/iS2m41XvC7tIBYVOY2
xNhjYI46RAXHFCXdya0n8LaTDPd11vVkhFc1agA7L+8DI5y/joiFnlxgZxeEdgF6pKomUdx6nxgl
sZZw7duG4eYb2JUqQt2orG+CNvAael54wuJhwbJw/Fc59gPBW8n4g09WMH9NTHa1GVcMbw+cS9Xb
GxS8FP27h0y+iLyZbd9ijCU6ih79YzMfVnq5XQHI6zSw2lkigA5ElaCqdQ+lazj6NMrS+tYWCKED
FloXq2sY+QUTr7MASVTHhTsp7vumZt6YwoVyiITzqmE6jh3iCd02iC11m73niIOitfWCi1nJzgLC
P/NNjlgcY9cQI8WVVeibyXOuDM6mS5X0HpAjj19M7X8sJsjooOV2Y7PDECYHjBmsC5EX6aDvGsu5
wt9pnsZSoD9dJOkrQMDkoTPa4EELZb0UqaivlbIICvfJrF3aikU9u8cwhphXk8ZMMuBq4j1apuIb
rSn4mVDPj0A/jCPuPiM5oFhf71MH47zZ5piZhENHRM/Yfda2m9xU1mRdodwNrw69+ilf3O5ShSq9
tXUjH+CTXGU+3IMfqm/aBQXbngbgIn3jXOd98cVLGv1dJGPzOlLsHMvSeyQD4EgRt0Rm2gxH1zCZ
4pCkdoOyd9i1ZgUlCjNrbHXWeLsalb8Xq53zQANP1pSViMs+VGwNEOoXXdW+OJoenXz08rjUS7uz
gxQIdVZYR720N35JHjELg/EuLLbIO69Kr7Zf9jvVEbRjOfNw7xRFctbeiCZr1Mt1GVp1gTxjvFBy
Wfte1MZ1gj+REqegW753pB97dFr+fuld+w26QskgtF2vGtEN6eviIwV0Sh0ydgcdViQkF9l0LBLn
Z+f2TRiP25IjS9zkig4pj9KUHLk6Xex7RuXNi5UO9W1F3C6gym2GNacO1fQ221rHQseBn6rr0rIF
mI1lORXbeKzdBmWVWw8v6Vr8CnUwfAK2KfZIWLAUp7YMIj/D1pqNOjmyuyiPpakAjAEZCvde3dww
Yv5ckiaJqb3rq7spj30bpYvaBMnFJk2WLWHcVOLDHdtQ2LS44LimWC+nTt5HXk3lkax06pOX8xUj
gB42JfS4aaL9TR09d1Mdl7pDMt3WXXg75hiW6hFk3LBtF9F457G5bRxDKsOffg8iYdz2kZvy+lwN
iXEL46A4kgsYvIZuslloVamvRtmOh3Qq34JVcuYKAaOnrLPdFNr9u9UogpOS/KKaMJgive1MV5g4
2Dt+R9yE7FUxRxAPOyrzgMZtvWFQbMVayWe+kzlKncxhbpsM8RjqN1Al9Q60XnkG0PMwuNZ6cAgH
p42pFxRI/hHSaH1wfm+Cu20pPHnNsjdtwNnBtjKuNcCwoqCNsXi2vGRZ5pwMSqlzQH1BQ0dKe+mZ
VVyN+slRrVh4FoTpO86gB5wHa2zYwU/WfvaFbxtQII+Wc5hlx7AdiSjs1N1SzvrKWUDrpo0KObW7
InJE5pvaNs/SObsBFgODq/69Z0+2lXvYlctxMhp8jiGPd8ntfWL0lcQUx18rX6dH5t/Oe5X74W2H
lwfEDSsXUa9j7G/pYwMygCEMnu2pBfST5D3hzADbLKtsYs9eTgY3UISuwrmZiyD/rMtSv+vfyoN5
EyEEGqDOstYPJTbwaqehLz4nS9vGk/KrMfLINHGofJITTtEvmUiRYm1CCPrdcWETIsEHTcgDVpwX
45nNHcrvahwVWmw18RV2K6pZEou5kX7rLwJJ8WGiyUjQZpSbSKNbVH7lf6zu/YHM8HMCqujWlQiM
orTv3S9oM9yLNzXTnUESxPcCHf2DtthjYE5YupMpxHcEqWgivKBvbycCOL6Xrtk+eGw0L5Cp0Drb
tfPgbvoWGCBFpK3MfKShFJckKOpjW4/tBbc60mBppNa57tnjG3Wgb1XWz49Nilapy0J+W5Hogo7L
eVbVbDDacPW3HgfgR6VVtScfY+yPooawQDpUsZzCoi6caGDidRaeP/ALnQDuAn1A1u69tv5qfiaG
ux7CMVg+Ha7wIwS7OUb3r2ExIve/kvhN8Lsxtse5pAk6QPPoOBVws6j9FlAHH2yet10ZZMJX33b0
eEgaQdG5qvC9YRuBM7EyxU/4+6PajUnXPQLhzN+clZ+0R/I3Pia+sVzm3mcQWhT9D7SkIXFilvOl
2dRmshafxm/92cLe0kAt9ULZ/lxuKjVystUasSF7hCRivqcepWzK+u5kmmb6UWw6uBYhFHMBjzKr
V8emNIfLVK3hjepraiQSaF5YFAWPJvLaQ85Fcwpz0wQTiIx0bvMJ+y9LmmaRxpOt68d5wZboCnRs
hAr8QDlF0sCm8Csm/RUDcgkc1DKVGTWbIDA03ck8ciIBeSwalHF0SVC8zU1kSGhV+2XehIe6KYyr
9PKChd2mVRwRLVabetErQaxFWZ57F6eetUP2VMUghyrWjZOg5Hr/LY0MN5WkWvoFoyCpIcVpckJl
xGsPxaYFf/fT19566Cyd37ayea6cZG5+pAotK7nxtqitR1n5aIvAjNf3U1GK5KBFR/r83JvWxRp7
3Db+uNrBoedgcQ/SKub0rWP6pCPLa80PK2y9JU5KPX4LKbyKeOq78Jio0eAq9Ff7CqTFfUQ2yngp
WCpmZ4uL9Y3dcIupCVfKkhfZyel9mcZM8KiOq6X0QMJ2U6JxqhQL+z9wy+pcrwxcblpbMkprjGSy
I6sTYNN6yzL2uSIXIYZYKY88+QgTaYBNPXCc1sX3TumMMXfhgYjbLlrxBbrpYN2lxVR6v5jAFS28
WqIyty1vrjg8I6N0xyR2KkruqPD61rp3vZIdfzVOQx7nVC2fk+VULzYNAdatEjIlj+rk6ru6fFNg
zt/onoCBJWblfoM55Y3HrA7EemduKQGoqADTCqHdu5G7jPY8t0W6R0WdVYeFrvVWNpBUzxWzxIXJ
RTI8IMpN6otvj6pjwWxne8Otq5u6bI0lCgOU8Qjoy7k+1kGKnsGY5GMqEr+MOBJIfRzSbG53dd2W
v8KRmSvbQYDIr1ZIvvyxyXrO9NSyS7wNuDeg7AUWRsRBa8262nCd5s4yZ0B2oFuITVgZTBYnp/PY
IPS2zZ+vV6SzxwFRvBmtQzc/TOvE7e1Jz52e0sxW9v08DPxxvN1Q68CSli8JHki+sMlcVlCmg+4P
xaow+Kxyg+T6Sc8YL516iol6MXCxGJZnxg2oStQDtjHfevngr1hS/PGdhYc+TUDpxJPXGGFUJqyn
d45IvJ7nBrfVs6id4JaqPL2VkgXEDklKle6bjNXTbuCCINGI6tMnh6zQqCRHN18jC8qwGZU6Z4oO
57Um3NSCO7gvZ5UhI6EC24cNTozH1clcv45Q4XtnZ8ochhqtox+kkAafTN2pqPLWApNaDpCAY4Vx
f8SzZX7JU7hZ+wxSKITPaeEBgmFg9s5rrRMk+XbFmTE37Wfq9hYJdjTcX3WfpA+D49SfCrLcm2cD
CB+mdrh3BxOqqo14jMDIdU6ivK5mfQR6KdwTPF1rOKdQz4Nz0/cbcrV3G42qQww3Q4fRNKWseiCr
B5fMONUl8jLTfl/seb2DoUPsE2aN0OGB2ohXYS6YYvsQyWNEsex/Xzvk+FCNG57Scx14kKv9qXrP
1CZrCyoSUX5NIbFRe9zjY3EatEvJz/y5rmLGMEN4I3neHkPRo9rPgoRQZV65832aQoF4yEgAU4GB
zA7j7HP1IYxGWz+v2ReSGHqS+hx1Z/WFPDJn4JIxsVACoqB+lCelxFpcQSaaiPRazHN7kNyI+zMX
d0yUr5VD9BURTA8wLCz7QXR+BSi3rMseVa+wy7NhZ8TkGVOHoc1M5JzgDlDGskOkFF7nemBUHywG
B5sq0AYjbxGXMVOQpkyPKvFAr8bFDXnV7feeGM1vmdjKzsys9LOr0trZpc3IXWHSuHPPEWV7RkTC
Ua9Ln5IC/R+DwSzFgEQL7h1QGw/M2ROCEk9rXyGcDlRo3zssUG0GEhalVbt4FQHMvstb6Lkrp53X
GrSB9u/r3YTT/HMucts7uLR5d1vOqrNvJ7acwWA1qHnGvvk2AMAcok6Dat0g2OUz89zge9ap4tti
d+mMu80p32yKTtBlsnDeVpNZAAmHs8lw3QfR3qp5ug+4/XJaAn9+t5Zi0PshZLhyNjNd01gPBq/Q
r+wC8nJTQprPJbhUZNnSvHP7Wnwk02bnwj4HFU0qvroUTHN69LVoyyibKLv5iWFl7B03qZl0Lw52
L2JxAPh0RnXDDnNp9yFslzsX2it0GswVR02qBvvNxPAOwHKlg1+mNVKueEgPZxMnpj6iD3XmoynW
kidGn7JdmerJLQ8NYFqi2Sa8NYeSt6PhGJJ3ehgru7uvw5Azj4fwuGfOQVgWDU5V32Bl0TeDuwb0
ib7y1y+eWzU/FmgqA3Y9116ugv5ofoTkKSlPK213u2VYET31QdO9auW3za6rGvYci5EH09PvLdZS
WVV1NleoyGi2U+ujGXR4N+UBLhtYIohaTJ6RbG3DVj4X+WTbp+3wPHjcbDhB0zF8K9zFxwJUBOop
hDGAvhYKe3PIQvlzCNGtO42kpmsyDJjpxLgoWrG1vgmRrHBjx35TyhS4q3ZNx6MuqjtX3ySdHbZx
O9ThURgBQ37FlB9bwWDzZEi9UjaRrOubxLLr5FoEYeV9jv6QLg85/FZ513uKm1dU86puzHnquAMZ
lNjXoQA1cmomxSqR/tkpMVOqZN13vdEOfEFV/6tvNt62sRrFW+t05nLVc2EnX2FurUD47Tkpz6CA
e/XdzMxifbOTrToILHwrGOam0D8EzCi6ZzfJl5SnYHFoLRWOOw9ZL6hV7WSb55W5z5R0PDNYomTp
GfVlRnup27EAj+7zpPhwkQUSNz3rvhofmMrnw2PVZfbrOq6Nfxi60JlxoA4Sd0snRnEPnw0ybC3J
n5zMa1Fb9hOhnEXcMxp898ti/SEzM7kVa2NtyXDiilZ2fXdFk1FhD8PTFgl/apdAIKj32OYoLzgV
lEv3nZ31e7sFaL+vk9W/oZjjJ9nQxvdsZf1n1/HUjwLYKZdPmPlHM027B/bY5U+r7adfwyrnjLtq
ScjznbonXBR5eNVjFVy9tvP6vYHDKNvhpQp3WibLu2/O2WnI24OyQ4WtMF1BLLhh8nWAmvNKboPc
+4pLAXBqt88NKX5WWRW4EdZ2+3aCZ3/2p9q8T2GE+acU7YJ90cliQXJt2n6fNejIOQzEibaqJ5Fu
zZuPNm09DvBRGyjbMNfxHOrS787q5iejnJkABDq8kgKBnQ/1BtBpI7wsacXmcC78uzRs7YO3KBXs
SDtIij3qQhdYHg/JY4VG6jnNDM9kj1WbbiR7BlzB6s6nkgnhd1sN6c7yw+KeO6g19n5a/uYOg6fQ
TggeikAai6X3lN8o1/bsXcEYpWMtndVhJOl04ynswuKA3Dy9X5m3EnLUDqxWSUwGNm+1k4zsLqme
V1GmvzbQLuRa6OCHtALbsGOk3Dq7vkpt4MSpgh7rFu6Bura+aNWSRdwVWUoE99jwtVrFjgia5LyE
cNyR0Y1fvRUH99iN/Y29rvJsNSXLMSt5FwHDrfMC5Addu9U04rDmun9fNGkXmZvjjptefWEtPAqb
4rAw0cL3HCz3c5sWuIRx4z41SgviMAJsDEw9812fEFukZkQSHj7Wl3QBWL4QSHpjIbF4YJjKhb9q
CIS4A839LDqujVACT+oTdC87Xlooqa/s5Fz6puuQ22Lo2Pdar9mHFX7sj8oZjAuLt10w9QQgGHnW
H9NVDwp9hDFi+9Y5sEG6YwITxbM5B9UNSpJmI+sHPoju3D3ZfGZsq2n0H9wRrWnUCt2ggichlQa5
fGPjUBE6NdoM2UBEIXkLiMR2dRhe83psvs1k5/b/xd6Z7EaSbOn5VYjedAuQ5/V5ANQCMgYGg1My
SebA3ASCZKQP4VP47NEQoI0eQmut7kI7LbWrN9GT6LNgRhY9yCIzM1z31m2IDfStrGSZm5ubHTvD
//9nABUu+VCntnXuI3F5g4aoOkabrRQ8GuVTjLQIGd2CK9VPMhIWSBL73mFZk8gaZFF4Ykjc5G2s
oijiymo2qqX0q2Sp1ZGB+Ec4EhCh4X/0aqXlUyPsvpYc8qKlXqiCBG21Q8OHqoK+UHIc+CSlchXg
LEpN8fhliEwXmwO0A5EhcNYIyyHYB7JboJkeYXMy7CWNJjxsbrDCUtuaZpysZ2V1V6Pme4EEmPUu
gNngvYLM6YKkNo+l85wJ9EumadQTHau4REt8LSg+WSxZ9iAKW302Csl5Y1KBDfv0i6vsV56pbETy
OjgWoaiJ/JNFXQe5XGcHcJPlplNEIdXnokJXHKJvIlOHkjFedA0yiuzQa+ryupkVFHEVfGrAEDY9
ID0SadDtzTW62q0p37Zh7lQEUL5M8GrlTfrJUAtDmpoSGfOQxEyQGLeUm/GhYSMGX6Nl2AYUv21Q
KoYc4x+0KHHdQd2gBFQidKZwMzuITRlhEr8PSGtIQ8QctfNKScsPNlFuPUR7JtLew4ZRgAHJZVoc
eWVUlQgM1G07XtYzC7HHwqA8B3tNWdFXRRcIEildYkU5dKTKHFm5dtAVRS47KKSpPGuXElWlepUO
LbNaTw0tNi8bLQg5WsQKt3VTc9d5DQx0D9fqUJNwLocrV9f0UeBKa9xCKUIgH5yTbI4yDwWUqe3L
lTdqUdSamlBPHJhbhmBqIot4rCxN2g3glGmfoGys4lFqJNIiisELDxDrt6wJFSv/Bu6OakxQ6UMT
Q58p7V1oN4jvSVlTrpDMaXJ5HFQNwICVtzZHRUommkAzoWsOwsdLaSgHWrmahhHyR0QzSxLHNPDK
TtAj4Jqx13WAIqVNq3vQtnR6G8FayIjHJD+euFEOYC4xNS0aB2YB1zBBA4G0gLJ0MN/AZgxw7ag5
I1gkO4coua+nqdPK30QK/z8I9RUQqioaX/8xCvUqnfvxYxDq5vcfUKj6GzCXQhuTexhNqscoVMV+
o1ioBKJEo+noPgpV12/UGV17Y1EPBGbiWCAUaVb+nTqjWm9Ab2ItsE20MENd9WdQqEpXAY0srGnh
5xCxOcBRLQCpXTNb25CCvBX4MyOshGvtShDPLSk2tWGZRuaEgAuRVKdGVmIAGKwpRw1Hshy5SzpY
jQuAbaA68WrKkToznGyshxEcV/QH7WxM6pw4NkG0DsEBGfo3N2nt2ZeP1vo5jCnvziR/N5+8hKZr
ALZ0SwHbSvC58xLAzhADodFMaSh29Z6HVqmoNRbc85BPEFGgmZw3MNsWLKCkUW4BuUapWtUXM1g+
7s0snpXaxMwgKFDPI37/5KLzIpS9YjzwZbsWKBdNK+cleOMS/CPoe4QOW0D9UG+RGqmgvpqHir9W
s6tUmjlwSUMtuZAQTNAmTeSbFckE3cgngnkxG0D8ofGDaq7Ia8TriEZoTgg6j7MdVSMfBZzV0FfS
1YWkeo5NHQUJkpG8CoCkeDBfKLIGaDaMVrNU+uCZ7SqmZYQ/yyYFXtVXLc49DcK0Sv8VX/FXNzYx
r3JSNC1JUi9r8E7pLYcmSBEiGljNgtQjw++vyzGtYtRwlCaSrI4Z5HSWubo6DuO6vazllDtYa9L2
RlK5m0ZNXpXSFc0nEgBvgGHM47ap65ZINfCvffK09KkMfSr3MSD7QWLjQY4yaRlDvi+aVfOF/5p7
rkxpSHDtOYkpvXdgCpeH2cyQ/SHlWfkyiFaKcQbdJGoPNRoGLVEFcrgQV/lsdVPIiioSJTlZMq+t
sntCpZl15VHNQvDfMNL1kV3KqM8EXBY3RuyHaPzYLTL8KXK864tSU1ZLyPTEFgNjpUCyWfsKnUT0
QvGOjboqSqJ9yzp3ZUqRl9Z6VfmjWeDzFkWgpjcJ7r8z5XJT39cgUwHwQis8pjiwRgyqQn3tsIXH
pXMnVc3qvPA02MyzOtchhrjOKhprRiVzFdBmCuovwJljS13BbIjk0P5cEqg7I3qDwNHRjNL75NGx
3hqEeornbaCTlU8lN4dmW5FxW93UfhR8pa0UxK0EWX3lPjGy5sIqvHVAniGRaISGTsxcWdl8JCTz
apgOeRHZJBRbvx3neRmsRhlnyhvLieF6H2gNUt+qSVDSbUWVC05SuJbXI385SwtBwijVdzDuGcxt
FAbTaWRLGpsec5z7lS8RjQ5WvBirW63N2UnSrDAgROy2crhJW8TOSlbIT9SVdBXqha1PbUnhsBWK
veZiiyIGpdKIZwe2rrmA7IJgKNAycRSLAv4RcuJBxRCpEefNlyYRCUdPatcBXYg8mtS5wwI8ZHSv
L7UQgCqxdSNl3MF+kiBNYXiO87HxEqp2Ix/0hgI0o0lv7HxJ0hgGajU7fNiugL9mxudSKXluJIHn
GD5suqz2IufQTsG5jtSchP+pR9DO6TAJ2IZBbs8t3a2Mkb5BDWcCQKySXjGnsV6D8IXgrQ1Tg2id
NdGgbBGp3FAuXp4aApZsKminDkIytbeNVJNJi2fJfSDgzKoANnsC4kyOw5iWwk83Ny67C9vnyI3i
ry56Q6P1xrU3hZdvIe4jOlyIACDYBAPVJjBYy0Y9joOZ/In2NYC8wDuPAxFLNCKqSHC8PziVvRTX
gZt8qfEpTsKWuvEQMR3CklJEKGU8i0aZiFpQTyJ+EZEM9VGCmkjEN9om1GkDW4NJLwKgprW8D6gL
XQmKoMKXQmNhqMsV2kFIX5flyGEEIhTXClTWJyfSKPHGlaEJYnWkbsIzKGuEavg8hG2tiOBSxWov
l0km0TlOhHmmEhHw2SnfQASBpQgHcxEYtiJEtDfRYioCR4Ro/EuKa0STpggs1yLEpJfScowiaYs5
Lj4sSSKct2r7FfXC7BMKIyJK3USs5iZ6raJk9onk5lW5ztxpIYJc3j4cVXZZ3kDeFFlDguElbb0Q
UyJApoWwB2hbRM2WCKBxKlGp2ETVUgN0N9nE2lBPObng2YjB1yIcl0VgXiZtdIXFhgiYIrIfIydC
EI/eGPF8KkL7ehPl16tVdmi4FEawFyIP4HEnqEMiqOB0jRK9N7Q9Mgf2JolAywkSCmDMZnPETLQj
JYrVL6SHE48+Ptbq1t9kJWYzub1a1StzItNKh5bQUH2XI7plks1w9ABJMdc0z2lcuURjIbInWJLy
NKIkPCTj6B6rur06CpHu+lK1cTFE16ekk9cmneLKZFa4GgFyoGXsH6E4UhxFIgfjoutFJcmOYfiR
dSRNg2AY0CBSgx56NsWyupfAAy9Mr/o6k9fZmRuS9ClE+qcViSBbXlpfJBvO7EjP09siroXUXQsq
LZNnooWThZCQz77gUUvHOgk2KSdoo6tLXeShSG2TksqcOl2AaM+/AiFbXWDhkbOyOXvnxKvFnaIU
1lVJunKUbRJeich9lbG+TkdZSO9Ouqja7yk5WfMoa1fvAxhxlxhMeMYir7ZUauOksD0Fa5OCFxf5
t1xk4ko8rkM1z4v3BoHiMG0LUDoy0ikR/f2qm2Lmk8ZPLSfLz+kevr5eR6kWDNOlLdyxPEuro6WG
IvxNglNJbBBKAZqnSyVeAv+AMDgAV9ieecnMvKGpFYddXQP8XWtU8cfonULdc9wy/Epsp0MYrdP8
Iwqq3P2YAztEeZjCG00GAOp4fqEexh6h3lAl81Ry07KJBrEZw4cGctJQk/el5aelSWKVhkbr6kQ3
4soapdStJyDzbQ/0aAW2JVklhfy+TeycAkpEti5wk+M1Yh4I9cH8MYehYobrCU2uFJCMakvJ0sEZ
I+HR8A3sD5WjtOh/x2Ukoy5iJQKkERj2Z3XFpIcNTZwQfjIaYtyZqrshoNnKy+n3yTZOdA4XtUnS
XCgZxtJCtehtdVjbLuJVbtg6NBiS1BU6Vk1xWDczdz300sp3uO5SbLciWcTbMtBDgIq5U54SOJZk
JGdZXo7yFeHyZW35Sj5KSPu6Y5t7M6c2pwD/I9etfCk1q20uSiI1atC6nk5gS5kSd4BcyeBXqpWH
cnmVlheghMHRKDMAfZz/Vi1Q0kIgmi9RaMtTJ3Dyz36rp++5ke3qGIhpAi4KryOgruxzc7VZmt7T
wsoIJzLlNXWybMBUH1qNRsYnhAJ0pCF75k6CCjCB7jlWitwyUB803Azw5giV4bWSsDbRJlnplO98
p6oujNqKiHxBEVD2WzonUUo3v7GKg5ePyriWj1oRd2BMfJN2kKkoei6b4EibucHlQ4FIT3XjK87R
uRkFCmTwXF1Zx4oGQWxgmWjbDhzatDZsSeQP6cfVBCf1MtFOotxOEZkDt7gkm5Yv9ZME8HY2huxA
nsGRajD+YMxWN1bqzuyBTt7vXFCCjGHVJO91evMEI7mUHYB3tHdDxaXSGuqfEq4Y+HCE7ob2suWw
h4RuY+IZnPU1bsA8i93iCkaRwDnm2fIsU0pzQUU4P2wlJC+oAjf+uAlM6XwZRukXpDscoiMv5L8H
4oO4tIMKFb0RiypArYi0JtktRCkQlVn7ZjvwcjpXHEHmJsCvqeuiyxjVZOgj+ieu4Fi5aPSVa0M6
RUfZXo3WpSEpxwQ+6PSkWul/dICQGoIBYn+u6bo08g0dMYHa8+2PK032YO/QSRjvyHTSKb0GtGM1
te0UIjBV/iFN/ZimpyXqR5tiMSp/DevfaoUh6tOBdWpStsvGrlzqH7Rimdwg4g66kEYWX3QfsbcB
4KsGUThl9d5eJRRcZzCW9WkJgmZKQ9y8nspwopdDOBbylxnA4nxQb4IAL1Qa9RQkyccA3YDZOHPW
ALerdZ2AM7FryL4AmgC8V7NZbYBkmn3VjNo/objSTLn/7Sn87+LUyeMEQSAJ2Ul6y2prbVTSJ4G+
x04J3H+tautPnpKtP5ZKW+pjxSzXV1aVWfnYc6jBhvQ+vFe1WVJA7G/At9rssEEc6sqQtBFqQ0qm
qcNEr/KjTHWzK9zvaiBx/EGY1P5RCtZ1SW3VDQYs/PLMUe0ErDPUqdSyvCmwzHvDLNIBNbRmyqED
7QJxpRosMzniIxeSeeT5s+UhTaK897pvBItMj/SvJdzAy8jxsy8Qxp0rt525Y4v7daRaINyG4OFs
8CVZbF2YHN/FrG5oF5sSsnwuqOykwwTsqAZaug7J92etdaNkiQblO5eRgxPxl10rJn9O7FX7rlLp
xqN6SXFog1elWoLCzQCBaBgeWgyFqFL1+Bi5RlGOBavbElPaQu8arTRXSgem3FzIeB6TwMk++Zbl
flAk1TxRM7TSfNoXHa2j5gjvrX1Hj0D1s5HWKIVGkLdPFGgo2hjnJJuYrRpfqNDWswG7nRJ7ozcl
sMcwP0QQofqAkKA1sVwc+JWsHSIYUb2D0w5+dpZrzinV0fukUcBuLGceRLS1s45ObFS5jopqzRmZ
uaLfm+Or9rEPrXHK7bPwate9h8dfoUKpaGMbo4rkTyKZp3JgZdoI6qafDAsjIBVaoDp0iZUMzyJK
52MQ2A4mImV3ctc7sPo0Wtoe1m1gfk6obA7pxEuHZICJI0fW7GFE4DdcBVV2ESHgP0ZAoDqr1+HC
KPivKgg108zUwhM9kKifzkyapJWRDpBKihY2FfCxb8HPcEIhn2G4iA4dBllUGRNvGRfnOgW693QR
RjQoVaTjTHJdpImBDQ8kSABoLVSubKAvsUKoFc0i7TAE8ws6Lqc1cmAnwbFczKr3ah7P127aHONe
FEfL1sxOw9ICRaXZ+js1ysOPVeRVCIbDoeJu5qL/RD/pdgLwh5Y2Co1jh5nt+PWhFvrsJfbndJZm
wE2buHZu9dhPLuNcLvj4Gr1D08wLixMAVCh31f5KdqjnBdXXMEPk2FLwarCT8LkGGV1nJ7VktrdW
rYfvchB25TFgouoityQOkaeuMfeU6bJ7OnSL3hnLYo0zW2ifaJYeDPSsVOIJdANU25cxwg8BXgen
t3VpmxVJBChs4zU+eaa78oCu5OUVekrSlMIXdCdPNmZDxF+QXaoIm8apFnv6OId3d7iaqTf6aqWc
xAHEpChWikOAbIF52EjSF7mRrYlagfxWgqChc6zkThviDyAtUjrGR+FuzYKCVpZLZTZdtR6xgVLE
7VFmacqHprD8cIhdMJZjs2DODS2mP6WItRRDalwN6ShneeE2yeqL4cYmCJNlnly3zew6y93iXdiY
VjatM4mDA/WhDK6zuIpoUumUMqBIsNIXvl5Js3etUdnDCrzvR0RTsrFtyjVYZ2TCDhvosjTGLuQW
lFgQXuIPwqapNZWmbYqR3S6NOJuXSzcjY7aq7pq6QMWK5h3j1pfCSRWF+gTPU7KhttT6cVOtUuon
lXTOBbi6LRV4Zh66bFTtqoQQbF2rZyqhfzKRyBZOawC704Qg6X2EhqJlhfZ6ZLlteLv2ixS9algT
U4UuOUvNbmEuzrwjBfbItKH97xGoNK4/nPVyGJulvchqGRyFYRG0jQrBsBtWpgQ0s5HN9XtrXZWf
Ife1R0mJPMZFC/rvMPGKL1zH0VVgx2juLqPwImq9acnbTkqp5KCDXSoXOnws43gdFGsZ0gE00/EK
jCzYO2P12Y6K8zRQo3FC/nbYaJb/2Xdj+TLLaPsHRohWLHQquXGQKz2S3JJ8oSVdJTMdIQlSZe0R
PrMD41CT8LaJk6kgwB84rcr1cko4GU80JEm/SOicoMKheWcBX6lIwMCP6J9cASCnZ9CUXE8BkUxt
p3SAlC7zgJsIn8fgKGiXoNjKY5J+tDbimjrMaGp/NtOL9jTxLZokIIAHFtSBEQM10QZOM7SM0j+X
M0e5QZWW/kM5Aqq0NJCSEyepGnJzafzF8jR8uLD9qoCnggYW+h/VUCtxrGY+CCkjOG4cLzuD3Gee
Q4X4sIYUO4TVc2/Bnr028pwTlEfAQkMoUXrd5B8LPfb8U3jmxcdcN6TjVWwXN3YsQ/81tGWiXgT4
Ec2X2KDV+bCyBP25mJVBOSIeMkl31XRRoAgT6bwjqT6osf6arvEjK+TmGXnyKr+2wMpVA3gA9RoE
C5mgmU5z84mnVSQuV8C3QN0VCNMgoi3JH1qaaI9WlQcmyPUq/USKZX6BwN68ABsdQYTwoBKaMdUm
ajRo3EJZcEkPVAQj6GmnlJtOigIe5giaf2ABg1vW/tholCalUF06AHeKDDPT6BZBF9/UJvnkRfTn
fTlp/lzGHGkGA4cSJgBFgG7aH1nbWa1qzoISaHtsR6VsHLVr3VsOW4DDQz0pZ7SWmmXtOR3h088v
P/tJyUEzbcTCTMQXTNmyKWB0Kru2WeUrJVnP7QTGie9o5cRtFURWSbqOfGVVHkHUKi+l2VKHNo6c
8iuiD09LHnRH1ZgBfEguLlOonD2uLHuW4UmNSSZ5LdN/dgza3yKBCLysvZtFulFdpxshA7r18Qka
yve3QRDo9I61yG6Oa0Q1AxAZ+SoYARJsltNZCd33pExouTMxPBWImL4UmNRkTYVZEH416ZW+qruy
GkCGkYxAvYK+cgb/s9uTSAJ5TjKbJtOqMluaEy+j8TodsmMV5GhFdm5cAGgPcZWW1HS82KYYA+dM
lGqkpv6o58somqwzqalGyqZqQ7smM3ylvcxzk6RtkkwXTtpMKMyzu84IlpaGNaNCbcJKqSYzTUKN
N6pc5sXF/b7wan/hQJlIh8FyzSJvqkhO4hDIqSsXzKAXuD7pHgtUHOlDY+28cghEFa9TN7JRQ6HY
biNRAvQbjER3hiS2vXQGggXQcuhUlw+HLldzhAYUAfk5x24Y+SEUYaMCiYnSxdRt8nV47sRe00Dx
bguF6LhZ4j6EK2QR+WeNnQKlQIgh+SuNtmgFemb22ctHSOjt7cwc6WikXNCPMWg/K+8IX6QBeEHH
Wy0HKmIW+pFGX2X7S+iu0mpMM3nNmUeAbEOwHZ6+PHNVFblVzKUXnCMNnHgnCLW4xhGyCTPqWCra
ooeUwHJ3BDwXLXCAsRjNQFSDyAR4xrBG6lug8YA3Oxmd3smCBUv6k+E3NwKAmIpMzsqeSHYSob3O
EfhKxBRcouRNrhUkJyndhgZW85SG0PX7GmDptdPQCX2gFUWavHI6Nt0lH5cDbZQLOQC0kEJdECzH
zgEHT0bvaoo6CLp4jXcu+TahTVnQ9n3o4zMlYyRddO0szxAXGGe+D+5h7Zju8vgBAwG71npH9j+H
5BRTogVyYegpLaWtZXAimy3KDpEpw0ajsqsKBFRJ6caOXIZRG/CzeEix7NQjOysDe55CPl5PyboE
n0nwy+31yzuha0zBq5hg48FniM0g6w/Ikkcwmd9xOpGA4OBB0wBZwHIiOUqPTQHVcWEA4UsIAE+7
wfK8PIFNn5bfV5sZsMjgdulB65hAQnZ7aK29xmhj4IcD8Ig5/CtX0XEi1zY5hYeSDsts6VOaUXif
fSlBYCsErIplRXL4zvAQkB2GqeHrI5XkLLDkkFzlYQSx50sccAkSfc5mU6mqaaWL0JM+Mcol+uUr
gl2Q+gY0TdpkqXSLM3QSlZNXXm53eamw09LPFuwERFUAgHYthOGZrjwzi3sikxX6/UWMOPAG9k2G
wDkjikT21Vcs7XgG2nCeyjHpRMvK6GJOF7WZBg8zLpRBIpvOu5bM6Aj4YXClNk3RUlNSjCtH9LGn
2SM2BcxljMJgrMbZSJZr5cxvbGtISpi0ud1qyKinMbwtcnlGPo6cFHXvGcHQ8OU3FqCDR5bFUnlj
oAqmakEFUGhcumNZQglEv5GE98UGyK9R9SCGSHKROwOVEA+R0lhVh+yx5CxEAdufGAl5V3xywppi
pXnNKziwneK+mBAiROCxVMr7JhqjO+5ChF4mTgRCKkXNdT5NylS6CgIntpDFUGarUQO/8kO1qhQq
uUU488e10dqzU8eJQcwaCI+Ug5pCNbovruF8jT07gMMbyea5pS015bBMl9HXzIexcGKkq+gMNsIq
vJIR/Ca+EgVODE16o6bI3hkl+fpBCy6SaFf8W6kyUpL1ciVZMKQrnz7wkr0MD+GNssETcMYD2qsT
vhl5AjHOSCOcReDUeTqsKWOjMw+Vw58AuKYHJExVsnUhTrnHkDVN2yOsSPHZQUlzNgg3FUg10jX3
KLbK1ZFm6sqhTdmfQBKW82yc2ES0lDmRbBqDlVolo9iKHH0at4EotUvqErnpVPmQI25YDo2E2Gew
DDIoO1Xk0AoACuowViEHjbUiwn01YEyjAMXqokOjlJSbNjvtbwYmEg+620r2/pzM7rc5Pquz+114
VvztReLHxTUXwo5S7w/90lbR9vmBfky41+Lu6gCPNjPaaAa/NEA4Z8LlPZLApvYG1wZgIV1TNz9Y
MMB67re/Vo03joochWE+/K2MOeB5jxboj5bg5bd7Kmj8dJyXXmCxWfHp/b/+08a32WsJdN6RKida
a0DExQ9r+ngJ9DfE/o4q0KYPP3+2JQA/tucuAE/GDW0YMk7R5ofP/GgJFPUNoRg/3/bIn3AXPOxL
jry7SL4fqJ84B4b8hlDXMcDNPXzk7iZgD5iIl4j77uEHCNmf6xyI4GS/Y2C+QXSQgpvafXX1DRKN
XKvbhREie3+uVyc/see7GypWEBduA8x8tPENlsR0gJ982xR/wnd39t75vLtiQMu2ELQRP90bQHEQ
Q9WxjSDPNz9/uhsAB3DPz88NQLrJBiD67QZgiz/aBQrbgPSEShPeP93Wdx4M0a8bPs3helMhUogw
+NFLS9YbYjX08h3yM5sf/v5Pdu5FXms/m2e/sXSCN816sunpQUw8x+H/c276jaXa793lNxrMCfm7
W8Mpevz9cQkQBObaUx6W4Gcu/R/wD7+7yEPSR/cbD9pf5Jsb+8E5fPUXth7m0wG+eY4b9xBJZuU7
An7zqwLM/zD4gxcp/vyf7x63xtj4t4/+8j9xvB79sfO7D+09Hv3t1jl+/Kxv6/F0ps++w/ZfHvmL
bJ7dee144+1+eyvRU+Rf/2k4j+f388ekAg2j9fs0njT7+L5XXhp1ki0WcTiP77dDiSUUJmbfgc8W
jX+XbMcRoyoml/a+w15BrCgOLlinbHHAtA/oQF4u2MXboR8ihB6e9CH2i8X9wVUxLxZ5Z3Qdx2vf
9xgyQDYPD95Gi8y/63xWlYYlGKc/fAKT+aFPO5xn/u3tYt5ZGo42UpUih/PK+M9t4O9h4NNt3Q3v
fv7vv01HfD1slCX/0AHmkMS8xiuHN7ljDV75nT/DAX9LUqm7Eyz9yT749so/uAXexgXmpNgZVrT5
3v3+Pzlu7ne3rKLuOeIYXYd0sZ3VxlzIhiA5dbfpz03zPIEa/ewR29wRe439tszFAd5ZB47ungtx
lZTPz5kOA84Ts/Zz6/FOnITujE06uqPpbuvc/JYNTFnkQvZZ8wuSZG6y+xRaLhi6Sm1NJaqE4yZc
z+5TSuxhe7lw/ST+UQPHnpnvbERTFHBVUcoV7DncOdF9au8HDeYhZ+iZq8CCSk+VEDgs76fSQcHo
43FndB9Pk2IedT8VrGfDMQBpmLICF5DExZPj8QuLeDZ3vWxxu10lcfIsTbPE/9HZgnoZFDrhCO69
iN+vo4PzReEtMuF0dO5VWtvTepJVFEE59WHH0F597N/vltoY0a3f9tjze8Fz/Ee4hJ69MQz5ieV5
tNUeR4mdm/9v4y+IW/Lf4YcIXTzDzi3bg9v5NnaTsDPok+tq98M+JBpeiiGoW+U10cn2tG5u7z7G
XcQ7LGoC1j+0Qz/oEg3KrIzv/e1AG4ezh2GH3rwTQj11XX5+XS8XaXkbcvEkXw+wmAf0PXM7EZXI
huy7HqMFgk8Z1aG7g9ef18MOHBLMQgLsBCV6D5uFboBJlnQuFOOlKOcHt8v3OG3jnMff12i78GL/
vHjp/+hz5uni4OMiu+/4wC+6ST848ijwaeRZdHa8+SSu+PndOXbbtHi8DAIyuO9uHK/KOU1mfCLj
SUlw17EpZg/bBPROkXWHtZQe5l14fpJ2zbVobbXvelxz7Cfz6LY7sv3qbfy60Z7Mb7uH0O7h8028
nWvgaTT08xvt6UYgibH/0g5/+1/F4uD+n6cV6qKdU4e+xv7DnyzitrN7nwmRf34tTv3bXa+AKvb+
sz0l5Ci8zuWi6D3sMua7swp6D5ftGYlQd57fzbPtm29cjj6ukbN5mxRFdzu8GIf8oBU+m4fzumOD
QVhsZ/+s2MwP5fgYdmfQHk7xGRfp3U7u1ujhSJzNS6yvX3YuaWAGfSyDGHk3twE4rIehwZ1jf0ky
b8fa7DUBStvXuJ/7uPjbYTaj9nFlbEbt3heKQFrvO9sHMwyrIc/n5Xa4zayfpqV+3rBd/vbXErpX
xy1E2GD7nF8/IZdEJt2yCajY/Ye9WrR33iIMd0oDojC970J/ywA+yQaDyuph8EW8cOfhdiDx/cBT
bv/468t8JSoy84PTRRJ3DgrtRXsYPImeZFoFSWTvlS7vu9URkk77j3qddKM0ZFj2H/Tqt/+RHFwn
0W9/3VS9LrLf/md853cz5qroWrvvmlxzDHeSqqrWw4G5nsfrXQMN7WD/CX9wnxxwvYcNTZ4ARdT5
weE877hFoIb2nzMVXX/Hp6fj7P7jjsnDUBPztyNtjncfF+yXJzGIavaw2b740e38tu5aDNH6dt9d
/GBDr56cb4Eb23fsgZ8dXOPMdYwolZP9R3572y46385S4XJoGyU+BzQiuKdXD8zfLyMuKDb7Ay8e
z19cR+A2Hv+rMRWvYgsb6WR9t3+z/ZcvZiznXraj0CioYPvujGGbZl3vtg+3eTJfz6k9ZX66neHG
6xKovX0nPKVb+naUzaB93KrTPJsvOodD6WNxmeuqM1e1h7zNcZLtuACKII/tu64nZT33i+04m5Xt
wz6cLm7n8Y6P3McV+i7a2QZ9mOD3FIK70c3T0nL5e9H3B+Poq3l57x+8zea71+eLhd4fHbwl8/j4
q6lqD4fsG5BIzPlgHPnk2neCBkGg23fHfVrkxcFgHi+3Q22u/j4y0zeLaNExEtAitg/59XjhPDlg
0/1zfrCLPTP6sGsTilzxwVV5e++D0vDvOkcRcmwfZhlH+fZgmj8pYwt8JfL7PazR29vy4KzMOzvy
2+g9bMt/uxxfjS8/jkf/5UBsnkXGgu3ufyAHCFppgggBKh649Osptucu6xeu8B5xYw+4ue31/6sl
+cfz/3/nfyxg7XW93h5swDDJi/nB5Q7aq5e4Ijy4mofV/D7pWHSBod7XcE0o+CwI7zu7/Ck+7edv
iqMkvhcAoe0UH5ymHi73cxY4m7tlZ8bKi5DNH7x/LqieRN1hhfD/y0v8eMOOv3nHf5sD9xzY6h/i
+E0WSeZ2b3q7h8TdZYlaXufzqUI9/eXP93ql7vq3/00qou2aC6H/8PLAf7998R1j/A+xGd5m5W3n
oymvrezrnwzcrY+B2KTqBvPsljzEdtCNX7b9w6/7TwB5SiTKO8Mqr+6J12cuZouZ71rNHs6GKGQP
5h7mrTN0H/71cN7iSj7nigkhn5cPyesLMtzZHX1U7UZJRJKui/XuI522Hfd5mIrZw/aALrLLQunD
08UJuIfEUXbz2X3UlY6IwzspNdQs9t8Ux+zjne+HXtD+457NM5G+3S029gFkOkviIhc1mk4spPQR
IV6Ui6xIhOPZzZT3Eck98H1O/KLIN9b0fFH5XQsi93DIH55yWt7tXN+CZr+vAbnO+KL38/vN9K+T
W9Dx20E3d4GgmO79DIoVD+szZF8m+XPGEK2D/R/0sFAf/fiOKW/eSAATH6wCcK3ul+kD6jEQiIHc
O/jo47E9a+QJUfd/rw9XLz7hVSf89XuEXhvzHZyR2kf8NCTGuZt3t5TVg4m7mne9IuR/9l/mK0He
G8OcoUrVTZSrfUAUHnYnLkzh/fbXcBG12xmLg2b0U+bmBc7mPKGbE6NG0wf88eEFHm6Bg385JDt/
t/gPj1+CpkZ/aij+M3yYv20Q8FzU84hi3JnM+HEt6bVE1DcbLXbSc0SczsDf8kYYhd8N+yt848fz
fj3t9Pi3f+otfuItET9w/j3yKr66gFRJC3dLHj1YzLfrBbGTH3QH7uF2f5uRge96Jj34PBQL3BC3
O/ceGxjRKe33TftrnPKzdh5H3dqPUJjZd9iBV+5+tB6upAF0kG7RXethrrAcbpP77jfrA5VylfkH
p1R5OnF/HwBg0uVdAk8fMBdSsO7Bifh/V28vtxtAWNCNKuW++2Ea3wM228m4KUK+sIeRu59O6QPF
djxPu6aB3oT7z/Wkzdx2vWvOAI3sP/QDffok2eFLKFoPS/wA0Hlm7B6O9AmAiaX3dEl6ONen853U
mNZDhHgmHPgnR8ToYZUJ+uH77ezlPgpC4M7v/aob7yl9JJgYeN7unuk+XOvzRdqFvdIIZv8jckEl
6G4RPhdvIxLbx/jLJ64KCto9DIwGj5+mT2L2F6neP1jGIspz5ylmYzvNTZ6jj+z0tTf3dwEDNHjd
PufX0+nX88B/utKg7/oY2geCvh1nsxR9eBjXpHyEW7hr5tQ+LNKH9e3imeXoI5/+0V8UVDk769GH
qaOvT5ZUB9MCfm968JeDMTTCpCi/nczHj1PQxe5hy3x74EkZz3MPSOhfDrb/6D/3UEvvI8N/lZLA
Ddvn7A1KFH34Pmf+/X24OBjP806i+AHc+ceeFZm/HyIsfVu1K89fonARs2rf//EBS/P4S6FTg9BF
D2nLza0y5wNlfvh//ut/z5fzdk7WsoVHxgyOoEKSz39uUdFzMbU+iHDXPvRkCZpdl1sm5AfRvN++
9K8bsKsFQcFyu93zv4z8edISL/kH76G7d/ODQvlP7SNHOEqW9wkLeD1fEkb6XeiCaEiBYMn+r3Yy
L/3M7wDbFKFih8r8/oNfzOl3KN15/lyisfF2vIcYZfOMHgAjV0Taz4zcgw06naeFt+PWPCzNqxfX
cymkvw1s5EHIaN+E2QvJtb+TQN/bzBWBZzeM7sMk0xGIxsCdkL8PkPIgm6+7JIY+iEpDHMuO49eH
9RwmNDLeQfz24TSM7yg8dzFtfYgUHlIlv/OEgsEOHb4P+snhPFwKH/jZ66oHczspSd91NhvWdmu+
9riguHvx+zpbQ3lRweoHPQoRgoG1abdT3Nhu29j+8ddnfLHIuhdCHwoJH7Jyd7Ko8e8/2Y/wOtcI
YXY+HFpar43897sGzGc04fa9FB6/jfjwL5OHHv/2+GdqQT9RRVE2Kob7vtef8LILoaJ076QedvFb
UrpAVLabVhzlVx2Z10vvG6nG7lxFa7J9s8SDRej6ZTeS7cFQDmhy5z9AB48W2XrhJtWOT9EHYoTJ
z3e4an3gQwZl6CI72/mCr0NVX/+Eo4WoKHVigD5YKNOMZehqH/ch7DDOi10FTBRt995ww/VCBCrb
gcTp6AM1ceg/EYAWTWb2PR6H8yxZPOek9HHpP0AjtpPc2IkeTvTEv0XSdYe21ke2dQJCLs4XHR/l
dWT/68dissiAvnaH7WMdEAW/63hqfShxDLME2E9n+24aOey70Y5osDvPOoug9CGVMSWxv2McUMbf
7rlf9yunxTzszrYPmOHxItvZYEoftfxjcnRoInXRTpu2GPt+ttN5sRPUKn1UyE/9wit3XROlDznG
qzCp5sudDdyHBOOpj10HUEZusKt3qfRRhD8tmwVghDLr5qD6yOWf0fWPNdkeiU3kZfRQ06ZsOe9i
iek7uH3Krx88ssBFd7J9pOT/QM1406Jo3zNCBb7eiWz7uJovBD32frugm8/WB4r/Arn1ckdcSOmj
l8Ql6fmdYGPTBG7f5RUnehdZBextuzC/vtPI+GI1SXh0cbl9RB1X6Y5wxaYvzN4rUc0J6LLOnlDV
Hi67q3px37081D50G65qvwBut7uN6Vm1/8f7sBTaIB33Bzn5HsZ9aChyQnX8PumGjX0guD4KDV/2
3dAvOt6F2ot8IewRoRyWdTd0H1HNFajJ7qWq9qHISjVxIYSTz7q1d8XoReDjARoFcGcBBq07ewWl
nh4uq5MkT6rOajsOkpyvCwC9HjX89t/EuXkuNLN0ehvT/QvRIRshBk1//XHPJdH+NnWk51pX/DtM
tD00CEKcYR4lXe+lB/M8IIDcJaf2MOyVqNckz9J1+gAmDhPBcfqXk//L3dW0RAwD0b/Sq+BhWdma
XgSpLgtiXXBR8Fa71Y0bWmm3iP/eN2kiTRs/2B2oeO1hmo9J8iZ58yaHjELxfOTzZI7cI73ISReD
jnK8ifj+wwF347Lcem0zbCNz+SLt0aUvjDhs4kgnFRtbHEtvszKrhmzcb+tM/fJ9xzymAbO+D9i+
HKILxr4mpNJk09b4WTeJyNZrcFtafKXvmRhelpDu6pz/HMJIixzwzXiR7sN1doEwStlvTifwKmH7
tD/IvQIr4xGgw1rScQSHBGW8qUBrQ6a46Y77A4aWJ/lbEKfKc3ZzAJpE9rSCOeDMXVpAKKVxhoIj
Iy+BJrNrlWPN0gA/5KDy9qJMwQDPl3KXIZPSe7ig4pMdof39epm+QrqBuuBRnufhHKm+gjKDU+OQ
qsEF8nOROQR12uTERa4gAXAcnNdIAa6h2Kw3GyQ5ExE1AJ8uboqNg1NQiOvwSVmVW9zGOp6K+sQc
dnF5bM3QDjblyG5YNYine41l8Mx7TK9s87znzQ7EU6fhHMoUA5A55WDwxUQ1J40Au2i77Z4hpRXV
tsXJDAHOBKQAjhsuo7l3q4t3okZoUVbBTQPmLPCiF2qdEltxArEzIUREVXAj28avNpLxAh8SOvuX
qZlIDB+UVOS4jgOQfyqVxdh2Ymm1h7gOQDnUKAwRXAv44M8cn/Hm3VeX79CAt9sb8vTxGTO+MoB/
rJfdQbscEofMGGYKkPzsAwAA//8=</cx:binary>
              </cx:geoCache>
            </cx:geography>
          </cx:layoutPr>
          <cx:valueColors>
            <cx:minColor>
              <a:srgbClr val="E4F3DD"/>
            </cx:minColor>
            <cx:midColor>
              <a:schemeClr val="accent3">
                <a:lumMod val="60000"/>
                <a:lumOff val="40000"/>
              </a:schemeClr>
            </cx:midColor>
            <cx:maxColor>
              <a:srgbClr val="359B3F"/>
            </cx:maxColor>
          </cx:valueColors>
          <cx:valueColorPositions count="3"/>
        </cx:series>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EDCDF-E50B-44E8-A1CD-D6BF9DEECC7D}" type="datetimeFigureOut">
              <a:rPr lang="en-GB" smtClean="0"/>
              <a:t>23/04/2025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67D34-9D97-4F0F-BC8B-08CC5AC7D5E3}" type="slidenum">
              <a:rPr lang="en-GB" smtClean="0"/>
              <a:t>‹#›</a:t>
            </a:fld>
            <a:endParaRPr lang="en-GB"/>
          </a:p>
        </p:txBody>
      </p:sp>
    </p:spTree>
    <p:extLst>
      <p:ext uri="{BB962C8B-B14F-4D97-AF65-F5344CB8AC3E}">
        <p14:creationId xmlns:p14="http://schemas.microsoft.com/office/powerpoint/2010/main" val="372741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iclei-europe.org/" TargetMode="External"/><Relationship Id="rId7" Type="http://schemas.openxmlformats.org/officeDocument/2006/relationships/hyperlink" Target="mailto:philipp.lahaela-walter@iclei.org"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commit2green.eu/" TargetMode="External"/><Relationship Id="rId5" Type="http://schemas.openxmlformats.org/officeDocument/2006/relationships/hyperlink" Target="https://networknature.eu/" TargetMode="External"/><Relationship Id="rId4" Type="http://schemas.openxmlformats.org/officeDocument/2006/relationships/hyperlink" Target="https://urbannatureplans.eu/"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Member States shall determine and map urban ecosystem areas as referred to in Article 8 for all their cities and towns and suburbs.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50EF-FA77-4BFE-8C6F-2FD50C2208A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4700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A77E8-2FE9-4907-CA7D-8DB42A531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50A2E-CBFF-2477-87AE-001A282D1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76B0B-656D-C0D1-D7B0-1E224763EA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57065F-8594-8A2D-AB52-CA3B947722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450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26C9F-C238-91AD-B4FE-83C8F81E4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A8EDC-8268-55BC-77DC-2CF69D404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3468E5-7C99-3981-03C0-177798BFDC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D4E892-2333-DEC2-595A-272E7D1485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42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5D37B-B01D-04C7-1639-34CDA827F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F786B-513E-4078-598F-F399D6A06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2E5EC-79EE-A816-D5B5-9DFFD700F7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9A32CA-320A-EEBC-CCB4-A86994CADA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392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233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9D463-F2BA-745E-9D56-0F0DE56FD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667DE-FA78-CFB9-02D7-A08F9A241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29500-19AE-0574-4711-950FC5B053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06D4A7-F835-8502-0F10-E0BBAF3261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790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596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923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5" name="Google Shape;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2" name="Google Shape;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42118a75b3_0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6" name="Google Shape;76;g342118a75b3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5EA86-3785-3C78-DF12-7313D3212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8857D-F7F5-FBD7-F2F1-391F18B60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723A6F-BA2E-4320-2C57-D83AE6C51F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Member States shall determine and map urban ecosystem areas as referred to in Article 8 for all their cities and towns and suburbs. </a:t>
            </a:r>
          </a:p>
          <a:p>
            <a:endParaRPr lang="en-GB"/>
          </a:p>
        </p:txBody>
      </p:sp>
      <p:sp>
        <p:nvSpPr>
          <p:cNvPr id="4" name="Slide Number Placeholder 3">
            <a:extLst>
              <a:ext uri="{FF2B5EF4-FFF2-40B4-BE49-F238E27FC236}">
                <a16:creationId xmlns:a16="http://schemas.microsoft.com/office/drawing/2014/main" id="{DE322D51-20C5-44D4-2535-4A5E5A3832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50EF-FA77-4BFE-8C6F-2FD50C2208A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8703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8" name="Google Shape;1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42118a75b3_0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6" name="Google Shape;236;g342118a75b3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42118a75b3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sz="1100"/>
              <a:t>Since early 2021, we engaged in the development process for the UNP guidance &amp; toolkit in a contract with the European Commission. </a:t>
            </a:r>
            <a:endParaRPr sz="1100"/>
          </a:p>
          <a:p>
            <a:pPr marL="0" lvl="0" indent="0" algn="l" rtl="0">
              <a:spcBef>
                <a:spcPts val="0"/>
              </a:spcBef>
              <a:spcAft>
                <a:spcPts val="0"/>
              </a:spcAft>
              <a:buClr>
                <a:schemeClr val="dk1"/>
              </a:buClr>
              <a:buSzPts val="1100"/>
              <a:buFont typeface="Arial"/>
              <a:buNone/>
            </a:pPr>
            <a:endParaRPr sz="1100"/>
          </a:p>
          <a:p>
            <a:pPr marL="0" lvl="0" indent="0" algn="l" rtl="0">
              <a:spcBef>
                <a:spcPts val="0"/>
              </a:spcBef>
              <a:spcAft>
                <a:spcPts val="0"/>
              </a:spcAft>
              <a:buSzPts val="1100"/>
              <a:buNone/>
            </a:pPr>
            <a:r>
              <a:rPr lang="en-GB" sz="1100"/>
              <a:t>We drew from a number of key publications and incorporated input from over 100 key stakeholders including over 40 municipalities with an excellent track record in bringing nature back to cities.</a:t>
            </a:r>
            <a:endParaRPr/>
          </a:p>
        </p:txBody>
      </p:sp>
      <p:sp>
        <p:nvSpPr>
          <p:cNvPr id="300" name="Google Shape;300;g342118a75b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42118a75b3_0_3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8" name="Google Shape;308;g342118a75b3_0_3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42118a75b3_0_3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6" name="Google Shape;316;g342118a75b3_0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42118a75b3_0_3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24" name="Google Shape;324;g342118a75b3_0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36" name="Google Shape;33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44" name="Google Shape;3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68" name="Google Shape;36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5" name="Google Shape;40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err="1"/>
              <a:t>Before</a:t>
            </a:r>
            <a:r>
              <a:rPr lang="fr-FR"/>
              <a:t> </a:t>
            </a:r>
            <a:r>
              <a:rPr lang="fr-FR" err="1"/>
              <a:t>we</a:t>
            </a:r>
            <a:r>
              <a:rPr lang="fr-FR"/>
              <a:t> jump </a:t>
            </a:r>
            <a:r>
              <a:rPr lang="fr-FR" err="1"/>
              <a:t>into</a:t>
            </a:r>
            <a:r>
              <a:rPr lang="fr-FR"/>
              <a:t> </a:t>
            </a:r>
            <a:r>
              <a:rPr lang="fr-FR" err="1"/>
              <a:t>this</a:t>
            </a:r>
            <a:r>
              <a:rPr lang="fr-FR"/>
              <a:t>, </a:t>
            </a:r>
            <a:r>
              <a:rPr lang="fr-FR" err="1"/>
              <a:t>we’re</a:t>
            </a:r>
            <a:r>
              <a:rPr lang="fr-FR"/>
              <a:t> </a:t>
            </a:r>
            <a:r>
              <a:rPr lang="fr-FR" err="1"/>
              <a:t>going</a:t>
            </a:r>
            <a:r>
              <a:rPr lang="fr-FR"/>
              <a:t> to explore </a:t>
            </a:r>
            <a:r>
              <a:rPr lang="fr-FR" err="1"/>
              <a:t>some</a:t>
            </a:r>
            <a:r>
              <a:rPr lang="fr-FR"/>
              <a:t> of the main </a:t>
            </a:r>
            <a:r>
              <a:rPr lang="fr-FR" err="1"/>
              <a:t>findings</a:t>
            </a:r>
            <a:r>
              <a:rPr lang="fr-FR"/>
              <a:t> of a </a:t>
            </a:r>
            <a:r>
              <a:rPr lang="fr-FR" err="1"/>
              <a:t>survey</a:t>
            </a:r>
            <a:r>
              <a:rPr lang="fr-FR"/>
              <a:t> </a:t>
            </a:r>
            <a:r>
              <a:rPr lang="fr-FR" err="1"/>
              <a:t>some</a:t>
            </a:r>
            <a:r>
              <a:rPr lang="fr-FR"/>
              <a:t> of </a:t>
            </a:r>
            <a:r>
              <a:rPr lang="fr-FR" err="1"/>
              <a:t>you</a:t>
            </a:r>
            <a:r>
              <a:rPr lang="fr-FR"/>
              <a:t> </a:t>
            </a:r>
            <a:r>
              <a:rPr lang="fr-FR" err="1"/>
              <a:t>responded</a:t>
            </a:r>
            <a:r>
              <a:rPr lang="fr-FR"/>
              <a:t> to on how to monitor nature plans. </a:t>
            </a:r>
            <a:r>
              <a:rPr lang="fr-FR" err="1"/>
              <a:t>I’ll</a:t>
            </a:r>
            <a:r>
              <a:rPr lang="fr-FR"/>
              <a:t> hand over </a:t>
            </a:r>
            <a:r>
              <a:rPr lang="fr-FR" err="1"/>
              <a:t>now</a:t>
            </a:r>
            <a:r>
              <a:rPr lang="fr-FR"/>
              <a:t> to Leon Kapetas </a:t>
            </a:r>
            <a:r>
              <a:rPr lang="fr-FR" err="1"/>
              <a:t>who</a:t>
            </a:r>
            <a:r>
              <a:rPr lang="fr-FR"/>
              <a:t> </a:t>
            </a:r>
            <a:r>
              <a:rPr lang="fr-FR" err="1"/>
              <a:t>will</a:t>
            </a:r>
            <a:r>
              <a:rPr lang="fr-FR"/>
              <a:t> </a:t>
            </a:r>
            <a:r>
              <a:rPr lang="fr-FR" err="1"/>
              <a:t>share</a:t>
            </a:r>
            <a:r>
              <a:rPr lang="fr-FR"/>
              <a:t> </a:t>
            </a:r>
            <a:r>
              <a:rPr lang="fr-FR" err="1"/>
              <a:t>these</a:t>
            </a:r>
            <a:r>
              <a:rPr lang="fr-FR"/>
              <a:t> key </a:t>
            </a:r>
            <a:r>
              <a:rPr lang="fr-FR" err="1"/>
              <a:t>findings</a:t>
            </a:r>
            <a:r>
              <a:rPr lang="fr-FR"/>
              <a:t> and </a:t>
            </a:r>
            <a:r>
              <a:rPr lang="fr-FR" err="1"/>
              <a:t>take</a:t>
            </a:r>
            <a:r>
              <a:rPr lang="fr-FR"/>
              <a:t> us </a:t>
            </a:r>
            <a:r>
              <a:rPr lang="fr-FR" err="1"/>
              <a:t>through</a:t>
            </a:r>
            <a:r>
              <a:rPr lang="fr-FR"/>
              <a:t> the </a:t>
            </a:r>
            <a:r>
              <a:rPr lang="fr-FR" err="1"/>
              <a:t>presetnations</a:t>
            </a:r>
            <a:r>
              <a:rPr lang="fr-FR"/>
              <a:t> </a:t>
            </a:r>
            <a:r>
              <a:rPr lang="fr-FR" err="1"/>
              <a:t>today</a:t>
            </a:r>
            <a:r>
              <a:rPr lang="fr-F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50EF-FA77-4BFE-8C6F-2FD50C2208A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3821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4d1d4803b6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4d1d4803b6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a:t>A new project just starting is Commit2Green. Utilising a Cross-Scaler Approach, commit 2 green will build on the UNP+ project by creating urban nature plan guidelines for the eight pilot cities involved in the project. EAch pilot city will co-design and implement cross-scalar, participatory greening and renaturing strategies at the community level. These cities serve as pilot sites for testing and scaling effective approaches. The project connects the district-level initiatives with broader urban strategies, ensuring that green interventions contribute to long-term ecological connectivity and integrated urban planning.. The primary aim of C2G is to help cities unleash the transformative potential of urban greening and renaturing towards becoming more inclusive, equitable, liveable, resilient, healthy, and climate neutral environments. </a:t>
            </a:r>
            <a:endParaRPr sz="1400" b="1">
              <a:solidFill>
                <a:srgbClr val="548235"/>
              </a:solidFill>
              <a:latin typeface="Roboto Black"/>
              <a:ea typeface="Roboto Black"/>
              <a:cs typeface="Roboto Black"/>
              <a:sym typeface="Roboto"/>
            </a:endParaRPr>
          </a:p>
          <a:p>
            <a:pPr marL="0" lvl="0" indent="0" algn="l" rtl="0">
              <a:lnSpc>
                <a:spcPct val="90000"/>
              </a:lnSpc>
              <a:spcBef>
                <a:spcPts val="1000"/>
              </a:spcBef>
              <a:spcAft>
                <a:spcPts val="0"/>
              </a:spcAft>
              <a:buNone/>
            </a:pPr>
            <a:r>
              <a:rPr lang="en-GB" sz="1400" b="1">
                <a:solidFill>
                  <a:srgbClr val="548235"/>
                </a:solidFill>
                <a:latin typeface="Roboto Black"/>
                <a:ea typeface="Roboto Black"/>
                <a:cs typeface="Roboto Black"/>
                <a:sym typeface="Roboto"/>
              </a:rPr>
              <a:t> Pilot cities are </a:t>
            </a:r>
            <a:endParaRPr sz="1400" b="1">
              <a:solidFill>
                <a:srgbClr val="548235"/>
              </a:solidFill>
              <a:latin typeface="Roboto Black"/>
              <a:ea typeface="Roboto Black"/>
              <a:cs typeface="Roboto Black"/>
              <a:sym typeface="Roboto"/>
            </a:endParaRPr>
          </a:p>
          <a:p>
            <a:pPr marL="457200" lvl="0" indent="-317500" algn="l" rtl="0">
              <a:lnSpc>
                <a:spcPct val="90000"/>
              </a:lnSpc>
              <a:spcBef>
                <a:spcPts val="1000"/>
              </a:spcBef>
              <a:spcAft>
                <a:spcPts val="0"/>
              </a:spcAft>
              <a:buSzPts val="1400"/>
              <a:buAutoNum type="arabicPeriod"/>
            </a:pPr>
            <a:r>
              <a:rPr lang="en-GB" sz="1400">
                <a:highlight>
                  <a:srgbClr val="F5F5F5"/>
                </a:highlight>
              </a:rPr>
              <a:t>Barcelona</a:t>
            </a:r>
            <a:endParaRPr sz="1400">
              <a:highlight>
                <a:srgbClr val="F5F5F5"/>
              </a:highlight>
            </a:endParaRPr>
          </a:p>
          <a:p>
            <a:pPr marL="457200" lvl="0" indent="-317500" algn="l" rtl="0">
              <a:lnSpc>
                <a:spcPct val="90000"/>
              </a:lnSpc>
              <a:spcBef>
                <a:spcPts val="0"/>
              </a:spcBef>
              <a:spcAft>
                <a:spcPts val="0"/>
              </a:spcAft>
              <a:buSzPts val="1400"/>
              <a:buAutoNum type="arabicPeriod"/>
            </a:pPr>
            <a:r>
              <a:rPr lang="en-GB" sz="1400">
                <a:highlight>
                  <a:srgbClr val="F5F5F5"/>
                </a:highlight>
              </a:rPr>
              <a:t>Veijle​, </a:t>
            </a:r>
            <a:endParaRPr sz="1400">
              <a:highlight>
                <a:srgbClr val="F5F5F5"/>
              </a:highlight>
            </a:endParaRPr>
          </a:p>
          <a:p>
            <a:pPr marL="457200" lvl="0" indent="-317500" algn="l" rtl="0">
              <a:lnSpc>
                <a:spcPct val="90000"/>
              </a:lnSpc>
              <a:spcBef>
                <a:spcPts val="0"/>
              </a:spcBef>
              <a:spcAft>
                <a:spcPts val="0"/>
              </a:spcAft>
              <a:buSzPts val="1400"/>
              <a:buAutoNum type="arabicPeriod"/>
            </a:pPr>
            <a:r>
              <a:rPr lang="en-GB" sz="1400">
                <a:highlight>
                  <a:srgbClr val="F5F5F5"/>
                </a:highlight>
              </a:rPr>
              <a:t>The Hague​</a:t>
            </a:r>
            <a:endParaRPr sz="1400">
              <a:highlight>
                <a:srgbClr val="F5F5F5"/>
              </a:highlight>
            </a:endParaRPr>
          </a:p>
          <a:p>
            <a:pPr marL="457200" lvl="0" indent="-317500" algn="l" rtl="0">
              <a:lnSpc>
                <a:spcPct val="90000"/>
              </a:lnSpc>
              <a:spcBef>
                <a:spcPts val="0"/>
              </a:spcBef>
              <a:spcAft>
                <a:spcPts val="0"/>
              </a:spcAft>
              <a:buSzPts val="1400"/>
              <a:buAutoNum type="arabicPeriod"/>
            </a:pPr>
            <a:r>
              <a:rPr lang="en-GB" sz="1400">
                <a:highlight>
                  <a:srgbClr val="F5F5F5"/>
                </a:highlight>
              </a:rPr>
              <a:t>Mannheim​</a:t>
            </a:r>
            <a:endParaRPr sz="1400">
              <a:highlight>
                <a:srgbClr val="F5F5F5"/>
              </a:highlight>
            </a:endParaRPr>
          </a:p>
          <a:p>
            <a:pPr marL="457200" lvl="0" indent="-317500" algn="l" rtl="0">
              <a:lnSpc>
                <a:spcPct val="90000"/>
              </a:lnSpc>
              <a:spcBef>
                <a:spcPts val="0"/>
              </a:spcBef>
              <a:spcAft>
                <a:spcPts val="0"/>
              </a:spcAft>
              <a:buSzPts val="1400"/>
              <a:buAutoNum type="arabicPeriod"/>
            </a:pPr>
            <a:r>
              <a:rPr lang="en-GB" sz="1400">
                <a:highlight>
                  <a:srgbClr val="F5F5F5"/>
                </a:highlight>
              </a:rPr>
              <a:t>Milan​</a:t>
            </a:r>
            <a:endParaRPr sz="1400">
              <a:highlight>
                <a:srgbClr val="F5F5F5"/>
              </a:highlight>
            </a:endParaRPr>
          </a:p>
          <a:p>
            <a:pPr marL="457200" lvl="0" indent="-317500" algn="l" rtl="0">
              <a:lnSpc>
                <a:spcPct val="90000"/>
              </a:lnSpc>
              <a:spcBef>
                <a:spcPts val="0"/>
              </a:spcBef>
              <a:spcAft>
                <a:spcPts val="0"/>
              </a:spcAft>
              <a:buSzPts val="1400"/>
              <a:buAutoNum type="arabicPeriod"/>
            </a:pPr>
            <a:r>
              <a:rPr lang="en-GB" sz="1400">
                <a:highlight>
                  <a:srgbClr val="F5F5F5"/>
                </a:highlight>
              </a:rPr>
              <a:t>Sarajevo​</a:t>
            </a:r>
            <a:endParaRPr sz="1400">
              <a:highlight>
                <a:srgbClr val="F5F5F5"/>
              </a:highlight>
            </a:endParaRPr>
          </a:p>
          <a:p>
            <a:pPr marL="457200" lvl="0" indent="-317500" algn="l" rtl="0">
              <a:lnSpc>
                <a:spcPct val="90000"/>
              </a:lnSpc>
              <a:spcBef>
                <a:spcPts val="0"/>
              </a:spcBef>
              <a:spcAft>
                <a:spcPts val="0"/>
              </a:spcAft>
              <a:buSzPts val="1400"/>
              <a:buAutoNum type="arabicPeriod"/>
            </a:pPr>
            <a:r>
              <a:rPr lang="en-GB" sz="1400">
                <a:highlight>
                  <a:srgbClr val="F5F5F5"/>
                </a:highlight>
              </a:rPr>
              <a:t>Thessaloniki​</a:t>
            </a:r>
            <a:endParaRPr sz="1400">
              <a:highlight>
                <a:srgbClr val="F5F5F5"/>
              </a:highlight>
            </a:endParaRPr>
          </a:p>
          <a:p>
            <a:pPr marL="457200" lvl="0" indent="-317500" algn="l" rtl="0">
              <a:lnSpc>
                <a:spcPct val="90000"/>
              </a:lnSpc>
              <a:spcBef>
                <a:spcPts val="0"/>
              </a:spcBef>
              <a:spcAft>
                <a:spcPts val="0"/>
              </a:spcAft>
              <a:buSzPts val="1400"/>
              <a:buAutoNum type="arabicPeriod"/>
            </a:pPr>
            <a:r>
              <a:rPr lang="en-GB" sz="1400">
                <a:highlight>
                  <a:srgbClr val="F5F5F5"/>
                </a:highlight>
              </a:rPr>
              <a:t>Warsaw</a:t>
            </a:r>
            <a:endParaRPr sz="1400">
              <a:highlight>
                <a:srgbClr val="F5F5F5"/>
              </a:highlight>
            </a:endParaRPr>
          </a:p>
          <a:p>
            <a:pPr marL="0" lvl="0" indent="0" algn="l" rtl="0">
              <a:lnSpc>
                <a:spcPct val="90000"/>
              </a:lnSpc>
              <a:spcBef>
                <a:spcPts val="1000"/>
              </a:spcBef>
              <a:spcAft>
                <a:spcPts val="0"/>
              </a:spcAft>
              <a:buClr>
                <a:schemeClr val="dk1"/>
              </a:buClr>
              <a:buSzPts val="1100"/>
              <a:buFont typeface="Arial"/>
              <a:buNone/>
            </a:pPr>
            <a:endParaRPr sz="1400" b="1">
              <a:solidFill>
                <a:srgbClr val="548235"/>
              </a:solidFill>
              <a:latin typeface="Roboto Black"/>
              <a:ea typeface="Roboto Black"/>
              <a:cs typeface="Roboto Black"/>
              <a:sym typeface="Roboto"/>
            </a:endParaRPr>
          </a:p>
        </p:txBody>
      </p:sp>
      <p:sp>
        <p:nvSpPr>
          <p:cNvPr id="433" name="Google Shape;433;g34d1d4803b6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42118a75b3_0_4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600"/>
              </a:spcBef>
              <a:spcAft>
                <a:spcPts val="0"/>
              </a:spcAft>
              <a:buSzPts val="688"/>
              <a:buNone/>
            </a:pPr>
            <a:endParaRPr sz="1400">
              <a:solidFill>
                <a:srgbClr val="404040"/>
              </a:solidFill>
            </a:endParaRPr>
          </a:p>
          <a:p>
            <a:pPr marL="0" lvl="0" indent="0" algn="l" rtl="0">
              <a:lnSpc>
                <a:spcPct val="70000"/>
              </a:lnSpc>
              <a:spcBef>
                <a:spcPts val="1600"/>
              </a:spcBef>
              <a:spcAft>
                <a:spcPts val="0"/>
              </a:spcAft>
              <a:buClr>
                <a:schemeClr val="dk1"/>
              </a:buClr>
              <a:buSzPts val="688"/>
              <a:buFont typeface="Arial"/>
              <a:buNone/>
            </a:pPr>
            <a:endParaRPr sz="1450" b="1">
              <a:solidFill>
                <a:srgbClr val="196286"/>
              </a:solidFill>
            </a:endParaRPr>
          </a:p>
          <a:p>
            <a:pPr marL="0" lvl="0" indent="0" algn="l" rtl="0">
              <a:lnSpc>
                <a:spcPct val="100000"/>
              </a:lnSpc>
              <a:spcBef>
                <a:spcPts val="360"/>
              </a:spcBef>
              <a:spcAft>
                <a:spcPts val="0"/>
              </a:spcAft>
              <a:buSzPts val="1400"/>
              <a:buNone/>
            </a:pPr>
            <a:endParaRPr/>
          </a:p>
        </p:txBody>
      </p:sp>
      <p:sp>
        <p:nvSpPr>
          <p:cNvPr id="444" name="Google Shape;444;g342118a75b3_0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a:t>Many thanks for inviting us to this presentation and for your attention! </a:t>
            </a:r>
            <a:endParaRPr/>
          </a:p>
          <a:p>
            <a:pPr marL="0" lvl="0" indent="0" algn="l" rtl="0">
              <a:spcBef>
                <a:spcPts val="360"/>
              </a:spcBef>
              <a:spcAft>
                <a:spcPts val="0"/>
              </a:spcAft>
              <a:buNone/>
            </a:pPr>
            <a:endParaRPr/>
          </a:p>
          <a:p>
            <a:pPr marL="0" lvl="0" indent="0" algn="l" rtl="0">
              <a:spcBef>
                <a:spcPts val="360"/>
              </a:spcBef>
              <a:spcAft>
                <a:spcPts val="0"/>
              </a:spcAft>
              <a:buNone/>
            </a:pPr>
            <a:r>
              <a:rPr lang="en-GB"/>
              <a:t>Here a few links you might find useful:</a:t>
            </a:r>
            <a:br>
              <a:rPr lang="en-GB"/>
            </a:br>
            <a:br>
              <a:rPr lang="en-GB"/>
            </a:br>
            <a:r>
              <a:rPr lang="en-GB" u="sng">
                <a:solidFill>
                  <a:schemeClr val="hlink"/>
                </a:solidFill>
                <a:hlinkClick r:id="rId3"/>
              </a:rPr>
              <a:t>ICLEI Europe</a:t>
            </a:r>
            <a:endParaRPr/>
          </a:p>
          <a:p>
            <a:pPr marL="0" lvl="0" indent="0" algn="l" rtl="0">
              <a:spcBef>
                <a:spcPts val="360"/>
              </a:spcBef>
              <a:spcAft>
                <a:spcPts val="0"/>
              </a:spcAft>
              <a:buNone/>
            </a:pPr>
            <a:r>
              <a:rPr lang="en-GB" u="sng">
                <a:solidFill>
                  <a:schemeClr val="hlink"/>
                </a:solidFill>
                <a:hlinkClick r:id="rId4"/>
              </a:rPr>
              <a:t>UNP+ Project</a:t>
            </a:r>
            <a:endParaRPr/>
          </a:p>
          <a:p>
            <a:pPr marL="0" lvl="0" indent="0" algn="l" rtl="0">
              <a:spcBef>
                <a:spcPts val="360"/>
              </a:spcBef>
              <a:spcAft>
                <a:spcPts val="0"/>
              </a:spcAft>
              <a:buNone/>
            </a:pPr>
            <a:r>
              <a:rPr lang="en-GB" u="sng">
                <a:solidFill>
                  <a:schemeClr val="hlink"/>
                </a:solidFill>
                <a:hlinkClick r:id="rId5"/>
              </a:rPr>
              <a:t>NetworkNature</a:t>
            </a:r>
            <a:endParaRPr/>
          </a:p>
          <a:p>
            <a:pPr marL="0" lvl="0" indent="0" algn="l" rtl="0">
              <a:spcBef>
                <a:spcPts val="360"/>
              </a:spcBef>
              <a:spcAft>
                <a:spcPts val="0"/>
              </a:spcAft>
              <a:buNone/>
            </a:pPr>
            <a:r>
              <a:rPr lang="en-GB" u="sng">
                <a:solidFill>
                  <a:schemeClr val="hlink"/>
                </a:solidFill>
                <a:hlinkClick r:id="rId6"/>
              </a:rPr>
              <a:t>Commit2Green</a:t>
            </a:r>
            <a:endParaRPr/>
          </a:p>
          <a:p>
            <a:pPr marL="0" lvl="0" indent="0" algn="l" rtl="0">
              <a:spcBef>
                <a:spcPts val="360"/>
              </a:spcBef>
              <a:spcAft>
                <a:spcPts val="0"/>
              </a:spcAft>
              <a:buNone/>
            </a:pPr>
            <a:endParaRPr/>
          </a:p>
          <a:p>
            <a:pPr marL="0" lvl="0" indent="0" algn="l" rtl="0">
              <a:spcBef>
                <a:spcPts val="360"/>
              </a:spcBef>
              <a:spcAft>
                <a:spcPts val="0"/>
              </a:spcAft>
              <a:buNone/>
            </a:pPr>
            <a:r>
              <a:rPr lang="en-GB"/>
              <a:t>Feel free to contact me directly at </a:t>
            </a:r>
            <a:r>
              <a:rPr lang="en-GB" u="sng">
                <a:solidFill>
                  <a:schemeClr val="hlink"/>
                </a:solidFill>
                <a:hlinkClick r:id="rId7"/>
              </a:rPr>
              <a:t>philipp.lahaela-walter@iclei.org</a:t>
            </a:r>
            <a:endParaRPr/>
          </a:p>
          <a:p>
            <a:pPr marL="0" lvl="0" indent="0" algn="l" rtl="0">
              <a:spcBef>
                <a:spcPts val="360"/>
              </a:spcBef>
              <a:spcAft>
                <a:spcPts val="0"/>
              </a:spcAft>
              <a:buNone/>
            </a:pPr>
            <a:endParaRPr/>
          </a:p>
          <a:p>
            <a:pPr marL="0" lvl="0" indent="0" algn="l" rtl="0">
              <a:spcBef>
                <a:spcPts val="360"/>
              </a:spcBef>
              <a:spcAft>
                <a:spcPts val="0"/>
              </a:spcAft>
              <a:buNone/>
            </a:pPr>
            <a:r>
              <a:rPr lang="en-GB"/>
              <a:t>Thank you!</a:t>
            </a:r>
            <a:endParaRPr/>
          </a:p>
        </p:txBody>
      </p:sp>
      <p:sp>
        <p:nvSpPr>
          <p:cNvPr id="457" name="Google Shape;45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95CB34-4D38-4892-819F-C5F767E1CD0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5772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95CB34-4D38-4892-819F-C5F767E1CD0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4586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12C41-44B5-47E3-856A-4347801DEDE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3525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18C7B-A268-45F4-87FC-DD12732A300B}"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253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l"/>
            <a:endParaRPr lang="en-US"/>
          </a:p>
        </p:txBody>
      </p:sp>
    </p:spTree>
    <p:extLst>
      <p:ext uri="{BB962C8B-B14F-4D97-AF65-F5344CB8AC3E}">
        <p14:creationId xmlns:p14="http://schemas.microsoft.com/office/powerpoint/2010/main" val="4206269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18C7B-A268-45F4-87FC-DD12732A300B}"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5959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904AE-06DE-4AC0-8821-56F9C34505F8}"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460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453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US">
              <a:latin typeface="Calibri"/>
              <a:cs typeface="Calibri"/>
            </a:endParaRPr>
          </a:p>
        </p:txBody>
      </p:sp>
    </p:spTree>
    <p:extLst>
      <p:ext uri="{BB962C8B-B14F-4D97-AF65-F5344CB8AC3E}">
        <p14:creationId xmlns:p14="http://schemas.microsoft.com/office/powerpoint/2010/main" val="3772219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1">
              <a:solidFill>
                <a:schemeClr val="accent6">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a:solidFill>
                <a:schemeClr val="accent6">
                  <a:lumMod val="75000"/>
                </a:schemeClr>
              </a:solidFill>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2D9F0-0CA8-4E14-972B-7135A0AC1FC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8479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8BA79-4CBA-FD96-F551-318DF552AAE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A7DC74C-5B1C-A215-EF46-1301619100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77EDB82-95DA-B8E8-36B4-911559EEAC55}"/>
              </a:ext>
            </a:extLst>
          </p:cNvPr>
          <p:cNvSpPr>
            <a:spLocks noGrp="1"/>
          </p:cNvSpPr>
          <p:nvPr>
            <p:ph type="body" idx="1"/>
          </p:nvPr>
        </p:nvSpPr>
        <p:spPr/>
        <p:txBody>
          <a:bodyPr/>
          <a:lstStyle/>
          <a:p>
            <a:endParaRPr lang="es-ES" sz="1800"/>
          </a:p>
        </p:txBody>
      </p:sp>
      <p:sp>
        <p:nvSpPr>
          <p:cNvPr id="4" name="Marcador de número de diapositiva 3">
            <a:extLst>
              <a:ext uri="{FF2B5EF4-FFF2-40B4-BE49-F238E27FC236}">
                <a16:creationId xmlns:a16="http://schemas.microsoft.com/office/drawing/2014/main" id="{2CF89D3A-85F3-96CA-6DEE-28876181C7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904AE-06DE-4AC0-8821-56F9C34505F8}"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7611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12C41-44B5-47E3-856A-4347801DEDE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6156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b="0" i="0" u="none" strike="noStrike" baseline="0">
              <a:solidFill>
                <a:srgbClr val="000000"/>
              </a:solidFill>
              <a:latin typeface="Aptos" panose="020B0004020202020204" pitchFamily="34" charset="0"/>
            </a:endParaRPr>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12C41-44B5-47E3-856A-4347801DEDE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8995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838D1-6578-4291-A7CE-7CFA328DEB5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1DC06F-1AD8-815D-63AB-3865C9E6C48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EC7360B-8FAF-AAFE-F902-C50D14C98ED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9AF9F01-5099-BB4E-7371-F78B6ED06D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12C41-44B5-47E3-856A-4347801DEDE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8079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12C41-44B5-47E3-856A-4347801DEDE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2038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95CB34-4D38-4892-819F-C5F767E1CD0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6829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152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668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1837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074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563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42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endParaRPr lang="en-GB"/>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901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3877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207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026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a:p>
            <a:endParaRPr lang="fi-FI"/>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28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1"/>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9231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48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B57CD-A269-B01B-5E20-EA5C4194C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E4A92-0385-9092-142E-B22EBA536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A2250-9429-EB5A-D396-480700A6B1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D9ACB1-EF35-CA77-FEFD-898332F6BD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436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9477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0067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325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D96A-2756-48D5-983B-63C214F5767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3503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solidFill>
                  <a:srgbClr val="E2001A"/>
                </a:solidFill>
              </a:rPr>
              <a:t>Green Structure Plan</a:t>
            </a:r>
          </a:p>
          <a:p>
            <a:pPr marL="171450" indent="-171450">
              <a:buFontTx/>
              <a:buChar char="-"/>
            </a:pPr>
            <a:r>
              <a:rPr lang="nl-NL"/>
              <a:t>conservative</a:t>
            </a:r>
          </a:p>
          <a:p>
            <a:pPr marL="171450" indent="-171450">
              <a:buFontTx/>
              <a:buChar char="-"/>
            </a:pPr>
            <a:r>
              <a:rPr lang="nl-NL"/>
              <a:t>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solidFill>
                  <a:srgbClr val="E2001A"/>
                </a:solidFill>
              </a:rPr>
              <a:t>Spatial Strategy Utrecht 2040</a:t>
            </a:r>
          </a:p>
          <a:p>
            <a:pPr marL="0" indent="0">
              <a:buFontTx/>
              <a:buNone/>
            </a:pPr>
            <a:r>
              <a:rPr lang="nl-NL"/>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271FE-2EBC-45EB-9392-E51D1862E8B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14705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271FE-2EBC-45EB-9392-E51D1862E8B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47428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also find out the barcode in a </a:t>
            </a:r>
            <a:r>
              <a:rPr lang="en-US" b="1">
                <a:cs typeface="Calibri"/>
              </a:rPr>
              <a:t>traditional urban planning system</a:t>
            </a:r>
            <a:r>
              <a:rPr lang="en-US">
                <a:cs typeface="Calibri"/>
              </a:rPr>
              <a:t> doesn't meet the demands of a densifying 10-minute city.</a:t>
            </a:r>
          </a:p>
          <a:p>
            <a:r>
              <a:rPr lang="en-US">
                <a:cs typeface="Calibri"/>
              </a:rPr>
              <a:t>Therefore we need to use several </a:t>
            </a:r>
            <a:r>
              <a:rPr lang="en-US" b="1">
                <a:cs typeface="Calibri"/>
              </a:rPr>
              <a:t>spatial principles i</a:t>
            </a:r>
            <a:r>
              <a:rPr lang="en-US">
                <a:cs typeface="Calibri"/>
              </a:rPr>
              <a:t>n order to save space and make the city more attractive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5442-8E5F-6B4D-8888-D4FC77ECF4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14638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BUDGET 2040: for realising ‘satisfying levels’ of green in quantity (m2 &amp; trees)</a:t>
            </a:r>
          </a:p>
          <a:p>
            <a:r>
              <a:rPr lang="nl-NL"/>
              <a:t>PLANNING 2040:  speeding up greening on all levels, for realising ‘satisfying levels’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271FE-2EBC-45EB-9392-E51D1862E8B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85815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271FE-2EBC-45EB-9392-E51D1862E8B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21945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The Green Leap approach to greening Utrecht, based on the strategic Spatial Strategy Utrecht 2040, </a:t>
            </a:r>
          </a:p>
          <a:p>
            <a:r>
              <a:rPr lang="nl-NL"/>
              <a:t>is a fine first piece-of-the-puzzle finding the ROADMAP TO GREENING</a:t>
            </a:r>
          </a:p>
          <a:p>
            <a:endParaRPr lang="nl-NL"/>
          </a:p>
          <a:p>
            <a:r>
              <a:rPr lang="nl-NL"/>
              <a:t>But it has a heavy focus on QUANTITY of green ~ understandably so, because the main restraints in urban areas are around space and finding multifunctional use.</a:t>
            </a:r>
          </a:p>
          <a:p>
            <a:r>
              <a:rPr lang="nl-NL"/>
              <a:t>But a roadmap to greening should also describe the steps towards QUALITY of green. How not to end up with a drawing-board sterile city, where no wild-flowers bloom and no butterflies can be seen during the Summer months ?</a:t>
            </a:r>
          </a:p>
          <a:p>
            <a:r>
              <a:rPr lang="nl-NL"/>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271FE-2EBC-45EB-9392-E51D1862E8B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80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2765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What we tend to forget when we are talking about deliberately greening our cities, is that we are starting up a veritable TRANSITION!</a:t>
            </a:r>
          </a:p>
          <a:p>
            <a:r>
              <a:rPr lang="nl-NL"/>
              <a:t>Which means that we cannot continue doing what we always did ~ risking getting what we always had: hot cities that can’t get rid of torrential rain, with a few street trees and parks, and the occasional Sparrow in a back-garden where people did NOT put in stone-pavement for easy maintenance.</a:t>
            </a:r>
          </a:p>
          <a:p>
            <a:endParaRPr lang="nl-NL"/>
          </a:p>
          <a:p>
            <a:r>
              <a:rPr lang="nl-NL"/>
              <a:t>What we are ACTUALLY trying to achieve are NATURE INCLUSIVE CITIES, where urban nature is integrated in the very lay-out and infrastructure of the city, and where we are not just tolerating the habitats and species that can thrive in cities, but find a way to live together with them.</a:t>
            </a:r>
          </a:p>
          <a:p>
            <a:r>
              <a:rPr lang="nl-NL"/>
              <a:t>We want this because we understand that BIODIVERSITY and GREEN SPACES make us happier and healthier, contribute to our wellbeing.</a:t>
            </a:r>
          </a:p>
          <a:p>
            <a:r>
              <a:rPr lang="nl-NL"/>
              <a:t>And there are subtle demographic changes too, where we look different at work-versus-home, at public space and mobility.</a:t>
            </a:r>
          </a:p>
          <a:p>
            <a:r>
              <a:rPr lang="nl-NL"/>
              <a:t>And last but not least, change is upon us in the form of more extreme weather: heat-waves &amp; peak-rains.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271FE-2EBC-45EB-9392-E51D1862E8B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95487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have the PIECES OF THE PUZZLE, and LAID PARTS OF THE PUZZLE in the last 25 years in UTRECHT!</a:t>
            </a:r>
          </a:p>
          <a:p>
            <a:r>
              <a:rPr lang="nl-NL"/>
              <a:t>We can dazzle you with 25 years of successes, and then you’d say: please send me that Utrecht ‘ROADMAP FOR GREENING’</a:t>
            </a:r>
          </a:p>
          <a:p>
            <a:endParaRPr lang="nl-NL"/>
          </a:p>
          <a:p>
            <a:r>
              <a:rPr lang="nl-NL"/>
              <a:t>But it looks like the hard part has only just begun, in a period of</a:t>
            </a:r>
          </a:p>
          <a:p>
            <a:pPr marL="171450" indent="-171450">
              <a:buFontTx/>
              <a:buChar char="-"/>
            </a:pPr>
            <a:r>
              <a:rPr lang="nl-NL"/>
              <a:t>RAPID GROWTH</a:t>
            </a:r>
          </a:p>
          <a:p>
            <a:pPr marL="171450" indent="-171450">
              <a:buFontTx/>
              <a:buChar char="-"/>
            </a:pPr>
            <a:r>
              <a:rPr lang="nl-NL"/>
              <a:t>CLIMATE CHANGE</a:t>
            </a:r>
          </a:p>
          <a:p>
            <a:pPr marL="171450" indent="-171450">
              <a:buFontTx/>
              <a:buChar char="-"/>
            </a:pPr>
            <a:r>
              <a:rPr lang="nl-NL"/>
              <a:t>BUDGET CUTS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271FE-2EBC-45EB-9392-E51D1862E8B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28129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solidFill>
                  <a:schemeClr val="bg1"/>
                </a:solidFill>
              </a:rPr>
              <a:t>Protecting existing biodiversity</a:t>
            </a:r>
          </a:p>
          <a:p>
            <a:pPr marL="171450" indent="-171450">
              <a:buFont typeface="Arial" panose="020B0604020202020204" pitchFamily="34" charset="0"/>
              <a:buChar char="•"/>
            </a:pPr>
            <a:r>
              <a:rPr lang="nl-NL"/>
              <a:t>what: Utrecht-species, protected species</a:t>
            </a:r>
          </a:p>
          <a:p>
            <a:pPr marL="171450" indent="-171450">
              <a:buFont typeface="Arial" panose="020B0604020202020204" pitchFamily="34" charset="0"/>
              <a:buChar char="•"/>
            </a:pPr>
            <a:r>
              <a:rPr lang="nl-NL"/>
              <a:t>how: specific measures (coppice trees, snake-heaps, nature-inclusive measures), fauna connections, work protocols for green AND infrastructure</a:t>
            </a:r>
          </a:p>
          <a:p>
            <a:pPr marL="171450" indent="-171450">
              <a:buFont typeface="Arial" panose="020B0604020202020204" pitchFamily="34" charset="0"/>
              <a:buChar char="•"/>
            </a:pPr>
            <a:r>
              <a:rPr lang="nl-NL"/>
              <a:t>by: Groene Web programme projects, volunteers, responsible maintenance and reconstruction</a:t>
            </a:r>
          </a:p>
          <a:p>
            <a:r>
              <a:rPr lang="nl-NL" b="1"/>
              <a:t>Transforming existing green/blue/grey</a:t>
            </a:r>
          </a:p>
          <a:p>
            <a:pPr marL="171450" indent="-171450">
              <a:buFont typeface="Arial" panose="020B0604020202020204" pitchFamily="34" charset="0"/>
              <a:buChar char="•"/>
            </a:pPr>
            <a:r>
              <a:rPr lang="nl-NL"/>
              <a:t>what: public grassland, waterways, infrastructure, parks &amp; green corridors</a:t>
            </a:r>
          </a:p>
          <a:p>
            <a:pPr marL="171450" indent="-171450">
              <a:buFont typeface="Arial" panose="020B0604020202020204" pitchFamily="34" charset="0"/>
              <a:buChar char="•"/>
            </a:pPr>
            <a:r>
              <a:rPr lang="nl-NL"/>
              <a:t>how: ecological maintenance (mowing regime!), ecological banks/canalsides, nature-inclusive building additions, darkening street-lights</a:t>
            </a:r>
          </a:p>
          <a:p>
            <a:pPr marL="171450" indent="-171450">
              <a:buFont typeface="Arial" panose="020B0604020202020204" pitchFamily="34" charset="0"/>
              <a:buChar char="•"/>
            </a:pPr>
            <a:r>
              <a:rPr lang="nl-NL"/>
              <a:t>by: municipal maintenance department work practices, Groene Web programme projects, private initiatives, renovation projects</a:t>
            </a:r>
          </a:p>
          <a:p>
            <a:pPr marL="0" indent="0">
              <a:buFont typeface="Arial" panose="020B0604020202020204" pitchFamily="34" charset="0"/>
              <a:buNone/>
            </a:pPr>
            <a:r>
              <a:rPr lang="nl-NL" b="1"/>
              <a:t>Greening the existing streets</a:t>
            </a:r>
          </a:p>
          <a:p>
            <a:pPr marL="171450" indent="-171450">
              <a:buFont typeface="Arial" panose="020B0604020202020204" pitchFamily="34" charset="0"/>
              <a:buChar char="•"/>
            </a:pPr>
            <a:r>
              <a:rPr lang="nl-NL"/>
              <a:t>what: removing street paving and replacing it by water, urban green, trees.</a:t>
            </a:r>
          </a:p>
          <a:p>
            <a:pPr marL="171450" indent="-171450">
              <a:buFont typeface="Arial" panose="020B0604020202020204" pitchFamily="34" charset="0"/>
              <a:buChar char="•"/>
            </a:pPr>
            <a:r>
              <a:rPr lang="nl-NL"/>
              <a:t>how: from taking out a few tiles, creating gardens around street-trees and building-facades, to transforming entire squares and restructuring streets. Often by (partially) removing parking spaces and car driveways.</a:t>
            </a:r>
          </a:p>
          <a:p>
            <a:pPr marL="171450" indent="-171450">
              <a:buFont typeface="Arial" panose="020B0604020202020204" pitchFamily="34" charset="0"/>
              <a:buChar char="•"/>
            </a:pPr>
            <a:r>
              <a:rPr lang="nl-NL"/>
              <a:t>by: municipal maintenance department projects, municipal support for co-creative local projects, volunteer projects</a:t>
            </a:r>
          </a:p>
          <a:p>
            <a:pPr marL="0" indent="0">
              <a:buFont typeface="Arial" panose="020B0604020202020204" pitchFamily="34" charset="0"/>
              <a:buNone/>
            </a:pPr>
            <a:r>
              <a:rPr lang="nl-NL" b="1"/>
              <a:t>Urban development transforming existing neighbourhoods (densification)</a:t>
            </a:r>
          </a:p>
          <a:p>
            <a:pPr marL="171450" indent="-171450">
              <a:buFont typeface="Arial" panose="020B0604020202020204" pitchFamily="34" charset="0"/>
              <a:buChar char="•"/>
            </a:pPr>
            <a:r>
              <a:rPr lang="nl-NL"/>
              <a:t>what: existing urban plots (like ‘brown fields’) and buildings are repurposed, restructured and rebuilt, including new waterways and urban green. Space is expensive, houses are stacked as apartments, other urban functions are integrated and new green space is limited. Alternative developments: large mobility projects reshaping major routes, canals and traffic junctions</a:t>
            </a:r>
          </a:p>
          <a:p>
            <a:pPr marL="171450" indent="-171450">
              <a:buFont typeface="Arial" panose="020B0604020202020204" pitchFamily="34" charset="0"/>
              <a:buChar char="•"/>
            </a:pPr>
            <a:r>
              <a:rPr lang="nl-NL"/>
              <a:t>how: by re-designing the existing space and ideally creating ‘satisfying levels of green’ on the street and park level, with the needs of a few guiding urban nature species in mind (House Sparrow, Swifts, Pipistrelle-bats, solitary bees).</a:t>
            </a:r>
          </a:p>
          <a:p>
            <a:pPr marL="171450" indent="-171450">
              <a:buFont typeface="Arial" panose="020B0604020202020204" pitchFamily="34" charset="0"/>
              <a:buChar char="•"/>
            </a:pPr>
            <a:r>
              <a:rPr lang="nl-NL"/>
              <a:t>by: the municipality sets out the planning rules in the urbanism phase, that are adopted by the developer and contractor (depending on the type of project and the amount of municipal owned real estate).</a:t>
            </a:r>
          </a:p>
          <a:p>
            <a:pPr marL="0" indent="0">
              <a:buFont typeface="Arial" panose="020B0604020202020204" pitchFamily="34" charset="0"/>
              <a:buNone/>
            </a:pPr>
            <a:r>
              <a:rPr lang="nl-NL" b="1"/>
              <a:t>Urban development by expansion</a:t>
            </a:r>
          </a:p>
          <a:p>
            <a:pPr marL="171450" indent="-171450">
              <a:buFont typeface="Arial" panose="020B0604020202020204" pitchFamily="34" charset="0"/>
              <a:buChar char="•"/>
            </a:pPr>
            <a:r>
              <a:rPr lang="nl-NL"/>
              <a:t>what: transforming larger (often previously agricultural) areas into urban areas, often with a great diversity of houses and facilities.</a:t>
            </a:r>
          </a:p>
          <a:p>
            <a:pPr marL="171450" indent="-171450">
              <a:buFont typeface="Arial" panose="020B0604020202020204" pitchFamily="34" charset="0"/>
              <a:buChar char="•"/>
            </a:pPr>
            <a:r>
              <a:rPr lang="nl-NL"/>
              <a:t>how: by designing new urban areas from the ground up, ideally creating ‘satisfying levels of green’ on all greening levels from the start: from street-level to the connection to green areas around the city.</a:t>
            </a:r>
          </a:p>
          <a:p>
            <a:pPr marL="171450" indent="-171450">
              <a:buFont typeface="Arial" panose="020B0604020202020204" pitchFamily="34" charset="0"/>
              <a:buChar char="•"/>
            </a:pPr>
            <a:r>
              <a:rPr lang="nl-NL"/>
              <a:t>by: strategic long-term planning of housing development, facilities, mobility needs, climate adaptation needs and urban nature. Joint venture by Municipality, developers, energy companies, mobility companies, and support from regional and national policies. </a:t>
            </a:r>
          </a:p>
          <a:p>
            <a:pPr marL="171450" indent="-171450">
              <a:buFont typeface="Arial" panose="020B0604020202020204" pitchFamily="34" charset="0"/>
              <a:buChar char="•"/>
            </a:pPr>
            <a:endParaRPr lang="nl-NL"/>
          </a:p>
          <a:p>
            <a:pPr marL="171450" indent="-171450">
              <a:buFont typeface="Arial" panose="020B0604020202020204" pitchFamily="34" charset="0"/>
              <a:buChar char="•"/>
            </a:pP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271FE-2EBC-45EB-9392-E51D1862E8B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00090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err="1"/>
              <a:t>Before</a:t>
            </a:r>
            <a:r>
              <a:rPr lang="fr-FR"/>
              <a:t> </a:t>
            </a:r>
            <a:r>
              <a:rPr lang="fr-FR" err="1"/>
              <a:t>we</a:t>
            </a:r>
            <a:r>
              <a:rPr lang="fr-FR"/>
              <a:t> jump </a:t>
            </a:r>
            <a:r>
              <a:rPr lang="fr-FR" err="1"/>
              <a:t>into</a:t>
            </a:r>
            <a:r>
              <a:rPr lang="fr-FR"/>
              <a:t> </a:t>
            </a:r>
            <a:r>
              <a:rPr lang="fr-FR" err="1"/>
              <a:t>this</a:t>
            </a:r>
            <a:r>
              <a:rPr lang="fr-FR"/>
              <a:t>, </a:t>
            </a:r>
            <a:r>
              <a:rPr lang="fr-FR" err="1"/>
              <a:t>we’re</a:t>
            </a:r>
            <a:r>
              <a:rPr lang="fr-FR"/>
              <a:t> </a:t>
            </a:r>
            <a:r>
              <a:rPr lang="fr-FR" err="1"/>
              <a:t>going</a:t>
            </a:r>
            <a:r>
              <a:rPr lang="fr-FR"/>
              <a:t> to explore </a:t>
            </a:r>
            <a:r>
              <a:rPr lang="fr-FR" err="1"/>
              <a:t>some</a:t>
            </a:r>
            <a:r>
              <a:rPr lang="fr-FR"/>
              <a:t> of the main </a:t>
            </a:r>
            <a:r>
              <a:rPr lang="fr-FR" err="1"/>
              <a:t>findings</a:t>
            </a:r>
            <a:r>
              <a:rPr lang="fr-FR"/>
              <a:t> of a </a:t>
            </a:r>
            <a:r>
              <a:rPr lang="fr-FR" err="1"/>
              <a:t>survey</a:t>
            </a:r>
            <a:r>
              <a:rPr lang="fr-FR"/>
              <a:t> </a:t>
            </a:r>
            <a:r>
              <a:rPr lang="fr-FR" err="1"/>
              <a:t>some</a:t>
            </a:r>
            <a:r>
              <a:rPr lang="fr-FR"/>
              <a:t> of </a:t>
            </a:r>
            <a:r>
              <a:rPr lang="fr-FR" err="1"/>
              <a:t>you</a:t>
            </a:r>
            <a:r>
              <a:rPr lang="fr-FR"/>
              <a:t> </a:t>
            </a:r>
            <a:r>
              <a:rPr lang="fr-FR" err="1"/>
              <a:t>responded</a:t>
            </a:r>
            <a:r>
              <a:rPr lang="fr-FR"/>
              <a:t> to on how to monitor nature plans. </a:t>
            </a:r>
            <a:r>
              <a:rPr lang="fr-FR" err="1"/>
              <a:t>I’ll</a:t>
            </a:r>
            <a:r>
              <a:rPr lang="fr-FR"/>
              <a:t> hand over </a:t>
            </a:r>
            <a:r>
              <a:rPr lang="fr-FR" err="1"/>
              <a:t>now</a:t>
            </a:r>
            <a:r>
              <a:rPr lang="fr-FR"/>
              <a:t> to Leon Kapetas </a:t>
            </a:r>
            <a:r>
              <a:rPr lang="fr-FR" err="1"/>
              <a:t>who</a:t>
            </a:r>
            <a:r>
              <a:rPr lang="fr-FR"/>
              <a:t> </a:t>
            </a:r>
            <a:r>
              <a:rPr lang="fr-FR" err="1"/>
              <a:t>will</a:t>
            </a:r>
            <a:r>
              <a:rPr lang="fr-FR"/>
              <a:t> </a:t>
            </a:r>
            <a:r>
              <a:rPr lang="fr-FR" err="1"/>
              <a:t>share</a:t>
            </a:r>
            <a:r>
              <a:rPr lang="fr-FR"/>
              <a:t> </a:t>
            </a:r>
            <a:r>
              <a:rPr lang="fr-FR" err="1"/>
              <a:t>these</a:t>
            </a:r>
            <a:r>
              <a:rPr lang="fr-FR"/>
              <a:t> key </a:t>
            </a:r>
            <a:r>
              <a:rPr lang="fr-FR" err="1"/>
              <a:t>findings</a:t>
            </a:r>
            <a:r>
              <a:rPr lang="fr-FR"/>
              <a:t> and </a:t>
            </a:r>
            <a:r>
              <a:rPr lang="fr-FR" err="1"/>
              <a:t>take</a:t>
            </a:r>
            <a:r>
              <a:rPr lang="fr-FR"/>
              <a:t> us </a:t>
            </a:r>
            <a:r>
              <a:rPr lang="fr-FR" err="1"/>
              <a:t>through</a:t>
            </a:r>
            <a:r>
              <a:rPr lang="fr-FR"/>
              <a:t> the </a:t>
            </a:r>
            <a:r>
              <a:rPr lang="fr-FR" err="1"/>
              <a:t>presetnations</a:t>
            </a:r>
            <a:r>
              <a:rPr lang="fr-FR"/>
              <a:t> </a:t>
            </a:r>
            <a:r>
              <a:rPr lang="fr-FR" err="1"/>
              <a:t>today</a:t>
            </a:r>
            <a:r>
              <a:rPr lang="fr-F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50EF-FA77-4BFE-8C6F-2FD50C2208A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1704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416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F7FA6-7D60-2285-3159-F8F9C58BF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C28AB-3233-DE10-A5C8-572645017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4C8D6-57AE-A2BE-AFFD-3D9224A0A4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916236-4455-E56B-A140-739E1CEF87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27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hyperlink" Target="https://www.linkedin.com/company/unpplus-eu/" TargetMode="External"/><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hyperlink" Target="https://urbannatureplans.eu/" TargetMode="External"/><Relationship Id="rId5" Type="http://schemas.openxmlformats.org/officeDocument/2006/relationships/hyperlink" Target="https://x.com/UNPplus" TargetMode="External"/><Relationship Id="rId4" Type="http://schemas.openxmlformats.org/officeDocument/2006/relationships/image" Target="../media/image15.png"/><Relationship Id="rId9" Type="http://schemas.openxmlformats.org/officeDocument/2006/relationships/image" Target="../media/image1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hape 9"/>
          <p:cNvSpPr/>
          <p:nvPr userDrawn="1"/>
        </p:nvSpPr>
        <p:spPr>
          <a:xfrm>
            <a:off x="12192000" y="4921"/>
            <a:ext cx="144693" cy="6853081"/>
          </a:xfrm>
          <a:custGeom>
            <a:avLst/>
            <a:gdLst/>
            <a:ahLst/>
            <a:cxnLst/>
            <a:rect l="0" t="0" r="0" b="0"/>
            <a:pathLst>
              <a:path w="211075" h="206683" extrusionOk="0">
                <a:moveTo>
                  <a:pt x="387" y="0"/>
                </a:moveTo>
                <a:lnTo>
                  <a:pt x="0" y="206683"/>
                </a:lnTo>
                <a:lnTo>
                  <a:pt x="211075" y="206545"/>
                </a:lnTo>
                <a:lnTo>
                  <a:pt x="155812" y="301"/>
                </a:lnTo>
                <a:close/>
              </a:path>
            </a:pathLst>
          </a:custGeom>
          <a:ln>
            <a:noFill/>
          </a:ln>
        </p:spPr>
        <p:style>
          <a:lnRef idx="2">
            <a:schemeClr val="dk1"/>
          </a:lnRef>
          <a:fillRef idx="1">
            <a:schemeClr val="lt1"/>
          </a:fillRef>
          <a:effectRef idx="0">
            <a:schemeClr val="dk1"/>
          </a:effectRef>
          <a:fontRef idx="minor">
            <a:schemeClr val="dk1"/>
          </a:fontRef>
        </p:style>
      </p:sp>
      <p:sp>
        <p:nvSpPr>
          <p:cNvPr id="7" name="Shape 10"/>
          <p:cNvSpPr/>
          <p:nvPr userDrawn="1"/>
        </p:nvSpPr>
        <p:spPr>
          <a:xfrm flipH="1">
            <a:off x="12192000" y="-315416"/>
            <a:ext cx="144693" cy="7173415"/>
          </a:xfrm>
          <a:custGeom>
            <a:avLst/>
            <a:gdLst/>
            <a:ahLst/>
            <a:cxnLst/>
            <a:rect l="0" t="0" r="0" b="0"/>
            <a:pathLst>
              <a:path w="211075" h="206683" extrusionOk="0">
                <a:moveTo>
                  <a:pt x="387" y="0"/>
                </a:moveTo>
                <a:lnTo>
                  <a:pt x="0" y="206683"/>
                </a:lnTo>
                <a:lnTo>
                  <a:pt x="211075" y="206545"/>
                </a:lnTo>
                <a:lnTo>
                  <a:pt x="155812" y="301"/>
                </a:lnTo>
                <a:close/>
              </a:path>
            </a:pathLst>
          </a:custGeom>
          <a:solidFill>
            <a:srgbClr val="FFFFFF"/>
          </a:solidFill>
          <a:ln>
            <a:noFill/>
          </a:ln>
        </p:spPr>
      </p:sp>
    </p:spTree>
    <p:extLst>
      <p:ext uri="{BB962C8B-B14F-4D97-AF65-F5344CB8AC3E}">
        <p14:creationId xmlns:p14="http://schemas.microsoft.com/office/powerpoint/2010/main" val="4276557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19403" y="1411817"/>
            <a:ext cx="4993216" cy="4129616"/>
          </a:xfrm>
          <a:prstGeom prst="rect">
            <a:avLst/>
          </a:prstGeom>
        </p:spPr>
        <p:txBody>
          <a:bodyPr/>
          <a:lstStyle>
            <a:lvl1pPr marL="0" indent="0" algn="ctr">
              <a:buNone/>
              <a:defRPr>
                <a:solidFill>
                  <a:srgbClr val="1C7DC3"/>
                </a:solidFill>
              </a:defRPr>
            </a:lvl1pPr>
            <a:lvl2pPr marL="609585" indent="0" algn="ctr">
              <a:buNone/>
              <a:defRPr>
                <a:solidFill>
                  <a:srgbClr val="1C7DC3"/>
                </a:solidFill>
              </a:defRPr>
            </a:lvl2pPr>
            <a:lvl3pPr marL="1219170" indent="0" algn="ctr">
              <a:buNone/>
              <a:defRPr>
                <a:solidFill>
                  <a:srgbClr val="1C7DC3"/>
                </a:solidFill>
              </a:defRPr>
            </a:lvl3pPr>
            <a:lvl4pPr marL="1828754" indent="0" algn="ctr">
              <a:buNone/>
              <a:defRPr>
                <a:solidFill>
                  <a:srgbClr val="1C7DC3"/>
                </a:solidFill>
              </a:defRPr>
            </a:lvl4pPr>
            <a:lvl5pPr marL="2438339" indent="0" algn="ct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480969" y="1411817"/>
            <a:ext cx="5088467" cy="4224867"/>
          </a:xfrm>
          <a:prstGeom prst="rect">
            <a:avLst/>
          </a:prstGeom>
        </p:spPr>
        <p:txBody>
          <a:bodyPr/>
          <a:lstStyle>
            <a:lvl1pPr marL="0" indent="0" algn="ctr">
              <a:buNone/>
              <a:defRPr>
                <a:solidFill>
                  <a:srgbClr val="1C7DC3"/>
                </a:solidFill>
              </a:defRPr>
            </a:lvl1pPr>
            <a:lvl2pPr marL="609585" indent="0" algn="ctr">
              <a:buNone/>
              <a:defRPr>
                <a:solidFill>
                  <a:srgbClr val="1C7DC3"/>
                </a:solidFill>
              </a:defRPr>
            </a:lvl2pPr>
            <a:lvl3pPr marL="1219170" indent="0" algn="ctr">
              <a:buNone/>
              <a:defRPr>
                <a:solidFill>
                  <a:srgbClr val="1C7DC3"/>
                </a:solidFill>
              </a:defRPr>
            </a:lvl3pPr>
            <a:lvl4pPr marL="1828754" indent="0" algn="ctr">
              <a:buNone/>
              <a:defRPr>
                <a:solidFill>
                  <a:srgbClr val="1C7DC3"/>
                </a:solidFill>
              </a:defRPr>
            </a:lvl4pPr>
            <a:lvl5pPr marL="2438339" indent="0" algn="ct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6B7418F8-DA38-5620-4AED-9ED94F02D9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6062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19360" y="1677179"/>
            <a:ext cx="5953289" cy="3503645"/>
          </a:xfrm>
          <a:prstGeom prst="rect">
            <a:avLst/>
          </a:prstGeom>
        </p:spPr>
        <p:txBody>
          <a:bodyPr anchor="ct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5DA11DBA-0A88-38A1-D8EF-EDAA185F0E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998011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27051" y="1123951"/>
            <a:ext cx="5664200" cy="499321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576485" y="1123951"/>
            <a:ext cx="5183716" cy="499321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F505336-B960-1955-FA99-AC9AA33CBD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2688686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19403" y="1411817"/>
            <a:ext cx="4993216" cy="4129616"/>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480969" y="1411817"/>
            <a:ext cx="5088467" cy="4224867"/>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B1DE45B-F14E-D0F6-365E-2EB86CD365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1893257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519CF5-1C10-97B7-7F87-D7D2FA93E424}"/>
              </a:ext>
            </a:extLst>
          </p:cNvPr>
          <p:cNvSpPr>
            <a:spLocks noGrp="1"/>
          </p:cNvSpPr>
          <p:nvPr>
            <p:ph type="sldNum" sz="quarter" idx="10"/>
          </p:nvPr>
        </p:nvSpPr>
        <p:spPr/>
        <p:txBody>
          <a:bodyPr/>
          <a:lstStyle/>
          <a:p>
            <a:fld id="{4C0CA2B0-85BC-4059-9C86-5B487B8CFF5F}" type="slidenum">
              <a:rPr lang="nl-NL" smtClean="0"/>
              <a:pPr/>
              <a:t>‹#›</a:t>
            </a:fld>
            <a:endParaRPr lang="nl-NL"/>
          </a:p>
        </p:txBody>
      </p:sp>
    </p:spTree>
    <p:extLst>
      <p:ext uri="{BB962C8B-B14F-4D97-AF65-F5344CB8AC3E}">
        <p14:creationId xmlns:p14="http://schemas.microsoft.com/office/powerpoint/2010/main" val="2928210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48A75-564A-11F9-71BD-E1620A2C646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4D053BF-B4B5-A51A-B6A1-F9457C4024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64C724C-8DCD-A191-16A8-39A77888F1B3}"/>
              </a:ext>
            </a:extLst>
          </p:cNvPr>
          <p:cNvSpPr>
            <a:spLocks noGrp="1"/>
          </p:cNvSpPr>
          <p:nvPr>
            <p:ph type="dt" sz="half" idx="10"/>
          </p:nvPr>
        </p:nvSpPr>
        <p:spPr/>
        <p:txBody>
          <a:bodyPr/>
          <a:lstStyle/>
          <a:p>
            <a:fld id="{F4C134FC-0A09-469C-AC65-FC8A711CD40B}" type="datetimeFigureOut">
              <a:rPr lang="es-ES" smtClean="0"/>
              <a:t>23/4/25</a:t>
            </a:fld>
            <a:endParaRPr lang="es-ES"/>
          </a:p>
        </p:txBody>
      </p:sp>
      <p:sp>
        <p:nvSpPr>
          <p:cNvPr id="5" name="Marcador de pie de página 4">
            <a:extLst>
              <a:ext uri="{FF2B5EF4-FFF2-40B4-BE49-F238E27FC236}">
                <a16:creationId xmlns:a16="http://schemas.microsoft.com/office/drawing/2014/main" id="{9A4F100A-355D-5BA1-D61A-BD5C9C376F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8A4758-BE0E-12CB-39CE-1536249CBC3A}"/>
              </a:ext>
            </a:extLst>
          </p:cNvPr>
          <p:cNvSpPr>
            <a:spLocks noGrp="1"/>
          </p:cNvSpPr>
          <p:nvPr>
            <p:ph type="sldNum" sz="quarter" idx="12"/>
          </p:nvPr>
        </p:nvSpPr>
        <p:spPr/>
        <p:txBody>
          <a:bodyPr/>
          <a:lstStyle/>
          <a:p>
            <a:fld id="{F8F19700-8726-4174-B0A3-0289D977E769}" type="slidenum">
              <a:rPr lang="es-ES" smtClean="0"/>
              <a:t>‹#›</a:t>
            </a:fld>
            <a:endParaRPr lang="es-ES"/>
          </a:p>
        </p:txBody>
      </p:sp>
    </p:spTree>
    <p:extLst>
      <p:ext uri="{BB962C8B-B14F-4D97-AF65-F5344CB8AC3E}">
        <p14:creationId xmlns:p14="http://schemas.microsoft.com/office/powerpoint/2010/main" val="4047345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D13438-1228-5D7A-1E57-17642EEE0C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8AE1FEC-12E7-06A3-54F9-9B0F805A587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316E46-2A11-A7D3-2AC8-3577FB13CBE8}"/>
              </a:ext>
            </a:extLst>
          </p:cNvPr>
          <p:cNvSpPr>
            <a:spLocks noGrp="1"/>
          </p:cNvSpPr>
          <p:nvPr>
            <p:ph type="dt" sz="half" idx="10"/>
          </p:nvPr>
        </p:nvSpPr>
        <p:spPr/>
        <p:txBody>
          <a:bodyPr/>
          <a:lstStyle/>
          <a:p>
            <a:fld id="{F4C134FC-0A09-469C-AC65-FC8A711CD40B}" type="datetimeFigureOut">
              <a:rPr lang="es-ES" smtClean="0"/>
              <a:t>23/4/25</a:t>
            </a:fld>
            <a:endParaRPr lang="es-ES"/>
          </a:p>
        </p:txBody>
      </p:sp>
      <p:sp>
        <p:nvSpPr>
          <p:cNvPr id="5" name="Marcador de pie de página 4">
            <a:extLst>
              <a:ext uri="{FF2B5EF4-FFF2-40B4-BE49-F238E27FC236}">
                <a16:creationId xmlns:a16="http://schemas.microsoft.com/office/drawing/2014/main" id="{09CED616-97DE-6588-8DA6-C15049C1E0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4C99EA-865E-C38B-D565-36D75331FF73}"/>
              </a:ext>
            </a:extLst>
          </p:cNvPr>
          <p:cNvSpPr>
            <a:spLocks noGrp="1"/>
          </p:cNvSpPr>
          <p:nvPr>
            <p:ph type="sldNum" sz="quarter" idx="12"/>
          </p:nvPr>
        </p:nvSpPr>
        <p:spPr/>
        <p:txBody>
          <a:bodyPr/>
          <a:lstStyle/>
          <a:p>
            <a:fld id="{F8F19700-8726-4174-B0A3-0289D977E769}" type="slidenum">
              <a:rPr lang="es-ES" smtClean="0"/>
              <a:t>‹#›</a:t>
            </a:fld>
            <a:endParaRPr lang="es-ES"/>
          </a:p>
        </p:txBody>
      </p:sp>
    </p:spTree>
    <p:extLst>
      <p:ext uri="{BB962C8B-B14F-4D97-AF65-F5344CB8AC3E}">
        <p14:creationId xmlns:p14="http://schemas.microsoft.com/office/powerpoint/2010/main" val="1492672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285D49-67FB-A1A6-5CE2-43ED659AFDD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94C7B3A-E0FB-817E-43E9-CF4C0B21C1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142A20-15A4-5BD9-2A2B-BD772A1BD8F3}"/>
              </a:ext>
            </a:extLst>
          </p:cNvPr>
          <p:cNvSpPr>
            <a:spLocks noGrp="1"/>
          </p:cNvSpPr>
          <p:nvPr>
            <p:ph type="dt" sz="half" idx="10"/>
          </p:nvPr>
        </p:nvSpPr>
        <p:spPr/>
        <p:txBody>
          <a:bodyPr/>
          <a:lstStyle/>
          <a:p>
            <a:fld id="{F4C134FC-0A09-469C-AC65-FC8A711CD40B}" type="datetimeFigureOut">
              <a:rPr lang="es-ES" smtClean="0"/>
              <a:t>23/4/25</a:t>
            </a:fld>
            <a:endParaRPr lang="es-ES"/>
          </a:p>
        </p:txBody>
      </p:sp>
      <p:sp>
        <p:nvSpPr>
          <p:cNvPr id="5" name="Marcador de pie de página 4">
            <a:extLst>
              <a:ext uri="{FF2B5EF4-FFF2-40B4-BE49-F238E27FC236}">
                <a16:creationId xmlns:a16="http://schemas.microsoft.com/office/drawing/2014/main" id="{2558EDC8-918D-28E7-C039-B7C3A88D87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1268961-85F4-FE2B-9B46-A7DDD1B2AF32}"/>
              </a:ext>
            </a:extLst>
          </p:cNvPr>
          <p:cNvSpPr>
            <a:spLocks noGrp="1"/>
          </p:cNvSpPr>
          <p:nvPr>
            <p:ph type="sldNum" sz="quarter" idx="12"/>
          </p:nvPr>
        </p:nvSpPr>
        <p:spPr/>
        <p:txBody>
          <a:bodyPr/>
          <a:lstStyle/>
          <a:p>
            <a:fld id="{F8F19700-8726-4174-B0A3-0289D977E769}" type="slidenum">
              <a:rPr lang="es-ES" smtClean="0"/>
              <a:t>‹#›</a:t>
            </a:fld>
            <a:endParaRPr lang="es-ES"/>
          </a:p>
        </p:txBody>
      </p:sp>
    </p:spTree>
    <p:extLst>
      <p:ext uri="{BB962C8B-B14F-4D97-AF65-F5344CB8AC3E}">
        <p14:creationId xmlns:p14="http://schemas.microsoft.com/office/powerpoint/2010/main" val="2381517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443FA8-E6A3-155D-F682-12D5F550DF3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ACF8C7-6FF7-B906-1420-444BB628888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08BF093-01B0-36DD-8875-3F6367F927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9B27A4C-B6D1-F4C8-12CC-1EC78D7336D0}"/>
              </a:ext>
            </a:extLst>
          </p:cNvPr>
          <p:cNvSpPr>
            <a:spLocks noGrp="1"/>
          </p:cNvSpPr>
          <p:nvPr>
            <p:ph type="dt" sz="half" idx="10"/>
          </p:nvPr>
        </p:nvSpPr>
        <p:spPr/>
        <p:txBody>
          <a:bodyPr/>
          <a:lstStyle/>
          <a:p>
            <a:fld id="{F4C134FC-0A09-469C-AC65-FC8A711CD40B}" type="datetimeFigureOut">
              <a:rPr lang="es-ES" smtClean="0"/>
              <a:t>23/4/25</a:t>
            </a:fld>
            <a:endParaRPr lang="es-ES"/>
          </a:p>
        </p:txBody>
      </p:sp>
      <p:sp>
        <p:nvSpPr>
          <p:cNvPr id="6" name="Marcador de pie de página 5">
            <a:extLst>
              <a:ext uri="{FF2B5EF4-FFF2-40B4-BE49-F238E27FC236}">
                <a16:creationId xmlns:a16="http://schemas.microsoft.com/office/drawing/2014/main" id="{A5269820-79C6-6FEE-82D9-94A9C62266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8F2838-8200-25BF-2145-7C3008F49603}"/>
              </a:ext>
            </a:extLst>
          </p:cNvPr>
          <p:cNvSpPr>
            <a:spLocks noGrp="1"/>
          </p:cNvSpPr>
          <p:nvPr>
            <p:ph type="sldNum" sz="quarter" idx="12"/>
          </p:nvPr>
        </p:nvSpPr>
        <p:spPr/>
        <p:txBody>
          <a:bodyPr/>
          <a:lstStyle/>
          <a:p>
            <a:fld id="{F8F19700-8726-4174-B0A3-0289D977E769}" type="slidenum">
              <a:rPr lang="es-ES" smtClean="0"/>
              <a:t>‹#›</a:t>
            </a:fld>
            <a:endParaRPr lang="es-ES"/>
          </a:p>
        </p:txBody>
      </p:sp>
    </p:spTree>
    <p:extLst>
      <p:ext uri="{BB962C8B-B14F-4D97-AF65-F5344CB8AC3E}">
        <p14:creationId xmlns:p14="http://schemas.microsoft.com/office/powerpoint/2010/main" val="154250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9C5579-9EC1-18FE-4000-BFBD101A0FC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5CA0673-8278-3C6B-2342-D6C4E54628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8507588-DD86-03E9-1BB7-76D2B8B242F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154BCDA-BEEB-3366-A7FC-36245265D2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CDA7E38-C571-2C33-18C0-1680C1A71FC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EF77FFB-F4E1-DD3A-600F-24A3E9F080C4}"/>
              </a:ext>
            </a:extLst>
          </p:cNvPr>
          <p:cNvSpPr>
            <a:spLocks noGrp="1"/>
          </p:cNvSpPr>
          <p:nvPr>
            <p:ph type="dt" sz="half" idx="10"/>
          </p:nvPr>
        </p:nvSpPr>
        <p:spPr/>
        <p:txBody>
          <a:bodyPr/>
          <a:lstStyle/>
          <a:p>
            <a:fld id="{F4C134FC-0A09-469C-AC65-FC8A711CD40B}" type="datetimeFigureOut">
              <a:rPr lang="es-ES" smtClean="0"/>
              <a:t>23/4/25</a:t>
            </a:fld>
            <a:endParaRPr lang="es-ES"/>
          </a:p>
        </p:txBody>
      </p:sp>
      <p:sp>
        <p:nvSpPr>
          <p:cNvPr id="8" name="Marcador de pie de página 7">
            <a:extLst>
              <a:ext uri="{FF2B5EF4-FFF2-40B4-BE49-F238E27FC236}">
                <a16:creationId xmlns:a16="http://schemas.microsoft.com/office/drawing/2014/main" id="{1A15BB54-3423-8430-E654-24C0DA3182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0CDC45A-746E-14C7-1093-F06E5EF7C84C}"/>
              </a:ext>
            </a:extLst>
          </p:cNvPr>
          <p:cNvSpPr>
            <a:spLocks noGrp="1"/>
          </p:cNvSpPr>
          <p:nvPr>
            <p:ph type="sldNum" sz="quarter" idx="12"/>
          </p:nvPr>
        </p:nvSpPr>
        <p:spPr/>
        <p:txBody>
          <a:bodyPr/>
          <a:lstStyle/>
          <a:p>
            <a:fld id="{F8F19700-8726-4174-B0A3-0289D977E769}" type="slidenum">
              <a:rPr lang="es-ES" smtClean="0"/>
              <a:t>‹#›</a:t>
            </a:fld>
            <a:endParaRPr lang="es-ES"/>
          </a:p>
        </p:txBody>
      </p:sp>
    </p:spTree>
    <p:extLst>
      <p:ext uri="{BB962C8B-B14F-4D97-AF65-F5344CB8AC3E}">
        <p14:creationId xmlns:p14="http://schemas.microsoft.com/office/powerpoint/2010/main" val="2882925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180861"/>
            <a:ext cx="10972800" cy="1143000"/>
          </a:xfrm>
          <a:prstGeom prst="rect">
            <a:avLst/>
          </a:prstGeom>
        </p:spPr>
        <p:txBody>
          <a:bodyPr/>
          <a:lstStyle>
            <a:lvl1pPr>
              <a:defRPr>
                <a:solidFill>
                  <a:schemeClr val="bg1"/>
                </a:solidFill>
              </a:defRPr>
            </a:lvl1pPr>
          </a:lstStyle>
          <a:p>
            <a:r>
              <a:rPr lang="en-US"/>
              <a:t>Click to edit Master title style</a:t>
            </a:r>
            <a:endParaRPr lang="nl-NL"/>
          </a:p>
        </p:txBody>
      </p:sp>
      <p:sp>
        <p:nvSpPr>
          <p:cNvPr id="5" name="Subtitle 2"/>
          <p:cNvSpPr>
            <a:spLocks noGrp="1"/>
          </p:cNvSpPr>
          <p:nvPr>
            <p:ph type="subTitle" idx="1"/>
          </p:nvPr>
        </p:nvSpPr>
        <p:spPr>
          <a:xfrm>
            <a:off x="2879643" y="3886200"/>
            <a:ext cx="6432715" cy="1752600"/>
          </a:xfrm>
          <a:prstGeom prst="rect">
            <a:avLst/>
          </a:prstGeom>
          <a:solidFill>
            <a:schemeClr val="bg1"/>
          </a:solidFill>
        </p:spPr>
        <p:txBody>
          <a:bodyPr>
            <a:normAutofit/>
          </a:bodyPr>
          <a:lstStyle>
            <a:lvl1pPr marL="0" indent="0" algn="ctr">
              <a:buNone/>
              <a:defRPr sz="2667">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l-NL"/>
          </a:p>
        </p:txBody>
      </p:sp>
      <p:pic>
        <p:nvPicPr>
          <p:cNvPr id="7" name="Picture 2" descr="F:\PROPOSALS &amp; CONTRACTS\Contract\Research Contract\BR32036 Urban Agenda\FWC management\Communication\2. Visuals\1. Logos\URBANAGENDA_logo-1.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17710" y="4724400"/>
            <a:ext cx="1728433" cy="5896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5AF704E-95F5-B85F-5D00-01D473DCC7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4" name="Picture 3">
            <a:extLst>
              <a:ext uri="{FF2B5EF4-FFF2-40B4-BE49-F238E27FC236}">
                <a16:creationId xmlns:a16="http://schemas.microsoft.com/office/drawing/2014/main" id="{62AA6236-3AB5-82F9-4A73-76ED4A5B14F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842009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8A92A4-77F2-EF20-668C-A1B98C933C8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F08A6E2-9BD2-5FA4-4CCD-F9C9A8F9931E}"/>
              </a:ext>
            </a:extLst>
          </p:cNvPr>
          <p:cNvSpPr>
            <a:spLocks noGrp="1"/>
          </p:cNvSpPr>
          <p:nvPr>
            <p:ph type="dt" sz="half" idx="10"/>
          </p:nvPr>
        </p:nvSpPr>
        <p:spPr/>
        <p:txBody>
          <a:bodyPr/>
          <a:lstStyle/>
          <a:p>
            <a:fld id="{F4C134FC-0A09-469C-AC65-FC8A711CD40B}" type="datetimeFigureOut">
              <a:rPr lang="es-ES" smtClean="0"/>
              <a:t>23/4/25</a:t>
            </a:fld>
            <a:endParaRPr lang="es-ES"/>
          </a:p>
        </p:txBody>
      </p:sp>
      <p:sp>
        <p:nvSpPr>
          <p:cNvPr id="4" name="Marcador de pie de página 3">
            <a:extLst>
              <a:ext uri="{FF2B5EF4-FFF2-40B4-BE49-F238E27FC236}">
                <a16:creationId xmlns:a16="http://schemas.microsoft.com/office/drawing/2014/main" id="{9CD1499B-F6E5-AFD3-A513-D86C4896E88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3CA07E5-A1C5-BF22-ADC0-401E175C9B23}"/>
              </a:ext>
            </a:extLst>
          </p:cNvPr>
          <p:cNvSpPr>
            <a:spLocks noGrp="1"/>
          </p:cNvSpPr>
          <p:nvPr>
            <p:ph type="sldNum" sz="quarter" idx="12"/>
          </p:nvPr>
        </p:nvSpPr>
        <p:spPr/>
        <p:txBody>
          <a:bodyPr/>
          <a:lstStyle/>
          <a:p>
            <a:fld id="{F8F19700-8726-4174-B0A3-0289D977E769}" type="slidenum">
              <a:rPr lang="es-ES" smtClean="0"/>
              <a:t>‹#›</a:t>
            </a:fld>
            <a:endParaRPr lang="es-ES"/>
          </a:p>
        </p:txBody>
      </p:sp>
    </p:spTree>
    <p:extLst>
      <p:ext uri="{BB962C8B-B14F-4D97-AF65-F5344CB8AC3E}">
        <p14:creationId xmlns:p14="http://schemas.microsoft.com/office/powerpoint/2010/main" val="1116152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83C2E4-DF18-4AEE-38EC-23FA3F5C0C17}"/>
              </a:ext>
            </a:extLst>
          </p:cNvPr>
          <p:cNvSpPr>
            <a:spLocks noGrp="1"/>
          </p:cNvSpPr>
          <p:nvPr>
            <p:ph type="dt" sz="half" idx="10"/>
          </p:nvPr>
        </p:nvSpPr>
        <p:spPr/>
        <p:txBody>
          <a:bodyPr/>
          <a:lstStyle/>
          <a:p>
            <a:fld id="{F4C134FC-0A09-469C-AC65-FC8A711CD40B}" type="datetimeFigureOut">
              <a:rPr lang="es-ES" smtClean="0"/>
              <a:t>23/4/25</a:t>
            </a:fld>
            <a:endParaRPr lang="es-ES"/>
          </a:p>
        </p:txBody>
      </p:sp>
      <p:sp>
        <p:nvSpPr>
          <p:cNvPr id="3" name="Marcador de pie de página 2">
            <a:extLst>
              <a:ext uri="{FF2B5EF4-FFF2-40B4-BE49-F238E27FC236}">
                <a16:creationId xmlns:a16="http://schemas.microsoft.com/office/drawing/2014/main" id="{EF0B5C95-6088-4037-B1FA-A3CE7B95D16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8C3E028-8DC8-CF5A-58EE-9449EE596129}"/>
              </a:ext>
            </a:extLst>
          </p:cNvPr>
          <p:cNvSpPr>
            <a:spLocks noGrp="1"/>
          </p:cNvSpPr>
          <p:nvPr>
            <p:ph type="sldNum" sz="quarter" idx="12"/>
          </p:nvPr>
        </p:nvSpPr>
        <p:spPr/>
        <p:txBody>
          <a:bodyPr/>
          <a:lstStyle/>
          <a:p>
            <a:fld id="{F8F19700-8726-4174-B0A3-0289D977E769}" type="slidenum">
              <a:rPr lang="es-ES" smtClean="0"/>
              <a:t>‹#›</a:t>
            </a:fld>
            <a:endParaRPr lang="es-ES"/>
          </a:p>
        </p:txBody>
      </p:sp>
    </p:spTree>
    <p:extLst>
      <p:ext uri="{BB962C8B-B14F-4D97-AF65-F5344CB8AC3E}">
        <p14:creationId xmlns:p14="http://schemas.microsoft.com/office/powerpoint/2010/main" val="3321109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BB3ACD-86BD-1452-C686-933BFAC8AA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C601DBC-D654-02A8-DCF1-10EB0BE086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CC00C21-AF96-A841-5C72-6037599E8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1C23546-0D78-D0D5-7E19-E89A0E6454F3}"/>
              </a:ext>
            </a:extLst>
          </p:cNvPr>
          <p:cNvSpPr>
            <a:spLocks noGrp="1"/>
          </p:cNvSpPr>
          <p:nvPr>
            <p:ph type="dt" sz="half" idx="10"/>
          </p:nvPr>
        </p:nvSpPr>
        <p:spPr/>
        <p:txBody>
          <a:bodyPr/>
          <a:lstStyle/>
          <a:p>
            <a:fld id="{F4C134FC-0A09-469C-AC65-FC8A711CD40B}" type="datetimeFigureOut">
              <a:rPr lang="es-ES" smtClean="0"/>
              <a:t>23/4/25</a:t>
            </a:fld>
            <a:endParaRPr lang="es-ES"/>
          </a:p>
        </p:txBody>
      </p:sp>
      <p:sp>
        <p:nvSpPr>
          <p:cNvPr id="6" name="Marcador de pie de página 5">
            <a:extLst>
              <a:ext uri="{FF2B5EF4-FFF2-40B4-BE49-F238E27FC236}">
                <a16:creationId xmlns:a16="http://schemas.microsoft.com/office/drawing/2014/main" id="{A376795C-8728-D593-C153-49B210C8ED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C23775-5BF8-AAF7-8E78-720FAD2FE8F1}"/>
              </a:ext>
            </a:extLst>
          </p:cNvPr>
          <p:cNvSpPr>
            <a:spLocks noGrp="1"/>
          </p:cNvSpPr>
          <p:nvPr>
            <p:ph type="sldNum" sz="quarter" idx="12"/>
          </p:nvPr>
        </p:nvSpPr>
        <p:spPr/>
        <p:txBody>
          <a:bodyPr/>
          <a:lstStyle/>
          <a:p>
            <a:fld id="{F8F19700-8726-4174-B0A3-0289D977E769}" type="slidenum">
              <a:rPr lang="es-ES" smtClean="0"/>
              <a:t>‹#›</a:t>
            </a:fld>
            <a:endParaRPr lang="es-ES"/>
          </a:p>
        </p:txBody>
      </p:sp>
    </p:spTree>
    <p:extLst>
      <p:ext uri="{BB962C8B-B14F-4D97-AF65-F5344CB8AC3E}">
        <p14:creationId xmlns:p14="http://schemas.microsoft.com/office/powerpoint/2010/main" val="3492233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6E750B-9645-718D-2717-F52E141FA0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8C4D94F-3EB6-EB5E-FBB0-126FDB961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684D10A-E504-BF84-F555-98C9FCF96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FCE9549-8F56-2147-1ACF-EECC93A05158}"/>
              </a:ext>
            </a:extLst>
          </p:cNvPr>
          <p:cNvSpPr>
            <a:spLocks noGrp="1"/>
          </p:cNvSpPr>
          <p:nvPr>
            <p:ph type="dt" sz="half" idx="10"/>
          </p:nvPr>
        </p:nvSpPr>
        <p:spPr/>
        <p:txBody>
          <a:bodyPr/>
          <a:lstStyle/>
          <a:p>
            <a:fld id="{F4C134FC-0A09-469C-AC65-FC8A711CD40B}" type="datetimeFigureOut">
              <a:rPr lang="es-ES" smtClean="0"/>
              <a:t>23/4/25</a:t>
            </a:fld>
            <a:endParaRPr lang="es-ES"/>
          </a:p>
        </p:txBody>
      </p:sp>
      <p:sp>
        <p:nvSpPr>
          <p:cNvPr id="6" name="Marcador de pie de página 5">
            <a:extLst>
              <a:ext uri="{FF2B5EF4-FFF2-40B4-BE49-F238E27FC236}">
                <a16:creationId xmlns:a16="http://schemas.microsoft.com/office/drawing/2014/main" id="{7EC62814-086A-A2B0-7113-B46920CDD7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2EBE2A-212C-11D2-7D80-17A524FA635B}"/>
              </a:ext>
            </a:extLst>
          </p:cNvPr>
          <p:cNvSpPr>
            <a:spLocks noGrp="1"/>
          </p:cNvSpPr>
          <p:nvPr>
            <p:ph type="sldNum" sz="quarter" idx="12"/>
          </p:nvPr>
        </p:nvSpPr>
        <p:spPr/>
        <p:txBody>
          <a:bodyPr/>
          <a:lstStyle/>
          <a:p>
            <a:fld id="{F8F19700-8726-4174-B0A3-0289D977E769}" type="slidenum">
              <a:rPr lang="es-ES" smtClean="0"/>
              <a:t>‹#›</a:t>
            </a:fld>
            <a:endParaRPr lang="es-ES"/>
          </a:p>
        </p:txBody>
      </p:sp>
    </p:spTree>
    <p:extLst>
      <p:ext uri="{BB962C8B-B14F-4D97-AF65-F5344CB8AC3E}">
        <p14:creationId xmlns:p14="http://schemas.microsoft.com/office/powerpoint/2010/main" val="123482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F997CF-A90F-7F59-4CBD-122D17FDBA1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EEE471B-62AB-D3BE-8954-B525943E257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841C3E-BA7C-D20A-DD70-EFC6EF182C1F}"/>
              </a:ext>
            </a:extLst>
          </p:cNvPr>
          <p:cNvSpPr>
            <a:spLocks noGrp="1"/>
          </p:cNvSpPr>
          <p:nvPr>
            <p:ph type="dt" sz="half" idx="10"/>
          </p:nvPr>
        </p:nvSpPr>
        <p:spPr/>
        <p:txBody>
          <a:bodyPr/>
          <a:lstStyle/>
          <a:p>
            <a:fld id="{F4C134FC-0A09-469C-AC65-FC8A711CD40B}" type="datetimeFigureOut">
              <a:rPr lang="es-ES" smtClean="0"/>
              <a:t>23/4/25</a:t>
            </a:fld>
            <a:endParaRPr lang="es-ES"/>
          </a:p>
        </p:txBody>
      </p:sp>
      <p:sp>
        <p:nvSpPr>
          <p:cNvPr id="5" name="Marcador de pie de página 4">
            <a:extLst>
              <a:ext uri="{FF2B5EF4-FFF2-40B4-BE49-F238E27FC236}">
                <a16:creationId xmlns:a16="http://schemas.microsoft.com/office/drawing/2014/main" id="{505562AE-593D-6A6D-0619-99720EB123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440C429-3C34-0ED2-4947-2B9D76D5C4BF}"/>
              </a:ext>
            </a:extLst>
          </p:cNvPr>
          <p:cNvSpPr>
            <a:spLocks noGrp="1"/>
          </p:cNvSpPr>
          <p:nvPr>
            <p:ph type="sldNum" sz="quarter" idx="12"/>
          </p:nvPr>
        </p:nvSpPr>
        <p:spPr/>
        <p:txBody>
          <a:bodyPr/>
          <a:lstStyle/>
          <a:p>
            <a:fld id="{F8F19700-8726-4174-B0A3-0289D977E769}" type="slidenum">
              <a:rPr lang="es-ES" smtClean="0"/>
              <a:t>‹#›</a:t>
            </a:fld>
            <a:endParaRPr lang="es-ES"/>
          </a:p>
        </p:txBody>
      </p:sp>
    </p:spTree>
    <p:extLst>
      <p:ext uri="{BB962C8B-B14F-4D97-AF65-F5344CB8AC3E}">
        <p14:creationId xmlns:p14="http://schemas.microsoft.com/office/powerpoint/2010/main" val="1957806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C45A5B4-6E7E-F7E8-A2E4-962CD461BBB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8B8D8A-CAE4-8705-0BFC-8321C61D3E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2ACD24-11F3-0B47-249A-C2006789078C}"/>
              </a:ext>
            </a:extLst>
          </p:cNvPr>
          <p:cNvSpPr>
            <a:spLocks noGrp="1"/>
          </p:cNvSpPr>
          <p:nvPr>
            <p:ph type="dt" sz="half" idx="10"/>
          </p:nvPr>
        </p:nvSpPr>
        <p:spPr/>
        <p:txBody>
          <a:bodyPr/>
          <a:lstStyle/>
          <a:p>
            <a:fld id="{F4C134FC-0A09-469C-AC65-FC8A711CD40B}" type="datetimeFigureOut">
              <a:rPr lang="es-ES" smtClean="0"/>
              <a:t>23/4/25</a:t>
            </a:fld>
            <a:endParaRPr lang="es-ES"/>
          </a:p>
        </p:txBody>
      </p:sp>
      <p:sp>
        <p:nvSpPr>
          <p:cNvPr id="5" name="Marcador de pie de página 4">
            <a:extLst>
              <a:ext uri="{FF2B5EF4-FFF2-40B4-BE49-F238E27FC236}">
                <a16:creationId xmlns:a16="http://schemas.microsoft.com/office/drawing/2014/main" id="{33438EA3-D4C1-4D87-EA59-58E67C98FAF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6114F7-E7B6-6C40-EC68-FBAEEE0D8A43}"/>
              </a:ext>
            </a:extLst>
          </p:cNvPr>
          <p:cNvSpPr>
            <a:spLocks noGrp="1"/>
          </p:cNvSpPr>
          <p:nvPr>
            <p:ph type="sldNum" sz="quarter" idx="12"/>
          </p:nvPr>
        </p:nvSpPr>
        <p:spPr/>
        <p:txBody>
          <a:bodyPr/>
          <a:lstStyle/>
          <a:p>
            <a:fld id="{F8F19700-8726-4174-B0A3-0289D977E769}" type="slidenum">
              <a:rPr lang="es-ES" smtClean="0"/>
              <a:t>‹#›</a:t>
            </a:fld>
            <a:endParaRPr lang="es-ES"/>
          </a:p>
        </p:txBody>
      </p:sp>
    </p:spTree>
    <p:extLst>
      <p:ext uri="{BB962C8B-B14F-4D97-AF65-F5344CB8AC3E}">
        <p14:creationId xmlns:p14="http://schemas.microsoft.com/office/powerpoint/2010/main" val="370268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991372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436307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Only 0">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501687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Pag_Dcha_sin combo">
    <p:spTree>
      <p:nvGrpSpPr>
        <p:cNvPr id="1" name=""/>
        <p:cNvGrpSpPr/>
        <p:nvPr/>
      </p:nvGrpSpPr>
      <p:grpSpPr>
        <a:xfrm>
          <a:off x="0" y="0"/>
          <a:ext cx="0" cy="0"/>
          <a:chOff x="0" y="0"/>
          <a:chExt cx="0" cy="0"/>
        </a:xfrm>
      </p:grpSpPr>
      <p:sp>
        <p:nvSpPr>
          <p:cNvPr id="5" name="Círculo parcial 4">
            <a:extLst>
              <a:ext uri="{FF2B5EF4-FFF2-40B4-BE49-F238E27FC236}">
                <a16:creationId xmlns:a16="http://schemas.microsoft.com/office/drawing/2014/main" id="{F5933189-4D57-F324-59AC-4F8E22F35615}"/>
              </a:ext>
            </a:extLst>
          </p:cNvPr>
          <p:cNvSpPr/>
          <p:nvPr userDrawn="1"/>
        </p:nvSpPr>
        <p:spPr>
          <a:xfrm>
            <a:off x="11810148" y="6547746"/>
            <a:ext cx="777861" cy="632011"/>
          </a:xfrm>
          <a:prstGeom prst="pie">
            <a:avLst>
              <a:gd name="adj1" fmla="val 10799996"/>
              <a:gd name="adj2" fmla="val 16200000"/>
            </a:avLst>
          </a:prstGeom>
          <a:solidFill>
            <a:srgbClr val="A0C7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a:solidFill>
                <a:schemeClr val="tx1"/>
              </a:solidFill>
            </a:endParaRPr>
          </a:p>
        </p:txBody>
      </p:sp>
      <p:sp>
        <p:nvSpPr>
          <p:cNvPr id="2" name="CuadroTexto 1">
            <a:extLst>
              <a:ext uri="{FF2B5EF4-FFF2-40B4-BE49-F238E27FC236}">
                <a16:creationId xmlns:a16="http://schemas.microsoft.com/office/drawing/2014/main" id="{729D9E44-C1A2-8089-51E4-6870F44FB9B0}"/>
              </a:ext>
            </a:extLst>
          </p:cNvPr>
          <p:cNvSpPr txBox="1"/>
          <p:nvPr userDrawn="1"/>
        </p:nvSpPr>
        <p:spPr>
          <a:xfrm>
            <a:off x="11757069" y="6633785"/>
            <a:ext cx="568203" cy="276999"/>
          </a:xfrm>
          <a:prstGeom prst="rect">
            <a:avLst/>
          </a:prstGeom>
          <a:noFill/>
        </p:spPr>
        <p:txBody>
          <a:bodyPr vert="horz" wrap="square" rtlCol="0">
            <a:spAutoFit/>
          </a:bodyPr>
          <a:lstStyle/>
          <a:p>
            <a:pPr algn="ctr"/>
            <a:fld id="{0529B775-A316-4D37-9BEE-25C14929D52D}" type="slidenum">
              <a:rPr lang="es-ES" sz="1200" b="0" smtClean="0">
                <a:solidFill>
                  <a:schemeClr val="bg1"/>
                </a:solidFill>
                <a:latin typeface="Calibri" panose="020F0502020204030204" pitchFamily="34" charset="0"/>
                <a:cs typeface="Calibri" panose="020F0502020204030204" pitchFamily="34" charset="0"/>
              </a:rPr>
              <a:t>‹#›</a:t>
            </a:fld>
            <a:endParaRPr lang="es-ES" sz="1200" b="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526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C0CA2B0-85BC-4059-9C86-5B487B8CFF5F}" type="slidenum">
              <a:rPr lang="nl-NL" smtClean="0"/>
              <a:t>‹#›</a:t>
            </a:fld>
            <a:endParaRPr lang="nl-NL"/>
          </a:p>
        </p:txBody>
      </p:sp>
      <p:sp>
        <p:nvSpPr>
          <p:cNvPr id="2" name="Title 1"/>
          <p:cNvSpPr>
            <a:spLocks noGrp="1"/>
          </p:cNvSpPr>
          <p:nvPr>
            <p:ph type="ctrTitle"/>
          </p:nvPr>
        </p:nvSpPr>
        <p:spPr>
          <a:xfrm>
            <a:off x="624417" y="885462"/>
            <a:ext cx="11328400" cy="911357"/>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9" name="Content Placeholder 8"/>
          <p:cNvSpPr>
            <a:spLocks noGrp="1"/>
          </p:cNvSpPr>
          <p:nvPr>
            <p:ph sz="quarter" idx="15"/>
          </p:nvPr>
        </p:nvSpPr>
        <p:spPr>
          <a:xfrm>
            <a:off x="2543607" y="2133600"/>
            <a:ext cx="9409211" cy="2590800"/>
          </a:xfrm>
          <a:prstGeom prst="rect">
            <a:avLst/>
          </a:prstGeom>
        </p:spPr>
        <p:txBody>
          <a:bodyPr/>
          <a:lstStyle>
            <a:lvl1pPr marL="0" indent="0">
              <a:buNone/>
              <a:defRPr>
                <a:solidFill>
                  <a:srgbClr val="1C7DC3"/>
                </a:solidFill>
              </a:defRPr>
            </a:lvl1pPr>
            <a:lvl2pPr marL="609585" indent="0">
              <a:buNone/>
              <a:defRPr>
                <a:solidFill>
                  <a:srgbClr val="1C7DC3"/>
                </a:solidFill>
              </a:defRPr>
            </a:lvl2pPr>
            <a:lvl3pPr marL="1219170" indent="0">
              <a:buNone/>
              <a:defRPr>
                <a:solidFill>
                  <a:srgbClr val="1C7DC3"/>
                </a:solidFill>
              </a:defRPr>
            </a:lvl3pPr>
            <a:lvl4pPr marL="1828754" indent="0">
              <a:buNone/>
              <a:defRPr>
                <a:solidFill>
                  <a:srgbClr val="1C7DC3"/>
                </a:solidFill>
              </a:defRPr>
            </a:lvl4pPr>
            <a:lvl5pPr marL="2438339" indent="0">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BB729FFF-27BF-98C0-ABCB-2FEE2009D3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4" name="Picture 3">
            <a:extLst>
              <a:ext uri="{FF2B5EF4-FFF2-40B4-BE49-F238E27FC236}">
                <a16:creationId xmlns:a16="http://schemas.microsoft.com/office/drawing/2014/main" id="{D2966558-B908-8A69-DBC8-39FA2207A0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2834883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oitus- ja lopetus">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1524000" y="1638302"/>
            <a:ext cx="9144000" cy="1900238"/>
          </a:xfrm>
        </p:spPr>
        <p:txBody>
          <a:bodyPr anchor="b"/>
          <a:lstStyle>
            <a:lvl1pPr algn="ctr">
              <a:lnSpc>
                <a:spcPct val="90000"/>
              </a:lnSpc>
              <a:defRPr sz="6000" spc="-300" baseline="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1524000" y="3786909"/>
            <a:ext cx="9144000" cy="983673"/>
          </a:xfrm>
        </p:spPr>
        <p:txBody>
          <a:bodyPr/>
          <a:lstStyle>
            <a:lvl1pPr marL="0" indent="0" algn="ctr">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0" name="Tekstin paikkamerkki 9">
            <a:extLst>
              <a:ext uri="{FF2B5EF4-FFF2-40B4-BE49-F238E27FC236}">
                <a16:creationId xmlns:a16="http://schemas.microsoft.com/office/drawing/2014/main" id="{7B483A27-1C0B-4205-B2CB-D87E5C64F02A}"/>
              </a:ext>
            </a:extLst>
          </p:cNvPr>
          <p:cNvSpPr>
            <a:spLocks noGrp="1"/>
          </p:cNvSpPr>
          <p:nvPr>
            <p:ph type="body" sz="quarter" idx="13"/>
          </p:nvPr>
        </p:nvSpPr>
        <p:spPr>
          <a:xfrm>
            <a:off x="1524000" y="5176262"/>
            <a:ext cx="9144000" cy="688830"/>
          </a:xfrm>
        </p:spPr>
        <p:txBody>
          <a:bodyPr/>
          <a:lstStyle>
            <a:lvl1pPr algn="ctr">
              <a:buNone/>
              <a:defRPr sz="1950" spc="-60" baseline="0">
                <a:solidFill>
                  <a:schemeClr val="bg1"/>
                </a:solidFill>
              </a:defRPr>
            </a:lvl1pPr>
            <a:lvl2pPr>
              <a:buNone/>
              <a:defRPr/>
            </a:lvl2pPr>
          </a:lstStyle>
          <a:p>
            <a:pPr lvl="0"/>
            <a:r>
              <a:rPr lang="fi-FI"/>
              <a:t>Muokkaa tekstin perustyylejä napsauttamalla</a:t>
            </a:r>
          </a:p>
        </p:txBody>
      </p:sp>
      <p:pic>
        <p:nvPicPr>
          <p:cNvPr id="6" name="Kuva 5">
            <a:extLst>
              <a:ext uri="{FF2B5EF4-FFF2-40B4-BE49-F238E27FC236}">
                <a16:creationId xmlns:a16="http://schemas.microsoft.com/office/drawing/2014/main" id="{3CF7D9B9-0F78-4514-8D02-FF5BFE07E25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92289" y="351501"/>
            <a:ext cx="951070" cy="486724"/>
          </a:xfrm>
          <a:prstGeom prst="rect">
            <a:avLst/>
          </a:prstGeom>
        </p:spPr>
      </p:pic>
      <p:sp>
        <p:nvSpPr>
          <p:cNvPr id="7" name="Dian numeron paikkamerkki 6">
            <a:extLst>
              <a:ext uri="{FF2B5EF4-FFF2-40B4-BE49-F238E27FC236}">
                <a16:creationId xmlns:a16="http://schemas.microsoft.com/office/drawing/2014/main" id="{3CFA6C81-0121-4D4D-A75F-8464BBED24E0}"/>
              </a:ext>
            </a:extLst>
          </p:cNvPr>
          <p:cNvSpPr>
            <a:spLocks noGrp="1"/>
          </p:cNvSpPr>
          <p:nvPr>
            <p:ph type="sldNum" sz="quarter" idx="16"/>
          </p:nvPr>
        </p:nvSpPr>
        <p:spPr/>
        <p:txBody>
          <a:bodyPr/>
          <a:lstStyle>
            <a:lvl1pPr>
              <a:defRPr>
                <a:solidFill>
                  <a:schemeClr val="bg1"/>
                </a:solidFill>
              </a:defRPr>
            </a:lvl1pPr>
          </a:lstStyle>
          <a:p>
            <a:fld id="{03D2D5F4-4871-4469-8343-ED7F6811B37D}" type="slidenum">
              <a:rPr lang="fi-FI" smtClean="0"/>
              <a:pPr/>
              <a:t>‹#›</a:t>
            </a:fld>
            <a:endParaRPr lang="fi-FI"/>
          </a:p>
        </p:txBody>
      </p:sp>
    </p:spTree>
    <p:extLst>
      <p:ext uri="{BB962C8B-B14F-4D97-AF65-F5344CB8AC3E}">
        <p14:creationId xmlns:p14="http://schemas.microsoft.com/office/powerpoint/2010/main" val="28616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3C6F176F-CB2E-4E55-AE03-25ABB84AF002}" type="datetime1">
              <a:rPr lang="fi-FI" smtClean="0"/>
              <a:t>23.4.2025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1255892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4B0A5A82-890C-4180-9378-4C3663991DD9}" type="datetime1">
              <a:rPr lang="fi-FI" smtClean="0"/>
              <a:t>23.4.2025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23433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9566031" cy="699263"/>
          </a:xfrm>
        </p:spPr>
        <p:txBody>
          <a:bodyPr/>
          <a:lstStyle>
            <a:lvl1pPr>
              <a:defRPr sz="2000"/>
            </a:lvl1p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452282"/>
            <a:ext cx="4824477" cy="287146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4B0A5A82-890C-4180-9378-4C3663991DD9}" type="datetime1">
              <a:rPr lang="fi-FI" smtClean="0"/>
              <a:t>23.4.2025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452282"/>
            <a:ext cx="4824477" cy="287146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a:extLst>
              <a:ext uri="{FF2B5EF4-FFF2-40B4-BE49-F238E27FC236}">
                <a16:creationId xmlns:a16="http://schemas.microsoft.com/office/drawing/2014/main" id="{B9B96D50-2B07-424D-9880-DF9CFBF56FA5}"/>
              </a:ext>
            </a:extLst>
          </p:cNvPr>
          <p:cNvSpPr>
            <a:spLocks noGrp="1"/>
          </p:cNvSpPr>
          <p:nvPr>
            <p:ph type="body" sz="quarter" idx="15"/>
          </p:nvPr>
        </p:nvSpPr>
        <p:spPr>
          <a:xfrm>
            <a:off x="757238" y="4418910"/>
            <a:ext cx="10306050" cy="1886726"/>
          </a:xfrm>
        </p:spPr>
        <p:txBody>
          <a:bodyPr/>
          <a:lstStyle>
            <a:lvl1pPr>
              <a:defRPr sz="1600"/>
            </a:lvl1pPr>
            <a:lvl2pPr>
              <a:defRPr sz="1600"/>
            </a:lvl2pPr>
            <a:lvl3pPr>
              <a:defRPr sz="1600"/>
            </a:lvl3pPr>
            <a:lvl4pPr>
              <a:defRPr sz="1600"/>
            </a:lvl4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103639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91FF7175-5AFB-4390-AD34-84CF86D3ECFA}" type="datetime1">
              <a:rPr lang="fi-FI" smtClean="0"/>
              <a:t>23.4.2025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1476337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04B9A9A6-55ED-4141-BA5B-8C911548385B}" type="datetime1">
              <a:rPr lang="fi-FI" smtClean="0"/>
              <a:t>23.4.2025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1780449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881748" y="1126080"/>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881748" y="2363211"/>
            <a:ext cx="4824477" cy="36137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79EC99A1-5FD2-4440-93D5-5119EEDACFEA}" type="datetime1">
              <a:rPr lang="fi-FI" smtClean="0"/>
              <a:t>23.4.2025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322466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taatti">
    <p:bg>
      <p:bgPr>
        <a:solidFill>
          <a:srgbClr val="F7F7F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147888"/>
            <a:ext cx="10515600" cy="2767012"/>
          </a:xfrm>
        </p:spPr>
        <p:txBody>
          <a:bodyPr anchor="ctr" anchorCtr="0"/>
          <a:lstStyle>
            <a:lvl1pPr algn="ctr">
              <a:defRPr sz="4000" b="0">
                <a:latin typeface="+mj-lt"/>
              </a:defRPr>
            </a:lvl1pPr>
          </a:lstStyle>
          <a:p>
            <a:r>
              <a:rPr lang="fi-FI"/>
              <a:t>Muokkaa ots. perustyyl. napsautt.</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p>
            <a:fld id="{D7297192-3AFC-4136-8CA4-848E2DA45B55}" type="datetime1">
              <a:rPr lang="fi-FI" smtClean="0"/>
              <a:t>23.4.2025</a:t>
            </a:fld>
            <a:endParaRPr lang="fi-FI"/>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699012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bg>
      <p:bgPr>
        <a:solidFill>
          <a:srgbClr val="091C38"/>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038348"/>
            <a:ext cx="10515600" cy="2767012"/>
          </a:xfrm>
        </p:spPr>
        <p:txBody>
          <a:bodyPr anchor="ctr" anchorCtr="0"/>
          <a:lstStyle>
            <a:lvl1pPr algn="ctr">
              <a:defRPr sz="5400">
                <a:solidFill>
                  <a:schemeClr val="bg1"/>
                </a:solidFill>
                <a:latin typeface="+mj-lt"/>
              </a:defRPr>
            </a:lvl1pPr>
          </a:lstStyle>
          <a:p>
            <a:r>
              <a:rPr lang="fi-FI"/>
              <a:t>Muokkaa ots. perustyyl. napsautt.</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lvl1pPr>
              <a:defRPr>
                <a:solidFill>
                  <a:schemeClr val="bg1"/>
                </a:solidFill>
              </a:defRPr>
            </a:lvl1pPr>
          </a:lstStyle>
          <a:p>
            <a:fld id="{E2CC5C45-E91C-4B4F-BB0B-9196716D918D}" type="datetime1">
              <a:rPr lang="fi-FI" smtClean="0"/>
              <a:t>23.4.2025</a:t>
            </a:fld>
            <a:endParaRPr lang="fi-FI"/>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lvl1pPr>
              <a:defRPr>
                <a:solidFill>
                  <a:schemeClr val="bg1"/>
                </a:solidFill>
              </a:defRPr>
            </a:lvl1pPr>
          </a:lstStyle>
          <a:p>
            <a:endParaRPr lang="fi-FI">
              <a:solidFill>
                <a:schemeClr val="bg1"/>
              </a:solidFill>
            </a:endParaRPr>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pic>
        <p:nvPicPr>
          <p:cNvPr id="6" name="Kuva 5">
            <a:extLst>
              <a:ext uri="{FF2B5EF4-FFF2-40B4-BE49-F238E27FC236}">
                <a16:creationId xmlns:a16="http://schemas.microsoft.com/office/drawing/2014/main" id="{C0D43BC4-6382-46B8-93A2-F0FF691C06C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92289" y="351501"/>
            <a:ext cx="951070" cy="486724"/>
          </a:xfrm>
          <a:prstGeom prst="rect">
            <a:avLst/>
          </a:prstGeom>
        </p:spPr>
      </p:pic>
    </p:spTree>
    <p:extLst>
      <p:ext uri="{BB962C8B-B14F-4D97-AF65-F5344CB8AC3E}">
        <p14:creationId xmlns:p14="http://schemas.microsoft.com/office/powerpoint/2010/main" val="147209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Kuva">
    <p:bg>
      <p:bgPr>
        <a:solidFill>
          <a:srgbClr val="091C38"/>
        </a:solidFill>
        <a:effectLst/>
      </p:bgPr>
    </p:bg>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D23CD958-2103-4625-A068-CD99C6FC7B19}"/>
              </a:ext>
            </a:extLst>
          </p:cNvPr>
          <p:cNvSpPr>
            <a:spLocks noGrp="1"/>
          </p:cNvSpPr>
          <p:nvPr>
            <p:ph type="pic" idx="13"/>
          </p:nvPr>
        </p:nvSpPr>
        <p:spPr>
          <a:xfrm>
            <a:off x="0" y="0"/>
            <a:ext cx="12192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0" name="Tekstin paikkamerkki 11">
            <a:extLst>
              <a:ext uri="{FF2B5EF4-FFF2-40B4-BE49-F238E27FC236}">
                <a16:creationId xmlns:a16="http://schemas.microsoft.com/office/drawing/2014/main" id="{21DDCA56-1AE5-4AD1-AB89-F6AE84886EC6}"/>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2600676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8" y="932723"/>
            <a:ext cx="11328233" cy="1143000"/>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3" name="Content Placeholder 2"/>
          <p:cNvSpPr>
            <a:spLocks noGrp="1"/>
          </p:cNvSpPr>
          <p:nvPr>
            <p:ph idx="1"/>
          </p:nvPr>
        </p:nvSpPr>
        <p:spPr>
          <a:xfrm>
            <a:off x="624418" y="2258286"/>
            <a:ext cx="11328233" cy="4435077"/>
          </a:xfrm>
          <a:prstGeom prst="rect">
            <a:avLst/>
          </a:prstGeom>
        </p:spPr>
        <p:txBody>
          <a:bodyPr/>
          <a:lstStyle>
            <a:lvl1pPr marL="0" indent="0" algn="r">
              <a:buNone/>
              <a:defRPr>
                <a:solidFill>
                  <a:srgbClr val="1C7DC3"/>
                </a:solidFill>
              </a:defRPr>
            </a:lvl1pPr>
            <a:lvl2pPr marL="609585" indent="0" algn="r">
              <a:buNone/>
              <a:defRPr>
                <a:solidFill>
                  <a:srgbClr val="1C7DC3"/>
                </a:solidFill>
              </a:defRPr>
            </a:lvl2pPr>
            <a:lvl3pPr marL="1219170" indent="0" algn="r">
              <a:buNone/>
              <a:defRPr>
                <a:solidFill>
                  <a:srgbClr val="1C7DC3"/>
                </a:solidFill>
              </a:defRPr>
            </a:lvl3pPr>
            <a:lvl4pPr marL="1828754" indent="0" algn="r">
              <a:buNone/>
              <a:defRPr>
                <a:solidFill>
                  <a:srgbClr val="1C7DC3"/>
                </a:solidFill>
              </a:defRPr>
            </a:lvl4pPr>
            <a:lvl5pPr marL="2438339" indent="0" algn="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4" name="Picture 3">
            <a:extLst>
              <a:ext uri="{FF2B5EF4-FFF2-40B4-BE49-F238E27FC236}">
                <a16:creationId xmlns:a16="http://schemas.microsoft.com/office/drawing/2014/main" id="{95E7A69F-6832-F24A-A36F-05390CB65B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5" name="Picture 4">
            <a:extLst>
              <a:ext uri="{FF2B5EF4-FFF2-40B4-BE49-F238E27FC236}">
                <a16:creationId xmlns:a16="http://schemas.microsoft.com/office/drawing/2014/main" id="{000D8F2A-9481-C9EB-62F5-89E2EF2757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685544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fld id="{8B676868-773B-4B8E-BC24-C655EFE1EDBB}" type="datetime1">
              <a:rPr lang="fi-FI" smtClean="0"/>
              <a:t>23.4.2025</a:t>
            </a:fld>
            <a:endParaRPr lang="fi-FI"/>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3468675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aksi puol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540042"/>
            <a:ext cx="4824477" cy="457526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C053EB66-16C4-472A-A647-84CE06C568F2}" type="datetime1">
              <a:rPr lang="fi-FI" smtClean="0"/>
              <a:t>23.4.2025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881247" y="1540042"/>
            <a:ext cx="4824477" cy="457526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0" name="Suora yhdysviiva 9">
            <a:extLst>
              <a:ext uri="{FF2B5EF4-FFF2-40B4-BE49-F238E27FC236}">
                <a16:creationId xmlns:a16="http://schemas.microsoft.com/office/drawing/2014/main" id="{0563E2E7-1BA7-4130-A672-9E267191D58E}"/>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994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Kaksi puolta 2222">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fld id="{19FEC92C-174E-4179-8CE9-188C6F909342}" type="datetime1">
              <a:rPr lang="fi-FI" smtClean="0"/>
              <a:t>23.4.2025</a:t>
            </a:fld>
            <a:endParaRPr lang="fi-FI"/>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cxnSp>
        <p:nvCxnSpPr>
          <p:cNvPr id="8" name="Suora yhdysviiva 7">
            <a:extLst>
              <a:ext uri="{FF2B5EF4-FFF2-40B4-BE49-F238E27FC236}">
                <a16:creationId xmlns:a16="http://schemas.microsoft.com/office/drawing/2014/main" id="{DD64F63E-AF67-4904-BBB8-20132117223D}"/>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64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fld id="{A30FA0C6-A111-4253-B206-D2860F52602B}" type="datetime1">
              <a:rPr lang="fi-FI" smtClean="0"/>
              <a:t>23.4.2025</a:t>
            </a:fld>
            <a:endParaRPr lang="fi-FI"/>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1440114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accent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164FA8FB-C45D-45D2-AE31-CF915268B8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38835" y="2180906"/>
            <a:ext cx="4461694" cy="2283907"/>
          </a:xfrm>
          <a:prstGeom prst="rect">
            <a:avLst/>
          </a:prstGeom>
        </p:spPr>
      </p:pic>
    </p:spTree>
    <p:extLst>
      <p:ext uri="{BB962C8B-B14F-4D97-AF65-F5344CB8AC3E}">
        <p14:creationId xmlns:p14="http://schemas.microsoft.com/office/powerpoint/2010/main" val="1215395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tsikko 1 rivi ja 2 sisältökohdetta + jakoviiva">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C053EB66-16C4-472A-A647-84CE06C568F2}" type="datetime1">
              <a:rPr lang="fi-FI" smtClean="0"/>
              <a:t>23.4.2025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cxnSp>
        <p:nvCxnSpPr>
          <p:cNvPr id="10" name="Suora yhdysviiva 9">
            <a:extLst>
              <a:ext uri="{FF2B5EF4-FFF2-40B4-BE49-F238E27FC236}">
                <a16:creationId xmlns:a16="http://schemas.microsoft.com/office/drawing/2014/main" id="{0563E2E7-1BA7-4130-A672-9E267191D58E}"/>
              </a:ext>
            </a:extLst>
          </p:cNvPr>
          <p:cNvCxnSpPr>
            <a:cxnSpLocks/>
          </p:cNvCxnSpPr>
          <p:nvPr userDrawn="1"/>
        </p:nvCxnSpPr>
        <p:spPr>
          <a:xfrm>
            <a:off x="6096000" y="1849875"/>
            <a:ext cx="0" cy="4261684"/>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
        <p:nvSpPr>
          <p:cNvPr id="2" name="Otsikko 1">
            <a:extLst>
              <a:ext uri="{FF2B5EF4-FFF2-40B4-BE49-F238E27FC236}">
                <a16:creationId xmlns:a16="http://schemas.microsoft.com/office/drawing/2014/main" id="{67B5636D-AAB7-2CD9-1428-FDC1B300E552}"/>
              </a:ext>
            </a:extLst>
          </p:cNvPr>
          <p:cNvSpPr>
            <a:spLocks noGrp="1"/>
          </p:cNvSpPr>
          <p:nvPr>
            <p:ph type="title"/>
          </p:nvPr>
        </p:nvSpPr>
        <p:spPr>
          <a:xfrm>
            <a:off x="757173" y="616494"/>
            <a:ext cx="8428391" cy="1053504"/>
          </a:xfrm>
        </p:spPr>
        <p:txBody>
          <a:bodyPr/>
          <a:lstStyle/>
          <a:p>
            <a:r>
              <a:rPr lang="en-US"/>
              <a:t>Click to edit Master title style</a:t>
            </a:r>
            <a:endParaRPr lang="fi-FI"/>
          </a:p>
        </p:txBody>
      </p:sp>
      <p:sp>
        <p:nvSpPr>
          <p:cNvPr id="6" name="Sisällön paikkamerkki 2">
            <a:extLst>
              <a:ext uri="{FF2B5EF4-FFF2-40B4-BE49-F238E27FC236}">
                <a16:creationId xmlns:a16="http://schemas.microsoft.com/office/drawing/2014/main" id="{8EC0873D-8FF2-E2EA-B149-D8A3CA2BC85C}"/>
              </a:ext>
            </a:extLst>
          </p:cNvPr>
          <p:cNvSpPr>
            <a:spLocks noGrp="1"/>
          </p:cNvSpPr>
          <p:nvPr>
            <p:ph idx="15" hasCustomPrompt="1"/>
          </p:nvPr>
        </p:nvSpPr>
        <p:spPr>
          <a:xfrm>
            <a:off x="757173" y="1853625"/>
            <a:ext cx="4831618" cy="4261684"/>
          </a:xfrm>
        </p:spPr>
        <p:txBody>
          <a:bodyPr/>
          <a:lstStyle>
            <a:lvl2pPr marL="0" indent="0">
              <a:buFont typeface="Arial" panose="020B0604020202020204" pitchFamily="34" charset="0"/>
              <a:buNone/>
              <a:defRPr sz="1200"/>
            </a:lvl2pPr>
            <a:lvl3pPr marL="0" indent="0">
              <a:buNone/>
              <a:defRPr sz="1220"/>
            </a:lvl3pPr>
            <a:lvl4pPr indent="-108000">
              <a:defRPr/>
            </a:lvl4pPr>
          </a:lstStyle>
          <a:p>
            <a:pPr lvl="0"/>
            <a:r>
              <a:rPr lang="fi-FI"/>
              <a:t>Muokkaa tekstin perustyylejä napsauttamalla</a:t>
            </a:r>
          </a:p>
          <a:p>
            <a:pPr lvl="1"/>
            <a:r>
              <a:rPr lang="fi-FI"/>
              <a:t>Toinen taso</a:t>
            </a:r>
          </a:p>
          <a:p>
            <a:pPr lvl="5"/>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7AE0E10D-54A9-67BB-B16B-6CCF8D0DBD0C}"/>
              </a:ext>
            </a:extLst>
          </p:cNvPr>
          <p:cNvSpPr>
            <a:spLocks noGrp="1"/>
          </p:cNvSpPr>
          <p:nvPr>
            <p:ph idx="16" hasCustomPrompt="1"/>
          </p:nvPr>
        </p:nvSpPr>
        <p:spPr>
          <a:xfrm>
            <a:off x="6869524" y="1849875"/>
            <a:ext cx="4831618" cy="4261684"/>
          </a:xfrm>
        </p:spPr>
        <p:txBody>
          <a:bodyPr/>
          <a:lstStyle>
            <a:lvl2pPr marL="0" indent="0">
              <a:buFont typeface="Arial" panose="020B0604020202020204" pitchFamily="34" charset="0"/>
              <a:buNone/>
              <a:defRPr sz="1200"/>
            </a:lvl2pPr>
            <a:lvl3pPr marL="0" indent="0">
              <a:buNone/>
              <a:defRPr sz="1220"/>
            </a:lvl3pPr>
            <a:lvl4pPr indent="-108000">
              <a:defRPr/>
            </a:lvl4pPr>
          </a:lstStyle>
          <a:p>
            <a:pPr lvl="0"/>
            <a:r>
              <a:rPr lang="fi-FI"/>
              <a:t>Muokkaa tekstin perustyylejä napsauttamalla</a:t>
            </a:r>
          </a:p>
          <a:p>
            <a:pPr lvl="1"/>
            <a:r>
              <a:rPr lang="fi-FI"/>
              <a:t>Toinen taso</a:t>
            </a:r>
          </a:p>
          <a:p>
            <a:pPr lvl="5"/>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52383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1_Kuvatekstillinen kuva 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881748" y="1126080"/>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881748" y="2363211"/>
            <a:ext cx="4824477" cy="36137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pic>
        <p:nvPicPr>
          <p:cNvPr id="5" name="Kuva 4" descr="Kuva, joka sisältää kohteen polkupyörä, puu, piirros, clipart&#10;&#10;Kuvaus luotu automaattisesti">
            <a:extLst>
              <a:ext uri="{FF2B5EF4-FFF2-40B4-BE49-F238E27FC236}">
                <a16:creationId xmlns:a16="http://schemas.microsoft.com/office/drawing/2014/main" id="{C34CEA48-4BF7-50B3-FDE2-2B19C44172F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094476" cy="6858000"/>
          </a:xfrm>
          <a:prstGeom prst="rect">
            <a:avLst/>
          </a:prstGeom>
        </p:spPr>
      </p:pic>
    </p:spTree>
    <p:extLst>
      <p:ext uri="{BB962C8B-B14F-4D97-AF65-F5344CB8AC3E}">
        <p14:creationId xmlns:p14="http://schemas.microsoft.com/office/powerpoint/2010/main" val="1864897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65836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497863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542845"/>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C0CA2B0-85BC-4059-9C86-5B487B8CFF5F}" type="slidenum">
              <a:rPr lang="nl-NL" smtClean="0"/>
              <a:t>‹#›</a:t>
            </a:fld>
            <a:endParaRPr lang="nl-NL"/>
          </a:p>
        </p:txBody>
      </p:sp>
      <p:sp>
        <p:nvSpPr>
          <p:cNvPr id="8" name="Title 1"/>
          <p:cNvSpPr>
            <a:spLocks noGrp="1"/>
          </p:cNvSpPr>
          <p:nvPr>
            <p:ph type="title"/>
          </p:nvPr>
        </p:nvSpPr>
        <p:spPr>
          <a:xfrm>
            <a:off x="6576054" y="952700"/>
            <a:ext cx="5376764" cy="1143000"/>
          </a:xfrm>
          <a:prstGeom prst="rect">
            <a:avLst/>
          </a:prstGeom>
        </p:spPr>
        <p:txBody>
          <a:bodyPr>
            <a:noAutofit/>
          </a:bodyPr>
          <a:lstStyle>
            <a:lvl1pPr algn="r">
              <a:defRPr sz="4000">
                <a:solidFill>
                  <a:srgbClr val="F1592A"/>
                </a:solidFill>
              </a:defRPr>
            </a:lvl1pPr>
          </a:lstStyle>
          <a:p>
            <a:r>
              <a:rPr lang="en-US"/>
              <a:t>Click to edit Master title style</a:t>
            </a:r>
            <a:endParaRPr lang="nl-NL"/>
          </a:p>
        </p:txBody>
      </p:sp>
      <p:sp>
        <p:nvSpPr>
          <p:cNvPr id="9" name="Content Placeholder 2"/>
          <p:cNvSpPr>
            <a:spLocks noGrp="1"/>
          </p:cNvSpPr>
          <p:nvPr>
            <p:ph idx="1"/>
          </p:nvPr>
        </p:nvSpPr>
        <p:spPr>
          <a:xfrm>
            <a:off x="6576054" y="2461419"/>
            <a:ext cx="5376764" cy="4525963"/>
          </a:xfrm>
          <a:prstGeom prst="rect">
            <a:avLst/>
          </a:prstGeom>
        </p:spPr>
        <p:txBody>
          <a:bodyPr/>
          <a:lstStyle>
            <a:lvl1pPr marL="0" indent="0" algn="r">
              <a:buNone/>
              <a:defRPr>
                <a:solidFill>
                  <a:srgbClr val="1C7DC3"/>
                </a:solidFill>
              </a:defRPr>
            </a:lvl1pPr>
            <a:lvl2pPr marL="609585" indent="0" algn="r">
              <a:buNone/>
              <a:defRPr>
                <a:solidFill>
                  <a:srgbClr val="1C7DC3"/>
                </a:solidFill>
              </a:defRPr>
            </a:lvl2pPr>
            <a:lvl3pPr marL="1219170" indent="0" algn="r">
              <a:buNone/>
              <a:defRPr>
                <a:solidFill>
                  <a:srgbClr val="1C7DC3"/>
                </a:solidFill>
              </a:defRPr>
            </a:lvl3pPr>
            <a:lvl4pPr marL="1828754" indent="0" algn="r">
              <a:buNone/>
              <a:defRPr>
                <a:solidFill>
                  <a:srgbClr val="1C7DC3"/>
                </a:solidFill>
              </a:defRPr>
            </a:lvl4pPr>
            <a:lvl5pPr marL="2438339" indent="0" algn="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AD0964D7-DB1B-46FD-8D44-C68E127BE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3" name="Picture 2">
            <a:extLst>
              <a:ext uri="{FF2B5EF4-FFF2-40B4-BE49-F238E27FC236}">
                <a16:creationId xmlns:a16="http://schemas.microsoft.com/office/drawing/2014/main" id="{B93154A9-63AF-EB1E-5268-063EA89AB5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6387026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7359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a:latin typeface="+mn-lt"/>
            </a:endParaRPr>
          </a:p>
        </p:txBody>
      </p:sp>
    </p:spTree>
    <p:extLst>
      <p:ext uri="{BB962C8B-B14F-4D97-AF65-F5344CB8AC3E}">
        <p14:creationId xmlns:p14="http://schemas.microsoft.com/office/powerpoint/2010/main" val="36211627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spTree>
    <p:extLst>
      <p:ext uri="{BB962C8B-B14F-4D97-AF65-F5344CB8AC3E}">
        <p14:creationId xmlns:p14="http://schemas.microsoft.com/office/powerpoint/2010/main" val="1142413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69608238"/>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a:t>Click to add content</a:t>
            </a:r>
          </a:p>
          <a:p>
            <a:pPr lvl="1"/>
            <a:r>
              <a:rPr lang="en-US"/>
              <a:t>Second level</a:t>
            </a:r>
          </a:p>
          <a:p>
            <a:pPr lvl="2"/>
            <a:r>
              <a:rPr lang="en-US"/>
              <a:t>Third level</a:t>
            </a:r>
          </a:p>
          <a:p>
            <a:pPr lvl="3"/>
            <a:endParaRPr lang="en-US"/>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148321408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244036415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4160743588"/>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308838101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4141926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07591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0CA2B0-85BC-4059-9C86-5B487B8CFF5F}" type="slidenum">
              <a:rPr lang="nl-NL" smtClean="0"/>
              <a:t>‹#›</a:t>
            </a:fld>
            <a:endParaRPr lang="nl-NL"/>
          </a:p>
        </p:txBody>
      </p:sp>
      <p:sp>
        <p:nvSpPr>
          <p:cNvPr id="6"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F1592A"/>
                </a:solidFill>
                <a:latin typeface="Montserrat"/>
                <a:ea typeface="Montserrat"/>
                <a:cs typeface="Montserrat"/>
                <a:sym typeface="Montserrat"/>
              </a:rPr>
              <a:t>“</a:t>
            </a:r>
          </a:p>
        </p:txBody>
      </p:sp>
      <p:sp>
        <p:nvSpPr>
          <p:cNvPr id="8"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F1592A"/>
                </a:solidFill>
                <a:latin typeface="Montserrat"/>
                <a:ea typeface="Montserrat"/>
                <a:cs typeface="Montserrat"/>
                <a:sym typeface="Montserrat"/>
              </a:rPr>
              <a:t>”</a:t>
            </a:r>
          </a:p>
        </p:txBody>
      </p:sp>
      <p:sp>
        <p:nvSpPr>
          <p:cNvPr id="10" name="Text Placeholder 9"/>
          <p:cNvSpPr>
            <a:spLocks noGrp="1"/>
          </p:cNvSpPr>
          <p:nvPr>
            <p:ph type="body" sz="quarter" idx="13"/>
          </p:nvPr>
        </p:nvSpPr>
        <p:spPr>
          <a:xfrm>
            <a:off x="2430483" y="1899473"/>
            <a:ext cx="7296612" cy="3361233"/>
          </a:xfrm>
          <a:prstGeom prst="rect">
            <a:avLst/>
          </a:prstGeom>
        </p:spPr>
        <p:txBody>
          <a:bodyPr/>
          <a:lstStyle>
            <a:lvl1pPr marL="0" indent="0" algn="ctr">
              <a:buFontTx/>
              <a:buNone/>
              <a:defRPr>
                <a:solidFill>
                  <a:srgbClr val="F1592A"/>
                </a:solidFill>
              </a:defRPr>
            </a:lvl1pPr>
            <a:lvl2pPr marL="609585" indent="0" algn="ctr">
              <a:buFontTx/>
              <a:buNone/>
              <a:defRPr>
                <a:solidFill>
                  <a:srgbClr val="F1592A"/>
                </a:solidFill>
              </a:defRPr>
            </a:lvl2pPr>
            <a:lvl3pPr marL="1219170" indent="0" algn="ctr">
              <a:buFontTx/>
              <a:buNone/>
              <a:defRPr>
                <a:solidFill>
                  <a:srgbClr val="F1592A"/>
                </a:solidFill>
              </a:defRPr>
            </a:lvl3pPr>
            <a:lvl4pPr marL="1828754" indent="0" algn="ctr">
              <a:buFontTx/>
              <a:buNone/>
              <a:defRPr>
                <a:solidFill>
                  <a:srgbClr val="F1592A"/>
                </a:solidFill>
              </a:defRPr>
            </a:lvl4pPr>
            <a:lvl5pPr marL="2438339" indent="0" algn="ctr">
              <a:buFontTx/>
              <a:buNone/>
              <a:defRPr>
                <a:solidFill>
                  <a:srgbClr val="F1592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8EAB9CEA-4E7F-E328-0A17-7E65AEFC20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026480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446101" y="2673174"/>
            <a:ext cx="6875693" cy="191040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solidFill>
                  <a:schemeClr val="lt1"/>
                </a:solidFill>
                <a:latin typeface="Gill Sans"/>
                <a:ea typeface="Gill Sans"/>
                <a:cs typeface="Gill Sans"/>
                <a:sym typeface="Gill Sans"/>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619792" y="5026231"/>
            <a:ext cx="6528313" cy="511796"/>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2800"/>
              <a:buChar char="•"/>
              <a:defRPr>
                <a:solidFill>
                  <a:schemeClr val="lt1"/>
                </a:solidFill>
                <a:latin typeface="Gill Sans"/>
                <a:ea typeface="Gill Sans"/>
                <a:cs typeface="Gill Sans"/>
                <a:sym typeface="Gill Sans"/>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78179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
        <p:cNvGrpSpPr/>
        <p:nvPr/>
      </p:nvGrpSpPr>
      <p:grpSpPr>
        <a:xfrm>
          <a:off x="0" y="0"/>
          <a:ext cx="0" cy="0"/>
          <a:chOff x="0" y="0"/>
          <a:chExt cx="0" cy="0"/>
        </a:xfrm>
      </p:grpSpPr>
      <p:pic>
        <p:nvPicPr>
          <p:cNvPr id="20" name="Google Shape;20;p22" descr="A colorful logo with a black background&#10;&#10;Description automatically generated"/>
          <p:cNvPicPr preferRelativeResize="0"/>
          <p:nvPr/>
        </p:nvPicPr>
        <p:blipFill rotWithShape="1">
          <a:blip r:embed="rId2">
            <a:alphaModFix/>
          </a:blip>
          <a:srcRect/>
          <a:stretch/>
        </p:blipFill>
        <p:spPr>
          <a:xfrm>
            <a:off x="10634663" y="315913"/>
            <a:ext cx="1136650" cy="638175"/>
          </a:xfrm>
          <a:prstGeom prst="rect">
            <a:avLst/>
          </a:prstGeom>
          <a:noFill/>
          <a:ln>
            <a:noFill/>
          </a:ln>
        </p:spPr>
      </p:pic>
      <p:pic>
        <p:nvPicPr>
          <p:cNvPr id="21" name="Google Shape;21;p22" descr="A logo with text overlay&#10;&#10;Description automatically generated"/>
          <p:cNvPicPr preferRelativeResize="0"/>
          <p:nvPr/>
        </p:nvPicPr>
        <p:blipFill rotWithShape="1">
          <a:blip r:embed="rId3">
            <a:alphaModFix/>
          </a:blip>
          <a:srcRect/>
          <a:stretch/>
        </p:blipFill>
        <p:spPr>
          <a:xfrm>
            <a:off x="0" y="0"/>
            <a:ext cx="2625725" cy="1595438"/>
          </a:xfrm>
          <a:prstGeom prst="rect">
            <a:avLst/>
          </a:prstGeom>
          <a:noFill/>
          <a:ln>
            <a:noFill/>
          </a:ln>
        </p:spPr>
      </p:pic>
      <p:pic>
        <p:nvPicPr>
          <p:cNvPr id="22" name="Google Shape;22;p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02988" y="6337300"/>
            <a:ext cx="609600" cy="520700"/>
          </a:xfrm>
          <a:prstGeom prst="rect">
            <a:avLst/>
          </a:prstGeom>
          <a:noFill/>
          <a:ln>
            <a:noFill/>
          </a:ln>
        </p:spPr>
      </p:pic>
      <p:sp>
        <p:nvSpPr>
          <p:cNvPr id="23" name="Google Shape;23;p22"/>
          <p:cNvSpPr txBox="1">
            <a:spLocks noGrp="1"/>
          </p:cNvSpPr>
          <p:nvPr>
            <p:ph type="title"/>
          </p:nvPr>
        </p:nvSpPr>
        <p:spPr>
          <a:xfrm>
            <a:off x="2371724" y="365125"/>
            <a:ext cx="898207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 name="Google Shape;24;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2"/>
          <p:cNvSpPr txBox="1">
            <a:spLocks noGrp="1"/>
          </p:cNvSpPr>
          <p:nvPr>
            <p:ph type="sldNum" idx="12"/>
          </p:nvPr>
        </p:nvSpPr>
        <p:spPr>
          <a:xfrm>
            <a:off x="10987949" y="6311900"/>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385830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26"/>
        <p:cNvGrpSpPr/>
        <p:nvPr/>
      </p:nvGrpSpPr>
      <p:grpSpPr>
        <a:xfrm>
          <a:off x="0" y="0"/>
          <a:ext cx="0" cy="0"/>
          <a:chOff x="0" y="0"/>
          <a:chExt cx="0" cy="0"/>
        </a:xfrm>
      </p:grpSpPr>
      <p:sp>
        <p:nvSpPr>
          <p:cNvPr id="27" name="Google Shape;27;p25"/>
          <p:cNvSpPr/>
          <p:nvPr/>
        </p:nvSpPr>
        <p:spPr>
          <a:xfrm>
            <a:off x="10447907" y="244065"/>
            <a:ext cx="1744094" cy="7304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8" name="Google Shape;28;p25"/>
          <p:cNvSpPr/>
          <p:nvPr/>
        </p:nvSpPr>
        <p:spPr>
          <a:xfrm>
            <a:off x="9464040" y="6278880"/>
            <a:ext cx="441960" cy="42672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29" name="Google Shape;29;p25" descr="Blue text on a black background&#10;&#10;Description automatically generated"/>
          <p:cNvPicPr preferRelativeResize="0"/>
          <p:nvPr/>
        </p:nvPicPr>
        <p:blipFill rotWithShape="1">
          <a:blip r:embed="rId2">
            <a:alphaModFix/>
          </a:blip>
          <a:srcRect/>
          <a:stretch/>
        </p:blipFill>
        <p:spPr>
          <a:xfrm>
            <a:off x="6487684" y="4711310"/>
            <a:ext cx="3960222" cy="826391"/>
          </a:xfrm>
          <a:prstGeom prst="rect">
            <a:avLst/>
          </a:prstGeom>
          <a:noFill/>
          <a:ln>
            <a:noFill/>
          </a:ln>
        </p:spPr>
      </p:pic>
      <p:sp>
        <p:nvSpPr>
          <p:cNvPr id="30" name="Google Shape;30;p25"/>
          <p:cNvSpPr txBox="1"/>
          <p:nvPr/>
        </p:nvSpPr>
        <p:spPr>
          <a:xfrm>
            <a:off x="6380502" y="5754341"/>
            <a:ext cx="5561700" cy="859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GB" sz="1100" b="0" i="0" u="none" strike="noStrike" cap="none">
                <a:solidFill>
                  <a:srgbClr val="0E2741"/>
                </a:solidFill>
                <a:latin typeface="Arial"/>
                <a:ea typeface="Arial"/>
                <a:cs typeface="Arial"/>
                <a:sym typeface="Arial"/>
              </a:rPr>
              <a:t>UGPplus is funded by the European Union (Grant Agreement No. 101135386). Views and opinions expressed are however those of the author(s) only and do not necessarily reflect those of the European Union or the European Research Executive Agency (REA). Neither the European Union nor REA can be held responsible for them.</a:t>
            </a:r>
            <a:endParaRPr sz="1400" b="0" i="0" u="none" strike="noStrike" cap="none">
              <a:solidFill>
                <a:srgbClr val="000000"/>
              </a:solidFill>
              <a:latin typeface="Arial"/>
              <a:ea typeface="Arial"/>
              <a:cs typeface="Arial"/>
              <a:sym typeface="Arial"/>
            </a:endParaRPr>
          </a:p>
        </p:txBody>
      </p:sp>
      <p:grpSp>
        <p:nvGrpSpPr>
          <p:cNvPr id="31" name="Google Shape;31;p25"/>
          <p:cNvGrpSpPr/>
          <p:nvPr/>
        </p:nvGrpSpPr>
        <p:grpSpPr>
          <a:xfrm>
            <a:off x="4110542" y="409071"/>
            <a:ext cx="7822379" cy="782127"/>
            <a:chOff x="3765517" y="755578"/>
            <a:chExt cx="7822379" cy="782127"/>
          </a:xfrm>
        </p:grpSpPr>
        <p:pic>
          <p:nvPicPr>
            <p:cNvPr id="32" name="Google Shape;32;p25" descr="A colorful rectangles on a black background&#10;&#10;Description automatically generated"/>
            <p:cNvPicPr preferRelativeResize="0"/>
            <p:nvPr/>
          </p:nvPicPr>
          <p:blipFill rotWithShape="1">
            <a:blip r:embed="rId3">
              <a:alphaModFix/>
            </a:blip>
            <a:srcRect/>
            <a:stretch/>
          </p:blipFill>
          <p:spPr>
            <a:xfrm rot="5400000">
              <a:off x="5367927" y="466270"/>
              <a:ext cx="762000" cy="1354455"/>
            </a:xfrm>
            <a:prstGeom prst="rect">
              <a:avLst/>
            </a:prstGeom>
            <a:noFill/>
            <a:ln>
              <a:noFill/>
            </a:ln>
          </p:spPr>
        </p:pic>
        <p:pic>
          <p:nvPicPr>
            <p:cNvPr id="33" name="Google Shape;33;p25" descr="A colorful rectangles on a black background&#10;&#10;Description automatically generated"/>
            <p:cNvPicPr preferRelativeResize="0"/>
            <p:nvPr/>
          </p:nvPicPr>
          <p:blipFill rotWithShape="1">
            <a:blip r:embed="rId3">
              <a:alphaModFix/>
            </a:blip>
            <a:srcRect/>
            <a:stretch/>
          </p:blipFill>
          <p:spPr>
            <a:xfrm rot="5400000">
              <a:off x="6673253" y="462810"/>
              <a:ext cx="762000" cy="1354455"/>
            </a:xfrm>
            <a:prstGeom prst="rect">
              <a:avLst/>
            </a:prstGeom>
            <a:noFill/>
            <a:ln>
              <a:noFill/>
            </a:ln>
          </p:spPr>
        </p:pic>
        <p:pic>
          <p:nvPicPr>
            <p:cNvPr id="34" name="Google Shape;34;p25" descr="A colorful rectangles on a black background&#10;&#10;Description automatically generated"/>
            <p:cNvPicPr preferRelativeResize="0"/>
            <p:nvPr/>
          </p:nvPicPr>
          <p:blipFill rotWithShape="1">
            <a:blip r:embed="rId3">
              <a:alphaModFix/>
            </a:blip>
            <a:srcRect/>
            <a:stretch/>
          </p:blipFill>
          <p:spPr>
            <a:xfrm rot="5400000">
              <a:off x="7972933" y="459350"/>
              <a:ext cx="762000" cy="1354455"/>
            </a:xfrm>
            <a:prstGeom prst="rect">
              <a:avLst/>
            </a:prstGeom>
            <a:noFill/>
            <a:ln>
              <a:noFill/>
            </a:ln>
          </p:spPr>
        </p:pic>
        <p:pic>
          <p:nvPicPr>
            <p:cNvPr id="35" name="Google Shape;35;p25" descr="A colorful rectangles on a black background&#10;&#10;Description automatically generated"/>
            <p:cNvPicPr preferRelativeResize="0"/>
            <p:nvPr/>
          </p:nvPicPr>
          <p:blipFill rotWithShape="1">
            <a:blip r:embed="rId3">
              <a:alphaModFix/>
            </a:blip>
            <a:srcRect/>
            <a:stretch/>
          </p:blipFill>
          <p:spPr>
            <a:xfrm rot="5400000">
              <a:off x="4061744" y="466270"/>
              <a:ext cx="762000" cy="1354455"/>
            </a:xfrm>
            <a:prstGeom prst="rect">
              <a:avLst/>
            </a:prstGeom>
            <a:noFill/>
            <a:ln>
              <a:noFill/>
            </a:ln>
          </p:spPr>
        </p:pic>
        <p:pic>
          <p:nvPicPr>
            <p:cNvPr id="36" name="Google Shape;36;p25" descr="A colorful rectangles on a black background&#10;&#10;Description automatically generated"/>
            <p:cNvPicPr preferRelativeResize="0"/>
            <p:nvPr/>
          </p:nvPicPr>
          <p:blipFill rotWithShape="1">
            <a:blip r:embed="rId3">
              <a:alphaModFix/>
            </a:blip>
            <a:srcRect/>
            <a:stretch/>
          </p:blipFill>
          <p:spPr>
            <a:xfrm rot="5400000">
              <a:off x="9272613" y="479477"/>
              <a:ext cx="762000" cy="1354455"/>
            </a:xfrm>
            <a:prstGeom prst="rect">
              <a:avLst/>
            </a:prstGeom>
            <a:noFill/>
            <a:ln>
              <a:noFill/>
            </a:ln>
          </p:spPr>
        </p:pic>
        <p:pic>
          <p:nvPicPr>
            <p:cNvPr id="37" name="Google Shape;37;p25" descr="A colorful rectangles on a black background&#10;&#10;Description automatically generated"/>
            <p:cNvPicPr preferRelativeResize="0"/>
            <p:nvPr/>
          </p:nvPicPr>
          <p:blipFill rotWithShape="1">
            <a:blip r:embed="rId3">
              <a:alphaModFix/>
            </a:blip>
            <a:srcRect/>
            <a:stretch/>
          </p:blipFill>
          <p:spPr>
            <a:xfrm rot="5400000">
              <a:off x="10529668" y="473438"/>
              <a:ext cx="762000" cy="1354455"/>
            </a:xfrm>
            <a:prstGeom prst="rect">
              <a:avLst/>
            </a:prstGeom>
            <a:noFill/>
            <a:ln>
              <a:noFill/>
            </a:ln>
          </p:spPr>
        </p:pic>
      </p:grpSp>
      <p:sp>
        <p:nvSpPr>
          <p:cNvPr id="38" name="Google Shape;38;p25"/>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sz="1200" b="0" i="0">
                <a:solidFill>
                  <a:schemeClr val="dk1"/>
                </a:solidFill>
                <a:latin typeface="Arial"/>
                <a:ea typeface="Arial"/>
                <a:cs typeface="Arial"/>
                <a:sym typeface="Arial"/>
              </a:defRPr>
            </a:lvl1pPr>
            <a:lvl2pPr marL="0" marR="0" lvl="1" indent="0" algn="r">
              <a:lnSpc>
                <a:spcPct val="100000"/>
              </a:lnSpc>
              <a:spcBef>
                <a:spcPts val="0"/>
              </a:spcBef>
              <a:spcAft>
                <a:spcPts val="0"/>
              </a:spcAft>
              <a:buSzPts val="1200"/>
              <a:buNone/>
              <a:defRPr sz="1200" b="0" i="0">
                <a:solidFill>
                  <a:schemeClr val="dk1"/>
                </a:solidFill>
                <a:latin typeface="Arial"/>
                <a:ea typeface="Arial"/>
                <a:cs typeface="Arial"/>
                <a:sym typeface="Arial"/>
              </a:defRPr>
            </a:lvl2pPr>
            <a:lvl3pPr marL="0" marR="0" lvl="2" indent="0" algn="r">
              <a:lnSpc>
                <a:spcPct val="100000"/>
              </a:lnSpc>
              <a:spcBef>
                <a:spcPts val="0"/>
              </a:spcBef>
              <a:spcAft>
                <a:spcPts val="0"/>
              </a:spcAft>
              <a:buSzPts val="1200"/>
              <a:buNone/>
              <a:defRPr sz="1200" b="0" i="0">
                <a:solidFill>
                  <a:schemeClr val="dk1"/>
                </a:solidFill>
                <a:latin typeface="Arial"/>
                <a:ea typeface="Arial"/>
                <a:cs typeface="Arial"/>
                <a:sym typeface="Arial"/>
              </a:defRPr>
            </a:lvl3pPr>
            <a:lvl4pPr marL="0" marR="0" lvl="3" indent="0" algn="r">
              <a:lnSpc>
                <a:spcPct val="100000"/>
              </a:lnSpc>
              <a:spcBef>
                <a:spcPts val="0"/>
              </a:spcBef>
              <a:spcAft>
                <a:spcPts val="0"/>
              </a:spcAft>
              <a:buSzPts val="1200"/>
              <a:buNone/>
              <a:defRPr sz="1200" b="0" i="0">
                <a:solidFill>
                  <a:schemeClr val="dk1"/>
                </a:solidFill>
                <a:latin typeface="Arial"/>
                <a:ea typeface="Arial"/>
                <a:cs typeface="Arial"/>
                <a:sym typeface="Arial"/>
              </a:defRPr>
            </a:lvl4pPr>
            <a:lvl5pPr marL="0" marR="0" lvl="4" indent="0" algn="r">
              <a:lnSpc>
                <a:spcPct val="100000"/>
              </a:lnSpc>
              <a:spcBef>
                <a:spcPts val="0"/>
              </a:spcBef>
              <a:spcAft>
                <a:spcPts val="0"/>
              </a:spcAft>
              <a:buSzPts val="1200"/>
              <a:buNone/>
              <a:defRPr sz="1200" b="0" i="0">
                <a:solidFill>
                  <a:schemeClr val="dk1"/>
                </a:solidFill>
                <a:latin typeface="Arial"/>
                <a:ea typeface="Arial"/>
                <a:cs typeface="Arial"/>
                <a:sym typeface="Arial"/>
              </a:defRPr>
            </a:lvl5pPr>
            <a:lvl6pPr marL="0" marR="0" lvl="5" indent="0" algn="r">
              <a:lnSpc>
                <a:spcPct val="100000"/>
              </a:lnSpc>
              <a:spcBef>
                <a:spcPts val="0"/>
              </a:spcBef>
              <a:spcAft>
                <a:spcPts val="0"/>
              </a:spcAft>
              <a:buSzPts val="1200"/>
              <a:buNone/>
              <a:defRPr sz="1200" b="0" i="0">
                <a:solidFill>
                  <a:schemeClr val="dk1"/>
                </a:solidFill>
                <a:latin typeface="Arial"/>
                <a:ea typeface="Arial"/>
                <a:cs typeface="Arial"/>
                <a:sym typeface="Arial"/>
              </a:defRPr>
            </a:lvl6pPr>
            <a:lvl7pPr marL="0" marR="0" lvl="6" indent="0" algn="r">
              <a:lnSpc>
                <a:spcPct val="100000"/>
              </a:lnSpc>
              <a:spcBef>
                <a:spcPts val="0"/>
              </a:spcBef>
              <a:spcAft>
                <a:spcPts val="0"/>
              </a:spcAft>
              <a:buSzPts val="1200"/>
              <a:buNone/>
              <a:defRPr sz="1200" b="0" i="0">
                <a:solidFill>
                  <a:schemeClr val="dk1"/>
                </a:solidFill>
                <a:latin typeface="Arial"/>
                <a:ea typeface="Arial"/>
                <a:cs typeface="Arial"/>
                <a:sym typeface="Arial"/>
              </a:defRPr>
            </a:lvl7pPr>
            <a:lvl8pPr marL="0" marR="0" lvl="7" indent="0" algn="r">
              <a:lnSpc>
                <a:spcPct val="100000"/>
              </a:lnSpc>
              <a:spcBef>
                <a:spcPts val="0"/>
              </a:spcBef>
              <a:spcAft>
                <a:spcPts val="0"/>
              </a:spcAft>
              <a:buSzPts val="1200"/>
              <a:buNone/>
              <a:defRPr sz="1200" b="0" i="0">
                <a:solidFill>
                  <a:schemeClr val="dk1"/>
                </a:solidFill>
                <a:latin typeface="Arial"/>
                <a:ea typeface="Arial"/>
                <a:cs typeface="Arial"/>
                <a:sym typeface="Arial"/>
              </a:defRPr>
            </a:lvl8pPr>
            <a:lvl9pPr marL="0" marR="0" lvl="8" indent="0" algn="r">
              <a:lnSpc>
                <a:spcPct val="100000"/>
              </a:lnSpc>
              <a:spcBef>
                <a:spcPts val="0"/>
              </a:spcBef>
              <a:spcAft>
                <a:spcPts val="0"/>
              </a:spcAft>
              <a:buSzPts val="1200"/>
              <a:buNone/>
              <a:defRPr sz="12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39" name="Google Shape;39;p25" descr="A green and black logo&#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426155" y="3196396"/>
            <a:ext cx="596911" cy="1529074"/>
          </a:xfrm>
          <a:prstGeom prst="rect">
            <a:avLst/>
          </a:prstGeom>
          <a:noFill/>
          <a:ln>
            <a:noFill/>
          </a:ln>
        </p:spPr>
      </p:pic>
      <p:sp>
        <p:nvSpPr>
          <p:cNvPr id="40" name="Google Shape;40;p25"/>
          <p:cNvSpPr txBox="1"/>
          <p:nvPr/>
        </p:nvSpPr>
        <p:spPr>
          <a:xfrm>
            <a:off x="6851350" y="3263625"/>
            <a:ext cx="174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chemeClr val="accent3"/>
                </a:solidFill>
                <a:latin typeface="Arial"/>
                <a:ea typeface="Arial"/>
                <a:cs typeface="Arial"/>
                <a:sym typeface="Arial"/>
                <a:hlinkClick r:id="rId5">
                  <a:extLst>
                    <a:ext uri="{A12FA001-AC4F-418D-AE19-62706E023703}">
                      <ahyp:hlinkClr xmlns:ahyp="http://schemas.microsoft.com/office/drawing/2018/hyperlinkcolor" val="tx"/>
                    </a:ext>
                  </a:extLst>
                </a:hlinkClick>
              </a:rPr>
              <a:t>@UNPplus</a:t>
            </a:r>
            <a:endParaRPr sz="1800" b="0" i="0" u="none" strike="noStrike" cap="none">
              <a:solidFill>
                <a:schemeClr val="accent3"/>
              </a:solidFill>
              <a:latin typeface="Arial"/>
              <a:ea typeface="Arial"/>
              <a:cs typeface="Arial"/>
              <a:sym typeface="Arial"/>
            </a:endParaRPr>
          </a:p>
        </p:txBody>
      </p:sp>
      <p:sp>
        <p:nvSpPr>
          <p:cNvPr id="41" name="Google Shape;41;p25"/>
          <p:cNvSpPr txBox="1"/>
          <p:nvPr/>
        </p:nvSpPr>
        <p:spPr>
          <a:xfrm>
            <a:off x="6851350" y="3736050"/>
            <a:ext cx="3596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chemeClr val="accent3"/>
                </a:solidFill>
                <a:latin typeface="Arial"/>
                <a:ea typeface="Arial"/>
                <a:cs typeface="Arial"/>
                <a:sym typeface="Arial"/>
                <a:hlinkClick r:id="rId6">
                  <a:extLst>
                    <a:ext uri="{A12FA001-AC4F-418D-AE19-62706E023703}">
                      <ahyp:hlinkClr xmlns:ahyp="http://schemas.microsoft.com/office/drawing/2018/hyperlinkcolor" val="tx"/>
                    </a:ext>
                  </a:extLst>
                </a:hlinkClick>
              </a:rPr>
              <a:t>https://urbannatureplans.eu/</a:t>
            </a:r>
            <a:r>
              <a:rPr lang="en-GB" sz="1800" b="0" i="0" u="none" strike="noStrike" cap="none">
                <a:solidFill>
                  <a:schemeClr val="accent3"/>
                </a:solidFill>
                <a:latin typeface="Arial"/>
                <a:ea typeface="Arial"/>
                <a:cs typeface="Arial"/>
                <a:sym typeface="Arial"/>
              </a:rPr>
              <a:t> </a:t>
            </a:r>
            <a:endParaRPr sz="1800" b="0" i="0" u="none" strike="noStrike" cap="none">
              <a:solidFill>
                <a:schemeClr val="accent3"/>
              </a:solidFill>
              <a:latin typeface="Arial"/>
              <a:ea typeface="Arial"/>
              <a:cs typeface="Arial"/>
              <a:sym typeface="Arial"/>
            </a:endParaRPr>
          </a:p>
        </p:txBody>
      </p:sp>
      <p:sp>
        <p:nvSpPr>
          <p:cNvPr id="42" name="Google Shape;42;p25"/>
          <p:cNvSpPr txBox="1"/>
          <p:nvPr/>
        </p:nvSpPr>
        <p:spPr>
          <a:xfrm>
            <a:off x="6851349" y="4233325"/>
            <a:ext cx="2131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chemeClr val="accent3"/>
                </a:solidFill>
                <a:latin typeface="Arial"/>
                <a:ea typeface="Arial"/>
                <a:cs typeface="Arial"/>
                <a:sym typeface="Arial"/>
                <a:hlinkClick r:id="rId7">
                  <a:extLst>
                    <a:ext uri="{A12FA001-AC4F-418D-AE19-62706E023703}">
                      <ahyp:hlinkClr xmlns:ahyp="http://schemas.microsoft.com/office/drawing/2018/hyperlinkcolor" val="tx"/>
                    </a:ext>
                  </a:extLst>
                </a:hlinkClick>
              </a:rPr>
              <a:t>UNPplus EU</a:t>
            </a:r>
            <a:endParaRPr sz="1800" b="0" i="0" u="none" strike="noStrike" cap="none">
              <a:solidFill>
                <a:schemeClr val="accent3"/>
              </a:solidFill>
              <a:latin typeface="Arial"/>
              <a:ea typeface="Arial"/>
              <a:cs typeface="Arial"/>
              <a:sym typeface="Arial"/>
            </a:endParaRPr>
          </a:p>
        </p:txBody>
      </p:sp>
      <p:sp>
        <p:nvSpPr>
          <p:cNvPr id="43" name="Google Shape;43;p25"/>
          <p:cNvSpPr/>
          <p:nvPr/>
        </p:nvSpPr>
        <p:spPr>
          <a:xfrm>
            <a:off x="0" y="1418066"/>
            <a:ext cx="12308305" cy="1683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4" name="Google Shape;44;p25"/>
          <p:cNvSpPr/>
          <p:nvPr/>
        </p:nvSpPr>
        <p:spPr>
          <a:xfrm>
            <a:off x="0" y="1586418"/>
            <a:ext cx="12308305" cy="10310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45" name="Google Shape;45;p25"/>
          <p:cNvCxnSpPr/>
          <p:nvPr/>
        </p:nvCxnSpPr>
        <p:spPr>
          <a:xfrm>
            <a:off x="5931673" y="3124200"/>
            <a:ext cx="0" cy="3294100"/>
          </a:xfrm>
          <a:prstGeom prst="straightConnector1">
            <a:avLst/>
          </a:prstGeom>
          <a:noFill/>
          <a:ln w="19050" cap="flat" cmpd="sng">
            <a:solidFill>
              <a:schemeClr val="accent1"/>
            </a:solidFill>
            <a:prstDash val="solid"/>
            <a:miter lim="800000"/>
            <a:headEnd type="none" w="sm" len="sm"/>
            <a:tailEnd type="none" w="sm" len="sm"/>
          </a:ln>
        </p:spPr>
      </p:cxnSp>
      <p:sp>
        <p:nvSpPr>
          <p:cNvPr id="46" name="Google Shape;46;p25"/>
          <p:cNvSpPr txBox="1">
            <a:spLocks noGrp="1"/>
          </p:cNvSpPr>
          <p:nvPr>
            <p:ph type="title"/>
          </p:nvPr>
        </p:nvSpPr>
        <p:spPr>
          <a:xfrm>
            <a:off x="1663114" y="1742746"/>
            <a:ext cx="898207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pic>
        <p:nvPicPr>
          <p:cNvPr id="47" name="Google Shape;47;p25" descr="A logo with text overlay&#10;&#10;Description automatically generated"/>
          <p:cNvPicPr preferRelativeResize="0"/>
          <p:nvPr/>
        </p:nvPicPr>
        <p:blipFill rotWithShape="1">
          <a:blip r:embed="rId8">
            <a:alphaModFix/>
          </a:blip>
          <a:srcRect/>
          <a:stretch/>
        </p:blipFill>
        <p:spPr>
          <a:xfrm>
            <a:off x="0" y="0"/>
            <a:ext cx="2625725" cy="1595438"/>
          </a:xfrm>
          <a:prstGeom prst="rect">
            <a:avLst/>
          </a:prstGeom>
          <a:noFill/>
          <a:ln>
            <a:noFill/>
          </a:ln>
        </p:spPr>
      </p:pic>
      <p:pic>
        <p:nvPicPr>
          <p:cNvPr id="48" name="Google Shape;48;p2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0" y="3219160"/>
            <a:ext cx="5811499" cy="2905750"/>
          </a:xfrm>
          <a:prstGeom prst="rect">
            <a:avLst/>
          </a:prstGeom>
          <a:noFill/>
          <a:ln>
            <a:noFill/>
          </a:ln>
        </p:spPr>
      </p:pic>
    </p:spTree>
    <p:extLst>
      <p:ext uri="{BB962C8B-B14F-4D97-AF65-F5344CB8AC3E}">
        <p14:creationId xmlns:p14="http://schemas.microsoft.com/office/powerpoint/2010/main" val="27678625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810F6-A2DD-2209-91F7-7D015205F55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03690F1-ECDF-F096-C92E-D406212D71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0B3BECE-F547-C5DF-42EF-D998A58C923D}"/>
              </a:ext>
            </a:extLst>
          </p:cNvPr>
          <p:cNvSpPr>
            <a:spLocks noGrp="1"/>
          </p:cNvSpPr>
          <p:nvPr>
            <p:ph type="dt" sz="half" idx="10"/>
          </p:nvPr>
        </p:nvSpPr>
        <p:spPr/>
        <p:txBody>
          <a:bodyPr/>
          <a:lstStyle/>
          <a:p>
            <a:fld id="{58E7A9A5-368B-4AA6-9752-5F22C41582C8}" type="datetimeFigureOut">
              <a:rPr lang="nl-NL" smtClean="0"/>
              <a:t>23-04-2025</a:t>
            </a:fld>
            <a:endParaRPr lang="nl-NL"/>
          </a:p>
        </p:txBody>
      </p:sp>
      <p:sp>
        <p:nvSpPr>
          <p:cNvPr id="5" name="Tijdelijke aanduiding voor voettekst 4">
            <a:extLst>
              <a:ext uri="{FF2B5EF4-FFF2-40B4-BE49-F238E27FC236}">
                <a16:creationId xmlns:a16="http://schemas.microsoft.com/office/drawing/2014/main" id="{28BF1E7D-3657-B700-1C46-890200951BA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09014EA-64BB-5B9C-D200-284262CCC834}"/>
              </a:ext>
            </a:extLst>
          </p:cNvPr>
          <p:cNvSpPr>
            <a:spLocks noGrp="1"/>
          </p:cNvSpPr>
          <p:nvPr>
            <p:ph type="sldNum" sz="quarter" idx="12"/>
          </p:nvPr>
        </p:nvSpPr>
        <p:spPr/>
        <p:txBody>
          <a:bodyPr/>
          <a:lstStyle/>
          <a:p>
            <a:fld id="{D9B564A6-2345-4251-AC94-8715ACEC831C}" type="slidenum">
              <a:rPr lang="nl-NL" smtClean="0"/>
              <a:t>‹#›</a:t>
            </a:fld>
            <a:endParaRPr lang="nl-NL"/>
          </a:p>
        </p:txBody>
      </p:sp>
    </p:spTree>
    <p:extLst>
      <p:ext uri="{BB962C8B-B14F-4D97-AF65-F5344CB8AC3E}">
        <p14:creationId xmlns:p14="http://schemas.microsoft.com/office/powerpoint/2010/main" val="30513471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CD135-6742-8DA0-076C-07C3D207ED9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002B498-D3A2-4ED2-445E-40A78789424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BA2113B-C110-F0B6-C65F-4B85E6498F29}"/>
              </a:ext>
            </a:extLst>
          </p:cNvPr>
          <p:cNvSpPr>
            <a:spLocks noGrp="1"/>
          </p:cNvSpPr>
          <p:nvPr>
            <p:ph type="dt" sz="half" idx="10"/>
          </p:nvPr>
        </p:nvSpPr>
        <p:spPr/>
        <p:txBody>
          <a:bodyPr/>
          <a:lstStyle/>
          <a:p>
            <a:fld id="{58E7A9A5-368B-4AA6-9752-5F22C41582C8}" type="datetimeFigureOut">
              <a:rPr lang="nl-NL" smtClean="0"/>
              <a:t>23-04-2025</a:t>
            </a:fld>
            <a:endParaRPr lang="nl-NL"/>
          </a:p>
        </p:txBody>
      </p:sp>
      <p:sp>
        <p:nvSpPr>
          <p:cNvPr id="5" name="Tijdelijke aanduiding voor voettekst 4">
            <a:extLst>
              <a:ext uri="{FF2B5EF4-FFF2-40B4-BE49-F238E27FC236}">
                <a16:creationId xmlns:a16="http://schemas.microsoft.com/office/drawing/2014/main" id="{80859F1C-B363-068D-82E6-8AC7938C52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1EFC672-E098-16DE-1E38-543C2945077F}"/>
              </a:ext>
            </a:extLst>
          </p:cNvPr>
          <p:cNvSpPr>
            <a:spLocks noGrp="1"/>
          </p:cNvSpPr>
          <p:nvPr>
            <p:ph type="sldNum" sz="quarter" idx="12"/>
          </p:nvPr>
        </p:nvSpPr>
        <p:spPr/>
        <p:txBody>
          <a:bodyPr/>
          <a:lstStyle/>
          <a:p>
            <a:fld id="{D9B564A6-2345-4251-AC94-8715ACEC831C}" type="slidenum">
              <a:rPr lang="nl-NL" smtClean="0"/>
              <a:t>‹#›</a:t>
            </a:fld>
            <a:endParaRPr lang="nl-NL"/>
          </a:p>
        </p:txBody>
      </p:sp>
    </p:spTree>
    <p:extLst>
      <p:ext uri="{BB962C8B-B14F-4D97-AF65-F5344CB8AC3E}">
        <p14:creationId xmlns:p14="http://schemas.microsoft.com/office/powerpoint/2010/main" val="861977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707AD-F664-D467-3E40-E0EA97F2C68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36F082D-3DDF-242C-999C-70B79D2081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2F2B38E-8BA5-7781-1286-C8BEE18D8AD1}"/>
              </a:ext>
            </a:extLst>
          </p:cNvPr>
          <p:cNvSpPr>
            <a:spLocks noGrp="1"/>
          </p:cNvSpPr>
          <p:nvPr>
            <p:ph type="dt" sz="half" idx="10"/>
          </p:nvPr>
        </p:nvSpPr>
        <p:spPr/>
        <p:txBody>
          <a:bodyPr/>
          <a:lstStyle/>
          <a:p>
            <a:fld id="{58E7A9A5-368B-4AA6-9752-5F22C41582C8}" type="datetimeFigureOut">
              <a:rPr lang="nl-NL" smtClean="0"/>
              <a:t>23-04-2025</a:t>
            </a:fld>
            <a:endParaRPr lang="nl-NL"/>
          </a:p>
        </p:txBody>
      </p:sp>
      <p:sp>
        <p:nvSpPr>
          <p:cNvPr id="5" name="Tijdelijke aanduiding voor voettekst 4">
            <a:extLst>
              <a:ext uri="{FF2B5EF4-FFF2-40B4-BE49-F238E27FC236}">
                <a16:creationId xmlns:a16="http://schemas.microsoft.com/office/drawing/2014/main" id="{8C7AE551-19C2-5B64-8488-EF77C3B4193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D51F4B3-E642-6F86-E075-BCF4CAE8286D}"/>
              </a:ext>
            </a:extLst>
          </p:cNvPr>
          <p:cNvSpPr>
            <a:spLocks noGrp="1"/>
          </p:cNvSpPr>
          <p:nvPr>
            <p:ph type="sldNum" sz="quarter" idx="12"/>
          </p:nvPr>
        </p:nvSpPr>
        <p:spPr/>
        <p:txBody>
          <a:bodyPr/>
          <a:lstStyle/>
          <a:p>
            <a:fld id="{D9B564A6-2345-4251-AC94-8715ACEC831C}" type="slidenum">
              <a:rPr lang="nl-NL" smtClean="0"/>
              <a:t>‹#›</a:t>
            </a:fld>
            <a:endParaRPr lang="nl-NL"/>
          </a:p>
        </p:txBody>
      </p:sp>
    </p:spTree>
    <p:extLst>
      <p:ext uri="{BB962C8B-B14F-4D97-AF65-F5344CB8AC3E}">
        <p14:creationId xmlns:p14="http://schemas.microsoft.com/office/powerpoint/2010/main" val="26695200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D2E63-BEC5-57D9-54DD-BAFBD6F2E71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48EEB20-B85C-1EB6-D337-B33ADA256AB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57B47DA-E95B-ECE3-C8F6-3F30D8B9E97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7076437-E1F3-B3E3-969B-739D4447355B}"/>
              </a:ext>
            </a:extLst>
          </p:cNvPr>
          <p:cNvSpPr>
            <a:spLocks noGrp="1"/>
          </p:cNvSpPr>
          <p:nvPr>
            <p:ph type="dt" sz="half" idx="10"/>
          </p:nvPr>
        </p:nvSpPr>
        <p:spPr/>
        <p:txBody>
          <a:bodyPr/>
          <a:lstStyle/>
          <a:p>
            <a:fld id="{58E7A9A5-368B-4AA6-9752-5F22C41582C8}" type="datetimeFigureOut">
              <a:rPr lang="nl-NL" smtClean="0"/>
              <a:t>23-04-2025</a:t>
            </a:fld>
            <a:endParaRPr lang="nl-NL"/>
          </a:p>
        </p:txBody>
      </p:sp>
      <p:sp>
        <p:nvSpPr>
          <p:cNvPr id="6" name="Tijdelijke aanduiding voor voettekst 5">
            <a:extLst>
              <a:ext uri="{FF2B5EF4-FFF2-40B4-BE49-F238E27FC236}">
                <a16:creationId xmlns:a16="http://schemas.microsoft.com/office/drawing/2014/main" id="{DA37467B-C99F-FCB1-DB91-7714ABC6890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2D11A92-5232-3B68-7C84-BA4D430B115C}"/>
              </a:ext>
            </a:extLst>
          </p:cNvPr>
          <p:cNvSpPr>
            <a:spLocks noGrp="1"/>
          </p:cNvSpPr>
          <p:nvPr>
            <p:ph type="sldNum" sz="quarter" idx="12"/>
          </p:nvPr>
        </p:nvSpPr>
        <p:spPr/>
        <p:txBody>
          <a:bodyPr/>
          <a:lstStyle/>
          <a:p>
            <a:fld id="{D9B564A6-2345-4251-AC94-8715ACEC831C}" type="slidenum">
              <a:rPr lang="nl-NL" smtClean="0"/>
              <a:t>‹#›</a:t>
            </a:fld>
            <a:endParaRPr lang="nl-NL"/>
          </a:p>
        </p:txBody>
      </p:sp>
    </p:spTree>
    <p:extLst>
      <p:ext uri="{BB962C8B-B14F-4D97-AF65-F5344CB8AC3E}">
        <p14:creationId xmlns:p14="http://schemas.microsoft.com/office/powerpoint/2010/main" val="5057444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C4699B-A9CE-418E-A706-57C31305A89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59170CD-CFA1-50AC-19DD-3CA11414B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7C3B9A8-6435-D2D9-2EC0-8D8B2CA2D3B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10F7962-DC57-7B54-F3AF-38E46D926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CE2CCD3-FF01-8680-F4F8-92528EA2D7B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BCBED79-517D-4CEC-20DC-00843B693C61}"/>
              </a:ext>
            </a:extLst>
          </p:cNvPr>
          <p:cNvSpPr>
            <a:spLocks noGrp="1"/>
          </p:cNvSpPr>
          <p:nvPr>
            <p:ph type="dt" sz="half" idx="10"/>
          </p:nvPr>
        </p:nvSpPr>
        <p:spPr/>
        <p:txBody>
          <a:bodyPr/>
          <a:lstStyle/>
          <a:p>
            <a:fld id="{58E7A9A5-368B-4AA6-9752-5F22C41582C8}" type="datetimeFigureOut">
              <a:rPr lang="nl-NL" smtClean="0"/>
              <a:t>23-04-2025</a:t>
            </a:fld>
            <a:endParaRPr lang="nl-NL"/>
          </a:p>
        </p:txBody>
      </p:sp>
      <p:sp>
        <p:nvSpPr>
          <p:cNvPr id="8" name="Tijdelijke aanduiding voor voettekst 7">
            <a:extLst>
              <a:ext uri="{FF2B5EF4-FFF2-40B4-BE49-F238E27FC236}">
                <a16:creationId xmlns:a16="http://schemas.microsoft.com/office/drawing/2014/main" id="{5D0CC9AA-1799-F0EE-0C3E-8660FC704C7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0FEDA1-6C79-E686-1729-C08ED1CCA8DC}"/>
              </a:ext>
            </a:extLst>
          </p:cNvPr>
          <p:cNvSpPr>
            <a:spLocks noGrp="1"/>
          </p:cNvSpPr>
          <p:nvPr>
            <p:ph type="sldNum" sz="quarter" idx="12"/>
          </p:nvPr>
        </p:nvSpPr>
        <p:spPr/>
        <p:txBody>
          <a:bodyPr/>
          <a:lstStyle/>
          <a:p>
            <a:fld id="{D9B564A6-2345-4251-AC94-8715ACEC831C}" type="slidenum">
              <a:rPr lang="nl-NL" smtClean="0"/>
              <a:t>‹#›</a:t>
            </a:fld>
            <a:endParaRPr lang="nl-NL"/>
          </a:p>
        </p:txBody>
      </p:sp>
    </p:spTree>
    <p:extLst>
      <p:ext uri="{BB962C8B-B14F-4D97-AF65-F5344CB8AC3E}">
        <p14:creationId xmlns:p14="http://schemas.microsoft.com/office/powerpoint/2010/main" val="4038585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7B935-A769-407A-D635-102732E6150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FF36E03-5429-EC87-8639-505E043F55AE}"/>
              </a:ext>
            </a:extLst>
          </p:cNvPr>
          <p:cNvSpPr>
            <a:spLocks noGrp="1"/>
          </p:cNvSpPr>
          <p:nvPr>
            <p:ph type="dt" sz="half" idx="10"/>
          </p:nvPr>
        </p:nvSpPr>
        <p:spPr/>
        <p:txBody>
          <a:bodyPr/>
          <a:lstStyle/>
          <a:p>
            <a:fld id="{58E7A9A5-368B-4AA6-9752-5F22C41582C8}" type="datetimeFigureOut">
              <a:rPr lang="nl-NL" smtClean="0"/>
              <a:t>23-04-2025</a:t>
            </a:fld>
            <a:endParaRPr lang="nl-NL"/>
          </a:p>
        </p:txBody>
      </p:sp>
      <p:sp>
        <p:nvSpPr>
          <p:cNvPr id="4" name="Tijdelijke aanduiding voor voettekst 3">
            <a:extLst>
              <a:ext uri="{FF2B5EF4-FFF2-40B4-BE49-F238E27FC236}">
                <a16:creationId xmlns:a16="http://schemas.microsoft.com/office/drawing/2014/main" id="{AC962FD9-065D-5860-6F5F-CB24049BF4C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2EB6D0A-5FE4-9A87-A58D-9B9928134805}"/>
              </a:ext>
            </a:extLst>
          </p:cNvPr>
          <p:cNvSpPr>
            <a:spLocks noGrp="1"/>
          </p:cNvSpPr>
          <p:nvPr>
            <p:ph type="sldNum" sz="quarter" idx="12"/>
          </p:nvPr>
        </p:nvSpPr>
        <p:spPr/>
        <p:txBody>
          <a:bodyPr/>
          <a:lstStyle/>
          <a:p>
            <a:fld id="{D9B564A6-2345-4251-AC94-8715ACEC831C}" type="slidenum">
              <a:rPr lang="nl-NL" smtClean="0"/>
              <a:t>‹#›</a:t>
            </a:fld>
            <a:endParaRPr lang="nl-NL"/>
          </a:p>
        </p:txBody>
      </p:sp>
    </p:spTree>
    <p:extLst>
      <p:ext uri="{BB962C8B-B14F-4D97-AF65-F5344CB8AC3E}">
        <p14:creationId xmlns:p14="http://schemas.microsoft.com/office/powerpoint/2010/main" val="320193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775CFDA-1441-55B6-152B-736FD2796002}"/>
              </a:ext>
            </a:extLst>
          </p:cNvPr>
          <p:cNvSpPr>
            <a:spLocks noGrp="1"/>
          </p:cNvSpPr>
          <p:nvPr>
            <p:ph type="dt" sz="half" idx="10"/>
          </p:nvPr>
        </p:nvSpPr>
        <p:spPr/>
        <p:txBody>
          <a:bodyPr/>
          <a:lstStyle/>
          <a:p>
            <a:fld id="{58E7A9A5-368B-4AA6-9752-5F22C41582C8}" type="datetimeFigureOut">
              <a:rPr lang="nl-NL" smtClean="0"/>
              <a:t>23-04-2025</a:t>
            </a:fld>
            <a:endParaRPr lang="nl-NL"/>
          </a:p>
        </p:txBody>
      </p:sp>
      <p:sp>
        <p:nvSpPr>
          <p:cNvPr id="3" name="Tijdelijke aanduiding voor voettekst 2">
            <a:extLst>
              <a:ext uri="{FF2B5EF4-FFF2-40B4-BE49-F238E27FC236}">
                <a16:creationId xmlns:a16="http://schemas.microsoft.com/office/drawing/2014/main" id="{9A157F05-15F6-5219-777E-5EDB8D6DA75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6D58D47-084A-C772-63FD-E9F67CAA8AC2}"/>
              </a:ext>
            </a:extLst>
          </p:cNvPr>
          <p:cNvSpPr>
            <a:spLocks noGrp="1"/>
          </p:cNvSpPr>
          <p:nvPr>
            <p:ph type="sldNum" sz="quarter" idx="12"/>
          </p:nvPr>
        </p:nvSpPr>
        <p:spPr/>
        <p:txBody>
          <a:bodyPr/>
          <a:lstStyle/>
          <a:p>
            <a:fld id="{D9B564A6-2345-4251-AC94-8715ACEC831C}" type="slidenum">
              <a:rPr lang="nl-NL" smtClean="0"/>
              <a:t>‹#›</a:t>
            </a:fld>
            <a:endParaRPr lang="nl-NL"/>
          </a:p>
        </p:txBody>
      </p:sp>
    </p:spTree>
    <p:extLst>
      <p:ext uri="{BB962C8B-B14F-4D97-AF65-F5344CB8AC3E}">
        <p14:creationId xmlns:p14="http://schemas.microsoft.com/office/powerpoint/2010/main" val="180564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Title 1"/>
          <p:cNvSpPr>
            <a:spLocks noGrp="1"/>
          </p:cNvSpPr>
          <p:nvPr>
            <p:ph type="title"/>
          </p:nvPr>
        </p:nvSpPr>
        <p:spPr>
          <a:xfrm>
            <a:off x="3418914" y="932723"/>
            <a:ext cx="8533737" cy="1143000"/>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21" name="Content Placeholder 2"/>
          <p:cNvSpPr>
            <a:spLocks noGrp="1"/>
          </p:cNvSpPr>
          <p:nvPr>
            <p:ph idx="13"/>
          </p:nvPr>
        </p:nvSpPr>
        <p:spPr>
          <a:xfrm>
            <a:off x="6288466" y="2127550"/>
            <a:ext cx="2784309" cy="3369239"/>
          </a:xfrm>
          <a:prstGeom prst="rect">
            <a:avLst/>
          </a:prstGeom>
        </p:spPr>
        <p:txBody>
          <a:bodyPr>
            <a:noAutofit/>
          </a:bodyPr>
          <a:lstStyle>
            <a:lvl1pPr marL="0" indent="0" algn="ctr">
              <a:buNone/>
              <a:defRPr sz="2667">
                <a:solidFill>
                  <a:srgbClr val="1C7DC3"/>
                </a:solidFill>
              </a:defRPr>
            </a:lvl1pPr>
            <a:lvl2pPr marL="609585" indent="0" algn="ctr">
              <a:buNone/>
              <a:defRPr sz="2667">
                <a:solidFill>
                  <a:srgbClr val="1C7DC3"/>
                </a:solidFill>
              </a:defRPr>
            </a:lvl2pPr>
            <a:lvl3pPr marL="1219170" indent="0" algn="ctr">
              <a:buNone/>
              <a:defRPr sz="2667">
                <a:solidFill>
                  <a:srgbClr val="1C7DC3"/>
                </a:solidFill>
              </a:defRPr>
            </a:lvl3pPr>
            <a:lvl4pPr marL="1828754" indent="0" algn="ctr">
              <a:buNone/>
              <a:defRPr sz="2667">
                <a:solidFill>
                  <a:srgbClr val="1C7DC3"/>
                </a:solidFill>
              </a:defRPr>
            </a:lvl4pPr>
            <a:lvl5pPr marL="2438339" indent="0" algn="ctr">
              <a:buNone/>
              <a:defRPr sz="2667">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6" name="Text Placeholder 23"/>
          <p:cNvSpPr>
            <a:spLocks noGrp="1"/>
          </p:cNvSpPr>
          <p:nvPr>
            <p:ph type="body" sz="quarter" idx="15"/>
          </p:nvPr>
        </p:nvSpPr>
        <p:spPr>
          <a:xfrm>
            <a:off x="3408727" y="2126524"/>
            <a:ext cx="2688167" cy="3361267"/>
          </a:xfrm>
          <a:prstGeom prst="rect">
            <a:avLst/>
          </a:prstGeom>
        </p:spPr>
        <p:txBody>
          <a:bodyPr>
            <a:noAutofit/>
          </a:bodyPr>
          <a:lstStyle>
            <a:lvl1pPr marL="0" indent="0" algn="ctr">
              <a:buFontTx/>
              <a:buNone/>
              <a:defRPr sz="2667">
                <a:solidFill>
                  <a:srgbClr val="1C7DC3"/>
                </a:solidFill>
              </a:defRPr>
            </a:lvl1pPr>
            <a:lvl2pPr marL="609585" indent="0">
              <a:buFontTx/>
              <a:buNone/>
              <a:defRPr sz="2667">
                <a:solidFill>
                  <a:srgbClr val="D0D0D0"/>
                </a:solidFill>
              </a:defRPr>
            </a:lvl2pPr>
            <a:lvl3pPr marL="1219170" indent="0">
              <a:buFontTx/>
              <a:buNone/>
              <a:defRPr sz="2667">
                <a:solidFill>
                  <a:srgbClr val="D0D0D0"/>
                </a:solidFill>
              </a:defRPr>
            </a:lvl3pPr>
            <a:lvl4pPr marL="1828754" indent="0">
              <a:buFontTx/>
              <a:buNone/>
              <a:defRPr sz="2667">
                <a:solidFill>
                  <a:srgbClr val="D0D0D0"/>
                </a:solidFill>
              </a:defRPr>
            </a:lvl4pPr>
            <a:lvl5pPr marL="2438339" indent="0">
              <a:buFontTx/>
              <a:buNone/>
              <a:defRPr sz="2667">
                <a:solidFill>
                  <a:srgbClr val="D0D0D0"/>
                </a:solidFill>
              </a:defRPr>
            </a:lvl5pPr>
          </a:lstStyle>
          <a:p>
            <a:pPr lvl="0"/>
            <a:r>
              <a:rPr lang="en-US"/>
              <a:t>Click to edit Master text styles</a:t>
            </a:r>
          </a:p>
        </p:txBody>
      </p:sp>
      <p:sp>
        <p:nvSpPr>
          <p:cNvPr id="27" name="Text Placeholder 23"/>
          <p:cNvSpPr>
            <a:spLocks noGrp="1"/>
          </p:cNvSpPr>
          <p:nvPr>
            <p:ph type="body" sz="quarter" idx="16"/>
          </p:nvPr>
        </p:nvSpPr>
        <p:spPr>
          <a:xfrm>
            <a:off x="9264353" y="2126524"/>
            <a:ext cx="2688167" cy="3361267"/>
          </a:xfrm>
          <a:prstGeom prst="rect">
            <a:avLst/>
          </a:prstGeom>
        </p:spPr>
        <p:txBody>
          <a:bodyPr>
            <a:noAutofit/>
          </a:bodyPr>
          <a:lstStyle>
            <a:lvl1pPr marL="0" indent="0" algn="ctr">
              <a:buFontTx/>
              <a:buNone/>
              <a:defRPr sz="2667">
                <a:solidFill>
                  <a:srgbClr val="1C7DC3"/>
                </a:solidFill>
              </a:defRPr>
            </a:lvl1pPr>
            <a:lvl2pPr marL="609585" indent="0">
              <a:buFontTx/>
              <a:buNone/>
              <a:defRPr sz="2667">
                <a:solidFill>
                  <a:srgbClr val="D0D0D0"/>
                </a:solidFill>
              </a:defRPr>
            </a:lvl2pPr>
            <a:lvl3pPr marL="1219170" indent="0">
              <a:buFontTx/>
              <a:buNone/>
              <a:defRPr sz="2667">
                <a:solidFill>
                  <a:srgbClr val="D0D0D0"/>
                </a:solidFill>
              </a:defRPr>
            </a:lvl3pPr>
            <a:lvl4pPr marL="1828754" indent="0">
              <a:buFontTx/>
              <a:buNone/>
              <a:defRPr sz="2667">
                <a:solidFill>
                  <a:srgbClr val="D0D0D0"/>
                </a:solidFill>
              </a:defRPr>
            </a:lvl4pPr>
            <a:lvl5pPr marL="2438339" indent="0">
              <a:buFontTx/>
              <a:buNone/>
              <a:defRPr sz="2667">
                <a:solidFill>
                  <a:srgbClr val="D0D0D0"/>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CC097ACD-CF35-C99C-9C55-C9FA2B4FB2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036115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7D387-7F82-29F3-855E-56100C757A3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B27F26E-EB40-A313-77BF-0114F7E2D4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8A21017-3C9C-4DAF-747E-DF2FF1610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6DDDA9-E055-3125-F21A-727E1114F790}"/>
              </a:ext>
            </a:extLst>
          </p:cNvPr>
          <p:cNvSpPr>
            <a:spLocks noGrp="1"/>
          </p:cNvSpPr>
          <p:nvPr>
            <p:ph type="dt" sz="half" idx="10"/>
          </p:nvPr>
        </p:nvSpPr>
        <p:spPr/>
        <p:txBody>
          <a:bodyPr/>
          <a:lstStyle/>
          <a:p>
            <a:fld id="{58E7A9A5-368B-4AA6-9752-5F22C41582C8}" type="datetimeFigureOut">
              <a:rPr lang="nl-NL" smtClean="0"/>
              <a:t>23-04-2025</a:t>
            </a:fld>
            <a:endParaRPr lang="nl-NL"/>
          </a:p>
        </p:txBody>
      </p:sp>
      <p:sp>
        <p:nvSpPr>
          <p:cNvPr id="6" name="Tijdelijke aanduiding voor voettekst 5">
            <a:extLst>
              <a:ext uri="{FF2B5EF4-FFF2-40B4-BE49-F238E27FC236}">
                <a16:creationId xmlns:a16="http://schemas.microsoft.com/office/drawing/2014/main" id="{0057AE75-86E1-0FC3-505D-ABEB9DA2119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A4ABDBE-BB4D-F127-0ECE-7A50171278B9}"/>
              </a:ext>
            </a:extLst>
          </p:cNvPr>
          <p:cNvSpPr>
            <a:spLocks noGrp="1"/>
          </p:cNvSpPr>
          <p:nvPr>
            <p:ph type="sldNum" sz="quarter" idx="12"/>
          </p:nvPr>
        </p:nvSpPr>
        <p:spPr/>
        <p:txBody>
          <a:bodyPr/>
          <a:lstStyle/>
          <a:p>
            <a:fld id="{D9B564A6-2345-4251-AC94-8715ACEC831C}" type="slidenum">
              <a:rPr lang="nl-NL" smtClean="0"/>
              <a:t>‹#›</a:t>
            </a:fld>
            <a:endParaRPr lang="nl-NL"/>
          </a:p>
        </p:txBody>
      </p:sp>
    </p:spTree>
    <p:extLst>
      <p:ext uri="{BB962C8B-B14F-4D97-AF65-F5344CB8AC3E}">
        <p14:creationId xmlns:p14="http://schemas.microsoft.com/office/powerpoint/2010/main" val="3289177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B539B-35FC-3677-20EE-68CD53AFA8B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BC0A1D2-7010-8D5D-15CB-8516F31E3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AAF4509-9E4D-9F56-69F8-316A04EE8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A324CB6-FFBF-EC28-9C3A-337332AEEFC8}"/>
              </a:ext>
            </a:extLst>
          </p:cNvPr>
          <p:cNvSpPr>
            <a:spLocks noGrp="1"/>
          </p:cNvSpPr>
          <p:nvPr>
            <p:ph type="dt" sz="half" idx="10"/>
          </p:nvPr>
        </p:nvSpPr>
        <p:spPr/>
        <p:txBody>
          <a:bodyPr/>
          <a:lstStyle/>
          <a:p>
            <a:fld id="{58E7A9A5-368B-4AA6-9752-5F22C41582C8}" type="datetimeFigureOut">
              <a:rPr lang="nl-NL" smtClean="0"/>
              <a:t>23-04-2025</a:t>
            </a:fld>
            <a:endParaRPr lang="nl-NL"/>
          </a:p>
        </p:txBody>
      </p:sp>
      <p:sp>
        <p:nvSpPr>
          <p:cNvPr id="6" name="Tijdelijke aanduiding voor voettekst 5">
            <a:extLst>
              <a:ext uri="{FF2B5EF4-FFF2-40B4-BE49-F238E27FC236}">
                <a16:creationId xmlns:a16="http://schemas.microsoft.com/office/drawing/2014/main" id="{E243EE77-10D8-CCEE-EA17-F55A5460E74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3E36F0D-DA10-A8E8-8714-23FBA0D4E300}"/>
              </a:ext>
            </a:extLst>
          </p:cNvPr>
          <p:cNvSpPr>
            <a:spLocks noGrp="1"/>
          </p:cNvSpPr>
          <p:nvPr>
            <p:ph type="sldNum" sz="quarter" idx="12"/>
          </p:nvPr>
        </p:nvSpPr>
        <p:spPr/>
        <p:txBody>
          <a:bodyPr/>
          <a:lstStyle/>
          <a:p>
            <a:fld id="{D9B564A6-2345-4251-AC94-8715ACEC831C}" type="slidenum">
              <a:rPr lang="nl-NL" smtClean="0"/>
              <a:t>‹#›</a:t>
            </a:fld>
            <a:endParaRPr lang="nl-NL"/>
          </a:p>
        </p:txBody>
      </p:sp>
    </p:spTree>
    <p:extLst>
      <p:ext uri="{BB962C8B-B14F-4D97-AF65-F5344CB8AC3E}">
        <p14:creationId xmlns:p14="http://schemas.microsoft.com/office/powerpoint/2010/main" val="38296598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7F2D9-CB20-E11E-C723-2B34FE440D7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891651A-F177-DA95-8FD2-5597C2C34B7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1E515A7-9829-79F7-ECFF-227AC462E517}"/>
              </a:ext>
            </a:extLst>
          </p:cNvPr>
          <p:cNvSpPr>
            <a:spLocks noGrp="1"/>
          </p:cNvSpPr>
          <p:nvPr>
            <p:ph type="dt" sz="half" idx="10"/>
          </p:nvPr>
        </p:nvSpPr>
        <p:spPr/>
        <p:txBody>
          <a:bodyPr/>
          <a:lstStyle/>
          <a:p>
            <a:fld id="{58E7A9A5-368B-4AA6-9752-5F22C41582C8}" type="datetimeFigureOut">
              <a:rPr lang="nl-NL" smtClean="0"/>
              <a:t>23-04-2025</a:t>
            </a:fld>
            <a:endParaRPr lang="nl-NL"/>
          </a:p>
        </p:txBody>
      </p:sp>
      <p:sp>
        <p:nvSpPr>
          <p:cNvPr id="5" name="Tijdelijke aanduiding voor voettekst 4">
            <a:extLst>
              <a:ext uri="{FF2B5EF4-FFF2-40B4-BE49-F238E27FC236}">
                <a16:creationId xmlns:a16="http://schemas.microsoft.com/office/drawing/2014/main" id="{94419BCE-FA63-33E6-F909-C443E308E5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87BDDF2-2D1D-43E6-8770-388860537284}"/>
              </a:ext>
            </a:extLst>
          </p:cNvPr>
          <p:cNvSpPr>
            <a:spLocks noGrp="1"/>
          </p:cNvSpPr>
          <p:nvPr>
            <p:ph type="sldNum" sz="quarter" idx="12"/>
          </p:nvPr>
        </p:nvSpPr>
        <p:spPr/>
        <p:txBody>
          <a:bodyPr/>
          <a:lstStyle/>
          <a:p>
            <a:fld id="{D9B564A6-2345-4251-AC94-8715ACEC831C}" type="slidenum">
              <a:rPr lang="nl-NL" smtClean="0"/>
              <a:t>‹#›</a:t>
            </a:fld>
            <a:endParaRPr lang="nl-NL"/>
          </a:p>
        </p:txBody>
      </p:sp>
    </p:spTree>
    <p:extLst>
      <p:ext uri="{BB962C8B-B14F-4D97-AF65-F5344CB8AC3E}">
        <p14:creationId xmlns:p14="http://schemas.microsoft.com/office/powerpoint/2010/main" val="3947667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C1EF20F-6CAE-1A96-EDC1-DB035C6574D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3E685EA-BE1E-2560-A937-75D3B5B629C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0682324-F676-28DE-73A8-CF0FCEA9671A}"/>
              </a:ext>
            </a:extLst>
          </p:cNvPr>
          <p:cNvSpPr>
            <a:spLocks noGrp="1"/>
          </p:cNvSpPr>
          <p:nvPr>
            <p:ph type="dt" sz="half" idx="10"/>
          </p:nvPr>
        </p:nvSpPr>
        <p:spPr/>
        <p:txBody>
          <a:bodyPr/>
          <a:lstStyle/>
          <a:p>
            <a:fld id="{58E7A9A5-368B-4AA6-9752-5F22C41582C8}" type="datetimeFigureOut">
              <a:rPr lang="nl-NL" smtClean="0"/>
              <a:t>23-04-2025</a:t>
            </a:fld>
            <a:endParaRPr lang="nl-NL"/>
          </a:p>
        </p:txBody>
      </p:sp>
      <p:sp>
        <p:nvSpPr>
          <p:cNvPr id="5" name="Tijdelijke aanduiding voor voettekst 4">
            <a:extLst>
              <a:ext uri="{FF2B5EF4-FFF2-40B4-BE49-F238E27FC236}">
                <a16:creationId xmlns:a16="http://schemas.microsoft.com/office/drawing/2014/main" id="{7F90ED7A-F5DC-AF7D-9D2F-1376E747FD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F0CBCA-7A00-B104-740E-C379EE6D0703}"/>
              </a:ext>
            </a:extLst>
          </p:cNvPr>
          <p:cNvSpPr>
            <a:spLocks noGrp="1"/>
          </p:cNvSpPr>
          <p:nvPr>
            <p:ph type="sldNum" sz="quarter" idx="12"/>
          </p:nvPr>
        </p:nvSpPr>
        <p:spPr/>
        <p:txBody>
          <a:bodyPr/>
          <a:lstStyle/>
          <a:p>
            <a:fld id="{D9B564A6-2345-4251-AC94-8715ACEC831C}" type="slidenum">
              <a:rPr lang="nl-NL" smtClean="0"/>
              <a:t>‹#›</a:t>
            </a:fld>
            <a:endParaRPr lang="nl-NL"/>
          </a:p>
        </p:txBody>
      </p:sp>
    </p:spTree>
    <p:extLst>
      <p:ext uri="{BB962C8B-B14F-4D97-AF65-F5344CB8AC3E}">
        <p14:creationId xmlns:p14="http://schemas.microsoft.com/office/powerpoint/2010/main" val="5133398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62755AF7-0AA7-4012-AC09-6DA5A5FB89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1919" y="1453275"/>
            <a:ext cx="11948161" cy="4409325"/>
          </a:xfrm>
          <a:prstGeom prst="rect">
            <a:avLst/>
          </a:prstGeom>
        </p:spPr>
      </p:pic>
      <p:sp>
        <p:nvSpPr>
          <p:cNvPr id="17" name="Tijdelijke aanduiding voor tekst 16">
            <a:extLst>
              <a:ext uri="{FF2B5EF4-FFF2-40B4-BE49-F238E27FC236}">
                <a16:creationId xmlns:a16="http://schemas.microsoft.com/office/drawing/2014/main" id="{DEEE9312-5402-4F78-A65F-2E0A928142EC}"/>
              </a:ext>
            </a:extLst>
          </p:cNvPr>
          <p:cNvSpPr>
            <a:spLocks noGrp="1"/>
          </p:cNvSpPr>
          <p:nvPr>
            <p:ph type="body" sz="quarter" idx="12" hasCustomPrompt="1"/>
          </p:nvPr>
        </p:nvSpPr>
        <p:spPr>
          <a:xfrm>
            <a:off x="7906739" y="6424200"/>
            <a:ext cx="4179661" cy="237041"/>
          </a:xfrm>
        </p:spPr>
        <p:txBody>
          <a:bodyPr>
            <a:normAutofit/>
          </a:bodyPr>
          <a:lstStyle>
            <a:lvl1pPr marL="0" indent="0" algn="r">
              <a:buNone/>
              <a:defRPr sz="1100" b="1">
                <a:solidFill>
                  <a:schemeClr val="accent1"/>
                </a:solidFill>
              </a:defRPr>
            </a:lvl1pPr>
          </a:lstStyle>
          <a:p>
            <a:pPr lvl="0"/>
            <a:r>
              <a:rPr lang="nl-NL" sz="1100" b="1"/>
              <a:t>Utrecht.nl/activiteit</a:t>
            </a:r>
          </a:p>
        </p:txBody>
      </p:sp>
      <p:sp>
        <p:nvSpPr>
          <p:cNvPr id="18" name="Rechthoek 17">
            <a:extLst>
              <a:ext uri="{FF2B5EF4-FFF2-40B4-BE49-F238E27FC236}">
                <a16:creationId xmlns:a16="http://schemas.microsoft.com/office/drawing/2014/main" id="{0C596203-6BFA-42E9-9490-175F68CC19B6}"/>
              </a:ext>
            </a:extLst>
          </p:cNvPr>
          <p:cNvSpPr>
            <a:spLocks noChangeAspect="1"/>
          </p:cNvSpPr>
          <p:nvPr userDrawn="1"/>
        </p:nvSpPr>
        <p:spPr>
          <a:xfrm>
            <a:off x="117753" y="5019559"/>
            <a:ext cx="11948160" cy="856049"/>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itel 21">
            <a:extLst>
              <a:ext uri="{FF2B5EF4-FFF2-40B4-BE49-F238E27FC236}">
                <a16:creationId xmlns:a16="http://schemas.microsoft.com/office/drawing/2014/main" id="{F83A49BF-BF41-4023-9088-9D6C89BF67FF}"/>
              </a:ext>
            </a:extLst>
          </p:cNvPr>
          <p:cNvSpPr>
            <a:spLocks noGrp="1"/>
          </p:cNvSpPr>
          <p:nvPr>
            <p:ph type="title"/>
          </p:nvPr>
        </p:nvSpPr>
        <p:spPr>
          <a:xfrm>
            <a:off x="480000" y="108000"/>
            <a:ext cx="11284200" cy="1215000"/>
          </a:xfrm>
        </p:spPr>
        <p:txBody>
          <a:bodyPr/>
          <a:lstStyle>
            <a:lvl1pPr>
              <a:defRPr>
                <a:solidFill>
                  <a:schemeClr val="accent1"/>
                </a:solidFill>
              </a:defRPr>
            </a:lvl1pPr>
          </a:lstStyle>
          <a:p>
            <a:r>
              <a:rPr lang="nl-NL"/>
              <a:t>Klik om stijl te bewerken</a:t>
            </a:r>
          </a:p>
        </p:txBody>
      </p:sp>
      <p:sp>
        <p:nvSpPr>
          <p:cNvPr id="29" name="Tijdelijke aanduiding voor tekst 28">
            <a:extLst>
              <a:ext uri="{FF2B5EF4-FFF2-40B4-BE49-F238E27FC236}">
                <a16:creationId xmlns:a16="http://schemas.microsoft.com/office/drawing/2014/main" id="{5B9EF684-CCA9-4AE5-AB2E-66504D5FA8FB}"/>
              </a:ext>
            </a:extLst>
          </p:cNvPr>
          <p:cNvSpPr>
            <a:spLocks noGrp="1"/>
          </p:cNvSpPr>
          <p:nvPr>
            <p:ph type="body" sz="quarter" idx="13" hasCustomPrompt="1"/>
          </p:nvPr>
        </p:nvSpPr>
        <p:spPr>
          <a:xfrm>
            <a:off x="480000" y="5198831"/>
            <a:ext cx="4680000" cy="289370"/>
          </a:xfrm>
        </p:spPr>
        <p:txBody>
          <a:bodyPr>
            <a:noAutofit/>
          </a:bodyPr>
          <a:lstStyle>
            <a:lvl1pPr marL="0" indent="0">
              <a:lnSpc>
                <a:spcPct val="100000"/>
              </a:lnSpc>
              <a:buNone/>
              <a:defRPr sz="1200">
                <a:solidFill>
                  <a:schemeClr val="bg1"/>
                </a:solidFill>
              </a:defRPr>
            </a:lvl1pPr>
          </a:lstStyle>
          <a:p>
            <a:pPr lvl="0"/>
            <a:r>
              <a:rPr lang="nl-NL"/>
              <a:t>Datum</a:t>
            </a:r>
            <a:br>
              <a:rPr lang="nl-NL"/>
            </a:br>
            <a:endParaRPr lang="nl-NL"/>
          </a:p>
        </p:txBody>
      </p:sp>
      <p:sp>
        <p:nvSpPr>
          <p:cNvPr id="30" name="Tijdelijke aanduiding voor tekst 28">
            <a:extLst>
              <a:ext uri="{FF2B5EF4-FFF2-40B4-BE49-F238E27FC236}">
                <a16:creationId xmlns:a16="http://schemas.microsoft.com/office/drawing/2014/main" id="{FC12DF95-EEE2-424E-9B4F-24CF2B3C3030}"/>
              </a:ext>
            </a:extLst>
          </p:cNvPr>
          <p:cNvSpPr>
            <a:spLocks noGrp="1"/>
          </p:cNvSpPr>
          <p:nvPr>
            <p:ph type="body" sz="quarter" idx="14" hasCustomPrompt="1"/>
          </p:nvPr>
        </p:nvSpPr>
        <p:spPr>
          <a:xfrm>
            <a:off x="480000" y="5432830"/>
            <a:ext cx="4680000" cy="289370"/>
          </a:xfrm>
        </p:spPr>
        <p:txBody>
          <a:bodyPr>
            <a:noAutofit/>
          </a:bodyPr>
          <a:lstStyle>
            <a:lvl1pPr marL="0" indent="0">
              <a:lnSpc>
                <a:spcPct val="100000"/>
              </a:lnSpc>
              <a:buNone/>
              <a:defRPr sz="1200">
                <a:solidFill>
                  <a:schemeClr val="bg1"/>
                </a:solidFill>
              </a:defRPr>
            </a:lvl1pPr>
          </a:lstStyle>
          <a:p>
            <a:pPr lvl="0"/>
            <a:r>
              <a:rPr lang="nl-NL"/>
              <a:t>Naam auteur</a:t>
            </a:r>
            <a:br>
              <a:rPr lang="nl-NL"/>
            </a:br>
            <a:endParaRPr lang="nl-NL"/>
          </a:p>
        </p:txBody>
      </p:sp>
    </p:spTree>
    <p:extLst>
      <p:ext uri="{BB962C8B-B14F-4D97-AF65-F5344CB8AC3E}">
        <p14:creationId xmlns:p14="http://schemas.microsoft.com/office/powerpoint/2010/main" val="4154357089"/>
      </p:ext>
    </p:extLst>
  </p:cSld>
  <p:clrMapOvr>
    <a:masterClrMapping/>
  </p:clrMapOvr>
  <p:extLst>
    <p:ext uri="{DCECCB84-F9BA-43D5-87BE-67443E8EF086}">
      <p15:sldGuideLst xmlns:p15="http://schemas.microsoft.com/office/powerpoint/2012/main">
        <p15:guide id="1" orient="horz" pos="2161">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C0CA2B0-85BC-4059-9C86-5B487B8CFF5F}" type="slidenum">
              <a:rPr lang="nl-NL" smtClean="0"/>
              <a:pPr/>
              <a:t>‹#›</a:t>
            </a:fld>
            <a:endParaRPr lang="nl-NL"/>
          </a:p>
        </p:txBody>
      </p:sp>
      <p:sp>
        <p:nvSpPr>
          <p:cNvPr id="4"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8CC96C"/>
                </a:solidFill>
                <a:latin typeface="Montserrat"/>
                <a:ea typeface="Montserrat"/>
                <a:cs typeface="Montserrat"/>
                <a:sym typeface="Montserrat"/>
              </a:rPr>
              <a:t>“</a:t>
            </a:r>
          </a:p>
        </p:txBody>
      </p:sp>
      <p:sp>
        <p:nvSpPr>
          <p:cNvPr id="5"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8CC96C"/>
                </a:solidFill>
                <a:latin typeface="Montserrat"/>
                <a:ea typeface="Montserrat"/>
                <a:cs typeface="Montserrat"/>
                <a:sym typeface="Montserrat"/>
              </a:rPr>
              <a:t>”</a:t>
            </a:r>
          </a:p>
        </p:txBody>
      </p:sp>
      <p:sp>
        <p:nvSpPr>
          <p:cNvPr id="7" name="Text Placeholder 6"/>
          <p:cNvSpPr>
            <a:spLocks noGrp="1"/>
          </p:cNvSpPr>
          <p:nvPr>
            <p:ph type="body" sz="quarter" idx="11"/>
          </p:nvPr>
        </p:nvSpPr>
        <p:spPr>
          <a:xfrm>
            <a:off x="2543605" y="1900768"/>
            <a:ext cx="7008779" cy="3544457"/>
          </a:xfrm>
          <a:prstGeom prst="rect">
            <a:avLst/>
          </a:prstGeom>
        </p:spPr>
        <p:txBody>
          <a:bodyPr/>
          <a:lstStyle>
            <a:lvl1pPr marL="0" indent="0" algn="ctr">
              <a:buNone/>
              <a:defRPr>
                <a:solidFill>
                  <a:srgbClr val="8CC96C"/>
                </a:solidFill>
              </a:defRPr>
            </a:lvl1pPr>
            <a:lvl2pPr marL="609585" indent="0" algn="ctr">
              <a:buNone/>
              <a:defRPr>
                <a:solidFill>
                  <a:srgbClr val="8CC96C"/>
                </a:solidFill>
              </a:defRPr>
            </a:lvl2pPr>
            <a:lvl3pPr marL="1219170" indent="0" algn="ctr">
              <a:buNone/>
              <a:defRPr>
                <a:solidFill>
                  <a:srgbClr val="8CC96C"/>
                </a:solidFill>
              </a:defRPr>
            </a:lvl3pPr>
            <a:lvl4pPr marL="1828754" indent="0" algn="ctr">
              <a:buNone/>
              <a:defRPr>
                <a:solidFill>
                  <a:srgbClr val="8CC96C"/>
                </a:solidFill>
              </a:defRPr>
            </a:lvl4pPr>
            <a:lvl5pPr marL="2438339" indent="0" algn="ctr">
              <a:buNone/>
              <a:defRPr>
                <a:solidFill>
                  <a:srgbClr val="8CC96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88F29F7B-3A85-7F53-F70D-421598063E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72785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C0CA2B0-85BC-4059-9C86-5B487B8CFF5F}" type="slidenum">
              <a:rPr lang="nl-NL" smtClean="0"/>
              <a:pPr/>
              <a:t>‹#›</a:t>
            </a:fld>
            <a:endParaRPr lang="nl-NL"/>
          </a:p>
        </p:txBody>
      </p:sp>
      <p:sp>
        <p:nvSpPr>
          <p:cNvPr id="4"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chemeClr val="bg1"/>
                </a:solidFill>
                <a:latin typeface="Montserrat"/>
                <a:ea typeface="Montserrat"/>
                <a:cs typeface="Montserrat"/>
                <a:sym typeface="Montserrat"/>
              </a:rPr>
              <a:t>“</a:t>
            </a:r>
          </a:p>
        </p:txBody>
      </p:sp>
      <p:sp>
        <p:nvSpPr>
          <p:cNvPr id="5"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chemeClr val="bg1"/>
                </a:solidFill>
                <a:latin typeface="Montserrat"/>
                <a:ea typeface="Montserrat"/>
                <a:cs typeface="Montserrat"/>
                <a:sym typeface="Montserrat"/>
              </a:rPr>
              <a:t>”</a:t>
            </a:r>
          </a:p>
        </p:txBody>
      </p:sp>
      <p:sp>
        <p:nvSpPr>
          <p:cNvPr id="7" name="Text Placeholder 6"/>
          <p:cNvSpPr>
            <a:spLocks noGrp="1"/>
          </p:cNvSpPr>
          <p:nvPr>
            <p:ph type="body" sz="quarter" idx="11"/>
          </p:nvPr>
        </p:nvSpPr>
        <p:spPr>
          <a:xfrm>
            <a:off x="2736850" y="2084917"/>
            <a:ext cx="6719523" cy="3072275"/>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876D0F8-1082-3E5F-55BC-D04F94DB4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2707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5.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cs typeface="Arial" panose="020B0604020202020204" pitchFamily="34" charset="0"/>
              </a:defRPr>
            </a:lvl1pPr>
          </a:lstStyle>
          <a:p>
            <a:fld id="{4C0CA2B0-85BC-4059-9C86-5B487B8CFF5F}" type="slidenum">
              <a:rPr lang="nl-NL" smtClean="0"/>
              <a:pPr/>
              <a:t>‹#›</a:t>
            </a:fld>
            <a:endParaRPr lang="nl-NL"/>
          </a:p>
        </p:txBody>
      </p:sp>
    </p:spTree>
    <p:extLst>
      <p:ext uri="{BB962C8B-B14F-4D97-AF65-F5344CB8AC3E}">
        <p14:creationId xmlns:p14="http://schemas.microsoft.com/office/powerpoint/2010/main" val="606432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1219170" rtl="0" eaLnBrk="1" latinLnBrk="0" hangingPunct="1">
        <a:spcBef>
          <a:spcPct val="0"/>
        </a:spcBef>
        <a:buNone/>
        <a:defRPr sz="5867" b="1" kern="1200">
          <a:solidFill>
            <a:srgbClr val="F34F24"/>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bg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bg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CEB3095-110B-631C-AA00-6F131A3BD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6B09C7-94F8-D416-C8B1-7BAD0FFDE6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705F23C-2A21-0AF6-A2F3-E1DE3CDB14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134FC-0A09-469C-AC65-FC8A711CD40B}" type="datetimeFigureOut">
              <a:rPr lang="es-ES" smtClean="0"/>
              <a:t>23/4/25</a:t>
            </a:fld>
            <a:endParaRPr lang="es-ES"/>
          </a:p>
        </p:txBody>
      </p:sp>
      <p:sp>
        <p:nvSpPr>
          <p:cNvPr id="5" name="Marcador de pie de página 4">
            <a:extLst>
              <a:ext uri="{FF2B5EF4-FFF2-40B4-BE49-F238E27FC236}">
                <a16:creationId xmlns:a16="http://schemas.microsoft.com/office/drawing/2014/main" id="{709F3F89-D5D8-C17E-1171-1895DB61F2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FF8F9F9-D1C6-41CF-3F7C-24D6CC4BD8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F19700-8726-4174-B0A3-0289D977E769}" type="slidenum">
              <a:rPr lang="es-ES" smtClean="0"/>
              <a:t>‹#›</a:t>
            </a:fld>
            <a:endParaRPr lang="es-ES"/>
          </a:p>
        </p:txBody>
      </p:sp>
    </p:spTree>
    <p:extLst>
      <p:ext uri="{BB962C8B-B14F-4D97-AF65-F5344CB8AC3E}">
        <p14:creationId xmlns:p14="http://schemas.microsoft.com/office/powerpoint/2010/main" val="12441885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757173" y="616494"/>
            <a:ext cx="8428391" cy="1053504"/>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757173" y="1853625"/>
            <a:ext cx="10670758" cy="4261684"/>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757174" y="6432605"/>
            <a:ext cx="1209740" cy="288870"/>
          </a:xfrm>
          <a:prstGeom prst="rect">
            <a:avLst/>
          </a:prstGeom>
        </p:spPr>
        <p:txBody>
          <a:bodyPr vert="horz" lIns="0" tIns="0" rIns="0" bIns="0" rtlCol="0" anchor="ctr" anchorCtr="0">
            <a:noAutofit/>
          </a:bodyPr>
          <a:lstStyle>
            <a:lvl1pPr algn="l">
              <a:defRPr sz="1000">
                <a:solidFill>
                  <a:schemeClr val="tx1"/>
                </a:solidFill>
              </a:defRPr>
            </a:lvl1pPr>
          </a:lstStyle>
          <a:p>
            <a:fld id="{04E92DE8-7986-4919-BE09-14B0AE0A9401}" type="datetime1">
              <a:rPr lang="fi-FI" smtClean="0"/>
              <a:t>23.4.2025</a:t>
            </a:fld>
            <a:endParaRPr lang="fi-FI"/>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1966913" y="6432605"/>
            <a:ext cx="4114800" cy="288870"/>
          </a:xfrm>
          <a:prstGeom prst="rect">
            <a:avLst/>
          </a:prstGeom>
        </p:spPr>
        <p:txBody>
          <a:bodyPr vert="horz" lIns="0" tIns="0" rIns="0" bIns="0" rtlCol="0" anchor="ctr" anchorCtr="0">
            <a:noAutofit/>
          </a:bodyPr>
          <a:lstStyle>
            <a:lvl1pPr algn="ctr">
              <a:defRPr sz="1000">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10993488" y="6432605"/>
            <a:ext cx="868886" cy="288870"/>
          </a:xfrm>
          <a:prstGeom prst="rect">
            <a:avLst/>
          </a:prstGeom>
        </p:spPr>
        <p:txBody>
          <a:bodyPr vert="horz" lIns="0" tIns="0" rIns="0" bIns="0" rtlCol="0" anchor="ctr" anchorCtr="0">
            <a:noAutofit/>
          </a:bodyPr>
          <a:lstStyle>
            <a:lvl1pPr algn="r">
              <a:defRPr sz="1000">
                <a:solidFill>
                  <a:schemeClr val="tx1"/>
                </a:solidFill>
              </a:defRPr>
            </a:lvl1pPr>
          </a:lstStyle>
          <a:p>
            <a:fld id="{03D2D5F4-4871-4469-8343-ED7F6811B37D}" type="slidenum">
              <a:rPr lang="fi-FI" smtClean="0"/>
              <a:pPr/>
              <a:t>‹#›</a:t>
            </a:fld>
            <a:endParaRPr lang="fi-FI"/>
          </a:p>
        </p:txBody>
      </p:sp>
      <p:pic>
        <p:nvPicPr>
          <p:cNvPr id="10" name="Kuva 9">
            <a:extLst>
              <a:ext uri="{FF2B5EF4-FFF2-40B4-BE49-F238E27FC236}">
                <a16:creationId xmlns:a16="http://schemas.microsoft.com/office/drawing/2014/main" id="{E34623DF-BFEA-4FB4-84D4-AE62F0672082}"/>
              </a:ext>
              <a:ext uri="{C183D7F6-B498-43B3-948B-1728B52AA6E4}">
                <adec:decorative xmlns:adec="http://schemas.microsoft.com/office/drawing/2017/decorative" val="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892263" y="351488"/>
            <a:ext cx="951123" cy="486751"/>
          </a:xfrm>
          <a:prstGeom prst="rect">
            <a:avLst/>
          </a:prstGeom>
        </p:spPr>
      </p:pic>
    </p:spTree>
    <p:extLst>
      <p:ext uri="{BB962C8B-B14F-4D97-AF65-F5344CB8AC3E}">
        <p14:creationId xmlns:p14="http://schemas.microsoft.com/office/powerpoint/2010/main" val="23702911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hf hdr="0" ft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6828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1pPr>
      <a:lvl2pPr marL="627063"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2pPr>
      <a:lvl3pPr marL="98583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3pPr>
      <a:lvl4pPr marL="1344613"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4pPr>
      <a:lvl5pPr marL="170338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014440982"/>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36" r:id="rId14"/>
    <p:sldLayoutId id="2147483737" r:id="rId15"/>
    <p:sldLayoutId id="2147483738" r:id="rId16"/>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048C859-6A16-D04D-14CA-B28F64C86F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9A59804-EFE9-A068-EB77-0D7595324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7AC8C66-A758-9688-6E61-71AC824900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E7A9A5-368B-4AA6-9752-5F22C41582C8}" type="datetimeFigureOut">
              <a:rPr lang="nl-NL" smtClean="0"/>
              <a:t>23-04-2025</a:t>
            </a:fld>
            <a:endParaRPr lang="nl-NL"/>
          </a:p>
        </p:txBody>
      </p:sp>
      <p:sp>
        <p:nvSpPr>
          <p:cNvPr id="5" name="Tijdelijke aanduiding voor voettekst 4">
            <a:extLst>
              <a:ext uri="{FF2B5EF4-FFF2-40B4-BE49-F238E27FC236}">
                <a16:creationId xmlns:a16="http://schemas.microsoft.com/office/drawing/2014/main" id="{C4D3DF9B-AC13-41C5-2E0A-8FE9AABEC7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112A38B3-C7EA-56CB-4FE7-B63CBE6913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B564A6-2345-4251-AC94-8715ACEC831C}" type="slidenum">
              <a:rPr lang="nl-NL" smtClean="0"/>
              <a:t>‹#›</a:t>
            </a:fld>
            <a:endParaRPr lang="nl-NL"/>
          </a:p>
        </p:txBody>
      </p:sp>
    </p:spTree>
    <p:extLst>
      <p:ext uri="{BB962C8B-B14F-4D97-AF65-F5344CB8AC3E}">
        <p14:creationId xmlns:p14="http://schemas.microsoft.com/office/powerpoint/2010/main" val="11634707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hyperlink" Target="https://www.flickr.com/people/iclei_europe/" TargetMode="External"/><Relationship Id="rId12" Type="http://schemas.openxmlformats.org/officeDocument/2006/relationships/hyperlink" Target="https://open.spotify.com/show/7fIyRNFnzQDKTankuxYjnA" TargetMode="External"/><Relationship Id="rId17" Type="http://schemas.openxmlformats.org/officeDocument/2006/relationships/image" Target="../media/image23.jpeg"/><Relationship Id="rId2" Type="http://schemas.openxmlformats.org/officeDocument/2006/relationships/notesSlide" Target="../notesSlides/notesSlide19.xml"/><Relationship Id="rId16" Type="http://schemas.openxmlformats.org/officeDocument/2006/relationships/image" Target="../media/image37.png"/><Relationship Id="rId1" Type="http://schemas.openxmlformats.org/officeDocument/2006/relationships/slideLayout" Target="../slideLayouts/slideLayout61.xml"/><Relationship Id="rId6" Type="http://schemas.openxmlformats.org/officeDocument/2006/relationships/hyperlink" Target="https://www.youtube.com/@icleieurope" TargetMode="External"/><Relationship Id="rId11" Type="http://schemas.openxmlformats.org/officeDocument/2006/relationships/hyperlink" Target="https://www.linkedin.com/company/iclei-europe/" TargetMode="External"/><Relationship Id="rId5" Type="http://schemas.openxmlformats.org/officeDocument/2006/relationships/hyperlink" Target="http://www.iclei.org/" TargetMode="External"/><Relationship Id="rId15" Type="http://schemas.openxmlformats.org/officeDocument/2006/relationships/image" Target="../media/image36.png"/><Relationship Id="rId10" Type="http://schemas.openxmlformats.org/officeDocument/2006/relationships/image" Target="../media/image34.png"/><Relationship Id="rId4" Type="http://schemas.openxmlformats.org/officeDocument/2006/relationships/hyperlink" Target="https://twitter.com/iclei" TargetMode="External"/><Relationship Id="rId9" Type="http://schemas.openxmlformats.org/officeDocument/2006/relationships/image" Target="../media/image33.png"/><Relationship Id="rId14" Type="http://schemas.openxmlformats.org/officeDocument/2006/relationships/image" Target="../media/image30.jpe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18" Type="http://schemas.openxmlformats.org/officeDocument/2006/relationships/image" Target="../media/image35.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hyperlink" Target="https://www.flickr.com/people/iclei_europe/" TargetMode="External"/><Relationship Id="rId17" Type="http://schemas.openxmlformats.org/officeDocument/2006/relationships/hyperlink" Target="https://open.spotify.com/show/7fIyRNFnzQDKTankuxYjnA" TargetMode="External"/><Relationship Id="rId2" Type="http://schemas.openxmlformats.org/officeDocument/2006/relationships/notesSlide" Target="../notesSlides/notesSlide20.xml"/><Relationship Id="rId16" Type="http://schemas.openxmlformats.org/officeDocument/2006/relationships/hyperlink" Target="https://www.linkedin.com/company/iclei-europe/" TargetMode="External"/><Relationship Id="rId1" Type="http://schemas.openxmlformats.org/officeDocument/2006/relationships/slideLayout" Target="../slideLayouts/slideLayout61.xml"/><Relationship Id="rId6" Type="http://schemas.openxmlformats.org/officeDocument/2006/relationships/image" Target="../media/image41.png"/><Relationship Id="rId11" Type="http://schemas.openxmlformats.org/officeDocument/2006/relationships/hyperlink" Target="https://www.youtube.com/@icleieurope" TargetMode="External"/><Relationship Id="rId5" Type="http://schemas.openxmlformats.org/officeDocument/2006/relationships/image" Target="../media/image40.png"/><Relationship Id="rId15" Type="http://schemas.openxmlformats.org/officeDocument/2006/relationships/image" Target="../media/image34.png"/><Relationship Id="rId10" Type="http://schemas.openxmlformats.org/officeDocument/2006/relationships/hyperlink" Target="http://www.iclei.org/" TargetMode="External"/><Relationship Id="rId19" Type="http://schemas.openxmlformats.org/officeDocument/2006/relationships/image" Target="../media/image30.jpeg"/><Relationship Id="rId4" Type="http://schemas.openxmlformats.org/officeDocument/2006/relationships/image" Target="../media/image39.png"/><Relationship Id="rId9" Type="http://schemas.openxmlformats.org/officeDocument/2006/relationships/hyperlink" Target="https://twitter.com/iclei" TargetMode="External"/><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hyperlink" Target="https://www.flickr.com/people/iclei_europe/" TargetMode="External"/><Relationship Id="rId12" Type="http://schemas.openxmlformats.org/officeDocument/2006/relationships/hyperlink" Target="https://open.spotify.com/show/7fIyRNFnzQDKTankuxYjnA" TargetMode="External"/><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21.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Layout" Target="../slideLayouts/slideLayout61.xml"/><Relationship Id="rId6" Type="http://schemas.openxmlformats.org/officeDocument/2006/relationships/hyperlink" Target="https://www.youtube.com/@icleieurope" TargetMode="External"/><Relationship Id="rId11" Type="http://schemas.openxmlformats.org/officeDocument/2006/relationships/hyperlink" Target="https://www.linkedin.com/company/iclei-europe/" TargetMode="External"/><Relationship Id="rId24" Type="http://schemas.openxmlformats.org/officeDocument/2006/relationships/image" Target="../media/image51.png"/><Relationship Id="rId5" Type="http://schemas.openxmlformats.org/officeDocument/2006/relationships/hyperlink" Target="http://www.iclei.org/" TargetMode="External"/><Relationship Id="rId15" Type="http://schemas.openxmlformats.org/officeDocument/2006/relationships/image" Target="../media/image23.jpe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4.png"/><Relationship Id="rId19" Type="http://schemas.openxmlformats.org/officeDocument/2006/relationships/image" Target="../media/image46.png"/><Relationship Id="rId4" Type="http://schemas.openxmlformats.org/officeDocument/2006/relationships/hyperlink" Target="https://twitter.com/iclei" TargetMode="External"/><Relationship Id="rId9" Type="http://schemas.openxmlformats.org/officeDocument/2006/relationships/image" Target="../media/image33.png"/><Relationship Id="rId14" Type="http://schemas.openxmlformats.org/officeDocument/2006/relationships/image" Target="../media/image30.jpe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1.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1.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6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6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61.xml"/><Relationship Id="rId5" Type="http://schemas.openxmlformats.org/officeDocument/2006/relationships/image" Target="../media/image73.jpe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6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62.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27.xml"/><Relationship Id="rId5" Type="http://schemas.openxmlformats.org/officeDocument/2006/relationships/image" Target="../media/image81.pn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eurostat/statistics-explained/index.php?title=Glossary:Urban_cluster"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land.copernicus.eu/en/products/high-resolution-layer-tree-cover-densit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9.xml"/><Relationship Id="rId1" Type="http://schemas.openxmlformats.org/officeDocument/2006/relationships/slideLayout" Target="../slideLayouts/slideLayout21.xml"/><Relationship Id="rId5" Type="http://schemas.openxmlformats.org/officeDocument/2006/relationships/image" Target="../media/image94.emf"/><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18" Type="http://schemas.openxmlformats.org/officeDocument/2006/relationships/image" Target="../media/image110.png"/><Relationship Id="rId3" Type="http://schemas.openxmlformats.org/officeDocument/2006/relationships/image" Target="../media/image95.png"/><Relationship Id="rId7" Type="http://schemas.openxmlformats.org/officeDocument/2006/relationships/image" Target="../media/image99.svg"/><Relationship Id="rId12" Type="http://schemas.openxmlformats.org/officeDocument/2006/relationships/image" Target="../media/image104.png"/><Relationship Id="rId17" Type="http://schemas.openxmlformats.org/officeDocument/2006/relationships/image" Target="../media/image109.svg"/><Relationship Id="rId2" Type="http://schemas.openxmlformats.org/officeDocument/2006/relationships/notesSlide" Target="../notesSlides/notesSlide41.xml"/><Relationship Id="rId16" Type="http://schemas.openxmlformats.org/officeDocument/2006/relationships/image" Target="../media/image108.png"/><Relationship Id="rId1" Type="http://schemas.openxmlformats.org/officeDocument/2006/relationships/slideLayout" Target="../slideLayouts/slideLayout29.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jpeg"/><Relationship Id="rId15" Type="http://schemas.openxmlformats.org/officeDocument/2006/relationships/image" Target="../media/image107.sv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svg"/><Relationship Id="rId9" Type="http://schemas.openxmlformats.org/officeDocument/2006/relationships/image" Target="../media/image101.svg"/><Relationship Id="rId1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image" Target="../media/image115.png"/><Relationship Id="rId5" Type="http://schemas.openxmlformats.org/officeDocument/2006/relationships/image" Target="../media/image114.emf"/><Relationship Id="rId4" Type="http://schemas.openxmlformats.org/officeDocument/2006/relationships/image" Target="../media/image113.emf"/></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2.xml"/><Relationship Id="rId1" Type="http://schemas.openxmlformats.org/officeDocument/2006/relationships/slideLayout" Target="../slideLayouts/slideLayout31.xml"/><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31.xml"/><Relationship Id="rId5" Type="http://schemas.openxmlformats.org/officeDocument/2006/relationships/image" Target="../media/image128.jpeg"/><Relationship Id="rId4" Type="http://schemas.openxmlformats.org/officeDocument/2006/relationships/image" Target="../media/image127.jpeg"/></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hyperlink" Target="https://www.espoo.fi/en/sports-and-nature/urban-nature-plan-safeguarding-biodiversity-and-promoting-recreational-use-nature-espoo" TargetMode="External"/><Relationship Id="rId2" Type="http://schemas.openxmlformats.org/officeDocument/2006/relationships/notesSlide" Target="../notesSlides/notesSlide58.xml"/><Relationship Id="rId1" Type="http://schemas.openxmlformats.org/officeDocument/2006/relationships/slideLayout" Target="../slideLayouts/slideLayout31.xml"/><Relationship Id="rId5" Type="http://schemas.openxmlformats.org/officeDocument/2006/relationships/hyperlink" Target="https://www.espoo.fi/en/housing-and-building/nature-wise-espoo" TargetMode="External"/><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0.xml"/><Relationship Id="rId1" Type="http://schemas.openxmlformats.org/officeDocument/2006/relationships/slideLayout" Target="../slideLayouts/slideLayout31.xml"/><Relationship Id="rId5" Type="http://schemas.openxmlformats.org/officeDocument/2006/relationships/image" Target="../media/image135.png"/><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4.xml"/><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63.xml"/><Relationship Id="rId4" Type="http://schemas.openxmlformats.org/officeDocument/2006/relationships/image" Target="../media/image144.png"/></Relationships>
</file>

<file path=ppt/slides/_rels/slide6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4.xml"/></Relationships>
</file>

<file path=ppt/slides/_rels/slide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9.png"/><Relationship Id="rId1" Type="http://schemas.openxmlformats.org/officeDocument/2006/relationships/slideLayout" Target="../slideLayouts/slideLayout64.xml"/><Relationship Id="rId4" Type="http://schemas.openxmlformats.org/officeDocument/2006/relationships/image" Target="../media/image148.png"/></Relationships>
</file>

<file path=ppt/slides/_rels/slide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39.png"/><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4.xml"/></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4.xml"/><Relationship Id="rId1" Type="http://schemas.openxmlformats.org/officeDocument/2006/relationships/slideLayout" Target="../slideLayouts/slideLayout64.xml"/><Relationship Id="rId4" Type="http://schemas.openxmlformats.org/officeDocument/2006/relationships/image" Target="../media/image152.png"/></Relationships>
</file>

<file path=ppt/slides/_rels/slide7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5.xml"/><Relationship Id="rId1" Type="http://schemas.openxmlformats.org/officeDocument/2006/relationships/slideLayout" Target="../slideLayouts/slideLayout64.xml"/><Relationship Id="rId5" Type="http://schemas.openxmlformats.org/officeDocument/2006/relationships/image" Target="../media/image153.png"/><Relationship Id="rId4" Type="http://schemas.openxmlformats.org/officeDocument/2006/relationships/image" Target="../media/image152.png"/></Relationships>
</file>

<file path=ppt/slides/_rels/slide7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6.xml"/><Relationship Id="rId1" Type="http://schemas.openxmlformats.org/officeDocument/2006/relationships/slideLayout" Target="../slideLayouts/slideLayout64.xml"/><Relationship Id="rId5" Type="http://schemas.openxmlformats.org/officeDocument/2006/relationships/image" Target="../media/image156.png"/><Relationship Id="rId4" Type="http://schemas.openxmlformats.org/officeDocument/2006/relationships/image" Target="../media/image155.png"/></Relationships>
</file>

<file path=ppt/slides/_rels/slide77.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image" Target="../media/image157.jpeg"/><Relationship Id="rId1" Type="http://schemas.openxmlformats.org/officeDocument/2006/relationships/slideLayout" Target="../slideLayouts/slideLayout64.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78.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63.jpeg"/><Relationship Id="rId7" Type="http://schemas.openxmlformats.org/officeDocument/2006/relationships/image" Target="../media/image160.jpeg"/><Relationship Id="rId2" Type="http://schemas.openxmlformats.org/officeDocument/2006/relationships/notesSlide" Target="../notesSlides/notesSlide67.xml"/><Relationship Id="rId1" Type="http://schemas.openxmlformats.org/officeDocument/2006/relationships/slideLayout" Target="../slideLayouts/slideLayout64.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7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8.xml"/><Relationship Id="rId1" Type="http://schemas.openxmlformats.org/officeDocument/2006/relationships/slideLayout" Target="../slideLayouts/slideLayout64.xml"/><Relationship Id="rId5" Type="http://schemas.openxmlformats.org/officeDocument/2006/relationships/image" Target="../media/image166.jpeg"/><Relationship Id="rId4" Type="http://schemas.openxmlformats.org/officeDocument/2006/relationships/image" Target="../media/image165.jpeg"/></Relationships>
</file>

<file path=ppt/slides/_rels/slide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9.xml"/><Relationship Id="rId1" Type="http://schemas.openxmlformats.org/officeDocument/2006/relationships/slideLayout" Target="../slideLayouts/slideLayout64.xml"/></Relationships>
</file>

<file path=ppt/slides/_rels/slide8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0.xml"/><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1.xml"/><Relationship Id="rId1" Type="http://schemas.openxmlformats.org/officeDocument/2006/relationships/slideLayout" Target="../slideLayouts/slideLayout64.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jpeg"/></Relationships>
</file>

<file path=ppt/slides/_rels/slide83.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jpeg"/><Relationship Id="rId7" Type="http://schemas.openxmlformats.org/officeDocument/2006/relationships/image" Target="../media/image177.png"/><Relationship Id="rId2" Type="http://schemas.openxmlformats.org/officeDocument/2006/relationships/notesSlide" Target="../notesSlides/notesSlide72.xml"/><Relationship Id="rId1" Type="http://schemas.openxmlformats.org/officeDocument/2006/relationships/slideLayout" Target="../slideLayouts/slideLayout6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jpeg"/></Relationships>
</file>

<file path=ppt/slides/_rels/slide8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4.xml"/></Relationships>
</file>

<file path=ppt/slides/_rels/slide8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64.xml"/><Relationship Id="rId5" Type="http://schemas.openxmlformats.org/officeDocument/2006/relationships/image" Target="../media/image182.png"/><Relationship Id="rId4" Type="http://schemas.openxmlformats.org/officeDocument/2006/relationships/image" Target="../media/image181.png"/></Relationships>
</file>

<file path=ppt/slides/_rels/slide8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64.xml"/><Relationship Id="rId6" Type="http://schemas.openxmlformats.org/officeDocument/2006/relationships/image" Target="../media/image182.png"/><Relationship Id="rId5" Type="http://schemas.openxmlformats.org/officeDocument/2006/relationships/image" Target="../media/image183.jpeg"/><Relationship Id="rId4" Type="http://schemas.openxmlformats.org/officeDocument/2006/relationships/image" Target="../media/image181.png"/></Relationships>
</file>

<file path=ppt/slides/_rels/slide88.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2.png"/><Relationship Id="rId2" Type="http://schemas.openxmlformats.org/officeDocument/2006/relationships/image" Target="../media/image179.jpeg"/><Relationship Id="rId1" Type="http://schemas.openxmlformats.org/officeDocument/2006/relationships/slideLayout" Target="../slideLayouts/slideLayout64.xml"/><Relationship Id="rId6" Type="http://schemas.openxmlformats.org/officeDocument/2006/relationships/image" Target="../media/image184.png"/><Relationship Id="rId5" Type="http://schemas.openxmlformats.org/officeDocument/2006/relationships/image" Target="../media/image183.jpeg"/><Relationship Id="rId4" Type="http://schemas.openxmlformats.org/officeDocument/2006/relationships/image" Target="../media/image181.png"/></Relationships>
</file>

<file path=ppt/slides/_rels/slide8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ter with plants on the side&#10;&#10;Description automatically generated with medium confidence">
            <a:extLst>
              <a:ext uri="{FF2B5EF4-FFF2-40B4-BE49-F238E27FC236}">
                <a16:creationId xmlns:a16="http://schemas.microsoft.com/office/drawing/2014/main" id="{BEC2416F-48AC-5532-5377-89B7AC396B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77170" y="644692"/>
            <a:ext cx="12429367" cy="8650921"/>
          </a:xfrm>
          <a:prstGeom prst="rect">
            <a:avLst/>
          </a:prstGeom>
        </p:spPr>
      </p:pic>
      <p:pic>
        <p:nvPicPr>
          <p:cNvPr id="13" name="Picture 12">
            <a:extLst>
              <a:ext uri="{FF2B5EF4-FFF2-40B4-BE49-F238E27FC236}">
                <a16:creationId xmlns:a16="http://schemas.microsoft.com/office/drawing/2014/main" id="{DD488D26-6499-F7C8-78B3-79139E1D89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4294967295"/>
          </p:nvPr>
        </p:nvSpPr>
        <p:spPr>
          <a:xfrm>
            <a:off x="7256670" y="4424900"/>
            <a:ext cx="4933849" cy="765653"/>
          </a:xfrm>
          <a:prstGeom prst="rect">
            <a:avLst/>
          </a:prstGeom>
        </p:spPr>
        <p:txBody>
          <a:bodyPr lIns="91440" tIns="45720" rIns="91440" bIns="45720" anchor="t"/>
          <a:lstStyle/>
          <a:p>
            <a:pPr marL="0" indent="0" algn="r">
              <a:spcBef>
                <a:spcPts val="0"/>
              </a:spcBef>
              <a:buNone/>
            </a:pPr>
            <a:r>
              <a:rPr lang="en-US" sz="2400" b="1">
                <a:solidFill>
                  <a:srgbClr val="4B7BBC"/>
                </a:solidFill>
                <a:latin typeface="Ubuntu"/>
                <a:cs typeface="Arial"/>
              </a:rPr>
              <a:t>Webinar #2: </a:t>
            </a:r>
            <a:r>
              <a:rPr lang="en-GB" sz="2400" b="1">
                <a:solidFill>
                  <a:srgbClr val="4B7BBC"/>
                </a:solidFill>
                <a:latin typeface="Ubuntu"/>
                <a:cs typeface="Arial"/>
              </a:rPr>
              <a:t>developing a municipal roadmap for urban ecosystem restoration</a:t>
            </a:r>
            <a:endParaRPr lang="en-US" sz="6000" b="1"/>
          </a:p>
        </p:txBody>
      </p:sp>
      <p:sp>
        <p:nvSpPr>
          <p:cNvPr id="4" name="Title 1">
            <a:extLst>
              <a:ext uri="{FF2B5EF4-FFF2-40B4-BE49-F238E27FC236}">
                <a16:creationId xmlns:a16="http://schemas.microsoft.com/office/drawing/2014/main" id="{75FDB215-936C-9F35-305A-6E461B9C3DB4}"/>
              </a:ext>
            </a:extLst>
          </p:cNvPr>
          <p:cNvSpPr txBox="1">
            <a:spLocks/>
          </p:cNvSpPr>
          <p:nvPr/>
        </p:nvSpPr>
        <p:spPr>
          <a:xfrm>
            <a:off x="9518352" y="5603231"/>
            <a:ext cx="2672165" cy="1087463"/>
          </a:xfrm>
          <a:prstGeom prst="rect">
            <a:avLst/>
          </a:prstGeom>
        </p:spPr>
        <p:txBody>
          <a:bodyPr vert="horz" lIns="121920" tIns="60960" rIns="121920" bIns="60960" rtlCol="0" anchor="ctr">
            <a:noAutofit/>
          </a:bodyPr>
          <a:lstStyle>
            <a:lvl1pPr algn="r" defTabSz="914400" rtl="0" eaLnBrk="1" latinLnBrk="0" hangingPunct="1">
              <a:spcBef>
                <a:spcPct val="0"/>
              </a:spcBef>
              <a:buNone/>
              <a:defRPr sz="3600" b="1" kern="1200">
                <a:solidFill>
                  <a:schemeClr val="bg1"/>
                </a:solidFill>
                <a:latin typeface="Ubuntu" panose="020B0504030602030204" pitchFamily="34" charset="0"/>
                <a:ea typeface="+mj-ea"/>
                <a:cs typeface="Arial" panose="020B0604020202020204" pitchFamily="34" charset="0"/>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4B7BBC"/>
                </a:solidFill>
                <a:effectLst/>
                <a:uLnTx/>
                <a:uFillTx/>
                <a:latin typeface="Ubuntu"/>
                <a:ea typeface="+mj-ea"/>
                <a:cs typeface="Arial"/>
              </a:rPr>
              <a:t>Leon Kapetas</a:t>
            </a:r>
            <a:r>
              <a:rPr kumimoji="0" lang="en-US" sz="1600" b="0" i="0" u="none" strike="noStrike" kern="1200" cap="none" spc="0" normalizeH="0" baseline="0" noProof="0">
                <a:ln>
                  <a:noFill/>
                </a:ln>
                <a:solidFill>
                  <a:srgbClr val="4B7BBC"/>
                </a:solidFill>
                <a:effectLst/>
                <a:uLnTx/>
                <a:uFillTx/>
                <a:latin typeface="Ubuntu"/>
                <a:ea typeface="+mj-ea"/>
                <a:cs typeface="Arial"/>
              </a:rPr>
              <a:t> </a:t>
            </a:r>
            <a:endParaRPr kumimoji="0" lang="nl-NL" sz="1600" b="0" i="0" u="none" strike="noStrike" kern="1200" cap="none" spc="0" normalizeH="0" baseline="0" noProof="0">
              <a:ln>
                <a:noFill/>
              </a:ln>
              <a:solidFill>
                <a:srgbClr val="4B7BBC"/>
              </a:solidFill>
              <a:effectLst/>
              <a:uLnTx/>
              <a:uFillTx/>
              <a:latin typeface="Ubuntu"/>
              <a:ea typeface="+mj-ea"/>
              <a:cs typeface="Arial"/>
            </a:endParaRPr>
          </a:p>
          <a:p>
            <a:pPr marL="0" marR="0" lvl="0" indent="0" algn="r" defTabSz="1219170"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a:ln>
                  <a:noFill/>
                </a:ln>
                <a:solidFill>
                  <a:srgbClr val="4B7BBC"/>
                </a:solidFill>
                <a:effectLst/>
                <a:uLnTx/>
                <a:uFillTx/>
                <a:latin typeface="Ubuntu"/>
                <a:ea typeface="+mj-ea"/>
                <a:cs typeface="Arial"/>
              </a:rPr>
              <a:t>External Expert EUI</a:t>
            </a:r>
          </a:p>
          <a:p>
            <a:pPr marL="0" marR="0" lvl="0" indent="0" algn="r" defTabSz="1219170" rtl="0" eaLnBrk="1" fontAlgn="auto" latinLnBrk="0" hangingPunct="1">
              <a:lnSpc>
                <a:spcPct val="100000"/>
              </a:lnSpc>
              <a:spcBef>
                <a:spcPct val="0"/>
              </a:spcBef>
              <a:spcAft>
                <a:spcPts val="0"/>
              </a:spcAft>
              <a:buClrTx/>
              <a:buSzTx/>
              <a:buFontTx/>
              <a:buNone/>
              <a:tabLst/>
              <a:defRPr/>
            </a:pPr>
            <a:r>
              <a:rPr lang="en-GB" sz="1600" b="0">
                <a:solidFill>
                  <a:srgbClr val="4B7BBC"/>
                </a:solidFill>
                <a:latin typeface="Ubuntu"/>
                <a:cs typeface="Arial"/>
              </a:rPr>
              <a:t>Resilient Cities Network</a:t>
            </a:r>
            <a:endParaRPr kumimoji="0" lang="nl-NL" sz="1600" b="0" i="0" u="none" strike="noStrike" kern="1200" cap="none" spc="0" normalizeH="0" baseline="0" noProof="0">
              <a:ln>
                <a:noFill/>
              </a:ln>
              <a:solidFill>
                <a:srgbClr val="4B7BBC"/>
              </a:solidFill>
              <a:effectLst/>
              <a:uLnTx/>
              <a:uFillTx/>
              <a:latin typeface="Ubuntu"/>
              <a:ea typeface="+mj-ea"/>
              <a:cs typeface="Arial"/>
            </a:endParaRPr>
          </a:p>
          <a:p>
            <a:pPr marL="0" marR="0" lvl="0" indent="0" algn="r" defTabSz="1219170" rtl="0" eaLnBrk="1" fontAlgn="auto" latinLnBrk="0" hangingPunct="1">
              <a:lnSpc>
                <a:spcPct val="100000"/>
              </a:lnSpc>
              <a:spcBef>
                <a:spcPct val="0"/>
              </a:spcBef>
              <a:spcAft>
                <a:spcPts val="0"/>
              </a:spcAft>
              <a:buClrTx/>
              <a:buSzTx/>
              <a:buFontTx/>
              <a:buNone/>
              <a:tabLst/>
              <a:defRPr/>
            </a:pPr>
            <a:endParaRPr kumimoji="0" lang="nl-NL" sz="1600" b="0" i="0" u="none" strike="noStrike" kern="1200" cap="none" spc="0" normalizeH="0" baseline="0" noProof="0">
              <a:ln>
                <a:noFill/>
              </a:ln>
              <a:solidFill>
                <a:srgbClr val="4B7BBC"/>
              </a:solidFill>
              <a:effectLst/>
              <a:uLnTx/>
              <a:uFillTx/>
              <a:latin typeface="Ubuntu"/>
              <a:ea typeface="+mj-ea"/>
              <a:cs typeface="Arial"/>
            </a:endParaRPr>
          </a:p>
        </p:txBody>
      </p:sp>
      <p:sp>
        <p:nvSpPr>
          <p:cNvPr id="5" name="Title 1">
            <a:extLst>
              <a:ext uri="{FF2B5EF4-FFF2-40B4-BE49-F238E27FC236}">
                <a16:creationId xmlns:a16="http://schemas.microsoft.com/office/drawing/2014/main" id="{AD68CACE-7FB7-623B-A9C1-4ECD2822475C}"/>
              </a:ext>
            </a:extLst>
          </p:cNvPr>
          <p:cNvSpPr txBox="1">
            <a:spLocks/>
          </p:cNvSpPr>
          <p:nvPr/>
        </p:nvSpPr>
        <p:spPr>
          <a:xfrm>
            <a:off x="7208002" y="2358284"/>
            <a:ext cx="4688389" cy="2304256"/>
          </a:xfrm>
          <a:prstGeom prst="rect">
            <a:avLst/>
          </a:prstGeom>
        </p:spPr>
        <p:txBody>
          <a:bodyPr>
            <a:noAutofit/>
          </a:bodyPr>
          <a:lstStyle>
            <a:lvl1pPr algn="ctr" defTabSz="914400" rtl="0" eaLnBrk="1" latinLnBrk="0" hangingPunct="1">
              <a:spcBef>
                <a:spcPct val="0"/>
              </a:spcBef>
              <a:buNone/>
              <a:defRPr sz="4400" b="1" kern="1200">
                <a:solidFill>
                  <a:srgbClr val="F34F24"/>
                </a:solidFill>
                <a:latin typeface="Arial" panose="020B0604020202020204" pitchFamily="34" charset="0"/>
                <a:ea typeface="+mj-ea"/>
                <a:cs typeface="Arial" panose="020B0604020202020204" pitchFamily="34" charset="0"/>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GB" sz="4267" b="1" i="0" u="none" strike="noStrike" kern="1200" cap="none" spc="0" normalizeH="0" baseline="0" noProof="0">
                <a:ln>
                  <a:noFill/>
                </a:ln>
                <a:solidFill>
                  <a:srgbClr val="F34F24"/>
                </a:solidFill>
                <a:effectLst/>
                <a:uLnTx/>
                <a:uFillTx/>
                <a:latin typeface="Ubuntu" panose="020B0504030602030204" pitchFamily="34" charset="0"/>
                <a:ea typeface="+mj-ea"/>
                <a:cs typeface="Arial" panose="020B0604020202020204" pitchFamily="34" charset="0"/>
              </a:rPr>
              <a:t>Nature Restoration Law webinar series</a:t>
            </a:r>
          </a:p>
        </p:txBody>
      </p:sp>
    </p:spTree>
    <p:extLst>
      <p:ext uri="{BB962C8B-B14F-4D97-AF65-F5344CB8AC3E}">
        <p14:creationId xmlns:p14="http://schemas.microsoft.com/office/powerpoint/2010/main" val="142850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8EBC2C-6DD7-5003-38EB-40753046FE8C}"/>
              </a:ext>
            </a:extLst>
          </p:cNvPr>
          <p:cNvSpPr>
            <a:spLocks noGrp="1"/>
          </p:cNvSpPr>
          <p:nvPr>
            <p:ph sz="quarter" idx="14"/>
          </p:nvPr>
        </p:nvSpPr>
        <p:spPr>
          <a:xfrm>
            <a:off x="920370" y="1632839"/>
            <a:ext cx="3988467" cy="3999060"/>
          </a:xfrm>
        </p:spPr>
        <p:txBody>
          <a:bodyPr tIns="457200">
            <a:normAutofit/>
          </a:bodyPr>
          <a:lstStyle/>
          <a:p>
            <a:pPr marL="342900" indent="-342900">
              <a:spcBef>
                <a:spcPts val="0"/>
              </a:spcBef>
              <a:buFont typeface="Arial" panose="020B0604020202020204" pitchFamily="34" charset="0"/>
              <a:buChar char="•"/>
            </a:pPr>
            <a:r>
              <a:rPr lang="en-US" sz="1800">
                <a:latin typeface="Aptos" panose="020B0004020202020204" pitchFamily="34" charset="0"/>
              </a:rPr>
              <a:t>Funding Gaps– Limited budgets, especially in smaller cities</a:t>
            </a:r>
          </a:p>
          <a:p>
            <a:pPr marL="342900" indent="-342900">
              <a:spcBef>
                <a:spcPts val="0"/>
              </a:spcBef>
              <a:buFont typeface="Arial" panose="020B0604020202020204" pitchFamily="34" charset="0"/>
              <a:buChar char="•"/>
            </a:pPr>
            <a:r>
              <a:rPr lang="en-US" sz="1800">
                <a:latin typeface="Aptos" panose="020B0004020202020204" pitchFamily="34" charset="0"/>
              </a:rPr>
              <a:t>Lack of Staff &amp; Coordination– Few trained personnel, siloed departments</a:t>
            </a:r>
          </a:p>
          <a:p>
            <a:pPr marL="342900" indent="-342900">
              <a:spcBef>
                <a:spcPts val="0"/>
              </a:spcBef>
              <a:buFont typeface="Arial" panose="020B0604020202020204" pitchFamily="34" charset="0"/>
              <a:buChar char="•"/>
            </a:pPr>
            <a:r>
              <a:rPr lang="en-US" sz="1800">
                <a:latin typeface="Aptos" panose="020B0004020202020204" pitchFamily="34" charset="0"/>
              </a:rPr>
              <a:t>Territorial &amp; Legal Complexity – Overlapping jurisdictions, outdated spatial plans</a:t>
            </a:r>
          </a:p>
          <a:p>
            <a:pPr marL="342900" indent="-342900">
              <a:spcBef>
                <a:spcPts val="0"/>
              </a:spcBef>
              <a:buFont typeface="Arial" panose="020B0604020202020204" pitchFamily="34" charset="0"/>
              <a:buChar char="•"/>
            </a:pPr>
            <a:r>
              <a:rPr lang="en-US" sz="1800">
                <a:latin typeface="Aptos" panose="020B0004020202020204" pitchFamily="34" charset="0"/>
              </a:rPr>
              <a:t>Overlapping Strategies – Existing plans seen as sufficient</a:t>
            </a:r>
          </a:p>
          <a:p>
            <a:pPr marL="342900" indent="-342900">
              <a:spcBef>
                <a:spcPts val="0"/>
              </a:spcBef>
              <a:buFont typeface="Arial" panose="020B0604020202020204" pitchFamily="34" charset="0"/>
              <a:buChar char="•"/>
            </a:pPr>
            <a:r>
              <a:rPr lang="en-US" sz="1800">
                <a:latin typeface="Aptos" panose="020B0004020202020204" pitchFamily="34" charset="0"/>
              </a:rPr>
              <a:t>Low Priority / Unclear Mandates – “No capacity” or political disinterest</a:t>
            </a:r>
          </a:p>
        </p:txBody>
      </p:sp>
      <p:graphicFrame>
        <p:nvGraphicFramePr>
          <p:cNvPr id="4" name="Table 3">
            <a:extLst>
              <a:ext uri="{FF2B5EF4-FFF2-40B4-BE49-F238E27FC236}">
                <a16:creationId xmlns:a16="http://schemas.microsoft.com/office/drawing/2014/main" id="{63478482-967C-6C91-9FA0-38008310FF96}"/>
              </a:ext>
            </a:extLst>
          </p:cNvPr>
          <p:cNvGraphicFramePr>
            <a:graphicFrameLocks noGrp="1"/>
          </p:cNvGraphicFramePr>
          <p:nvPr/>
        </p:nvGraphicFramePr>
        <p:xfrm>
          <a:off x="5123442" y="1748102"/>
          <a:ext cx="6447625" cy="2744955"/>
        </p:xfrm>
        <a:graphic>
          <a:graphicData uri="http://schemas.openxmlformats.org/drawingml/2006/table">
            <a:tbl>
              <a:tblPr firstRow="1" firstCol="1" bandRow="1">
                <a:tableStyleId>{1FECB4D8-DB02-4DC6-A0A2-4F2EBAE1DC90}</a:tableStyleId>
              </a:tblPr>
              <a:tblGrid>
                <a:gridCol w="3703561">
                  <a:extLst>
                    <a:ext uri="{9D8B030D-6E8A-4147-A177-3AD203B41FA5}">
                      <a16:colId xmlns:a16="http://schemas.microsoft.com/office/drawing/2014/main" val="4070534979"/>
                    </a:ext>
                  </a:extLst>
                </a:gridCol>
                <a:gridCol w="1256265">
                  <a:extLst>
                    <a:ext uri="{9D8B030D-6E8A-4147-A177-3AD203B41FA5}">
                      <a16:colId xmlns:a16="http://schemas.microsoft.com/office/drawing/2014/main" val="661090643"/>
                    </a:ext>
                  </a:extLst>
                </a:gridCol>
                <a:gridCol w="1487799">
                  <a:extLst>
                    <a:ext uri="{9D8B030D-6E8A-4147-A177-3AD203B41FA5}">
                      <a16:colId xmlns:a16="http://schemas.microsoft.com/office/drawing/2014/main" val="968876577"/>
                    </a:ext>
                  </a:extLst>
                </a:gridCol>
              </a:tblGrid>
              <a:tr h="302591">
                <a:tc>
                  <a:txBody>
                    <a:bodyPr/>
                    <a:lstStyle/>
                    <a:p>
                      <a:pPr algn="just">
                        <a:lnSpc>
                          <a:spcPct val="115000"/>
                        </a:lnSpc>
                        <a:spcAft>
                          <a:spcPts val="800"/>
                        </a:spcAft>
                        <a:buNone/>
                      </a:pPr>
                      <a:r>
                        <a:rPr lang="en-US" sz="1800" kern="100">
                          <a:solidFill>
                            <a:schemeClr val="tx1"/>
                          </a:solidFill>
                          <a:effectLst/>
                          <a:latin typeface="Aptos" panose="020B0004020202020204" pitchFamily="34" charset="0"/>
                        </a:rPr>
                        <a:t>Barrier Theme</a:t>
                      </a:r>
                      <a:endParaRPr lang="en-US" sz="18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tx1"/>
                          </a:solidFill>
                          <a:effectLst/>
                          <a:latin typeface="Aptos" panose="020B0004020202020204" pitchFamily="34" charset="0"/>
                        </a:rPr>
                        <a:t>Mentions</a:t>
                      </a:r>
                      <a:endParaRPr lang="en-US" sz="18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tx1"/>
                          </a:solidFill>
                          <a:effectLst/>
                          <a:latin typeface="Aptos" panose="020B0004020202020204" pitchFamily="34" charset="0"/>
                        </a:rPr>
                        <a:t>Percentage</a:t>
                      </a:r>
                      <a:endParaRPr lang="en-US" sz="18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extLst>
                  <a:ext uri="{0D108BD9-81ED-4DB2-BD59-A6C34878D82A}">
                    <a16:rowId xmlns:a16="http://schemas.microsoft.com/office/drawing/2014/main" val="3945431346"/>
                  </a:ext>
                </a:extLst>
              </a:tr>
              <a:tr h="302591">
                <a:tc>
                  <a:txBody>
                    <a:bodyPr/>
                    <a:lstStyle/>
                    <a:p>
                      <a:pPr algn="l">
                        <a:lnSpc>
                          <a:spcPct val="115000"/>
                        </a:lnSpc>
                        <a:spcAft>
                          <a:spcPts val="800"/>
                        </a:spcAft>
                        <a:buNone/>
                      </a:pPr>
                      <a:r>
                        <a:rPr lang="en-US" sz="1800" kern="100">
                          <a:solidFill>
                            <a:schemeClr val="bg2">
                              <a:lumMod val="25000"/>
                            </a:schemeClr>
                          </a:solidFill>
                          <a:effectLst/>
                          <a:latin typeface="Aptos" panose="020B0004020202020204" pitchFamily="34" charset="0"/>
                        </a:rPr>
                        <a:t>Insufficient Financial Resources</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bg2">
                              <a:lumMod val="25000"/>
                            </a:schemeClr>
                          </a:solidFill>
                          <a:effectLst/>
                          <a:latin typeface="Aptos" panose="020B0004020202020204" pitchFamily="34" charset="0"/>
                        </a:rPr>
                        <a:t>8</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bg2">
                              <a:lumMod val="25000"/>
                            </a:schemeClr>
                          </a:solidFill>
                          <a:effectLst/>
                          <a:latin typeface="Aptos" panose="020B0004020202020204" pitchFamily="34" charset="0"/>
                        </a:rPr>
                        <a:t>20.5%</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extLst>
                  <a:ext uri="{0D108BD9-81ED-4DB2-BD59-A6C34878D82A}">
                    <a16:rowId xmlns:a16="http://schemas.microsoft.com/office/drawing/2014/main" val="1279958647"/>
                  </a:ext>
                </a:extLst>
              </a:tr>
              <a:tr h="355416">
                <a:tc>
                  <a:txBody>
                    <a:bodyPr/>
                    <a:lstStyle/>
                    <a:p>
                      <a:pPr algn="l">
                        <a:lnSpc>
                          <a:spcPct val="115000"/>
                        </a:lnSpc>
                        <a:spcAft>
                          <a:spcPts val="800"/>
                        </a:spcAft>
                        <a:buNone/>
                      </a:pPr>
                      <a:r>
                        <a:rPr lang="en-US" sz="1800" kern="100">
                          <a:solidFill>
                            <a:schemeClr val="bg2">
                              <a:lumMod val="25000"/>
                            </a:schemeClr>
                          </a:solidFill>
                          <a:effectLst/>
                          <a:latin typeface="Aptos" panose="020B0004020202020204" pitchFamily="34" charset="0"/>
                        </a:rPr>
                        <a:t>Limited Institutional Capacity &amp; Coordination</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bg2">
                              <a:lumMod val="25000"/>
                            </a:schemeClr>
                          </a:solidFill>
                          <a:effectLst/>
                          <a:latin typeface="Aptos" panose="020B0004020202020204" pitchFamily="34" charset="0"/>
                        </a:rPr>
                        <a:t>8</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bg2">
                              <a:lumMod val="25000"/>
                            </a:schemeClr>
                          </a:solidFill>
                          <a:effectLst/>
                          <a:latin typeface="Aptos" panose="020B0004020202020204" pitchFamily="34" charset="0"/>
                        </a:rPr>
                        <a:t>20.5%</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extLst>
                  <a:ext uri="{0D108BD9-81ED-4DB2-BD59-A6C34878D82A}">
                    <a16:rowId xmlns:a16="http://schemas.microsoft.com/office/drawing/2014/main" val="2338727682"/>
                  </a:ext>
                </a:extLst>
              </a:tr>
              <a:tr h="342900">
                <a:tc>
                  <a:txBody>
                    <a:bodyPr/>
                    <a:lstStyle/>
                    <a:p>
                      <a:pPr algn="l">
                        <a:lnSpc>
                          <a:spcPct val="115000"/>
                        </a:lnSpc>
                        <a:spcAft>
                          <a:spcPts val="800"/>
                        </a:spcAft>
                        <a:buNone/>
                      </a:pPr>
                      <a:r>
                        <a:rPr lang="en-US" sz="1800" kern="100">
                          <a:solidFill>
                            <a:schemeClr val="bg2">
                              <a:lumMod val="25000"/>
                            </a:schemeClr>
                          </a:solidFill>
                          <a:effectLst/>
                          <a:latin typeface="Aptos" panose="020B0004020202020204" pitchFamily="34" charset="0"/>
                        </a:rPr>
                        <a:t>Territorial Complexity &amp; Legal Overlaps</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bg2">
                              <a:lumMod val="25000"/>
                            </a:schemeClr>
                          </a:solidFill>
                          <a:effectLst/>
                          <a:latin typeface="Aptos" panose="020B0004020202020204" pitchFamily="34" charset="0"/>
                        </a:rPr>
                        <a:t>6</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bg2">
                              <a:lumMod val="25000"/>
                            </a:schemeClr>
                          </a:solidFill>
                          <a:effectLst/>
                          <a:latin typeface="Aptos" panose="020B0004020202020204" pitchFamily="34" charset="0"/>
                        </a:rPr>
                        <a:t>15.4%</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extLst>
                  <a:ext uri="{0D108BD9-81ED-4DB2-BD59-A6C34878D82A}">
                    <a16:rowId xmlns:a16="http://schemas.microsoft.com/office/drawing/2014/main" val="1856526856"/>
                  </a:ext>
                </a:extLst>
              </a:tr>
              <a:tr h="372979">
                <a:tc>
                  <a:txBody>
                    <a:bodyPr/>
                    <a:lstStyle/>
                    <a:p>
                      <a:pPr algn="l">
                        <a:lnSpc>
                          <a:spcPct val="115000"/>
                        </a:lnSpc>
                        <a:spcAft>
                          <a:spcPts val="800"/>
                        </a:spcAft>
                        <a:buNone/>
                      </a:pPr>
                      <a:r>
                        <a:rPr lang="en-US" sz="1800" kern="100">
                          <a:solidFill>
                            <a:schemeClr val="bg2">
                              <a:lumMod val="25000"/>
                            </a:schemeClr>
                          </a:solidFill>
                          <a:effectLst/>
                          <a:latin typeface="Aptos" panose="020B0004020202020204" pitchFamily="34" charset="0"/>
                        </a:rPr>
                        <a:t>Perceived Redundancy with Existing Plans</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bg2">
                              <a:lumMod val="25000"/>
                            </a:schemeClr>
                          </a:solidFill>
                          <a:effectLst/>
                          <a:latin typeface="Aptos" panose="020B0004020202020204" pitchFamily="34" charset="0"/>
                        </a:rPr>
                        <a:t>4</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bg2">
                              <a:lumMod val="25000"/>
                            </a:schemeClr>
                          </a:solidFill>
                          <a:effectLst/>
                          <a:latin typeface="Aptos" panose="020B0004020202020204" pitchFamily="34" charset="0"/>
                        </a:rPr>
                        <a:t>10.3%</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extLst>
                  <a:ext uri="{0D108BD9-81ED-4DB2-BD59-A6C34878D82A}">
                    <a16:rowId xmlns:a16="http://schemas.microsoft.com/office/drawing/2014/main" val="572477200"/>
                  </a:ext>
                </a:extLst>
              </a:tr>
              <a:tr h="302591">
                <a:tc>
                  <a:txBody>
                    <a:bodyPr/>
                    <a:lstStyle/>
                    <a:p>
                      <a:pPr algn="l">
                        <a:lnSpc>
                          <a:spcPct val="115000"/>
                        </a:lnSpc>
                        <a:spcAft>
                          <a:spcPts val="800"/>
                        </a:spcAft>
                        <a:buNone/>
                      </a:pPr>
                      <a:r>
                        <a:rPr lang="en-US" sz="1800" kern="100">
                          <a:solidFill>
                            <a:schemeClr val="bg2">
                              <a:lumMod val="25000"/>
                            </a:schemeClr>
                          </a:solidFill>
                          <a:effectLst/>
                          <a:latin typeface="Aptos" panose="020B0004020202020204" pitchFamily="34" charset="0"/>
                        </a:rPr>
                        <a:t>Other or Unspecified Barriers</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bg2">
                              <a:lumMod val="25000"/>
                            </a:schemeClr>
                          </a:solidFill>
                          <a:effectLst/>
                          <a:latin typeface="Aptos" panose="020B0004020202020204" pitchFamily="34" charset="0"/>
                        </a:rPr>
                        <a:t>9</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tc>
                  <a:txBody>
                    <a:bodyPr/>
                    <a:lstStyle/>
                    <a:p>
                      <a:pPr algn="just">
                        <a:lnSpc>
                          <a:spcPct val="115000"/>
                        </a:lnSpc>
                        <a:spcAft>
                          <a:spcPts val="800"/>
                        </a:spcAft>
                        <a:buNone/>
                      </a:pPr>
                      <a:r>
                        <a:rPr lang="en-US" sz="1800" kern="100">
                          <a:solidFill>
                            <a:schemeClr val="bg2">
                              <a:lumMod val="25000"/>
                            </a:schemeClr>
                          </a:solidFill>
                          <a:effectLst/>
                          <a:latin typeface="Aptos" panose="020B0004020202020204" pitchFamily="34" charset="0"/>
                        </a:rPr>
                        <a:t>23.1%</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32224" marR="132224" marT="0" marB="0"/>
                </a:tc>
                <a:extLst>
                  <a:ext uri="{0D108BD9-81ED-4DB2-BD59-A6C34878D82A}">
                    <a16:rowId xmlns:a16="http://schemas.microsoft.com/office/drawing/2014/main" val="2501799717"/>
                  </a:ext>
                </a:extLst>
              </a:tr>
            </a:tbl>
          </a:graphicData>
        </a:graphic>
      </p:graphicFrame>
      <p:sp>
        <p:nvSpPr>
          <p:cNvPr id="10" name="TextBox 9">
            <a:extLst>
              <a:ext uri="{FF2B5EF4-FFF2-40B4-BE49-F238E27FC236}">
                <a16:creationId xmlns:a16="http://schemas.microsoft.com/office/drawing/2014/main" id="{482934DB-00C5-995A-5920-031BB44BE82E}"/>
              </a:ext>
            </a:extLst>
          </p:cNvPr>
          <p:cNvSpPr txBox="1"/>
          <p:nvPr/>
        </p:nvSpPr>
        <p:spPr>
          <a:xfrm>
            <a:off x="920370" y="1448173"/>
            <a:ext cx="2825115" cy="369332"/>
          </a:xfrm>
          <a:prstGeom prst="rect">
            <a:avLst/>
          </a:prstGeom>
          <a:solidFill>
            <a:schemeClr val="accent3">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ptos" panose="020B0004020202020204" pitchFamily="34" charset="0"/>
                <a:ea typeface="+mn-ea"/>
                <a:cs typeface="+mn-cs"/>
              </a:rPr>
              <a:t>Barriers to develop a UNP</a:t>
            </a:r>
          </a:p>
        </p:txBody>
      </p:sp>
    </p:spTree>
    <p:extLst>
      <p:ext uri="{BB962C8B-B14F-4D97-AF65-F5344CB8AC3E}">
        <p14:creationId xmlns:p14="http://schemas.microsoft.com/office/powerpoint/2010/main" val="3346685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227C-D89A-CE5C-F466-82F53AC25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98A471-BB67-48CD-B577-FA645BD4B960}"/>
              </a:ext>
            </a:extLst>
          </p:cNvPr>
          <p:cNvSpPr>
            <a:spLocks noGrp="1"/>
          </p:cNvSpPr>
          <p:nvPr>
            <p:ph type="title"/>
          </p:nvPr>
        </p:nvSpPr>
        <p:spPr>
          <a:xfrm>
            <a:off x="594360" y="145098"/>
            <a:ext cx="9778365" cy="1494596"/>
          </a:xfrm>
        </p:spPr>
        <p:txBody>
          <a:bodyPr/>
          <a:lstStyle/>
          <a:p>
            <a:r>
              <a:rPr lang="en-US" sz="4000">
                <a:solidFill>
                  <a:schemeClr val="bg2">
                    <a:lumMod val="25000"/>
                  </a:schemeClr>
                </a:solidFill>
                <a:latin typeface="Aptos" panose="020B0004020202020204" pitchFamily="34" charset="0"/>
              </a:rPr>
              <a:t>Existence of other related strategies</a:t>
            </a:r>
          </a:p>
        </p:txBody>
      </p:sp>
      <p:sp>
        <p:nvSpPr>
          <p:cNvPr id="3" name="Content Placeholder 2">
            <a:extLst>
              <a:ext uri="{FF2B5EF4-FFF2-40B4-BE49-F238E27FC236}">
                <a16:creationId xmlns:a16="http://schemas.microsoft.com/office/drawing/2014/main" id="{02948564-4155-DAD5-5E84-55E0FC66C4E5}"/>
              </a:ext>
            </a:extLst>
          </p:cNvPr>
          <p:cNvSpPr>
            <a:spLocks noGrp="1"/>
          </p:cNvSpPr>
          <p:nvPr>
            <p:ph sz="quarter" idx="15"/>
          </p:nvPr>
        </p:nvSpPr>
        <p:spPr>
          <a:xfrm>
            <a:off x="594360" y="2256648"/>
            <a:ext cx="5862424" cy="3597470"/>
          </a:xfrm>
        </p:spPr>
        <p:txBody>
          <a:bodyPr>
            <a:noAutofit/>
          </a:bodyPr>
          <a:lstStyle/>
          <a:p>
            <a:pPr marL="342900" indent="-342900">
              <a:spcBef>
                <a:spcPts val="600"/>
              </a:spcBef>
              <a:buFont typeface="Arial" panose="020B0604020202020204" pitchFamily="34" charset="0"/>
              <a:buChar char="•"/>
            </a:pPr>
            <a:r>
              <a:rPr lang="en-US" sz="1700" b="1">
                <a:latin typeface="Aptos" panose="020B0004020202020204" pitchFamily="34" charset="0"/>
              </a:rPr>
              <a:t>Green Infrastructure &amp; Biodiversity Plans</a:t>
            </a:r>
            <a:r>
              <a:rPr lang="en-US" sz="1700">
                <a:latin typeface="Aptos" panose="020B0004020202020204" pitchFamily="34" charset="0"/>
              </a:rPr>
              <a:t>: focus on native species protection, ecological connectivity, and nature-based solutions.</a:t>
            </a:r>
          </a:p>
          <a:p>
            <a:pPr marL="342900" indent="-342900">
              <a:spcBef>
                <a:spcPts val="600"/>
              </a:spcBef>
              <a:buFont typeface="Arial" panose="020B0604020202020204" pitchFamily="34" charset="0"/>
              <a:buChar char="•"/>
            </a:pPr>
            <a:r>
              <a:rPr lang="en-US" sz="1700" b="1">
                <a:latin typeface="Aptos" panose="020B0004020202020204" pitchFamily="34" charset="0"/>
              </a:rPr>
              <a:t>Climate Adaptation &amp; Resilience Strategies: </a:t>
            </a:r>
            <a:r>
              <a:rPr lang="en-US" sz="1700">
                <a:latin typeface="Aptos" panose="020B0004020202020204" pitchFamily="34" charset="0"/>
              </a:rPr>
              <a:t>use of green infrastructure to manage heat, floods, and water systems.</a:t>
            </a:r>
          </a:p>
          <a:p>
            <a:pPr marL="342900" indent="-342900">
              <a:spcBef>
                <a:spcPts val="600"/>
              </a:spcBef>
              <a:buFont typeface="Arial" panose="020B0604020202020204" pitchFamily="34" charset="0"/>
              <a:buChar char="•"/>
            </a:pPr>
            <a:r>
              <a:rPr lang="en-US" sz="1700" b="1">
                <a:latin typeface="Aptos" panose="020B0004020202020204" pitchFamily="34" charset="0"/>
              </a:rPr>
              <a:t>Integrated Urban Planning Approaches</a:t>
            </a:r>
            <a:r>
              <a:rPr lang="en-US" sz="1700">
                <a:latin typeface="Aptos" panose="020B0004020202020204" pitchFamily="34" charset="0"/>
              </a:rPr>
              <a:t>: embedding greening goals into broader urban agendas and planning frameworks.</a:t>
            </a:r>
          </a:p>
          <a:p>
            <a:pPr marL="342900" indent="-342900">
              <a:spcBef>
                <a:spcPts val="600"/>
              </a:spcBef>
              <a:buFont typeface="Arial" panose="020B0604020202020204" pitchFamily="34" charset="0"/>
              <a:buChar char="•"/>
            </a:pPr>
            <a:r>
              <a:rPr lang="en-US" sz="1700" b="1">
                <a:latin typeface="Aptos" panose="020B0004020202020204" pitchFamily="34" charset="0"/>
              </a:rPr>
              <a:t>Participatory &amp; Place-Based Projects: </a:t>
            </a:r>
            <a:r>
              <a:rPr lang="en-US" sz="1700">
                <a:latin typeface="Aptos" panose="020B0004020202020204" pitchFamily="34" charset="0"/>
              </a:rPr>
              <a:t>community-led initiatives to co-design and transform local green spaces.</a:t>
            </a:r>
          </a:p>
          <a:p>
            <a:pPr marL="342900" indent="-342900">
              <a:spcBef>
                <a:spcPts val="600"/>
              </a:spcBef>
              <a:buFont typeface="Arial" panose="020B0604020202020204" pitchFamily="34" charset="0"/>
              <a:buChar char="•"/>
            </a:pPr>
            <a:r>
              <a:rPr lang="en-US" sz="1700" b="1">
                <a:latin typeface="Aptos" panose="020B0004020202020204" pitchFamily="34" charset="0"/>
              </a:rPr>
              <a:t>Flagship Renaturation Projects</a:t>
            </a:r>
            <a:r>
              <a:rPr lang="en-US" sz="1700">
                <a:latin typeface="Aptos" panose="020B0004020202020204" pitchFamily="34" charset="0"/>
              </a:rPr>
              <a:t>: large-scale restoration of natural assets like riverbeds and urban forests.</a:t>
            </a:r>
          </a:p>
          <a:p>
            <a:pPr marL="342900" indent="-342900">
              <a:spcBef>
                <a:spcPts val="600"/>
              </a:spcBef>
              <a:buFont typeface="Arial" panose="020B0604020202020204" pitchFamily="34" charset="0"/>
              <a:buChar char="•"/>
            </a:pPr>
            <a:r>
              <a:rPr lang="en-US" sz="1700" b="1">
                <a:latin typeface="Aptos" panose="020B0004020202020204" pitchFamily="34" charset="0"/>
              </a:rPr>
              <a:t>EU-Linked Strategies &amp; Frameworks</a:t>
            </a:r>
            <a:r>
              <a:rPr lang="en-US" sz="1700">
                <a:latin typeface="Aptos" panose="020B0004020202020204" pitchFamily="34" charset="0"/>
              </a:rPr>
              <a:t>: greening strategies developed through EU-funded projects or national sustainability plans.</a:t>
            </a:r>
          </a:p>
        </p:txBody>
      </p:sp>
      <p:graphicFrame>
        <p:nvGraphicFramePr>
          <p:cNvPr id="7" name="Chart 6">
            <a:extLst>
              <a:ext uri="{FF2B5EF4-FFF2-40B4-BE49-F238E27FC236}">
                <a16:creationId xmlns:a16="http://schemas.microsoft.com/office/drawing/2014/main" id="{7BBF29D4-B58C-468F-9548-A655E1802D69}"/>
              </a:ext>
            </a:extLst>
          </p:cNvPr>
          <p:cNvGraphicFramePr/>
          <p:nvPr/>
        </p:nvGraphicFramePr>
        <p:xfrm>
          <a:off x="6966857" y="2454341"/>
          <a:ext cx="5225143" cy="38196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4231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D40C9-3FFC-5ADD-A0B7-0A5ABBD259F7}"/>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B43FAECC-4718-BC02-F888-CAF9322FDD63}"/>
              </a:ext>
            </a:extLst>
          </p:cNvPr>
          <p:cNvSpPr txBox="1"/>
          <p:nvPr/>
        </p:nvSpPr>
        <p:spPr>
          <a:xfrm>
            <a:off x="285890" y="151218"/>
            <a:ext cx="3119784" cy="369332"/>
          </a:xfrm>
          <a:prstGeom prst="rect">
            <a:avLst/>
          </a:prstGeom>
          <a:solidFill>
            <a:schemeClr val="accent1">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ptos" panose="020B0004020202020204" pitchFamily="34" charset="0"/>
                <a:ea typeface="+mn-ea"/>
                <a:cs typeface="+mn-cs"/>
              </a:rPr>
              <a:t>Local Monitoring Readiness</a:t>
            </a:r>
          </a:p>
        </p:txBody>
      </p:sp>
      <p:graphicFrame>
        <p:nvGraphicFramePr>
          <p:cNvPr id="6" name="Chart 5">
            <a:extLst>
              <a:ext uri="{FF2B5EF4-FFF2-40B4-BE49-F238E27FC236}">
                <a16:creationId xmlns:a16="http://schemas.microsoft.com/office/drawing/2014/main" id="{F0E86CEB-A4D0-D603-EC20-675AA36B4A6A}"/>
              </a:ext>
            </a:extLst>
          </p:cNvPr>
          <p:cNvGraphicFramePr/>
          <p:nvPr/>
        </p:nvGraphicFramePr>
        <p:xfrm>
          <a:off x="702764" y="1445829"/>
          <a:ext cx="5585927" cy="380339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CA5CE39-B1A9-DCFC-D4A0-E6C526AF0680}"/>
              </a:ext>
            </a:extLst>
          </p:cNvPr>
          <p:cNvSpPr txBox="1"/>
          <p:nvPr/>
        </p:nvSpPr>
        <p:spPr>
          <a:xfrm>
            <a:off x="10606602" y="3039748"/>
            <a:ext cx="5288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52</a:t>
            </a: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9" name="TextBox 8">
            <a:extLst>
              <a:ext uri="{FF2B5EF4-FFF2-40B4-BE49-F238E27FC236}">
                <a16:creationId xmlns:a16="http://schemas.microsoft.com/office/drawing/2014/main" id="{DEF9D931-BEA4-10F2-7DBD-41F1D579048C}"/>
              </a:ext>
            </a:extLst>
          </p:cNvPr>
          <p:cNvSpPr txBox="1"/>
          <p:nvPr/>
        </p:nvSpPr>
        <p:spPr>
          <a:xfrm>
            <a:off x="9508700" y="4731699"/>
            <a:ext cx="5288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26</a:t>
            </a: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 name="TextBox 10">
            <a:extLst>
              <a:ext uri="{FF2B5EF4-FFF2-40B4-BE49-F238E27FC236}">
                <a16:creationId xmlns:a16="http://schemas.microsoft.com/office/drawing/2014/main" id="{7B613487-1A73-2916-101F-8FC3809EBD12}"/>
              </a:ext>
            </a:extLst>
          </p:cNvPr>
          <p:cNvSpPr txBox="1"/>
          <p:nvPr/>
        </p:nvSpPr>
        <p:spPr>
          <a:xfrm>
            <a:off x="8763001" y="3962731"/>
            <a:ext cx="23245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a:ea typeface="+mn-ea"/>
                <a:cs typeface="+mn-cs"/>
              </a:rPr>
              <a:t>2</a:t>
            </a:r>
          </a:p>
        </p:txBody>
      </p:sp>
      <p:sp>
        <p:nvSpPr>
          <p:cNvPr id="12" name="TextBox 11">
            <a:extLst>
              <a:ext uri="{FF2B5EF4-FFF2-40B4-BE49-F238E27FC236}">
                <a16:creationId xmlns:a16="http://schemas.microsoft.com/office/drawing/2014/main" id="{A20ACB71-79FD-0DB3-16EB-5BFA08ECB395}"/>
              </a:ext>
            </a:extLst>
          </p:cNvPr>
          <p:cNvSpPr txBox="1"/>
          <p:nvPr/>
        </p:nvSpPr>
        <p:spPr>
          <a:xfrm>
            <a:off x="9244251" y="2221764"/>
            <a:ext cx="5288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26</a:t>
            </a: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4" name="Straight Connector 13">
            <a:extLst>
              <a:ext uri="{FF2B5EF4-FFF2-40B4-BE49-F238E27FC236}">
                <a16:creationId xmlns:a16="http://schemas.microsoft.com/office/drawing/2014/main" id="{443D9AA5-E32B-5CE8-87B7-918F9281D1B8}"/>
              </a:ext>
            </a:extLst>
          </p:cNvPr>
          <p:cNvCxnSpPr/>
          <p:nvPr/>
        </p:nvCxnSpPr>
        <p:spPr>
          <a:xfrm>
            <a:off x="6746033" y="2114395"/>
            <a:ext cx="0" cy="429208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BF8572EA-C334-E8DB-3470-CF15C990CAE1}"/>
              </a:ext>
            </a:extLst>
          </p:cNvPr>
          <p:cNvGraphicFramePr/>
          <p:nvPr/>
        </p:nvGraphicFramePr>
        <p:xfrm>
          <a:off x="6647241" y="2087481"/>
          <a:ext cx="5544759" cy="3568533"/>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93E37107-AAEB-5132-0E8B-4FEBDDB218F3}"/>
              </a:ext>
            </a:extLst>
          </p:cNvPr>
          <p:cNvSpPr txBox="1"/>
          <p:nvPr/>
        </p:nvSpPr>
        <p:spPr>
          <a:xfrm>
            <a:off x="7229670" y="5703815"/>
            <a:ext cx="4478694" cy="1405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400" b="0" i="1" u="none" strike="noStrike" kern="100" cap="none" spc="0" normalizeH="0" baseline="0" noProof="0">
                <a:ln>
                  <a:noFill/>
                </a:ln>
                <a:solidFill>
                  <a:srgbClr val="0E2841"/>
                </a:solidFill>
                <a:effectLst/>
                <a:uLnTx/>
                <a:uFillTx/>
                <a:latin typeface="Aptos" panose="020B0004020202020204" pitchFamily="34" charset="0"/>
                <a:ea typeface="Aptos" panose="020B0004020202020204" pitchFamily="34" charset="0"/>
                <a:cs typeface="Arial" panose="020B0604020202020204" pitchFamily="34" charset="0"/>
              </a:rPr>
              <a:t>Awareness among respondents regarding how their city or town will measure urban green space and tree canopy cover</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3200" b="0" i="0" u="none" strike="noStrike" kern="100" cap="none" spc="0" normalizeH="0" baseline="0" noProof="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7095B22C-55F1-B743-4191-81557FF82351}"/>
              </a:ext>
            </a:extLst>
          </p:cNvPr>
          <p:cNvSpPr txBox="1"/>
          <p:nvPr/>
        </p:nvSpPr>
        <p:spPr>
          <a:xfrm>
            <a:off x="2119151" y="5301461"/>
            <a:ext cx="4478694" cy="97443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400" b="0" i="1" u="none" strike="noStrike" kern="100" cap="none" spc="0" normalizeH="0" baseline="0" noProof="0">
                <a:ln>
                  <a:noFill/>
                </a:ln>
                <a:solidFill>
                  <a:srgbClr val="0E2841"/>
                </a:solidFill>
                <a:effectLst/>
                <a:uLnTx/>
                <a:uFillTx/>
                <a:latin typeface="Aptos" panose="020B0004020202020204" pitchFamily="34" charset="0"/>
                <a:ea typeface="Aptos" panose="020B0004020202020204" pitchFamily="34" charset="0"/>
                <a:cs typeface="Arial" panose="020B0604020202020204" pitchFamily="34" charset="0"/>
              </a:rPr>
              <a:t>Indicators monitored by cities</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3200" b="0" i="0" u="none" strike="noStrike" kern="100" cap="none" spc="0" normalizeH="0" baseline="0" noProof="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2867819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186C-0DC6-D76A-A6FD-E1B41A44EF8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967D3DD3-64D1-4600-B2AC-EB050044649E}"/>
              </a:ext>
            </a:extLst>
          </p:cNvPr>
          <p:cNvSpPr txBox="1"/>
          <p:nvPr/>
        </p:nvSpPr>
        <p:spPr>
          <a:xfrm>
            <a:off x="594360" y="102875"/>
            <a:ext cx="10873740" cy="1680205"/>
          </a:xfrm>
          <a:prstGeom prst="rect">
            <a:avLst/>
          </a:prstGeom>
        </p:spPr>
        <p:txBody>
          <a:bodyPr vert="horz" lIns="0" tIns="0" rIns="0" bIns="0" rtlCol="0" anchor="b" anchorCtr="0">
            <a:normAutofit/>
          </a:bodyPr>
          <a:lstStyle/>
          <a:p>
            <a:pPr marL="0" marR="0" lvl="0" indent="0" algn="l" defTabSz="914400" rtl="0" eaLnBrk="1" fontAlgn="auto" latinLnBrk="0" hangingPunct="1">
              <a:lnSpc>
                <a:spcPct val="80000"/>
              </a:lnSpc>
              <a:spcBef>
                <a:spcPct val="0"/>
              </a:spcBef>
              <a:spcAft>
                <a:spcPts val="600"/>
              </a:spcAft>
              <a:buClrTx/>
              <a:buSzTx/>
              <a:buFontTx/>
              <a:buNone/>
              <a:tabLst/>
              <a:defRPr/>
            </a:pPr>
            <a:r>
              <a:rPr kumimoji="0" lang="en-US" sz="4400" b="1" i="0" u="none" strike="noStrike" kern="1200" cap="none" spc="100" normalizeH="0" baseline="0" noProof="0">
                <a:ln>
                  <a:noFill/>
                </a:ln>
                <a:solidFill>
                  <a:srgbClr val="000000"/>
                </a:solidFill>
                <a:effectLst/>
                <a:uLnTx/>
                <a:uFillTx/>
                <a:latin typeface="Aptos" panose="020B0004020202020204" pitchFamily="34" charset="0"/>
                <a:ea typeface="+mn-ea"/>
                <a:cs typeface="+mn-cs"/>
              </a:rPr>
              <a:t>Methods for measuring indicators</a:t>
            </a:r>
          </a:p>
        </p:txBody>
      </p:sp>
      <p:graphicFrame>
        <p:nvGraphicFramePr>
          <p:cNvPr id="2" name="Table 1">
            <a:extLst>
              <a:ext uri="{FF2B5EF4-FFF2-40B4-BE49-F238E27FC236}">
                <a16:creationId xmlns:a16="http://schemas.microsoft.com/office/drawing/2014/main" id="{BC079526-49BC-E64F-B7E4-1AAB0E293ED8}"/>
              </a:ext>
            </a:extLst>
          </p:cNvPr>
          <p:cNvGraphicFramePr>
            <a:graphicFrameLocks noGrp="1"/>
          </p:cNvGraphicFramePr>
          <p:nvPr/>
        </p:nvGraphicFramePr>
        <p:xfrm>
          <a:off x="3762490" y="2282008"/>
          <a:ext cx="7600720" cy="3699332"/>
        </p:xfrm>
        <a:graphic>
          <a:graphicData uri="http://schemas.openxmlformats.org/drawingml/2006/table">
            <a:tbl>
              <a:tblPr firstRow="1" firstCol="1" bandRow="1">
                <a:tableStyleId>{F2DE63D5-997A-4646-A377-4702673A728D}</a:tableStyleId>
              </a:tblPr>
              <a:tblGrid>
                <a:gridCol w="4153951">
                  <a:extLst>
                    <a:ext uri="{9D8B030D-6E8A-4147-A177-3AD203B41FA5}">
                      <a16:colId xmlns:a16="http://schemas.microsoft.com/office/drawing/2014/main" val="1861179152"/>
                    </a:ext>
                  </a:extLst>
                </a:gridCol>
                <a:gridCol w="963316">
                  <a:extLst>
                    <a:ext uri="{9D8B030D-6E8A-4147-A177-3AD203B41FA5}">
                      <a16:colId xmlns:a16="http://schemas.microsoft.com/office/drawing/2014/main" val="1829652453"/>
                    </a:ext>
                  </a:extLst>
                </a:gridCol>
                <a:gridCol w="2483453">
                  <a:extLst>
                    <a:ext uri="{9D8B030D-6E8A-4147-A177-3AD203B41FA5}">
                      <a16:colId xmlns:a16="http://schemas.microsoft.com/office/drawing/2014/main" val="2870059755"/>
                    </a:ext>
                  </a:extLst>
                </a:gridCol>
              </a:tblGrid>
              <a:tr h="339732">
                <a:tc>
                  <a:txBody>
                    <a:bodyPr/>
                    <a:lstStyle/>
                    <a:p>
                      <a:pPr>
                        <a:lnSpc>
                          <a:spcPct val="115000"/>
                        </a:lnSpc>
                        <a:spcAft>
                          <a:spcPts val="800"/>
                        </a:spcAft>
                        <a:buNone/>
                      </a:pPr>
                      <a:r>
                        <a:rPr lang="en-US" sz="1800" kern="100">
                          <a:effectLst/>
                        </a:rPr>
                        <a:t>Method/Source</a:t>
                      </a:r>
                      <a:endParaRPr lang="en-US" sz="1900" kern="100">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effectLst/>
                        </a:rPr>
                        <a:t>Count</a:t>
                      </a:r>
                      <a:endParaRPr lang="en-US" sz="1900" kern="100">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effectLst/>
                        </a:rPr>
                        <a:t>% of Total (out of 31)</a:t>
                      </a:r>
                      <a:endParaRPr lang="en-US" sz="1900" kern="100">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extLst>
                  <a:ext uri="{0D108BD9-81ED-4DB2-BD59-A6C34878D82A}">
                    <a16:rowId xmlns:a16="http://schemas.microsoft.com/office/drawing/2014/main" val="2358637701"/>
                  </a:ext>
                </a:extLst>
              </a:tr>
              <a:tr h="339732">
                <a:tc>
                  <a:txBody>
                    <a:bodyPr/>
                    <a:lstStyle/>
                    <a:p>
                      <a:pPr>
                        <a:lnSpc>
                          <a:spcPct val="115000"/>
                        </a:lnSpc>
                        <a:spcAft>
                          <a:spcPts val="800"/>
                        </a:spcAft>
                        <a:buNone/>
                      </a:pPr>
                      <a:r>
                        <a:rPr lang="en-US" sz="1800" kern="100">
                          <a:solidFill>
                            <a:schemeClr val="bg2">
                              <a:lumMod val="25000"/>
                            </a:schemeClr>
                          </a:solidFill>
                          <a:effectLst/>
                        </a:rPr>
                        <a:t>GIS and mapping tools</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20</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64.5%</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extLst>
                  <a:ext uri="{0D108BD9-81ED-4DB2-BD59-A6C34878D82A}">
                    <a16:rowId xmlns:a16="http://schemas.microsoft.com/office/drawing/2014/main" val="1477695899"/>
                  </a:ext>
                </a:extLst>
              </a:tr>
              <a:tr h="660604">
                <a:tc>
                  <a:txBody>
                    <a:bodyPr/>
                    <a:lstStyle/>
                    <a:p>
                      <a:pPr>
                        <a:lnSpc>
                          <a:spcPct val="115000"/>
                        </a:lnSpc>
                        <a:spcAft>
                          <a:spcPts val="800"/>
                        </a:spcAft>
                        <a:buNone/>
                      </a:pPr>
                      <a:r>
                        <a:rPr lang="en-US" sz="1800" kern="100">
                          <a:solidFill>
                            <a:schemeClr val="bg2">
                              <a:lumMod val="25000"/>
                            </a:schemeClr>
                          </a:solidFill>
                          <a:effectLst/>
                        </a:rPr>
                        <a:t>Remote sensing (NDVI, LiDAR, satellite)</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17</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54.8%</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extLst>
                  <a:ext uri="{0D108BD9-81ED-4DB2-BD59-A6C34878D82A}">
                    <a16:rowId xmlns:a16="http://schemas.microsoft.com/office/drawing/2014/main" val="4166532857"/>
                  </a:ext>
                </a:extLst>
              </a:tr>
              <a:tr h="339732">
                <a:tc>
                  <a:txBody>
                    <a:bodyPr/>
                    <a:lstStyle/>
                    <a:p>
                      <a:pPr>
                        <a:lnSpc>
                          <a:spcPct val="115000"/>
                        </a:lnSpc>
                        <a:spcAft>
                          <a:spcPts val="800"/>
                        </a:spcAft>
                        <a:buNone/>
                      </a:pPr>
                      <a:r>
                        <a:rPr lang="en-US" sz="1800" kern="100">
                          <a:solidFill>
                            <a:schemeClr val="bg2">
                              <a:lumMod val="25000"/>
                            </a:schemeClr>
                          </a:solidFill>
                          <a:effectLst/>
                        </a:rPr>
                        <a:t>Urban tree/green space inventories</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14</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45.2%</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extLst>
                  <a:ext uri="{0D108BD9-81ED-4DB2-BD59-A6C34878D82A}">
                    <a16:rowId xmlns:a16="http://schemas.microsoft.com/office/drawing/2014/main" val="2330862565"/>
                  </a:ext>
                </a:extLst>
              </a:tr>
              <a:tr h="660604">
                <a:tc>
                  <a:txBody>
                    <a:bodyPr/>
                    <a:lstStyle/>
                    <a:p>
                      <a:pPr>
                        <a:lnSpc>
                          <a:spcPct val="115000"/>
                        </a:lnSpc>
                        <a:spcAft>
                          <a:spcPts val="800"/>
                        </a:spcAft>
                        <a:buNone/>
                      </a:pPr>
                      <a:r>
                        <a:rPr lang="en-US" sz="1800" kern="100">
                          <a:solidFill>
                            <a:schemeClr val="bg2">
                              <a:lumMod val="25000"/>
                            </a:schemeClr>
                          </a:solidFill>
                          <a:effectLst/>
                        </a:rPr>
                        <a:t>Management software (e.g. i-Tree, ENVIMET)</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9</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29.0%</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extLst>
                  <a:ext uri="{0D108BD9-81ED-4DB2-BD59-A6C34878D82A}">
                    <a16:rowId xmlns:a16="http://schemas.microsoft.com/office/drawing/2014/main" val="1810946415"/>
                  </a:ext>
                </a:extLst>
              </a:tr>
              <a:tr h="339732">
                <a:tc>
                  <a:txBody>
                    <a:bodyPr/>
                    <a:lstStyle/>
                    <a:p>
                      <a:pPr>
                        <a:lnSpc>
                          <a:spcPct val="115000"/>
                        </a:lnSpc>
                        <a:spcAft>
                          <a:spcPts val="800"/>
                        </a:spcAft>
                        <a:buNone/>
                      </a:pPr>
                      <a:r>
                        <a:rPr lang="en-US" sz="1800" kern="100">
                          <a:solidFill>
                            <a:schemeClr val="bg2">
                              <a:lumMod val="25000"/>
                            </a:schemeClr>
                          </a:solidFill>
                          <a:effectLst/>
                        </a:rPr>
                        <a:t>Citizen science / open data platforms</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6</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19.4%</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extLst>
                  <a:ext uri="{0D108BD9-81ED-4DB2-BD59-A6C34878D82A}">
                    <a16:rowId xmlns:a16="http://schemas.microsoft.com/office/drawing/2014/main" val="1706760610"/>
                  </a:ext>
                </a:extLst>
              </a:tr>
              <a:tr h="339732">
                <a:tc>
                  <a:txBody>
                    <a:bodyPr/>
                    <a:lstStyle/>
                    <a:p>
                      <a:pPr>
                        <a:lnSpc>
                          <a:spcPct val="115000"/>
                        </a:lnSpc>
                        <a:spcAft>
                          <a:spcPts val="800"/>
                        </a:spcAft>
                        <a:buNone/>
                      </a:pPr>
                      <a:r>
                        <a:rPr lang="en-US" sz="1800" kern="100">
                          <a:solidFill>
                            <a:schemeClr val="bg2">
                              <a:lumMod val="25000"/>
                            </a:schemeClr>
                          </a:solidFill>
                          <a:effectLst/>
                        </a:rPr>
                        <a:t>Academic / expert collaboration</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5</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16.1%</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extLst>
                  <a:ext uri="{0D108BD9-81ED-4DB2-BD59-A6C34878D82A}">
                    <a16:rowId xmlns:a16="http://schemas.microsoft.com/office/drawing/2014/main" val="3533576398"/>
                  </a:ext>
                </a:extLst>
              </a:tr>
              <a:tr h="339732">
                <a:tc>
                  <a:txBody>
                    <a:bodyPr/>
                    <a:lstStyle/>
                    <a:p>
                      <a:pPr>
                        <a:lnSpc>
                          <a:spcPct val="115000"/>
                        </a:lnSpc>
                        <a:spcAft>
                          <a:spcPts val="800"/>
                        </a:spcAft>
                        <a:buNone/>
                      </a:pPr>
                      <a:r>
                        <a:rPr lang="en-US" sz="1800" kern="100">
                          <a:solidFill>
                            <a:schemeClr val="bg2">
                              <a:lumMod val="25000"/>
                            </a:schemeClr>
                          </a:solidFill>
                          <a:effectLst/>
                        </a:rPr>
                        <a:t>National framework / indicator-based</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4</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12.9%</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extLst>
                  <a:ext uri="{0D108BD9-81ED-4DB2-BD59-A6C34878D82A}">
                    <a16:rowId xmlns:a16="http://schemas.microsoft.com/office/drawing/2014/main" val="3260371602"/>
                  </a:ext>
                </a:extLst>
              </a:tr>
              <a:tr h="339732">
                <a:tc>
                  <a:txBody>
                    <a:bodyPr/>
                    <a:lstStyle/>
                    <a:p>
                      <a:pPr>
                        <a:lnSpc>
                          <a:spcPct val="115000"/>
                        </a:lnSpc>
                        <a:spcAft>
                          <a:spcPts val="800"/>
                        </a:spcAft>
                        <a:buNone/>
                      </a:pPr>
                      <a:r>
                        <a:rPr lang="en-US" sz="1800" kern="100">
                          <a:solidFill>
                            <a:schemeClr val="bg2">
                              <a:lumMod val="25000"/>
                            </a:schemeClr>
                          </a:solidFill>
                          <a:effectLst/>
                        </a:rPr>
                        <a:t>Not sure / insufficient information</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3</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tc>
                  <a:txBody>
                    <a:bodyPr/>
                    <a:lstStyle/>
                    <a:p>
                      <a:pPr>
                        <a:lnSpc>
                          <a:spcPct val="115000"/>
                        </a:lnSpc>
                        <a:spcAft>
                          <a:spcPts val="800"/>
                        </a:spcAft>
                        <a:buNone/>
                      </a:pPr>
                      <a:r>
                        <a:rPr lang="en-US" sz="1800" kern="100">
                          <a:solidFill>
                            <a:schemeClr val="bg2">
                              <a:lumMod val="25000"/>
                            </a:schemeClr>
                          </a:solidFill>
                          <a:effectLst/>
                        </a:rPr>
                        <a:t>9.7%</a:t>
                      </a:r>
                      <a:endParaRPr lang="en-US" sz="19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113346" marR="113346" marT="0" marB="0"/>
                </a:tc>
                <a:extLst>
                  <a:ext uri="{0D108BD9-81ED-4DB2-BD59-A6C34878D82A}">
                    <a16:rowId xmlns:a16="http://schemas.microsoft.com/office/drawing/2014/main" val="1468364913"/>
                  </a:ext>
                </a:extLst>
              </a:tr>
            </a:tbl>
          </a:graphicData>
        </a:graphic>
      </p:graphicFrame>
    </p:spTree>
    <p:extLst>
      <p:ext uri="{BB962C8B-B14F-4D97-AF65-F5344CB8AC3E}">
        <p14:creationId xmlns:p14="http://schemas.microsoft.com/office/powerpoint/2010/main" val="2067898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6E154-57DA-8B3D-CF72-9E67D59E4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A053D-2F05-60FE-AC09-C770FDEA2553}"/>
              </a:ext>
            </a:extLst>
          </p:cNvPr>
          <p:cNvSpPr>
            <a:spLocks noGrp="1"/>
          </p:cNvSpPr>
          <p:nvPr>
            <p:ph type="title"/>
          </p:nvPr>
        </p:nvSpPr>
        <p:spPr>
          <a:xfrm>
            <a:off x="594360" y="145098"/>
            <a:ext cx="9778365" cy="1494596"/>
          </a:xfrm>
        </p:spPr>
        <p:txBody>
          <a:bodyPr/>
          <a:lstStyle/>
          <a:p>
            <a:r>
              <a:rPr lang="en-US" sz="4000">
                <a:solidFill>
                  <a:schemeClr val="bg2">
                    <a:lumMod val="25000"/>
                  </a:schemeClr>
                </a:solidFill>
                <a:latin typeface="Aptos" panose="020B0004020202020204" pitchFamily="34" charset="0"/>
              </a:rPr>
              <a:t>Monitoring of additional indicators</a:t>
            </a:r>
          </a:p>
        </p:txBody>
      </p:sp>
      <p:graphicFrame>
        <p:nvGraphicFramePr>
          <p:cNvPr id="4" name="Chart 3">
            <a:extLst>
              <a:ext uri="{FF2B5EF4-FFF2-40B4-BE49-F238E27FC236}">
                <a16:creationId xmlns:a16="http://schemas.microsoft.com/office/drawing/2014/main" id="{D3FD4A27-E734-0475-BD59-11561BCDBD30}"/>
              </a:ext>
            </a:extLst>
          </p:cNvPr>
          <p:cNvGraphicFramePr/>
          <p:nvPr/>
        </p:nvGraphicFramePr>
        <p:xfrm>
          <a:off x="357361" y="2357088"/>
          <a:ext cx="5417976" cy="3467164"/>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498D0B0F-9DB9-FBF7-E417-4FB9FEE9BDB2}"/>
              </a:ext>
            </a:extLst>
          </p:cNvPr>
          <p:cNvCxnSpPr/>
          <p:nvPr/>
        </p:nvCxnSpPr>
        <p:spPr>
          <a:xfrm>
            <a:off x="6096000" y="2105065"/>
            <a:ext cx="0" cy="429208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64CB4BDB-2160-D399-053C-919FE29DC38F}"/>
              </a:ext>
            </a:extLst>
          </p:cNvPr>
          <p:cNvGraphicFramePr>
            <a:graphicFrameLocks noGrp="1"/>
          </p:cNvGraphicFramePr>
          <p:nvPr/>
        </p:nvGraphicFramePr>
        <p:xfrm>
          <a:off x="6860261" y="2357088"/>
          <a:ext cx="4063365" cy="3480308"/>
        </p:xfrm>
        <a:graphic>
          <a:graphicData uri="http://schemas.openxmlformats.org/drawingml/2006/table">
            <a:tbl>
              <a:tblPr firstRow="1" firstCol="1" bandRow="1">
                <a:tableStyleId>{F2DE63D5-997A-4646-A377-4702673A728D}</a:tableStyleId>
              </a:tblPr>
              <a:tblGrid>
                <a:gridCol w="2983535">
                  <a:extLst>
                    <a:ext uri="{9D8B030D-6E8A-4147-A177-3AD203B41FA5}">
                      <a16:colId xmlns:a16="http://schemas.microsoft.com/office/drawing/2014/main" val="3177657020"/>
                    </a:ext>
                  </a:extLst>
                </a:gridCol>
                <a:gridCol w="1079830">
                  <a:extLst>
                    <a:ext uri="{9D8B030D-6E8A-4147-A177-3AD203B41FA5}">
                      <a16:colId xmlns:a16="http://schemas.microsoft.com/office/drawing/2014/main" val="1963989974"/>
                    </a:ext>
                  </a:extLst>
                </a:gridCol>
              </a:tblGrid>
              <a:tr h="190500">
                <a:tc>
                  <a:txBody>
                    <a:bodyPr/>
                    <a:lstStyle/>
                    <a:p>
                      <a:pPr>
                        <a:lnSpc>
                          <a:spcPct val="115000"/>
                        </a:lnSpc>
                        <a:spcAft>
                          <a:spcPts val="800"/>
                        </a:spcAft>
                        <a:buNone/>
                      </a:pPr>
                      <a:r>
                        <a:rPr lang="en-US" sz="1600" kern="0">
                          <a:solidFill>
                            <a:schemeClr val="bg2">
                              <a:lumMod val="25000"/>
                            </a:schemeClr>
                          </a:solidFill>
                          <a:effectLst/>
                          <a:latin typeface="Aptos" panose="020B0004020202020204" pitchFamily="34" charset="0"/>
                        </a:rPr>
                        <a:t>Indicator Category</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a:lnSpc>
                          <a:spcPct val="115000"/>
                        </a:lnSpc>
                        <a:spcAft>
                          <a:spcPts val="800"/>
                        </a:spcAft>
                        <a:buNone/>
                      </a:pPr>
                      <a:r>
                        <a:rPr lang="en-US" sz="1600" kern="0">
                          <a:solidFill>
                            <a:schemeClr val="bg2">
                              <a:lumMod val="25000"/>
                            </a:schemeClr>
                          </a:solidFill>
                          <a:effectLst/>
                          <a:latin typeface="Aptos" panose="020B0004020202020204" pitchFamily="34" charset="0"/>
                        </a:rPr>
                        <a:t>%</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920123389"/>
                  </a:ext>
                </a:extLst>
              </a:tr>
              <a:tr h="190500">
                <a:tc>
                  <a:txBody>
                    <a:bodyPr/>
                    <a:lstStyle/>
                    <a:p>
                      <a:pPr>
                        <a:lnSpc>
                          <a:spcPct val="115000"/>
                        </a:lnSpc>
                        <a:spcAft>
                          <a:spcPts val="800"/>
                        </a:spcAft>
                        <a:buNone/>
                      </a:pPr>
                      <a:r>
                        <a:rPr lang="en-US" sz="1600" b="0" kern="0">
                          <a:solidFill>
                            <a:schemeClr val="bg2">
                              <a:lumMod val="25000"/>
                            </a:schemeClr>
                          </a:solidFill>
                          <a:effectLst/>
                          <a:latin typeface="Aptos" panose="020B0004020202020204" pitchFamily="34" charset="0"/>
                        </a:rPr>
                        <a:t>Biodiversity and Species Monitoring</a:t>
                      </a:r>
                      <a:endParaRPr lang="en-US" sz="1800" b="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a:lnSpc>
                          <a:spcPct val="115000"/>
                        </a:lnSpc>
                        <a:spcAft>
                          <a:spcPts val="800"/>
                        </a:spcAft>
                        <a:buNone/>
                      </a:pPr>
                      <a:r>
                        <a:rPr lang="en-US" sz="1600" kern="0">
                          <a:solidFill>
                            <a:schemeClr val="bg2">
                              <a:lumMod val="25000"/>
                            </a:schemeClr>
                          </a:solidFill>
                          <a:effectLst/>
                          <a:latin typeface="Aptos" panose="020B0004020202020204" pitchFamily="34" charset="0"/>
                        </a:rPr>
                        <a:t>27</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107334992"/>
                  </a:ext>
                </a:extLst>
              </a:tr>
              <a:tr h="190500">
                <a:tc>
                  <a:txBody>
                    <a:bodyPr/>
                    <a:lstStyle/>
                    <a:p>
                      <a:pPr>
                        <a:lnSpc>
                          <a:spcPct val="115000"/>
                        </a:lnSpc>
                        <a:spcAft>
                          <a:spcPts val="800"/>
                        </a:spcAft>
                        <a:buNone/>
                      </a:pPr>
                      <a:r>
                        <a:rPr lang="en-US" sz="1600" b="0" kern="0">
                          <a:solidFill>
                            <a:schemeClr val="bg2">
                              <a:lumMod val="25000"/>
                            </a:schemeClr>
                          </a:solidFill>
                          <a:effectLst/>
                          <a:latin typeface="Aptos" panose="020B0004020202020204" pitchFamily="34" charset="0"/>
                        </a:rPr>
                        <a:t>Renaturation and Restoration</a:t>
                      </a:r>
                      <a:endParaRPr lang="en-US" sz="1800" b="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a:lnSpc>
                          <a:spcPct val="115000"/>
                        </a:lnSpc>
                        <a:spcAft>
                          <a:spcPts val="800"/>
                        </a:spcAft>
                        <a:buNone/>
                      </a:pPr>
                      <a:r>
                        <a:rPr lang="en-US" sz="1600" kern="0">
                          <a:solidFill>
                            <a:schemeClr val="bg2">
                              <a:lumMod val="25000"/>
                            </a:schemeClr>
                          </a:solidFill>
                          <a:effectLst/>
                          <a:latin typeface="Aptos" panose="020B0004020202020204" pitchFamily="34" charset="0"/>
                        </a:rPr>
                        <a:t>16.2</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937256565"/>
                  </a:ext>
                </a:extLst>
              </a:tr>
              <a:tr h="190500">
                <a:tc>
                  <a:txBody>
                    <a:bodyPr/>
                    <a:lstStyle/>
                    <a:p>
                      <a:pPr>
                        <a:lnSpc>
                          <a:spcPct val="115000"/>
                        </a:lnSpc>
                        <a:spcAft>
                          <a:spcPts val="800"/>
                        </a:spcAft>
                        <a:buNone/>
                      </a:pPr>
                      <a:r>
                        <a:rPr lang="en-US" sz="1600" b="0" kern="0">
                          <a:solidFill>
                            <a:schemeClr val="bg2">
                              <a:lumMod val="25000"/>
                            </a:schemeClr>
                          </a:solidFill>
                          <a:effectLst/>
                          <a:latin typeface="Aptos" panose="020B0004020202020204" pitchFamily="34" charset="0"/>
                        </a:rPr>
                        <a:t>Tree Canopy and Coverage</a:t>
                      </a:r>
                      <a:endParaRPr lang="en-US" sz="1800" b="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a:lnSpc>
                          <a:spcPct val="115000"/>
                        </a:lnSpc>
                        <a:spcAft>
                          <a:spcPts val="800"/>
                        </a:spcAft>
                        <a:buNone/>
                      </a:pPr>
                      <a:r>
                        <a:rPr lang="en-US" sz="1600" kern="0">
                          <a:solidFill>
                            <a:schemeClr val="bg2">
                              <a:lumMod val="25000"/>
                            </a:schemeClr>
                          </a:solidFill>
                          <a:effectLst/>
                          <a:latin typeface="Aptos" panose="020B0004020202020204" pitchFamily="34" charset="0"/>
                        </a:rPr>
                        <a:t>16.2</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86652612"/>
                  </a:ext>
                </a:extLst>
              </a:tr>
              <a:tr h="190500">
                <a:tc>
                  <a:txBody>
                    <a:bodyPr/>
                    <a:lstStyle/>
                    <a:p>
                      <a:pPr>
                        <a:lnSpc>
                          <a:spcPct val="115000"/>
                        </a:lnSpc>
                        <a:spcAft>
                          <a:spcPts val="800"/>
                        </a:spcAft>
                        <a:buNone/>
                      </a:pPr>
                      <a:r>
                        <a:rPr lang="en-US" sz="1600" b="0" kern="0">
                          <a:solidFill>
                            <a:schemeClr val="bg2">
                              <a:lumMod val="25000"/>
                            </a:schemeClr>
                          </a:solidFill>
                          <a:effectLst/>
                          <a:latin typeface="Aptos" panose="020B0004020202020204" pitchFamily="34" charset="0"/>
                        </a:rPr>
                        <a:t>Green Area per capita</a:t>
                      </a:r>
                      <a:endParaRPr lang="en-US" sz="1800" b="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a:lnSpc>
                          <a:spcPct val="115000"/>
                        </a:lnSpc>
                        <a:spcAft>
                          <a:spcPts val="800"/>
                        </a:spcAft>
                        <a:buNone/>
                      </a:pPr>
                      <a:r>
                        <a:rPr lang="en-US" sz="1600" kern="0">
                          <a:solidFill>
                            <a:schemeClr val="bg2">
                              <a:lumMod val="25000"/>
                            </a:schemeClr>
                          </a:solidFill>
                          <a:effectLst/>
                          <a:latin typeface="Aptos" panose="020B0004020202020204" pitchFamily="34" charset="0"/>
                        </a:rPr>
                        <a:t>13.5</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939491551"/>
                  </a:ext>
                </a:extLst>
              </a:tr>
              <a:tr h="190500">
                <a:tc>
                  <a:txBody>
                    <a:bodyPr/>
                    <a:lstStyle/>
                    <a:p>
                      <a:pPr>
                        <a:lnSpc>
                          <a:spcPct val="115000"/>
                        </a:lnSpc>
                        <a:spcAft>
                          <a:spcPts val="800"/>
                        </a:spcAft>
                        <a:buNone/>
                      </a:pPr>
                      <a:r>
                        <a:rPr lang="en-US" sz="1600" b="0" kern="0">
                          <a:solidFill>
                            <a:schemeClr val="bg2">
                              <a:lumMod val="25000"/>
                            </a:schemeClr>
                          </a:solidFill>
                          <a:effectLst/>
                          <a:latin typeface="Aptos" panose="020B0004020202020204" pitchFamily="34" charset="0"/>
                        </a:rPr>
                        <a:t>Air and Water Quality</a:t>
                      </a:r>
                      <a:endParaRPr lang="en-US" sz="1800" b="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a:lnSpc>
                          <a:spcPct val="115000"/>
                        </a:lnSpc>
                        <a:spcAft>
                          <a:spcPts val="800"/>
                        </a:spcAft>
                        <a:buNone/>
                      </a:pPr>
                      <a:r>
                        <a:rPr lang="en-US" sz="1600" kern="0">
                          <a:solidFill>
                            <a:schemeClr val="bg2">
                              <a:lumMod val="25000"/>
                            </a:schemeClr>
                          </a:solidFill>
                          <a:effectLst/>
                          <a:latin typeface="Aptos" panose="020B0004020202020204" pitchFamily="34" charset="0"/>
                        </a:rPr>
                        <a:t>10.8</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997853346"/>
                  </a:ext>
                </a:extLst>
              </a:tr>
              <a:tr h="190500">
                <a:tc>
                  <a:txBody>
                    <a:bodyPr/>
                    <a:lstStyle/>
                    <a:p>
                      <a:pPr>
                        <a:lnSpc>
                          <a:spcPct val="115000"/>
                        </a:lnSpc>
                        <a:spcAft>
                          <a:spcPts val="800"/>
                        </a:spcAft>
                        <a:buNone/>
                      </a:pPr>
                      <a:r>
                        <a:rPr lang="en-US" sz="1600" b="0" kern="0">
                          <a:solidFill>
                            <a:schemeClr val="bg2">
                              <a:lumMod val="25000"/>
                            </a:schemeClr>
                          </a:solidFill>
                          <a:effectLst/>
                          <a:latin typeface="Aptos" panose="020B0004020202020204" pitchFamily="34" charset="0"/>
                        </a:rPr>
                        <a:t>Climate Adaptation and Resilience</a:t>
                      </a:r>
                      <a:endParaRPr lang="en-US" sz="1800" b="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a:lnSpc>
                          <a:spcPct val="115000"/>
                        </a:lnSpc>
                        <a:spcAft>
                          <a:spcPts val="800"/>
                        </a:spcAft>
                        <a:buNone/>
                      </a:pPr>
                      <a:r>
                        <a:rPr lang="en-US" sz="1600" kern="0">
                          <a:solidFill>
                            <a:schemeClr val="bg2">
                              <a:lumMod val="25000"/>
                            </a:schemeClr>
                          </a:solidFill>
                          <a:effectLst/>
                          <a:latin typeface="Aptos" panose="020B0004020202020204" pitchFamily="34" charset="0"/>
                        </a:rPr>
                        <a:t>8.1</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867304128"/>
                  </a:ext>
                </a:extLst>
              </a:tr>
              <a:tr h="190500">
                <a:tc>
                  <a:txBody>
                    <a:bodyPr/>
                    <a:lstStyle/>
                    <a:p>
                      <a:pPr>
                        <a:lnSpc>
                          <a:spcPct val="115000"/>
                        </a:lnSpc>
                        <a:spcAft>
                          <a:spcPts val="800"/>
                        </a:spcAft>
                        <a:buNone/>
                      </a:pPr>
                      <a:r>
                        <a:rPr lang="en-US" sz="1600" b="0" kern="0">
                          <a:solidFill>
                            <a:schemeClr val="bg2">
                              <a:lumMod val="25000"/>
                            </a:schemeClr>
                          </a:solidFill>
                          <a:effectLst/>
                          <a:latin typeface="Aptos" panose="020B0004020202020204" pitchFamily="34" charset="0"/>
                        </a:rPr>
                        <a:t>Soil and Land Use</a:t>
                      </a:r>
                      <a:endParaRPr lang="en-US" sz="1800" b="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a:lnSpc>
                          <a:spcPct val="115000"/>
                        </a:lnSpc>
                        <a:spcAft>
                          <a:spcPts val="800"/>
                        </a:spcAft>
                        <a:buNone/>
                      </a:pPr>
                      <a:r>
                        <a:rPr lang="en-US" sz="1600" kern="0">
                          <a:solidFill>
                            <a:schemeClr val="bg2">
                              <a:lumMod val="25000"/>
                            </a:schemeClr>
                          </a:solidFill>
                          <a:effectLst/>
                          <a:latin typeface="Aptos" panose="020B0004020202020204" pitchFamily="34" charset="0"/>
                        </a:rPr>
                        <a:t>5.4</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940245119"/>
                  </a:ext>
                </a:extLst>
              </a:tr>
              <a:tr h="0">
                <a:tc>
                  <a:txBody>
                    <a:bodyPr/>
                    <a:lstStyle/>
                    <a:p>
                      <a:pPr>
                        <a:lnSpc>
                          <a:spcPct val="115000"/>
                        </a:lnSpc>
                        <a:spcAft>
                          <a:spcPts val="800"/>
                        </a:spcAft>
                        <a:buNone/>
                      </a:pPr>
                      <a:r>
                        <a:rPr lang="en-US" sz="1600" b="0" kern="0">
                          <a:solidFill>
                            <a:schemeClr val="bg2">
                              <a:lumMod val="25000"/>
                            </a:schemeClr>
                          </a:solidFill>
                          <a:effectLst/>
                          <a:latin typeface="Aptos" panose="020B0004020202020204" pitchFamily="34" charset="0"/>
                        </a:rPr>
                        <a:t>Connectivity and Ecological Networks</a:t>
                      </a:r>
                      <a:endParaRPr lang="en-US" sz="1800" b="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a:lnSpc>
                          <a:spcPct val="115000"/>
                        </a:lnSpc>
                        <a:spcAft>
                          <a:spcPts val="800"/>
                        </a:spcAft>
                        <a:buNone/>
                      </a:pPr>
                      <a:r>
                        <a:rPr lang="en-US" sz="1600" kern="0">
                          <a:solidFill>
                            <a:schemeClr val="bg2">
                              <a:lumMod val="25000"/>
                            </a:schemeClr>
                          </a:solidFill>
                          <a:effectLst/>
                          <a:latin typeface="Aptos" panose="020B0004020202020204" pitchFamily="34" charset="0"/>
                        </a:rPr>
                        <a:t>2.7</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1383039"/>
                  </a:ext>
                </a:extLst>
              </a:tr>
              <a:tr h="190500">
                <a:tc>
                  <a:txBody>
                    <a:bodyPr/>
                    <a:lstStyle/>
                    <a:p>
                      <a:pPr>
                        <a:lnSpc>
                          <a:spcPct val="115000"/>
                        </a:lnSpc>
                        <a:spcAft>
                          <a:spcPts val="800"/>
                        </a:spcAft>
                        <a:buNone/>
                      </a:pPr>
                      <a:r>
                        <a:rPr lang="en-US" sz="1600" b="0" kern="0">
                          <a:solidFill>
                            <a:schemeClr val="bg2">
                              <a:lumMod val="25000"/>
                            </a:schemeClr>
                          </a:solidFill>
                          <a:effectLst/>
                          <a:latin typeface="Aptos" panose="020B0004020202020204" pitchFamily="34" charset="0"/>
                        </a:rPr>
                        <a:t>Carbon Sequestration and Emissions</a:t>
                      </a:r>
                      <a:endParaRPr lang="en-US" sz="1800" b="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r">
                        <a:lnSpc>
                          <a:spcPct val="115000"/>
                        </a:lnSpc>
                        <a:spcAft>
                          <a:spcPts val="800"/>
                        </a:spcAft>
                        <a:buNone/>
                      </a:pPr>
                      <a:r>
                        <a:rPr lang="en-US" sz="1600" kern="0">
                          <a:solidFill>
                            <a:schemeClr val="bg2">
                              <a:lumMod val="25000"/>
                            </a:schemeClr>
                          </a:solidFill>
                          <a:effectLst/>
                          <a:latin typeface="Aptos" panose="020B0004020202020204" pitchFamily="34" charset="0"/>
                        </a:rPr>
                        <a:t>2.7</a:t>
                      </a:r>
                      <a:endParaRPr lang="en-US" sz="1800"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888123534"/>
                  </a:ext>
                </a:extLst>
              </a:tr>
            </a:tbl>
          </a:graphicData>
        </a:graphic>
      </p:graphicFrame>
      <p:sp>
        <p:nvSpPr>
          <p:cNvPr id="11" name="TextBox 10">
            <a:extLst>
              <a:ext uri="{FF2B5EF4-FFF2-40B4-BE49-F238E27FC236}">
                <a16:creationId xmlns:a16="http://schemas.microsoft.com/office/drawing/2014/main" id="{97B92676-D4F2-7C35-4EAD-C18CF4C4F211}"/>
              </a:ext>
            </a:extLst>
          </p:cNvPr>
          <p:cNvSpPr txBox="1"/>
          <p:nvPr/>
        </p:nvSpPr>
        <p:spPr>
          <a:xfrm>
            <a:off x="827002" y="6010241"/>
            <a:ext cx="4478694" cy="97443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400" b="0" i="1" u="none" strike="noStrike" kern="100" cap="none" spc="0" normalizeH="0" baseline="0" noProof="0">
                <a:ln>
                  <a:noFill/>
                </a:ln>
                <a:solidFill>
                  <a:srgbClr val="0E2841"/>
                </a:solidFill>
                <a:effectLst/>
                <a:uLnTx/>
                <a:uFillTx/>
                <a:latin typeface="Aptos" panose="020B0004020202020204" pitchFamily="34" charset="0"/>
                <a:ea typeface="Aptos" panose="020B0004020202020204" pitchFamily="34" charset="0"/>
                <a:cs typeface="Arial" panose="020B0604020202020204" pitchFamily="34" charset="0"/>
              </a:rPr>
              <a:t>Monitoring of additional indicators by responding cities</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3200" b="0" i="0" u="none" strike="noStrike" kern="100" cap="none" spc="0" normalizeH="0" baseline="0" noProof="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AC3B263D-006B-DC31-0303-03E0CA987C0E}"/>
              </a:ext>
            </a:extLst>
          </p:cNvPr>
          <p:cNvSpPr txBox="1"/>
          <p:nvPr/>
        </p:nvSpPr>
        <p:spPr>
          <a:xfrm>
            <a:off x="6652596" y="6176466"/>
            <a:ext cx="44786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400" b="0" i="1" u="none" strike="noStrike" kern="100" cap="none" spc="0" normalizeH="0" baseline="0" noProof="0">
                <a:ln>
                  <a:noFill/>
                </a:ln>
                <a:solidFill>
                  <a:srgbClr val="0E2841"/>
                </a:solidFill>
                <a:effectLst/>
                <a:uLnTx/>
                <a:uFillTx/>
                <a:latin typeface="Aptos" panose="020B0004020202020204" pitchFamily="34" charset="0"/>
                <a:ea typeface="Aptos" panose="020B0004020202020204" pitchFamily="34" charset="0"/>
                <a:cs typeface="Arial" panose="020B0604020202020204" pitchFamily="34" charset="0"/>
              </a:rPr>
              <a:t>Frequently mentioned categories of additional indicators</a:t>
            </a:r>
            <a:endParaRPr kumimoji="0" lang="en-US" sz="3200" b="0" i="0" u="none" strike="noStrike" kern="100" cap="none" spc="0" normalizeH="0" baseline="0" noProof="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97978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A9A9A7-F1D2-237D-AC72-E21A286F0A6F}"/>
              </a:ext>
            </a:extLst>
          </p:cNvPr>
          <p:cNvSpPr>
            <a:spLocks noGrp="1"/>
          </p:cNvSpPr>
          <p:nvPr>
            <p:ph type="title"/>
          </p:nvPr>
        </p:nvSpPr>
        <p:spPr>
          <a:xfrm>
            <a:off x="183812" y="-191160"/>
            <a:ext cx="9473371" cy="587590"/>
          </a:xfrm>
        </p:spPr>
        <p:txBody>
          <a:bodyPr anchor="b">
            <a:normAutofit/>
          </a:bodyPr>
          <a:lstStyle/>
          <a:p>
            <a:r>
              <a:rPr lang="en-US" sz="2000">
                <a:latin typeface="Aptos" panose="020B0004020202020204" pitchFamily="34" charset="0"/>
              </a:rPr>
              <a:t>Additional Suggested Indicators</a:t>
            </a:r>
          </a:p>
        </p:txBody>
      </p:sp>
      <p:graphicFrame>
        <p:nvGraphicFramePr>
          <p:cNvPr id="9" name="Table 8">
            <a:extLst>
              <a:ext uri="{FF2B5EF4-FFF2-40B4-BE49-F238E27FC236}">
                <a16:creationId xmlns:a16="http://schemas.microsoft.com/office/drawing/2014/main" id="{EC812248-29CF-2B9C-7E38-0AD87FB6C2F0}"/>
              </a:ext>
            </a:extLst>
          </p:cNvPr>
          <p:cNvGraphicFramePr>
            <a:graphicFrameLocks noGrp="1"/>
          </p:cNvGraphicFramePr>
          <p:nvPr/>
        </p:nvGraphicFramePr>
        <p:xfrm>
          <a:off x="4216798" y="102635"/>
          <a:ext cx="7474459" cy="6507198"/>
        </p:xfrm>
        <a:graphic>
          <a:graphicData uri="http://schemas.openxmlformats.org/drawingml/2006/table">
            <a:tbl>
              <a:tblPr firstRow="1" firstCol="1" bandRow="1">
                <a:tableStyleId>{1FECB4D8-DB02-4DC6-A0A2-4F2EBAE1DC90}</a:tableStyleId>
              </a:tblPr>
              <a:tblGrid>
                <a:gridCol w="2725435">
                  <a:extLst>
                    <a:ext uri="{9D8B030D-6E8A-4147-A177-3AD203B41FA5}">
                      <a16:colId xmlns:a16="http://schemas.microsoft.com/office/drawing/2014/main" val="3470267774"/>
                    </a:ext>
                  </a:extLst>
                </a:gridCol>
                <a:gridCol w="4749024">
                  <a:extLst>
                    <a:ext uri="{9D8B030D-6E8A-4147-A177-3AD203B41FA5}">
                      <a16:colId xmlns:a16="http://schemas.microsoft.com/office/drawing/2014/main" val="3475792577"/>
                    </a:ext>
                  </a:extLst>
                </a:gridCol>
              </a:tblGrid>
              <a:tr h="223758">
                <a:tc>
                  <a:txBody>
                    <a:bodyPr/>
                    <a:lstStyle/>
                    <a:p>
                      <a:pPr>
                        <a:lnSpc>
                          <a:spcPct val="115000"/>
                        </a:lnSpc>
                        <a:spcAft>
                          <a:spcPts val="800"/>
                        </a:spcAft>
                        <a:buNone/>
                      </a:pPr>
                      <a:r>
                        <a:rPr lang="en-US" sz="1200" kern="100">
                          <a:effectLst/>
                        </a:rPr>
                        <a:t>Thematic Area</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tc>
                  <a:txBody>
                    <a:bodyPr/>
                    <a:lstStyle/>
                    <a:p>
                      <a:pPr>
                        <a:lnSpc>
                          <a:spcPct val="115000"/>
                        </a:lnSpc>
                        <a:spcAft>
                          <a:spcPts val="800"/>
                        </a:spcAft>
                        <a:buNone/>
                      </a:pPr>
                      <a:r>
                        <a:rPr lang="en-US" sz="1200" kern="100">
                          <a:effectLst/>
                        </a:rPr>
                        <a:t>Example Indicators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extLst>
                  <a:ext uri="{0D108BD9-81ED-4DB2-BD59-A6C34878D82A}">
                    <a16:rowId xmlns:a16="http://schemas.microsoft.com/office/drawing/2014/main" val="1182972548"/>
                  </a:ext>
                </a:extLst>
              </a:tr>
              <a:tr h="698160">
                <a:tc>
                  <a:txBody>
                    <a:bodyPr/>
                    <a:lstStyle/>
                    <a:p>
                      <a:pPr>
                        <a:lnSpc>
                          <a:spcPct val="115000"/>
                        </a:lnSpc>
                        <a:spcAft>
                          <a:spcPts val="800"/>
                        </a:spcAft>
                        <a:buNone/>
                      </a:pPr>
                      <a:r>
                        <a:rPr lang="en-US" sz="1200" kern="100">
                          <a:effectLst/>
                        </a:rPr>
                        <a:t>Biodiversity and Habitat Enhancement</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tc>
                  <a:txBody>
                    <a:bodyPr/>
                    <a:lstStyle/>
                    <a:p>
                      <a:pPr>
                        <a:lnSpc>
                          <a:spcPct val="115000"/>
                        </a:lnSpc>
                        <a:spcAft>
                          <a:spcPts val="800"/>
                        </a:spcAft>
                        <a:buNone/>
                      </a:pPr>
                      <a:r>
                        <a:rPr lang="en-US" sz="1200" kern="100">
                          <a:effectLst/>
                        </a:rPr>
                        <a:t>• Number of flora/fauna species </a:t>
                      </a:r>
                      <a:br>
                        <a:rPr lang="en-US" sz="1200" kern="100">
                          <a:effectLst/>
                        </a:rPr>
                      </a:br>
                      <a:r>
                        <a:rPr lang="en-US" sz="1200" kern="100">
                          <a:effectLst/>
                        </a:rPr>
                        <a:t>• Area of renaturalised or protected habitats </a:t>
                      </a:r>
                      <a:br>
                        <a:rPr lang="en-US" sz="1200" kern="100">
                          <a:effectLst/>
                        </a:rPr>
                      </a:br>
                      <a:r>
                        <a:rPr lang="en-US" sz="1200" kern="100">
                          <a:effectLst/>
                        </a:rPr>
                        <a:t>• Invasive/native species balance</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extLst>
                  <a:ext uri="{0D108BD9-81ED-4DB2-BD59-A6C34878D82A}">
                    <a16:rowId xmlns:a16="http://schemas.microsoft.com/office/drawing/2014/main" val="469758051"/>
                  </a:ext>
                </a:extLst>
              </a:tr>
              <a:tr h="698160">
                <a:tc>
                  <a:txBody>
                    <a:bodyPr/>
                    <a:lstStyle/>
                    <a:p>
                      <a:pPr>
                        <a:lnSpc>
                          <a:spcPct val="115000"/>
                        </a:lnSpc>
                        <a:spcAft>
                          <a:spcPts val="800"/>
                        </a:spcAft>
                        <a:buNone/>
                      </a:pPr>
                      <a:r>
                        <a:rPr lang="en-US" sz="1200" kern="100">
                          <a:effectLst/>
                        </a:rPr>
                        <a:t>Green Space Management and Accessibility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tc>
                  <a:txBody>
                    <a:bodyPr/>
                    <a:lstStyle/>
                    <a:p>
                      <a:pPr>
                        <a:lnSpc>
                          <a:spcPct val="115000"/>
                        </a:lnSpc>
                        <a:spcAft>
                          <a:spcPts val="800"/>
                        </a:spcAft>
                        <a:buNone/>
                      </a:pPr>
                      <a:r>
                        <a:rPr lang="en-US" sz="1200" kern="100">
                          <a:effectLst/>
                        </a:rPr>
                        <a:t>• Green space per inhabitant (m²) </a:t>
                      </a:r>
                      <a:br>
                        <a:rPr lang="en-US" sz="1200" kern="100">
                          <a:effectLst/>
                        </a:rPr>
                      </a:br>
                      <a:r>
                        <a:rPr lang="en-US" sz="1200" kern="100">
                          <a:effectLst/>
                        </a:rPr>
                        <a:t>• Distance to nearest green space </a:t>
                      </a:r>
                      <a:br>
                        <a:rPr lang="en-US" sz="1200" kern="100">
                          <a:effectLst/>
                        </a:rPr>
                      </a:br>
                      <a:r>
                        <a:rPr lang="en-US" sz="1200" kern="100">
                          <a:effectLst/>
                        </a:rPr>
                        <a:t>• Number of green areas created or maintained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extLst>
                  <a:ext uri="{0D108BD9-81ED-4DB2-BD59-A6C34878D82A}">
                    <a16:rowId xmlns:a16="http://schemas.microsoft.com/office/drawing/2014/main" val="3044494595"/>
                  </a:ext>
                </a:extLst>
              </a:tr>
              <a:tr h="698160">
                <a:tc>
                  <a:txBody>
                    <a:bodyPr/>
                    <a:lstStyle/>
                    <a:p>
                      <a:pPr>
                        <a:lnSpc>
                          <a:spcPct val="115000"/>
                        </a:lnSpc>
                        <a:spcAft>
                          <a:spcPts val="800"/>
                        </a:spcAft>
                        <a:buNone/>
                      </a:pPr>
                      <a:r>
                        <a:rPr lang="en-US" sz="1200" kern="100">
                          <a:effectLst/>
                        </a:rPr>
                        <a:t>Climate Change Adaptation and Resilience</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tc>
                  <a:txBody>
                    <a:bodyPr/>
                    <a:lstStyle/>
                    <a:p>
                      <a:pPr>
                        <a:lnSpc>
                          <a:spcPct val="115000"/>
                        </a:lnSpc>
                        <a:spcAft>
                          <a:spcPts val="800"/>
                        </a:spcAft>
                        <a:buNone/>
                      </a:pPr>
                      <a:r>
                        <a:rPr lang="en-US" sz="1200" kern="100">
                          <a:effectLst/>
                        </a:rPr>
                        <a:t>• Urban heat island reduction </a:t>
                      </a:r>
                      <a:br>
                        <a:rPr lang="en-US" sz="1200" kern="100">
                          <a:effectLst/>
                        </a:rPr>
                      </a:br>
                      <a:r>
                        <a:rPr lang="en-US" sz="1200" kern="100">
                          <a:effectLst/>
                        </a:rPr>
                        <a:t>• Number of climate-adapted species </a:t>
                      </a:r>
                      <a:br>
                        <a:rPr lang="en-US" sz="1200" kern="100">
                          <a:effectLst/>
                        </a:rPr>
                      </a:br>
                      <a:r>
                        <a:rPr lang="en-US" sz="1200" kern="100">
                          <a:effectLst/>
                        </a:rPr>
                        <a:t>• Volume of reused stormwater</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extLst>
                  <a:ext uri="{0D108BD9-81ED-4DB2-BD59-A6C34878D82A}">
                    <a16:rowId xmlns:a16="http://schemas.microsoft.com/office/drawing/2014/main" val="120639525"/>
                  </a:ext>
                </a:extLst>
              </a:tr>
              <a:tr h="698160">
                <a:tc>
                  <a:txBody>
                    <a:bodyPr/>
                    <a:lstStyle/>
                    <a:p>
                      <a:pPr>
                        <a:lnSpc>
                          <a:spcPct val="115000"/>
                        </a:lnSpc>
                        <a:spcAft>
                          <a:spcPts val="800"/>
                        </a:spcAft>
                        <a:buNone/>
                      </a:pPr>
                      <a:r>
                        <a:rPr lang="en-US" sz="1200" kern="100">
                          <a:effectLst/>
                        </a:rPr>
                        <a:t>Air and Water Quality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tc>
                  <a:txBody>
                    <a:bodyPr/>
                    <a:lstStyle/>
                    <a:p>
                      <a:pPr>
                        <a:lnSpc>
                          <a:spcPct val="115000"/>
                        </a:lnSpc>
                        <a:spcAft>
                          <a:spcPts val="800"/>
                        </a:spcAft>
                        <a:buNone/>
                      </a:pPr>
                      <a:r>
                        <a:rPr lang="en-US" sz="1200" kern="100">
                          <a:effectLst/>
                        </a:rPr>
                        <a:t>• PM2.5 / NO2 concentrations </a:t>
                      </a:r>
                      <a:br>
                        <a:rPr lang="en-US" sz="1200" kern="100">
                          <a:effectLst/>
                        </a:rPr>
                      </a:br>
                      <a:r>
                        <a:rPr lang="en-US" sz="1200" kern="100">
                          <a:effectLst/>
                        </a:rPr>
                        <a:t>• Water quality (e.g. dissolved oxygen, turbidity) </a:t>
                      </a:r>
                      <a:br>
                        <a:rPr lang="en-US" sz="1200" kern="100">
                          <a:effectLst/>
                        </a:rPr>
                      </a:br>
                      <a:r>
                        <a:rPr lang="en-US" sz="1200" kern="100">
                          <a:effectLst/>
                        </a:rPr>
                        <a:t>• Days exceeding pollution thresholds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extLst>
                  <a:ext uri="{0D108BD9-81ED-4DB2-BD59-A6C34878D82A}">
                    <a16:rowId xmlns:a16="http://schemas.microsoft.com/office/drawing/2014/main" val="461257328"/>
                  </a:ext>
                </a:extLst>
              </a:tr>
              <a:tr h="698160">
                <a:tc>
                  <a:txBody>
                    <a:bodyPr/>
                    <a:lstStyle/>
                    <a:p>
                      <a:pPr>
                        <a:lnSpc>
                          <a:spcPct val="115000"/>
                        </a:lnSpc>
                        <a:spcAft>
                          <a:spcPts val="800"/>
                        </a:spcAft>
                        <a:buNone/>
                      </a:pPr>
                      <a:r>
                        <a:rPr lang="en-US" sz="1200" kern="100">
                          <a:effectLst/>
                        </a:rPr>
                        <a:t>Green Connectivity and Corridors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tc>
                  <a:txBody>
                    <a:bodyPr/>
                    <a:lstStyle/>
                    <a:p>
                      <a:pPr>
                        <a:lnSpc>
                          <a:spcPct val="115000"/>
                        </a:lnSpc>
                        <a:spcAft>
                          <a:spcPts val="800"/>
                        </a:spcAft>
                        <a:buNone/>
                      </a:pPr>
                      <a:r>
                        <a:rPr lang="en-US" sz="1200" kern="100">
                          <a:effectLst/>
                        </a:rPr>
                        <a:t>• Length of ecological corridors (km) </a:t>
                      </a:r>
                      <a:br>
                        <a:rPr lang="en-US" sz="1200" kern="100">
                          <a:effectLst/>
                        </a:rPr>
                      </a:br>
                      <a:r>
                        <a:rPr lang="en-US" sz="1200" kern="100">
                          <a:effectLst/>
                        </a:rPr>
                        <a:t>• Number of connected green spaces </a:t>
                      </a:r>
                      <a:br>
                        <a:rPr lang="en-US" sz="1200" kern="100">
                          <a:effectLst/>
                        </a:rPr>
                      </a:br>
                      <a:r>
                        <a:rPr lang="en-US" sz="1200" kern="100">
                          <a:effectLst/>
                        </a:rPr>
                        <a:t>• Continuity of canopy or habitat corridors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extLst>
                  <a:ext uri="{0D108BD9-81ED-4DB2-BD59-A6C34878D82A}">
                    <a16:rowId xmlns:a16="http://schemas.microsoft.com/office/drawing/2014/main" val="2653043446"/>
                  </a:ext>
                </a:extLst>
              </a:tr>
              <a:tr h="698160">
                <a:tc>
                  <a:txBody>
                    <a:bodyPr/>
                    <a:lstStyle/>
                    <a:p>
                      <a:pPr>
                        <a:lnSpc>
                          <a:spcPct val="115000"/>
                        </a:lnSpc>
                        <a:spcAft>
                          <a:spcPts val="800"/>
                        </a:spcAft>
                        <a:buNone/>
                      </a:pPr>
                      <a:r>
                        <a:rPr lang="en-US" sz="1200" kern="100">
                          <a:effectLst/>
                        </a:rPr>
                        <a:t>Citizen Engagement and Education</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tc>
                  <a:txBody>
                    <a:bodyPr/>
                    <a:lstStyle/>
                    <a:p>
                      <a:pPr>
                        <a:lnSpc>
                          <a:spcPct val="115000"/>
                        </a:lnSpc>
                        <a:spcAft>
                          <a:spcPts val="800"/>
                        </a:spcAft>
                        <a:buNone/>
                      </a:pPr>
                      <a:r>
                        <a:rPr lang="en-US" sz="1200" kern="100">
                          <a:effectLst/>
                        </a:rPr>
                        <a:t>• Number of citizens in greening initiatives </a:t>
                      </a:r>
                      <a:br>
                        <a:rPr lang="en-US" sz="1200" kern="100">
                          <a:effectLst/>
                        </a:rPr>
                      </a:br>
                      <a:r>
                        <a:rPr lang="en-US" sz="1200" kern="100">
                          <a:effectLst/>
                        </a:rPr>
                        <a:t>• Perception of space quality </a:t>
                      </a:r>
                      <a:br>
                        <a:rPr lang="en-US" sz="1200" kern="100">
                          <a:effectLst/>
                        </a:rPr>
                      </a:br>
                      <a:r>
                        <a:rPr lang="en-US" sz="1200" kern="100">
                          <a:effectLst/>
                        </a:rPr>
                        <a:t>• Number of environmental education programs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extLst>
                  <a:ext uri="{0D108BD9-81ED-4DB2-BD59-A6C34878D82A}">
                    <a16:rowId xmlns:a16="http://schemas.microsoft.com/office/drawing/2014/main" val="2694732540"/>
                  </a:ext>
                </a:extLst>
              </a:tr>
              <a:tr h="698160">
                <a:tc>
                  <a:txBody>
                    <a:bodyPr/>
                    <a:lstStyle/>
                    <a:p>
                      <a:pPr>
                        <a:lnSpc>
                          <a:spcPct val="115000"/>
                        </a:lnSpc>
                        <a:spcAft>
                          <a:spcPts val="800"/>
                        </a:spcAft>
                        <a:buNone/>
                      </a:pPr>
                      <a:r>
                        <a:rPr lang="en-US" sz="1200" kern="100">
                          <a:effectLst/>
                        </a:rPr>
                        <a:t>Social Justice and Health</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tc>
                  <a:txBody>
                    <a:bodyPr/>
                    <a:lstStyle/>
                    <a:p>
                      <a:pPr>
                        <a:lnSpc>
                          <a:spcPct val="115000"/>
                        </a:lnSpc>
                        <a:spcAft>
                          <a:spcPts val="800"/>
                        </a:spcAft>
                        <a:buNone/>
                      </a:pPr>
                      <a:r>
                        <a:rPr lang="en-US" sz="1200" kern="100">
                          <a:effectLst/>
                        </a:rPr>
                        <a:t>• Accessibility of green spaces by vulnerable groups </a:t>
                      </a:r>
                      <a:br>
                        <a:rPr lang="en-US" sz="1200" kern="100">
                          <a:effectLst/>
                        </a:rPr>
                      </a:br>
                      <a:r>
                        <a:rPr lang="en-US" sz="1200" kern="100">
                          <a:effectLst/>
                        </a:rPr>
                        <a:t>• Physical activity or health outcomes linked to nature </a:t>
                      </a:r>
                      <a:br>
                        <a:rPr lang="en-US" sz="1200" kern="100">
                          <a:effectLst/>
                        </a:rPr>
                      </a:br>
                      <a:r>
                        <a:rPr lang="en-US" sz="1200" kern="100">
                          <a:effectLst/>
                        </a:rPr>
                        <a:t>• Gender participation in planning</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extLst>
                  <a:ext uri="{0D108BD9-81ED-4DB2-BD59-A6C34878D82A}">
                    <a16:rowId xmlns:a16="http://schemas.microsoft.com/office/drawing/2014/main" val="1913701625"/>
                  </a:ext>
                </a:extLst>
              </a:tr>
              <a:tr h="698160">
                <a:tc>
                  <a:txBody>
                    <a:bodyPr/>
                    <a:lstStyle/>
                    <a:p>
                      <a:pPr>
                        <a:lnSpc>
                          <a:spcPct val="115000"/>
                        </a:lnSpc>
                        <a:spcAft>
                          <a:spcPts val="800"/>
                        </a:spcAft>
                        <a:buNone/>
                      </a:pPr>
                      <a:r>
                        <a:rPr lang="en-US" sz="1200" kern="100">
                          <a:effectLst/>
                        </a:rPr>
                        <a:t>Circular Economy and Resource Efficiency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tc>
                  <a:txBody>
                    <a:bodyPr/>
                    <a:lstStyle/>
                    <a:p>
                      <a:pPr>
                        <a:lnSpc>
                          <a:spcPct val="115000"/>
                        </a:lnSpc>
                        <a:spcAft>
                          <a:spcPts val="800"/>
                        </a:spcAft>
                        <a:buNone/>
                      </a:pPr>
                      <a:r>
                        <a:rPr lang="en-US" sz="1200" kern="100">
                          <a:effectLst/>
                        </a:rPr>
                        <a:t>• Recycling rates of materials used in green infrastructure </a:t>
                      </a:r>
                      <a:br>
                        <a:rPr lang="en-US" sz="1200" kern="100">
                          <a:effectLst/>
                        </a:rPr>
                      </a:br>
                      <a:r>
                        <a:rPr lang="en-US" sz="1200" kern="100">
                          <a:effectLst/>
                        </a:rPr>
                        <a:t>• Reuse of permeable or sustainable materials </a:t>
                      </a:r>
                      <a:br>
                        <a:rPr lang="en-US" sz="1200" kern="100">
                          <a:effectLst/>
                        </a:rPr>
                      </a:br>
                      <a:r>
                        <a:rPr lang="en-US" sz="1200" kern="100">
                          <a:effectLst/>
                        </a:rPr>
                        <a:t>• Green job creation</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extLst>
                  <a:ext uri="{0D108BD9-81ED-4DB2-BD59-A6C34878D82A}">
                    <a16:rowId xmlns:a16="http://schemas.microsoft.com/office/drawing/2014/main" val="197391323"/>
                  </a:ext>
                </a:extLst>
              </a:tr>
              <a:tr h="698160">
                <a:tc>
                  <a:txBody>
                    <a:bodyPr/>
                    <a:lstStyle/>
                    <a:p>
                      <a:pPr>
                        <a:lnSpc>
                          <a:spcPct val="115000"/>
                        </a:lnSpc>
                        <a:spcAft>
                          <a:spcPts val="800"/>
                        </a:spcAft>
                        <a:buNone/>
                      </a:pPr>
                      <a:r>
                        <a:rPr lang="en-US" sz="1200" kern="100">
                          <a:effectLst/>
                        </a:rPr>
                        <a:t>Governance, Planning, and Monitoring</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tc>
                  <a:txBody>
                    <a:bodyPr/>
                    <a:lstStyle/>
                    <a:p>
                      <a:pPr>
                        <a:lnSpc>
                          <a:spcPct val="115000"/>
                        </a:lnSpc>
                        <a:spcAft>
                          <a:spcPts val="800"/>
                        </a:spcAft>
                        <a:buNone/>
                      </a:pPr>
                      <a:r>
                        <a:rPr lang="en-US" sz="1200" kern="100">
                          <a:effectLst/>
                        </a:rPr>
                        <a:t>• Annual municipal budget for urban nature </a:t>
                      </a:r>
                      <a:br>
                        <a:rPr lang="en-US" sz="1200" kern="100">
                          <a:effectLst/>
                        </a:rPr>
                      </a:br>
                      <a:r>
                        <a:rPr lang="en-US" sz="1200" kern="100">
                          <a:effectLst/>
                        </a:rPr>
                        <a:t>• Existence of indicator monitoring systems </a:t>
                      </a:r>
                      <a:br>
                        <a:rPr lang="en-US" sz="1200" kern="100">
                          <a:effectLst/>
                        </a:rPr>
                      </a:br>
                      <a:r>
                        <a:rPr lang="en-US" sz="1200" kern="100">
                          <a:effectLst/>
                        </a:rPr>
                        <a:t>• Integration of indicators in strategic planning documents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40246" marR="40246" marT="0" marB="0"/>
                </a:tc>
                <a:extLst>
                  <a:ext uri="{0D108BD9-81ED-4DB2-BD59-A6C34878D82A}">
                    <a16:rowId xmlns:a16="http://schemas.microsoft.com/office/drawing/2014/main" val="2471037098"/>
                  </a:ext>
                </a:extLst>
              </a:tr>
            </a:tbl>
          </a:graphicData>
        </a:graphic>
      </p:graphicFrame>
    </p:spTree>
    <p:extLst>
      <p:ext uri="{BB962C8B-B14F-4D97-AF65-F5344CB8AC3E}">
        <p14:creationId xmlns:p14="http://schemas.microsoft.com/office/powerpoint/2010/main" val="4127695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DD13E-C3F3-5AC9-A3C1-51B6AE34E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ADEB67-6AC0-52FB-240D-C3FCF731088F}"/>
              </a:ext>
            </a:extLst>
          </p:cNvPr>
          <p:cNvSpPr>
            <a:spLocks noGrp="1"/>
          </p:cNvSpPr>
          <p:nvPr>
            <p:ph type="title"/>
          </p:nvPr>
        </p:nvSpPr>
        <p:spPr>
          <a:xfrm>
            <a:off x="594360" y="189572"/>
            <a:ext cx="6787747" cy="1593507"/>
          </a:xfrm>
        </p:spPr>
        <p:txBody>
          <a:bodyPr anchor="b">
            <a:normAutofit/>
          </a:bodyPr>
          <a:lstStyle/>
          <a:p>
            <a:r>
              <a:rPr lang="en-US">
                <a:latin typeface="Aptos" panose="020B0004020202020204" pitchFamily="34" charset="0"/>
              </a:rPr>
              <a:t>Challenges in the implementation of UNPs</a:t>
            </a:r>
          </a:p>
        </p:txBody>
      </p:sp>
      <p:graphicFrame>
        <p:nvGraphicFramePr>
          <p:cNvPr id="3" name="Chart 2">
            <a:extLst>
              <a:ext uri="{FF2B5EF4-FFF2-40B4-BE49-F238E27FC236}">
                <a16:creationId xmlns:a16="http://schemas.microsoft.com/office/drawing/2014/main" id="{7BEFCC47-5259-9954-F350-8CDC597A4494}"/>
              </a:ext>
            </a:extLst>
          </p:cNvPr>
          <p:cNvGraphicFramePr/>
          <p:nvPr/>
        </p:nvGraphicFramePr>
        <p:xfrm>
          <a:off x="594359" y="2281918"/>
          <a:ext cx="6787747" cy="37085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7605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a:xfrm>
            <a:off x="594360" y="198408"/>
            <a:ext cx="10972800" cy="1574317"/>
          </a:xfrm>
        </p:spPr>
        <p:txBody>
          <a:bodyPr/>
          <a:lstStyle/>
          <a:p>
            <a:r>
              <a:rPr lang="en-US">
                <a:solidFill>
                  <a:schemeClr val="bg2">
                    <a:lumMod val="25000"/>
                  </a:schemeClr>
                </a:solidFill>
                <a:latin typeface="Aptos" panose="020B0004020202020204" pitchFamily="34" charset="0"/>
              </a:rPr>
              <a:t>Key Findings</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3" y="2676525"/>
            <a:ext cx="5236110" cy="3597470"/>
          </a:xfrm>
        </p:spPr>
        <p:txBody>
          <a:bodyPr>
            <a:normAutofit fontScale="92500" lnSpcReduction="20000"/>
          </a:bodyPr>
          <a:lstStyle/>
          <a:p>
            <a:pPr marL="342900" lvl="0" indent="-342900" rtl="0">
              <a:lnSpc>
                <a:spcPct val="115000"/>
              </a:lnSpc>
              <a:spcBef>
                <a:spcPts val="0"/>
              </a:spcBef>
              <a:buSzPts val="1000"/>
              <a:buFont typeface="Symbol" panose="05050102010706020507" pitchFamily="18" charset="2"/>
              <a:buChar char=""/>
              <a:tabLst>
                <a:tab pos="457200" algn="l"/>
              </a:tabLst>
            </a:pPr>
            <a:r>
              <a:rPr lang="en-US" sz="1600" b="1" kern="100">
                <a:effectLst/>
                <a:latin typeface="Aptos" panose="020B0004020202020204" pitchFamily="34" charset="0"/>
                <a:ea typeface="Aptos" panose="020B0004020202020204" pitchFamily="34" charset="0"/>
                <a:cs typeface="Arial" panose="020B0604020202020204" pitchFamily="34" charset="0"/>
              </a:rPr>
              <a:t>UNPs are expanding</a:t>
            </a:r>
            <a:r>
              <a:rPr lang="en-US" sz="1600" kern="100">
                <a:effectLst/>
                <a:latin typeface="Aptos" panose="020B0004020202020204" pitchFamily="34" charset="0"/>
                <a:ea typeface="Aptos" panose="020B0004020202020204" pitchFamily="34" charset="0"/>
                <a:cs typeface="Arial" panose="020B0604020202020204" pitchFamily="34" charset="0"/>
              </a:rPr>
              <a:t>: nearly three-quarters of respondents have a UNP in place, in development, or planned for the future.</a:t>
            </a:r>
          </a:p>
          <a:p>
            <a:pPr marL="342900" lvl="0" indent="-342900">
              <a:lnSpc>
                <a:spcPct val="115000"/>
              </a:lnSpc>
              <a:spcBef>
                <a:spcPts val="0"/>
              </a:spcBef>
              <a:buSzPts val="1000"/>
              <a:buFont typeface="Symbol" panose="05050102010706020507" pitchFamily="18" charset="2"/>
              <a:buChar char=""/>
              <a:tabLst>
                <a:tab pos="457200" algn="l"/>
              </a:tabLst>
            </a:pPr>
            <a:r>
              <a:rPr lang="en-US" sz="1600" b="1" kern="100">
                <a:effectLst/>
                <a:latin typeface="Aptos" panose="020B0004020202020204" pitchFamily="34" charset="0"/>
                <a:ea typeface="Aptos" panose="020B0004020202020204" pitchFamily="34" charset="0"/>
                <a:cs typeface="Arial" panose="020B0604020202020204" pitchFamily="34" charset="0"/>
              </a:rPr>
              <a:t>Strong strategy backbone</a:t>
            </a:r>
            <a:r>
              <a:rPr lang="en-US" sz="1600" kern="100">
                <a:effectLst/>
                <a:latin typeface="Aptos" panose="020B0004020202020204" pitchFamily="34" charset="0"/>
                <a:ea typeface="Aptos" panose="020B0004020202020204" pitchFamily="34" charset="0"/>
                <a:cs typeface="Arial" panose="020B0604020202020204" pitchFamily="34" charset="0"/>
              </a:rPr>
              <a:t>: 75% of cities have other strategies (e.g., green infrastructure, adaptation, or biodiversity plans) that support urban greening.</a:t>
            </a:r>
          </a:p>
          <a:p>
            <a:pPr marL="342900" lvl="0" indent="-342900">
              <a:lnSpc>
                <a:spcPct val="115000"/>
              </a:lnSpc>
              <a:spcBef>
                <a:spcPts val="0"/>
              </a:spcBef>
              <a:buSzPts val="1000"/>
              <a:buFont typeface="Symbol" panose="05050102010706020507" pitchFamily="18" charset="2"/>
              <a:buChar char=""/>
              <a:tabLst>
                <a:tab pos="457200" algn="l"/>
              </a:tabLst>
            </a:pPr>
            <a:r>
              <a:rPr lang="en-US" sz="1600" b="1" kern="100">
                <a:effectLst/>
                <a:latin typeface="Aptos" panose="020B0004020202020204" pitchFamily="34" charset="0"/>
                <a:ea typeface="Aptos" panose="020B0004020202020204" pitchFamily="34" charset="0"/>
                <a:cs typeface="Arial" panose="020B0604020202020204" pitchFamily="34" charset="0"/>
              </a:rPr>
              <a:t>Innovative local actions</a:t>
            </a:r>
            <a:r>
              <a:rPr lang="en-US" sz="1600" kern="100">
                <a:effectLst/>
                <a:latin typeface="Aptos" panose="020B0004020202020204" pitchFamily="34" charset="0"/>
                <a:ea typeface="Aptos" panose="020B0004020202020204" pitchFamily="34" charset="0"/>
                <a:cs typeface="Arial" panose="020B0604020202020204" pitchFamily="34" charset="0"/>
              </a:rPr>
              <a:t>: Cities shared diverse initiatives, often multi-thematic, linking renaturation, biodiversity, climate action, and public engagement.</a:t>
            </a:r>
          </a:p>
          <a:p>
            <a:pPr marL="342900" lvl="0" indent="-342900">
              <a:lnSpc>
                <a:spcPct val="115000"/>
              </a:lnSpc>
              <a:spcBef>
                <a:spcPts val="0"/>
              </a:spcBef>
              <a:buSzPts val="1000"/>
              <a:buFont typeface="Symbol" panose="05050102010706020507" pitchFamily="18" charset="2"/>
              <a:buChar char=""/>
              <a:tabLst>
                <a:tab pos="457200" algn="l"/>
              </a:tabLst>
            </a:pPr>
            <a:r>
              <a:rPr lang="en-US" sz="1600" b="1" kern="100">
                <a:effectLst/>
                <a:latin typeface="Aptos" panose="020B0004020202020204" pitchFamily="34" charset="0"/>
                <a:ea typeface="Aptos" panose="020B0004020202020204" pitchFamily="34" charset="0"/>
                <a:cs typeface="Arial" panose="020B0604020202020204" pitchFamily="34" charset="0"/>
              </a:rPr>
              <a:t>Monitoring readiness varies</a:t>
            </a:r>
            <a:r>
              <a:rPr lang="en-US" sz="1600" kern="100">
                <a:effectLst/>
                <a:latin typeface="Aptos" panose="020B0004020202020204" pitchFamily="34" charset="0"/>
                <a:ea typeface="Aptos" panose="020B0004020202020204" pitchFamily="34" charset="0"/>
                <a:cs typeface="Arial" panose="020B0604020202020204" pitchFamily="34" charset="0"/>
              </a:rPr>
              <a:t>: Over half of cities monitor green space and canopy cover, but many are unsure about boundaries or indicators for EU reporting.</a:t>
            </a:r>
          </a:p>
          <a:p>
            <a:pPr marL="342900" lvl="0" indent="-342900">
              <a:lnSpc>
                <a:spcPct val="115000"/>
              </a:lnSpc>
              <a:spcBef>
                <a:spcPts val="0"/>
              </a:spcBef>
              <a:buSzPts val="1000"/>
              <a:buFont typeface="Symbol" panose="05050102010706020507" pitchFamily="18" charset="2"/>
              <a:buChar char=""/>
              <a:tabLst>
                <a:tab pos="457200" algn="l"/>
              </a:tabLst>
            </a:pPr>
            <a:r>
              <a:rPr lang="en-US" sz="1600" b="1" kern="100">
                <a:effectLst/>
                <a:latin typeface="Aptos" panose="020B0004020202020204" pitchFamily="34" charset="0"/>
                <a:ea typeface="Aptos" panose="020B0004020202020204" pitchFamily="34" charset="0"/>
                <a:cs typeface="Arial" panose="020B0604020202020204" pitchFamily="34" charset="0"/>
              </a:rPr>
              <a:t>Rich use of tools</a:t>
            </a:r>
            <a:r>
              <a:rPr lang="en-US" sz="1600" kern="100">
                <a:effectLst/>
                <a:latin typeface="Aptos" panose="020B0004020202020204" pitchFamily="34" charset="0"/>
                <a:ea typeface="Aptos" panose="020B0004020202020204" pitchFamily="34" charset="0"/>
                <a:cs typeface="Arial" panose="020B0604020202020204" pitchFamily="34" charset="0"/>
              </a:rPr>
              <a:t>: Methods include NDVI, LiDAR, </a:t>
            </a:r>
            <a:r>
              <a:rPr lang="en-US" sz="1600" kern="100" err="1">
                <a:effectLst/>
                <a:latin typeface="Aptos" panose="020B0004020202020204" pitchFamily="34" charset="0"/>
                <a:ea typeface="Aptos" panose="020B0004020202020204" pitchFamily="34" charset="0"/>
                <a:cs typeface="Arial" panose="020B0604020202020204" pitchFamily="34" charset="0"/>
              </a:rPr>
              <a:t>i</a:t>
            </a:r>
            <a:r>
              <a:rPr lang="en-US" sz="1600" kern="100">
                <a:effectLst/>
                <a:latin typeface="Aptos" panose="020B0004020202020204" pitchFamily="34" charset="0"/>
                <a:ea typeface="Aptos" panose="020B0004020202020204" pitchFamily="34" charset="0"/>
                <a:cs typeface="Arial" panose="020B0604020202020204" pitchFamily="34" charset="0"/>
              </a:rPr>
              <a:t>-Tree, local GIS apps, biodiversity inventories, and open datasets.</a:t>
            </a:r>
          </a:p>
          <a:p>
            <a:pPr lvl="1"/>
            <a:endParaRPr lang="en-US" sz="1800"/>
          </a:p>
        </p:txBody>
      </p:sp>
      <p:sp>
        <p:nvSpPr>
          <p:cNvPr id="4" name="Content Placeholder 3">
            <a:extLst>
              <a:ext uri="{FF2B5EF4-FFF2-40B4-BE49-F238E27FC236}">
                <a16:creationId xmlns:a16="http://schemas.microsoft.com/office/drawing/2014/main" id="{43E198AA-251D-4446-30C4-8F2FA7F6A72C}"/>
              </a:ext>
            </a:extLst>
          </p:cNvPr>
          <p:cNvSpPr>
            <a:spLocks noGrp="1"/>
          </p:cNvSpPr>
          <p:nvPr>
            <p:ph sz="quarter" idx="14"/>
          </p:nvPr>
        </p:nvSpPr>
        <p:spPr>
          <a:xfrm>
            <a:off x="6331051" y="2676525"/>
            <a:ext cx="5236109" cy="3183099"/>
          </a:xfrm>
        </p:spPr>
        <p:txBody>
          <a:bodyPr>
            <a:normAutofit lnSpcReduction="10000"/>
          </a:bodyPr>
          <a:lstStyle/>
          <a:p>
            <a:pPr marL="342900" lvl="0" indent="-342900" rtl="0">
              <a:lnSpc>
                <a:spcPct val="115000"/>
              </a:lnSpc>
              <a:spcBef>
                <a:spcPts val="0"/>
              </a:spcBef>
              <a:buSzPts val="1000"/>
              <a:buFont typeface="Symbol" panose="05050102010706020507" pitchFamily="18" charset="2"/>
              <a:buChar char=""/>
              <a:tabLst>
                <a:tab pos="457200" algn="l"/>
              </a:tabLst>
            </a:pPr>
            <a:r>
              <a:rPr lang="en-US" sz="1500" b="1" kern="100">
                <a:effectLst/>
                <a:latin typeface="Aptos" panose="020B0004020202020204" pitchFamily="34" charset="0"/>
                <a:ea typeface="Aptos" panose="020B0004020202020204" pitchFamily="34" charset="0"/>
                <a:cs typeface="Arial" panose="020B0604020202020204" pitchFamily="34" charset="0"/>
              </a:rPr>
              <a:t>Thematic priorities</a:t>
            </a:r>
            <a:r>
              <a:rPr lang="en-US" sz="1500" kern="100">
                <a:effectLst/>
                <a:latin typeface="Aptos" panose="020B0004020202020204" pitchFamily="34" charset="0"/>
                <a:ea typeface="Aptos" panose="020B0004020202020204" pitchFamily="34" charset="0"/>
                <a:cs typeface="Arial" panose="020B0604020202020204" pitchFamily="34" charset="0"/>
              </a:rPr>
              <a:t>: Most mentioned include green space management, biodiversity, climate resilience, connectivity, and air/water quality. </a:t>
            </a:r>
          </a:p>
          <a:p>
            <a:pPr marL="342900" lvl="0" indent="-342900">
              <a:lnSpc>
                <a:spcPct val="115000"/>
              </a:lnSpc>
              <a:spcBef>
                <a:spcPts val="0"/>
              </a:spcBef>
              <a:buSzPts val="1000"/>
              <a:buFont typeface="Symbol" panose="05050102010706020507" pitchFamily="18" charset="2"/>
              <a:buChar char=""/>
              <a:tabLst>
                <a:tab pos="457200" algn="l"/>
              </a:tabLst>
            </a:pPr>
            <a:r>
              <a:rPr lang="en-US" sz="1500" b="1" kern="100">
                <a:effectLst/>
                <a:latin typeface="Aptos" panose="020B0004020202020204" pitchFamily="34" charset="0"/>
                <a:ea typeface="Aptos" panose="020B0004020202020204" pitchFamily="34" charset="0"/>
                <a:cs typeface="Arial" panose="020B0604020202020204" pitchFamily="34" charset="0"/>
              </a:rPr>
              <a:t>Locally relevant indicators</a:t>
            </a:r>
            <a:r>
              <a:rPr lang="en-US" sz="1500" kern="100">
                <a:effectLst/>
                <a:latin typeface="Aptos" panose="020B0004020202020204" pitchFamily="34" charset="0"/>
                <a:ea typeface="Aptos" panose="020B0004020202020204" pitchFamily="34" charset="0"/>
                <a:cs typeface="Arial" panose="020B0604020202020204" pitchFamily="34" charset="0"/>
              </a:rPr>
              <a:t>: Cities proposed detailed and locally adapted indicators under each theme, going beyond surface-level metrics.</a:t>
            </a:r>
          </a:p>
          <a:p>
            <a:pPr marL="342900" lvl="0" indent="-342900">
              <a:lnSpc>
                <a:spcPct val="115000"/>
              </a:lnSpc>
              <a:spcBef>
                <a:spcPts val="0"/>
              </a:spcBef>
              <a:buSzPts val="1000"/>
              <a:buFont typeface="Symbol" panose="05050102010706020507" pitchFamily="18" charset="2"/>
              <a:buChar char=""/>
              <a:tabLst>
                <a:tab pos="457200" algn="l"/>
              </a:tabLst>
            </a:pPr>
            <a:r>
              <a:rPr lang="en-US" sz="1500" b="1" kern="100">
                <a:effectLst/>
                <a:latin typeface="Aptos" panose="020B0004020202020204" pitchFamily="34" charset="0"/>
                <a:ea typeface="Aptos" panose="020B0004020202020204" pitchFamily="34" charset="0"/>
                <a:cs typeface="Arial" panose="020B0604020202020204" pitchFamily="34" charset="0"/>
              </a:rPr>
              <a:t>Capacity gaps remain</a:t>
            </a:r>
            <a:r>
              <a:rPr lang="en-US" sz="1500" kern="100">
                <a:effectLst/>
                <a:latin typeface="Aptos" panose="020B0004020202020204" pitchFamily="34" charset="0"/>
                <a:ea typeface="Aptos" panose="020B0004020202020204" pitchFamily="34" charset="0"/>
                <a:cs typeface="Arial" panose="020B0604020202020204" pitchFamily="34" charset="0"/>
              </a:rPr>
              <a:t>: Key barriers include financial constraints, lack of technical staff, and limited know-how.</a:t>
            </a:r>
          </a:p>
          <a:p>
            <a:pPr marL="342900" lvl="0" indent="-342900">
              <a:lnSpc>
                <a:spcPct val="115000"/>
              </a:lnSpc>
              <a:spcBef>
                <a:spcPts val="0"/>
              </a:spcBef>
              <a:buSzPts val="1000"/>
              <a:buFont typeface="Symbol" panose="05050102010706020507" pitchFamily="18" charset="2"/>
              <a:buChar char=""/>
              <a:tabLst>
                <a:tab pos="457200" algn="l"/>
              </a:tabLst>
            </a:pPr>
            <a:r>
              <a:rPr lang="en-US" sz="1500" b="1" kern="100">
                <a:effectLst/>
                <a:latin typeface="Aptos" panose="020B0004020202020204" pitchFamily="34" charset="0"/>
                <a:ea typeface="Aptos" panose="020B0004020202020204" pitchFamily="34" charset="0"/>
                <a:cs typeface="Arial" panose="020B0604020202020204" pitchFamily="34" charset="0"/>
              </a:rPr>
              <a:t>Reflections call for action</a:t>
            </a:r>
            <a:r>
              <a:rPr lang="en-US" sz="1500" kern="100">
                <a:effectLst/>
                <a:latin typeface="Aptos" panose="020B0004020202020204" pitchFamily="34" charset="0"/>
                <a:ea typeface="Aptos" panose="020B0004020202020204" pitchFamily="34" charset="0"/>
                <a:cs typeface="Arial" panose="020B0604020202020204" pitchFamily="34" charset="0"/>
              </a:rPr>
              <a:t>: Cities ask for clearer EU guidance, recognition of local ecosystems, quality-focused indicators, and a greater role for local governments in implementation.</a:t>
            </a:r>
          </a:p>
        </p:txBody>
      </p:sp>
    </p:spTree>
    <p:extLst>
      <p:ext uri="{BB962C8B-B14F-4D97-AF65-F5344CB8AC3E}">
        <p14:creationId xmlns:p14="http://schemas.microsoft.com/office/powerpoint/2010/main" val="1850768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C1B7-6E4E-3DEE-50C0-1CA3B14303EE}"/>
              </a:ext>
            </a:extLst>
          </p:cNvPr>
          <p:cNvSpPr>
            <a:spLocks noGrp="1"/>
          </p:cNvSpPr>
          <p:nvPr>
            <p:ph type="ctrTitle"/>
          </p:nvPr>
        </p:nvSpPr>
        <p:spPr>
          <a:xfrm>
            <a:off x="594360" y="411479"/>
            <a:ext cx="5486400" cy="3291840"/>
          </a:xfrm>
        </p:spPr>
        <p:txBody>
          <a:bodyPr/>
          <a:lstStyle/>
          <a:p>
            <a:r>
              <a:rPr lang="en-US">
                <a:latin typeface="Aptos" panose="020B0004020202020204" pitchFamily="34" charset="0"/>
              </a:rPr>
              <a:t>Thank you</a:t>
            </a:r>
          </a:p>
        </p:txBody>
      </p:sp>
      <p:sp>
        <p:nvSpPr>
          <p:cNvPr id="3" name="Text Placeholder 2">
            <a:extLst>
              <a:ext uri="{FF2B5EF4-FFF2-40B4-BE49-F238E27FC236}">
                <a16:creationId xmlns:a16="http://schemas.microsoft.com/office/drawing/2014/main" id="{8BE734F0-2DDD-AF70-F13D-F9E4C1929411}"/>
              </a:ext>
            </a:extLst>
          </p:cNvPr>
          <p:cNvSpPr>
            <a:spLocks noGrp="1"/>
          </p:cNvSpPr>
          <p:nvPr>
            <p:ph type="body" sz="quarter" idx="11"/>
          </p:nvPr>
        </p:nvSpPr>
        <p:spPr>
          <a:xfrm>
            <a:off x="594360" y="4549552"/>
            <a:ext cx="4964229" cy="1075211"/>
          </a:xfrm>
        </p:spPr>
        <p:txBody>
          <a:bodyPr/>
          <a:lstStyle/>
          <a:p>
            <a:r>
              <a:rPr lang="en-US" sz="1600">
                <a:latin typeface="Aptos" panose="020B0004020202020204" pitchFamily="34" charset="0"/>
              </a:rPr>
              <a:t>Leon Kapetas</a:t>
            </a:r>
          </a:p>
          <a:p>
            <a:r>
              <a:rPr lang="en-US" sz="1600">
                <a:latin typeface="Aptos" panose="020B0004020202020204" pitchFamily="34" charset="0"/>
              </a:rPr>
              <a:t>lkapetas@resilientcitiesnetwork.org</a:t>
            </a:r>
          </a:p>
        </p:txBody>
      </p:sp>
    </p:spTree>
    <p:extLst>
      <p:ext uri="{BB962C8B-B14F-4D97-AF65-F5344CB8AC3E}">
        <p14:creationId xmlns:p14="http://schemas.microsoft.com/office/powerpoint/2010/main" val="4261132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
          <p:cNvSpPr txBox="1">
            <a:spLocks noGrp="1"/>
          </p:cNvSpPr>
          <p:nvPr>
            <p:ph type="ctrTitle"/>
          </p:nvPr>
        </p:nvSpPr>
        <p:spPr>
          <a:xfrm>
            <a:off x="446088" y="2673350"/>
            <a:ext cx="6875462" cy="19097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GB"/>
              <a:t>UNP+</a:t>
            </a:r>
            <a:br>
              <a:rPr lang="en-GB"/>
            </a:br>
            <a:endParaRPr>
              <a:solidFill>
                <a:schemeClr val="lt1"/>
              </a:solidFill>
            </a:endParaRPr>
          </a:p>
        </p:txBody>
      </p:sp>
      <p:sp>
        <p:nvSpPr>
          <p:cNvPr id="58" name="Google Shape;58;p1"/>
          <p:cNvSpPr txBox="1">
            <a:spLocks noGrp="1"/>
          </p:cNvSpPr>
          <p:nvPr>
            <p:ph type="subTitle" idx="4294967295"/>
          </p:nvPr>
        </p:nvSpPr>
        <p:spPr>
          <a:xfrm>
            <a:off x="446088" y="3823949"/>
            <a:ext cx="6529388" cy="5127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GB" sz="2800" b="0" i="1" u="none" strike="noStrike" cap="none">
                <a:solidFill>
                  <a:schemeClr val="lt1"/>
                </a:solidFill>
                <a:latin typeface="Gill Sans"/>
                <a:ea typeface="Gill Sans"/>
                <a:cs typeface="Gill Sans"/>
                <a:sym typeface="Gill Sans"/>
              </a:rPr>
              <a:t>Enhanced Urban Nature Plans for Biodiversity Mainstreaming in Society </a:t>
            </a:r>
            <a:endParaRPr sz="2800" b="0" i="0" u="none" strike="noStrike" cap="none">
              <a:solidFill>
                <a:schemeClr val="dk1"/>
              </a:solidFill>
              <a:latin typeface="Gill Sans"/>
              <a:ea typeface="Gill Sans"/>
              <a:cs typeface="Gill Sans"/>
              <a:sym typeface="Gill Sans"/>
            </a:endParaRPr>
          </a:p>
          <a:p>
            <a:pPr marL="0" marR="0" lvl="0" indent="0" algn="l" rtl="0">
              <a:lnSpc>
                <a:spcPct val="90000"/>
              </a:lnSpc>
              <a:spcBef>
                <a:spcPts val="1000"/>
              </a:spcBef>
              <a:spcAft>
                <a:spcPts val="0"/>
              </a:spcAft>
              <a:buClr>
                <a:schemeClr val="dk1"/>
              </a:buClr>
              <a:buSzPts val="2800"/>
              <a:buFont typeface="Arial"/>
              <a:buNone/>
            </a:pPr>
            <a:endParaRPr sz="2800" b="0" i="1" u="none" strike="noStrike" cap="none">
              <a:solidFill>
                <a:schemeClr val="lt1"/>
              </a:solidFill>
              <a:latin typeface="Gill Sans"/>
              <a:ea typeface="Gill Sans"/>
              <a:cs typeface="Gill Sans"/>
              <a:sym typeface="Gill Sans"/>
            </a:endParaRPr>
          </a:p>
          <a:p>
            <a:pPr marL="0" marR="0" lvl="0" indent="0" algn="l" rtl="0">
              <a:lnSpc>
                <a:spcPct val="90000"/>
              </a:lnSpc>
              <a:spcBef>
                <a:spcPts val="1000"/>
              </a:spcBef>
              <a:spcAft>
                <a:spcPts val="0"/>
              </a:spcAft>
              <a:buClr>
                <a:schemeClr val="lt1"/>
              </a:buClr>
              <a:buSzPts val="2800"/>
              <a:buFont typeface="Arial"/>
              <a:buNone/>
            </a:pPr>
            <a:r>
              <a:rPr lang="en-GB" sz="2800" b="0" i="0" u="none" strike="noStrike" cap="none">
                <a:solidFill>
                  <a:schemeClr val="lt1"/>
                </a:solidFill>
                <a:latin typeface="Gill Sans"/>
                <a:ea typeface="Gill Sans"/>
                <a:cs typeface="Gill Sans"/>
                <a:sym typeface="Gill Sans"/>
              </a:rPr>
              <a:t>Horizon Europe Project, 2024-2026</a:t>
            </a:r>
            <a:endParaRPr sz="2800" b="0" i="0" u="none" strike="noStrike" cap="none">
              <a:solidFill>
                <a:schemeClr val="lt1"/>
              </a:solidFill>
              <a:latin typeface="Gill Sans"/>
              <a:ea typeface="Gill Sans"/>
              <a:cs typeface="Gill Sans"/>
              <a:sym typeface="Gill Sans"/>
            </a:endParaRPr>
          </a:p>
        </p:txBody>
      </p:sp>
      <p:pic>
        <p:nvPicPr>
          <p:cNvPr id="59" name="Google Shape;59;p1" title="ICLEI-europe-mainlogo-RGB.jp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845000" y="458375"/>
            <a:ext cx="1731575" cy="15866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78A2-A8A7-DAFE-6C8B-35207DC18E67}"/>
              </a:ext>
            </a:extLst>
          </p:cNvPr>
          <p:cNvSpPr>
            <a:spLocks noGrp="1"/>
          </p:cNvSpPr>
          <p:nvPr>
            <p:ph type="title"/>
          </p:nvPr>
        </p:nvSpPr>
        <p:spPr>
          <a:xfrm>
            <a:off x="341059" y="545937"/>
            <a:ext cx="11328233" cy="1143000"/>
          </a:xfrm>
        </p:spPr>
        <p:txBody>
          <a:bodyPr/>
          <a:lstStyle/>
          <a:p>
            <a:pPr algn="l"/>
            <a:r>
              <a:rPr lang="fr-FR"/>
              <a:t>House </a:t>
            </a:r>
            <a:r>
              <a:rPr lang="fr-FR" err="1"/>
              <a:t>rules</a:t>
            </a:r>
            <a:endParaRPr lang="en-GB"/>
          </a:p>
        </p:txBody>
      </p:sp>
      <p:pic>
        <p:nvPicPr>
          <p:cNvPr id="1026" name="Picture 2" descr="Microphone Audio Muted vector illustration. Mute Microphone">
            <a:extLst>
              <a:ext uri="{FF2B5EF4-FFF2-40B4-BE49-F238E27FC236}">
                <a16:creationId xmlns:a16="http://schemas.microsoft.com/office/drawing/2014/main" id="{50F7FD7A-CC75-F7BB-DFEC-FAE0422EDBD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1059" y="2464246"/>
            <a:ext cx="1880693" cy="2188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 box - Free communications icons">
            <a:extLst>
              <a:ext uri="{FF2B5EF4-FFF2-40B4-BE49-F238E27FC236}">
                <a16:creationId xmlns:a16="http://schemas.microsoft.com/office/drawing/2014/main" id="{66960272-105B-083C-BB44-AE723F5FC8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38742" y="2663989"/>
            <a:ext cx="1988800" cy="198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ording Images – Browse 3,114,003 Stock Photos, Vectors, and Video |  Adobe Stock">
            <a:extLst>
              <a:ext uri="{FF2B5EF4-FFF2-40B4-BE49-F238E27FC236}">
                <a16:creationId xmlns:a16="http://schemas.microsoft.com/office/drawing/2014/main" id="{7EBD296D-0414-8E7A-3F4A-C202C03FFF8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44532" y="2871309"/>
            <a:ext cx="3704046" cy="13744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122E5C-9F85-87C2-93B1-3103E9286E77}"/>
              </a:ext>
            </a:extLst>
          </p:cNvPr>
          <p:cNvSpPr txBox="1"/>
          <p:nvPr/>
        </p:nvSpPr>
        <p:spPr>
          <a:xfrm>
            <a:off x="8831908" y="6065726"/>
            <a:ext cx="26625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a:ea typeface="+mn-ea"/>
                <a:cs typeface="+mn-cs"/>
              </a:rPr>
              <a:t>Use the code: #NRL</a:t>
            </a: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1766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2371725" y="365125"/>
            <a:ext cx="9234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GB">
                <a:solidFill>
                  <a:schemeClr val="accent1"/>
                </a:solidFill>
              </a:rPr>
              <a:t>About ICLEI</a:t>
            </a:r>
            <a:endParaRPr>
              <a:solidFill>
                <a:schemeClr val="accent1"/>
              </a:solidFill>
            </a:endParaRPr>
          </a:p>
        </p:txBody>
      </p:sp>
      <p:sp>
        <p:nvSpPr>
          <p:cNvPr id="65" name="Google Shape;65;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sz="2000"/>
              <a:t>ICLEI - Local Governments for Sustainability is a global network of more than 2,500 local and regional governments committed to sustainable urban development. </a:t>
            </a:r>
            <a:endParaRPr/>
          </a:p>
          <a:p>
            <a:pPr marL="228600" lvl="0" indent="-228600" algn="l" rtl="0">
              <a:lnSpc>
                <a:spcPct val="90000"/>
              </a:lnSpc>
              <a:spcBef>
                <a:spcPts val="1000"/>
              </a:spcBef>
              <a:spcAft>
                <a:spcPts val="0"/>
              </a:spcAft>
              <a:buClr>
                <a:schemeClr val="dk1"/>
              </a:buClr>
              <a:buSzPts val="2000"/>
              <a:buChar char="•"/>
            </a:pPr>
            <a:r>
              <a:rPr lang="en-GB" sz="2000"/>
              <a:t>Active in 100+ countries, we influence sustainability policy and drive local action for low emission, nature-based, equitable, resilient and circular development. </a:t>
            </a:r>
            <a:endParaRPr/>
          </a:p>
          <a:p>
            <a:pPr marL="228600" lvl="0" indent="-228600" algn="l" rtl="0">
              <a:lnSpc>
                <a:spcPct val="90000"/>
              </a:lnSpc>
              <a:spcBef>
                <a:spcPts val="1000"/>
              </a:spcBef>
              <a:spcAft>
                <a:spcPts val="0"/>
              </a:spcAft>
              <a:buClr>
                <a:schemeClr val="dk1"/>
              </a:buClr>
              <a:buSzPts val="2000"/>
              <a:buChar char="•"/>
            </a:pPr>
            <a:r>
              <a:rPr lang="en-GB" sz="2000"/>
              <a:t>Our Members and team of experts work together through peer exchange, partnerships and capacity building to create systemic change for urban sustainability.</a:t>
            </a:r>
            <a:endParaRPr/>
          </a:p>
          <a:p>
            <a:pPr marL="228600" lvl="0" indent="-101600" algn="l" rtl="0">
              <a:lnSpc>
                <a:spcPct val="90000"/>
              </a:lnSpc>
              <a:spcBef>
                <a:spcPts val="1000"/>
              </a:spcBef>
              <a:spcAft>
                <a:spcPts val="0"/>
              </a:spcAft>
              <a:buClr>
                <a:schemeClr val="dk1"/>
              </a:buClr>
              <a:buSzPts val="2000"/>
              <a:buNone/>
            </a:pPr>
            <a:endParaRPr sz="2000"/>
          </a:p>
        </p:txBody>
      </p:sp>
      <p:pic>
        <p:nvPicPr>
          <p:cNvPr id="66" name="Google Shape;66;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71724" y="4182030"/>
            <a:ext cx="2085782" cy="969342"/>
          </a:xfrm>
          <a:prstGeom prst="rect">
            <a:avLst/>
          </a:prstGeom>
          <a:noFill/>
          <a:ln>
            <a:noFill/>
          </a:ln>
        </p:spPr>
      </p:pic>
      <p:pic>
        <p:nvPicPr>
          <p:cNvPr id="67" name="Google Shape;67;p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71724" y="5609569"/>
            <a:ext cx="2085782" cy="972578"/>
          </a:xfrm>
          <a:prstGeom prst="rect">
            <a:avLst/>
          </a:prstGeom>
          <a:noFill/>
          <a:ln>
            <a:noFill/>
          </a:ln>
        </p:spPr>
      </p:pic>
      <p:pic>
        <p:nvPicPr>
          <p:cNvPr id="68" name="Google Shape;68;p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22217" y="4184066"/>
            <a:ext cx="2085817" cy="972594"/>
          </a:xfrm>
          <a:prstGeom prst="rect">
            <a:avLst/>
          </a:prstGeom>
          <a:noFill/>
          <a:ln>
            <a:noFill/>
          </a:ln>
        </p:spPr>
      </p:pic>
      <p:pic>
        <p:nvPicPr>
          <p:cNvPr id="69" name="Google Shape;69;p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072717" y="5609565"/>
            <a:ext cx="2085782" cy="972578"/>
          </a:xfrm>
          <a:prstGeom prst="rect">
            <a:avLst/>
          </a:prstGeom>
          <a:noFill/>
          <a:ln>
            <a:noFill/>
          </a:ln>
        </p:spPr>
      </p:pic>
      <p:pic>
        <p:nvPicPr>
          <p:cNvPr id="70" name="Google Shape;70;p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072717" y="4185418"/>
            <a:ext cx="2097165" cy="977877"/>
          </a:xfrm>
          <a:prstGeom prst="rect">
            <a:avLst/>
          </a:prstGeom>
          <a:noFill/>
          <a:ln>
            <a:noFill/>
          </a:ln>
        </p:spPr>
      </p:pic>
      <p:pic>
        <p:nvPicPr>
          <p:cNvPr id="71" name="Google Shape;71;p4"/>
          <p:cNvPicPr preferRelativeResize="0"/>
          <p:nvPr/>
        </p:nvPicPr>
        <p:blipFill rotWithShape="1">
          <a:blip r:embed="rId8">
            <a:alphaModFix/>
          </a:blip>
          <a:srcRect/>
          <a:stretch/>
        </p:blipFill>
        <p:spPr>
          <a:xfrm>
            <a:off x="5222033" y="5609565"/>
            <a:ext cx="2085975" cy="971550"/>
          </a:xfrm>
          <a:prstGeom prst="rect">
            <a:avLst/>
          </a:prstGeom>
          <a:noFill/>
          <a:ln>
            <a:noFill/>
          </a:ln>
        </p:spPr>
      </p:pic>
      <p:pic>
        <p:nvPicPr>
          <p:cNvPr id="72" name="Google Shape;72;p4" descr="A yellow circle with blue letters&#10;&#10;Description automatically generated"/>
          <p:cNvPicPr preferRelativeResize="0"/>
          <p:nvPr/>
        </p:nvPicPr>
        <p:blipFill rotWithShape="1">
          <a:blip r:embed="rId9">
            <a:alphaModFix/>
          </a:blip>
          <a:srcRect/>
          <a:stretch/>
        </p:blipFill>
        <p:spPr>
          <a:xfrm>
            <a:off x="113991" y="6306368"/>
            <a:ext cx="1566736" cy="432488"/>
          </a:xfrm>
          <a:prstGeom prst="rect">
            <a:avLst/>
          </a:prstGeom>
          <a:noFill/>
          <a:ln>
            <a:noFill/>
          </a:ln>
        </p:spPr>
      </p:pic>
      <p:sp>
        <p:nvSpPr>
          <p:cNvPr id="73" name="Google Shape;73;p4"/>
          <p:cNvSpPr txBox="1">
            <a:spLocks noGrp="1"/>
          </p:cNvSpPr>
          <p:nvPr>
            <p:ph type="sldNum" idx="12"/>
          </p:nvPr>
        </p:nvSpPr>
        <p:spPr>
          <a:xfrm>
            <a:off x="11460300" y="6476356"/>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g342118a75b3_0_1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61419" y="6425078"/>
            <a:ext cx="264330" cy="237899"/>
          </a:xfrm>
          <a:prstGeom prst="rect">
            <a:avLst/>
          </a:prstGeom>
          <a:noFill/>
          <a:ln>
            <a:noFill/>
          </a:ln>
        </p:spPr>
      </p:pic>
      <p:sp>
        <p:nvSpPr>
          <p:cNvPr id="79" name="Google Shape;79;g342118a75b3_0_145">
            <a:hlinkClick r:id="rId4"/>
          </p:cNvPr>
          <p:cNvSpPr/>
          <p:nvPr/>
        </p:nvSpPr>
        <p:spPr>
          <a:xfrm>
            <a:off x="6212644" y="6412058"/>
            <a:ext cx="1065300" cy="25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latin typeface="Arial"/>
                <a:ea typeface="Arial"/>
                <a:cs typeface="Arial"/>
                <a:sym typeface="Arial"/>
              </a:rPr>
              <a:t>@ICLEI_Europe</a:t>
            </a:r>
            <a:endParaRPr sz="900" b="0" i="0" u="none" strike="noStrike" cap="none">
              <a:solidFill>
                <a:srgbClr val="00636C"/>
              </a:solidFill>
              <a:latin typeface="Arial"/>
              <a:ea typeface="Arial"/>
              <a:cs typeface="Arial"/>
              <a:sym typeface="Arial"/>
            </a:endParaRPr>
          </a:p>
        </p:txBody>
      </p:sp>
      <p:sp>
        <p:nvSpPr>
          <p:cNvPr id="80" name="Google Shape;80;g342118a75b3_0_145">
            <a:hlinkClick r:id="rId5"/>
          </p:cNvPr>
          <p:cNvSpPr/>
          <p:nvPr/>
        </p:nvSpPr>
        <p:spPr>
          <a:xfrm>
            <a:off x="1781714" y="6446999"/>
            <a:ext cx="1065300" cy="18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latin typeface="Arial"/>
                <a:ea typeface="Arial"/>
                <a:cs typeface="Arial"/>
                <a:sym typeface="Arial"/>
              </a:rPr>
              <a:t>iclei-europe.org</a:t>
            </a:r>
            <a:endParaRPr sz="900" b="0" i="0" u="none" strike="noStrike" cap="none">
              <a:solidFill>
                <a:srgbClr val="00636C"/>
              </a:solidFill>
              <a:latin typeface="Arial"/>
              <a:ea typeface="Arial"/>
              <a:cs typeface="Arial"/>
              <a:sym typeface="Arial"/>
            </a:endParaRPr>
          </a:p>
        </p:txBody>
      </p:sp>
      <p:sp>
        <p:nvSpPr>
          <p:cNvPr id="81" name="Google Shape;81;g342118a75b3_0_145">
            <a:hlinkClick r:id="rId4"/>
          </p:cNvPr>
          <p:cNvSpPr/>
          <p:nvPr/>
        </p:nvSpPr>
        <p:spPr>
          <a:xfrm>
            <a:off x="3238015" y="6412049"/>
            <a:ext cx="1012500" cy="25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ICLEI_Europe</a:t>
            </a:r>
            <a:endParaRPr sz="900" b="0" i="0" u="none" strike="noStrike" cap="none">
              <a:solidFill>
                <a:srgbClr val="00636C"/>
              </a:solidFill>
              <a:latin typeface="Arial"/>
              <a:ea typeface="Arial"/>
              <a:cs typeface="Arial"/>
              <a:sym typeface="Arial"/>
            </a:endParaRPr>
          </a:p>
        </p:txBody>
      </p:sp>
      <p:sp>
        <p:nvSpPr>
          <p:cNvPr id="82" name="Google Shape;82;g342118a75b3_0_145">
            <a:hlinkClick r:id="rId4"/>
          </p:cNvPr>
          <p:cNvSpPr/>
          <p:nvPr/>
        </p:nvSpPr>
        <p:spPr>
          <a:xfrm>
            <a:off x="4696670" y="6412058"/>
            <a:ext cx="1029600" cy="25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@ICLEI_Europe</a:t>
            </a:r>
            <a:endParaRPr sz="900" b="0" i="0" u="none" strike="noStrike" cap="none">
              <a:solidFill>
                <a:srgbClr val="00636C"/>
              </a:solidFill>
              <a:latin typeface="Arial"/>
              <a:ea typeface="Arial"/>
              <a:cs typeface="Arial"/>
              <a:sym typeface="Arial"/>
            </a:endParaRPr>
          </a:p>
        </p:txBody>
      </p:sp>
      <p:grpSp>
        <p:nvGrpSpPr>
          <p:cNvPr id="83" name="Google Shape;83;g342118a75b3_0_145"/>
          <p:cNvGrpSpPr/>
          <p:nvPr/>
        </p:nvGrpSpPr>
        <p:grpSpPr>
          <a:xfrm>
            <a:off x="4366144" y="6371854"/>
            <a:ext cx="351254" cy="338695"/>
            <a:chOff x="4531677" y="4305987"/>
            <a:chExt cx="522000" cy="514500"/>
          </a:xfrm>
        </p:grpSpPr>
        <p:sp>
          <p:nvSpPr>
            <p:cNvPr id="84" name="Google Shape;84;g342118a75b3_0_145"/>
            <p:cNvSpPr/>
            <p:nvPr/>
          </p:nvSpPr>
          <p:spPr>
            <a:xfrm>
              <a:off x="4531677" y="4305987"/>
              <a:ext cx="522000" cy="5145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85" name="Google Shape;85;g342118a75b3_0_14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650640" y="4421454"/>
              <a:ext cx="286136" cy="286136"/>
            </a:xfrm>
            <a:prstGeom prst="rect">
              <a:avLst/>
            </a:prstGeom>
            <a:noFill/>
            <a:ln>
              <a:noFill/>
            </a:ln>
          </p:spPr>
        </p:pic>
      </p:grpSp>
      <p:grpSp>
        <p:nvGrpSpPr>
          <p:cNvPr id="86" name="Google Shape;86;g342118a75b3_0_145"/>
          <p:cNvGrpSpPr/>
          <p:nvPr/>
        </p:nvGrpSpPr>
        <p:grpSpPr>
          <a:xfrm>
            <a:off x="2962644" y="6371859"/>
            <a:ext cx="312139" cy="338679"/>
            <a:chOff x="2285600" y="4458938"/>
            <a:chExt cx="359400" cy="363000"/>
          </a:xfrm>
        </p:grpSpPr>
        <p:sp>
          <p:nvSpPr>
            <p:cNvPr id="87" name="Google Shape;87;g342118a75b3_0_145"/>
            <p:cNvSpPr/>
            <p:nvPr/>
          </p:nvSpPr>
          <p:spPr>
            <a:xfrm>
              <a:off x="2285600" y="4458938"/>
              <a:ext cx="359400" cy="3630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88" name="Google Shape;88;g342118a75b3_0_14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346836" y="4555875"/>
              <a:ext cx="236806" cy="169146"/>
            </a:xfrm>
            <a:prstGeom prst="rect">
              <a:avLst/>
            </a:prstGeom>
            <a:noFill/>
            <a:ln>
              <a:noFill/>
            </a:ln>
          </p:spPr>
        </p:pic>
      </p:grpSp>
      <p:sp>
        <p:nvSpPr>
          <p:cNvPr id="89" name="Google Shape;89;g342118a75b3_0_145"/>
          <p:cNvSpPr/>
          <p:nvPr/>
        </p:nvSpPr>
        <p:spPr>
          <a:xfrm>
            <a:off x="5917961" y="6360275"/>
            <a:ext cx="351300" cy="3618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90" name="Google Shape;90;g342118a75b3_0_145"/>
          <p:cNvGrpSpPr/>
          <p:nvPr/>
        </p:nvGrpSpPr>
        <p:grpSpPr>
          <a:xfrm>
            <a:off x="7469769" y="6371856"/>
            <a:ext cx="315395" cy="338687"/>
            <a:chOff x="6931327" y="4524259"/>
            <a:chExt cx="388800" cy="340800"/>
          </a:xfrm>
        </p:grpSpPr>
        <p:sp>
          <p:nvSpPr>
            <p:cNvPr id="91" name="Google Shape;91;g342118a75b3_0_145"/>
            <p:cNvSpPr/>
            <p:nvPr/>
          </p:nvSpPr>
          <p:spPr>
            <a:xfrm>
              <a:off x="6931327" y="4524259"/>
              <a:ext cx="388800" cy="3408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92" name="Google Shape;92;g342118a75b3_0_145"/>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7013421" y="4593577"/>
              <a:ext cx="224705" cy="202201"/>
            </a:xfrm>
            <a:prstGeom prst="rect">
              <a:avLst/>
            </a:prstGeom>
            <a:noFill/>
            <a:ln>
              <a:noFill/>
            </a:ln>
          </p:spPr>
        </p:pic>
      </p:grpSp>
      <p:sp>
        <p:nvSpPr>
          <p:cNvPr id="93" name="Google Shape;93;g342118a75b3_0_145">
            <a:hlinkClick r:id="rId4"/>
          </p:cNvPr>
          <p:cNvSpPr/>
          <p:nvPr/>
        </p:nvSpPr>
        <p:spPr>
          <a:xfrm>
            <a:off x="7748403" y="6412049"/>
            <a:ext cx="1065300" cy="25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uFill>
                  <a:noFill/>
                </a:uFill>
                <a:latin typeface="Arial"/>
                <a:ea typeface="Arial"/>
                <a:cs typeface="Arial"/>
                <a:sym typeface="Arial"/>
                <a:hlinkClick r:id="rId11">
                  <a:extLst>
                    <a:ext uri="{A12FA001-AC4F-418D-AE19-62706E023703}">
                      <ahyp:hlinkClr xmlns:ahyp="http://schemas.microsoft.com/office/drawing/2018/hyperlinkcolor" val="tx"/>
                    </a:ext>
                  </a:extLst>
                </a:hlinkClick>
              </a:rPr>
              <a:t>@ICLEI Europe</a:t>
            </a:r>
            <a:endParaRPr sz="900" b="0" i="0" u="none" strike="noStrike" cap="none">
              <a:solidFill>
                <a:srgbClr val="00636C"/>
              </a:solidFill>
              <a:latin typeface="Arial"/>
              <a:ea typeface="Arial"/>
              <a:cs typeface="Arial"/>
              <a:sym typeface="Arial"/>
            </a:endParaRPr>
          </a:p>
        </p:txBody>
      </p:sp>
      <p:sp>
        <p:nvSpPr>
          <p:cNvPr id="94" name="Google Shape;94;g342118a75b3_0_145">
            <a:hlinkClick r:id="rId4"/>
          </p:cNvPr>
          <p:cNvSpPr/>
          <p:nvPr/>
        </p:nvSpPr>
        <p:spPr>
          <a:xfrm>
            <a:off x="9284169" y="6417449"/>
            <a:ext cx="965400" cy="247500"/>
          </a:xfrm>
          <a:prstGeom prst="rect">
            <a:avLst/>
          </a:prstGeom>
          <a:noFill/>
          <a:ln>
            <a:noFill/>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636C"/>
                </a:solidFill>
                <a:uFill>
                  <a:noFill/>
                </a:uFill>
                <a:latin typeface="Noto Sans"/>
                <a:ea typeface="Noto Sans"/>
                <a:cs typeface="Noto Sans"/>
                <a:sym typeface="Noto Sans"/>
                <a:hlinkClick r:id="rId12">
                  <a:extLst>
                    <a:ext uri="{A12FA001-AC4F-418D-AE19-62706E023703}">
                      <ahyp:hlinkClr xmlns:ahyp="http://schemas.microsoft.com/office/drawing/2018/hyperlinkcolor" val="tx"/>
                    </a:ext>
                  </a:extLst>
                </a:hlinkClick>
              </a:rPr>
              <a:t>ICLEI_Europe</a:t>
            </a:r>
            <a:endParaRPr sz="900" b="0" i="0" u="none" strike="noStrike" cap="none">
              <a:solidFill>
                <a:srgbClr val="00636C"/>
              </a:solidFill>
              <a:latin typeface="Noto Sans"/>
              <a:ea typeface="Noto Sans"/>
              <a:cs typeface="Noto Sans"/>
              <a:sym typeface="Noto Sans"/>
            </a:endParaRPr>
          </a:p>
        </p:txBody>
      </p:sp>
      <p:grpSp>
        <p:nvGrpSpPr>
          <p:cNvPr id="95" name="Google Shape;95;g342118a75b3_0_145"/>
          <p:cNvGrpSpPr/>
          <p:nvPr/>
        </p:nvGrpSpPr>
        <p:grpSpPr>
          <a:xfrm>
            <a:off x="8929337" y="6381125"/>
            <a:ext cx="315404" cy="320159"/>
            <a:chOff x="1708140" y="4315598"/>
            <a:chExt cx="293700" cy="268500"/>
          </a:xfrm>
        </p:grpSpPr>
        <p:sp>
          <p:nvSpPr>
            <p:cNvPr id="96" name="Google Shape;96;g342118a75b3_0_145"/>
            <p:cNvSpPr/>
            <p:nvPr/>
          </p:nvSpPr>
          <p:spPr>
            <a:xfrm>
              <a:off x="1708140" y="4315598"/>
              <a:ext cx="293700" cy="2685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88"/>
                <a:buFont typeface="Arial"/>
                <a:buNone/>
              </a:pPr>
              <a:endParaRPr sz="788" b="0" i="0" u="none" strike="noStrike" cap="none">
                <a:solidFill>
                  <a:srgbClr val="FFFFFF"/>
                </a:solidFill>
                <a:latin typeface="Verdana"/>
                <a:ea typeface="Verdana"/>
                <a:cs typeface="Verdana"/>
                <a:sym typeface="Verdana"/>
              </a:endParaRPr>
            </a:p>
          </p:txBody>
        </p:sp>
        <p:pic>
          <p:nvPicPr>
            <p:cNvPr id="97" name="Google Shape;97;g342118a75b3_0_145"/>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764609" y="4368254"/>
              <a:ext cx="175516" cy="163925"/>
            </a:xfrm>
            <a:prstGeom prst="rect">
              <a:avLst/>
            </a:prstGeom>
            <a:noFill/>
            <a:ln>
              <a:noFill/>
            </a:ln>
          </p:spPr>
        </p:pic>
      </p:grpSp>
      <p:pic>
        <p:nvPicPr>
          <p:cNvPr id="98" name="Google Shape;98;g342118a75b3_0_145" descr="A yellow circle with blue letters&#10;&#10;Description automatically generated"/>
          <p:cNvPicPr preferRelativeResize="0"/>
          <p:nvPr/>
        </p:nvPicPr>
        <p:blipFill rotWithShape="1">
          <a:blip r:embed="rId14">
            <a:alphaModFix/>
          </a:blip>
          <a:srcRect/>
          <a:stretch/>
        </p:blipFill>
        <p:spPr>
          <a:xfrm>
            <a:off x="113991" y="6306368"/>
            <a:ext cx="1566736" cy="432488"/>
          </a:xfrm>
          <a:prstGeom prst="rect">
            <a:avLst/>
          </a:prstGeom>
          <a:noFill/>
          <a:ln>
            <a:noFill/>
          </a:ln>
        </p:spPr>
      </p:pic>
      <p:sp>
        <p:nvSpPr>
          <p:cNvPr id="99" name="Google Shape;99;g342118a75b3_0_145"/>
          <p:cNvSpPr txBox="1">
            <a:spLocks noGrp="1"/>
          </p:cNvSpPr>
          <p:nvPr>
            <p:ph type="sldNum" idx="12"/>
          </p:nvPr>
        </p:nvSpPr>
        <p:spPr>
          <a:xfrm>
            <a:off x="11460300" y="6459623"/>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21</a:t>
            </a:fld>
            <a:endParaRPr/>
          </a:p>
        </p:txBody>
      </p:sp>
      <p:pic>
        <p:nvPicPr>
          <p:cNvPr id="100" name="Google Shape;100;g342118a75b3_0_145" descr="Google Shape;51;p6"/>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962956" y="1036713"/>
            <a:ext cx="3868106" cy="4926631"/>
          </a:xfrm>
          <a:prstGeom prst="rect">
            <a:avLst/>
          </a:prstGeom>
          <a:noFill/>
          <a:ln>
            <a:noFill/>
          </a:ln>
        </p:spPr>
      </p:pic>
      <p:pic>
        <p:nvPicPr>
          <p:cNvPr id="101" name="Google Shape;101;g342118a75b3_0_145" descr="Google Shape;52;p6"/>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5413599" y="1127733"/>
            <a:ext cx="5572931" cy="4553039"/>
          </a:xfrm>
          <a:prstGeom prst="rect">
            <a:avLst/>
          </a:prstGeom>
          <a:noFill/>
          <a:ln>
            <a:noFill/>
          </a:ln>
        </p:spPr>
      </p:pic>
      <p:sp>
        <p:nvSpPr>
          <p:cNvPr id="102" name="Google Shape;102;g342118a75b3_0_145"/>
          <p:cNvSpPr/>
          <p:nvPr/>
        </p:nvSpPr>
        <p:spPr>
          <a:xfrm>
            <a:off x="297667" y="5506065"/>
            <a:ext cx="223200" cy="223200"/>
          </a:xfrm>
          <a:prstGeom prst="rect">
            <a:avLst/>
          </a:pr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 name="Google Shape;103;g342118a75b3_0_145"/>
          <p:cNvSpPr/>
          <p:nvPr/>
        </p:nvSpPr>
        <p:spPr>
          <a:xfrm>
            <a:off x="297667" y="5208167"/>
            <a:ext cx="223200" cy="223200"/>
          </a:xfrm>
          <a:prstGeom prst="rect">
            <a:avLst/>
          </a:prstGeom>
          <a:solidFill>
            <a:srgbClr val="4D515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 name="Google Shape;104;g342118a75b3_0_145"/>
          <p:cNvSpPr/>
          <p:nvPr/>
        </p:nvSpPr>
        <p:spPr>
          <a:xfrm>
            <a:off x="297667" y="5803964"/>
            <a:ext cx="223200" cy="223200"/>
          </a:xfrm>
          <a:prstGeom prst="rect">
            <a:avLst/>
          </a:pr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105" name="Google Shape;105;g342118a75b3_0_145"/>
          <p:cNvGrpSpPr/>
          <p:nvPr/>
        </p:nvGrpSpPr>
        <p:grpSpPr>
          <a:xfrm>
            <a:off x="1251795" y="1739731"/>
            <a:ext cx="1138385" cy="817165"/>
            <a:chOff x="-1" y="-4"/>
            <a:chExt cx="853810" cy="612889"/>
          </a:xfrm>
        </p:grpSpPr>
        <p:grpSp>
          <p:nvGrpSpPr>
            <p:cNvPr id="106" name="Google Shape;106;g342118a75b3_0_145"/>
            <p:cNvGrpSpPr/>
            <p:nvPr/>
          </p:nvGrpSpPr>
          <p:grpSpPr>
            <a:xfrm>
              <a:off x="-1" y="-4"/>
              <a:ext cx="853800" cy="450300"/>
              <a:chOff x="0" y="-1"/>
              <a:chExt cx="853800" cy="450300"/>
            </a:xfrm>
          </p:grpSpPr>
          <p:sp>
            <p:nvSpPr>
              <p:cNvPr id="107" name="Google Shape;107;g342118a75b3_0_145"/>
              <p:cNvSpPr/>
              <p:nvPr/>
            </p:nvSpPr>
            <p:spPr>
              <a:xfrm>
                <a:off x="0" y="27946"/>
                <a:ext cx="853800" cy="393600"/>
              </a:xfrm>
              <a:prstGeom prst="rect">
                <a:avLst/>
              </a:pr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FFFFFF"/>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08" name="Google Shape;108;g342118a75b3_0_145"/>
              <p:cNvSpPr txBox="1"/>
              <p:nvPr/>
            </p:nvSpPr>
            <p:spPr>
              <a:xfrm>
                <a:off x="0" y="-1"/>
                <a:ext cx="853800" cy="4503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FFFFFF"/>
                  </a:buClr>
                  <a:buSzPts val="1200"/>
                  <a:buFont typeface="Arial"/>
                  <a:buNone/>
                </a:pPr>
                <a:r>
                  <a:rPr lang="en-GB" sz="1200" b="1" i="0" u="none" strike="noStrike" cap="none">
                    <a:solidFill>
                      <a:srgbClr val="FFFFFF"/>
                    </a:solidFill>
                    <a:latin typeface="Arial"/>
                    <a:ea typeface="Arial"/>
                    <a:cs typeface="Arial"/>
                    <a:sym typeface="Arial"/>
                  </a:rPr>
                  <a:t>USA Office</a:t>
                </a:r>
                <a:endParaRPr sz="1900"/>
              </a:p>
              <a:p>
                <a:pPr marL="0" marR="0" lvl="0" indent="0" algn="l" rtl="0">
                  <a:lnSpc>
                    <a:spcPct val="10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Denver, USA</a:t>
                </a:r>
                <a:endParaRPr sz="1900"/>
              </a:p>
            </p:txBody>
          </p:sp>
        </p:grpSp>
        <p:sp>
          <p:nvSpPr>
            <p:cNvPr id="109" name="Google Shape;109;g342118a75b3_0_145"/>
            <p:cNvSpPr/>
            <p:nvPr/>
          </p:nvSpPr>
          <p:spPr>
            <a:xfrm rot="10800000">
              <a:off x="682143" y="386949"/>
              <a:ext cx="171666" cy="225936"/>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10" name="Google Shape;110;g342118a75b3_0_145"/>
          <p:cNvGrpSpPr/>
          <p:nvPr/>
        </p:nvGrpSpPr>
        <p:grpSpPr>
          <a:xfrm>
            <a:off x="3362859" y="2079532"/>
            <a:ext cx="1319167" cy="817180"/>
            <a:chOff x="-3" y="-3"/>
            <a:chExt cx="989400" cy="612900"/>
          </a:xfrm>
        </p:grpSpPr>
        <p:grpSp>
          <p:nvGrpSpPr>
            <p:cNvPr id="111" name="Google Shape;111;g342118a75b3_0_145"/>
            <p:cNvGrpSpPr/>
            <p:nvPr/>
          </p:nvGrpSpPr>
          <p:grpSpPr>
            <a:xfrm>
              <a:off x="-3" y="-3"/>
              <a:ext cx="989400" cy="450300"/>
              <a:chOff x="-1" y="-1"/>
              <a:chExt cx="989400" cy="450300"/>
            </a:xfrm>
          </p:grpSpPr>
          <p:sp>
            <p:nvSpPr>
              <p:cNvPr id="112" name="Google Shape;112;g342118a75b3_0_145"/>
              <p:cNvSpPr/>
              <p:nvPr/>
            </p:nvSpPr>
            <p:spPr>
              <a:xfrm>
                <a:off x="-1" y="27945"/>
                <a:ext cx="989400" cy="393600"/>
              </a:xfrm>
              <a:prstGeom prst="rect">
                <a:avLst/>
              </a:pr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FFFFFF"/>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13" name="Google Shape;113;g342118a75b3_0_145"/>
              <p:cNvSpPr txBox="1"/>
              <p:nvPr/>
            </p:nvSpPr>
            <p:spPr>
              <a:xfrm>
                <a:off x="-1" y="-1"/>
                <a:ext cx="989400" cy="4503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FFFFFF"/>
                  </a:buClr>
                  <a:buSzPts val="1200"/>
                  <a:buFont typeface="Arial"/>
                  <a:buNone/>
                </a:pPr>
                <a:r>
                  <a:rPr lang="en-GB" sz="1200" b="1" i="0" u="none" strike="noStrike" cap="none">
                    <a:solidFill>
                      <a:srgbClr val="FFFFFF"/>
                    </a:solidFill>
                    <a:latin typeface="Arial"/>
                    <a:ea typeface="Arial"/>
                    <a:cs typeface="Arial"/>
                    <a:sym typeface="Arial"/>
                  </a:rPr>
                  <a:t>Canada Office</a:t>
                </a:r>
                <a:endParaRPr sz="1900"/>
              </a:p>
              <a:p>
                <a:pPr marL="0" marR="0" lvl="0" indent="0" algn="l" rtl="0">
                  <a:lnSpc>
                    <a:spcPct val="10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Toronto, Canada</a:t>
                </a:r>
                <a:endParaRPr sz="1900"/>
              </a:p>
            </p:txBody>
          </p:sp>
        </p:grpSp>
        <p:sp>
          <p:nvSpPr>
            <p:cNvPr id="114" name="Google Shape;114;g342118a75b3_0_145"/>
            <p:cNvSpPr/>
            <p:nvPr/>
          </p:nvSpPr>
          <p:spPr>
            <a:xfrm rot="10800000" flipH="1">
              <a:off x="70" y="386961"/>
              <a:ext cx="157626" cy="225936"/>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15" name="Google Shape;115;g342118a75b3_0_145"/>
          <p:cNvGrpSpPr/>
          <p:nvPr/>
        </p:nvGrpSpPr>
        <p:grpSpPr>
          <a:xfrm>
            <a:off x="458596" y="2729312"/>
            <a:ext cx="2059149" cy="1037773"/>
            <a:chOff x="-2" y="-4"/>
            <a:chExt cx="1544400" cy="778349"/>
          </a:xfrm>
        </p:grpSpPr>
        <p:grpSp>
          <p:nvGrpSpPr>
            <p:cNvPr id="116" name="Google Shape;116;g342118a75b3_0_145"/>
            <p:cNvGrpSpPr/>
            <p:nvPr/>
          </p:nvGrpSpPr>
          <p:grpSpPr>
            <a:xfrm>
              <a:off x="-2" y="-4"/>
              <a:ext cx="1544400" cy="588600"/>
              <a:chOff x="0" y="-1"/>
              <a:chExt cx="1544400" cy="588600"/>
            </a:xfrm>
          </p:grpSpPr>
          <p:sp>
            <p:nvSpPr>
              <p:cNvPr id="117" name="Google Shape;117;g342118a75b3_0_145"/>
              <p:cNvSpPr/>
              <p:nvPr/>
            </p:nvSpPr>
            <p:spPr>
              <a:xfrm>
                <a:off x="0" y="2134"/>
                <a:ext cx="1544400" cy="585000"/>
              </a:xfrm>
              <a:prstGeom prst="rect">
                <a:avLst/>
              </a:pr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100"/>
                  <a:buFont typeface="Arial"/>
                  <a:buNone/>
                </a:pPr>
                <a:endParaRPr sz="1100" b="0" i="0" u="none" strike="noStrike" cap="none">
                  <a:solidFill>
                    <a:srgbClr val="00636C"/>
                  </a:solidFill>
                  <a:latin typeface="Arial"/>
                  <a:ea typeface="Arial"/>
                  <a:cs typeface="Arial"/>
                  <a:sym typeface="Arial"/>
                </a:endParaRPr>
              </a:p>
            </p:txBody>
          </p:sp>
          <p:sp>
            <p:nvSpPr>
              <p:cNvPr id="118" name="Google Shape;118;g342118a75b3_0_145"/>
              <p:cNvSpPr txBox="1"/>
              <p:nvPr/>
            </p:nvSpPr>
            <p:spPr>
              <a:xfrm>
                <a:off x="0" y="-1"/>
                <a:ext cx="1544400" cy="5886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00636C"/>
                  </a:buClr>
                  <a:buSzPts val="1200"/>
                  <a:buFont typeface="Arial"/>
                  <a:buNone/>
                </a:pPr>
                <a:r>
                  <a:rPr lang="en-GB" sz="1200" b="1" i="0" u="none" strike="noStrike" cap="none">
                    <a:solidFill>
                      <a:srgbClr val="00636C"/>
                    </a:solidFill>
                    <a:latin typeface="Arial"/>
                    <a:ea typeface="Arial"/>
                    <a:cs typeface="Arial"/>
                    <a:sym typeface="Arial"/>
                  </a:rPr>
                  <a:t>Mexico, Central America &amp; Caribbean Secretariat</a:t>
                </a:r>
                <a:endParaRPr sz="1900"/>
              </a:p>
              <a:p>
                <a:pPr marL="0" marR="0" lvl="0" indent="0" algn="l" rtl="0">
                  <a:lnSpc>
                    <a:spcPct val="100000"/>
                  </a:lnSpc>
                  <a:spcBef>
                    <a:spcPts val="0"/>
                  </a:spcBef>
                  <a:spcAft>
                    <a:spcPts val="0"/>
                  </a:spcAft>
                  <a:buClr>
                    <a:srgbClr val="00636C"/>
                  </a:buClr>
                  <a:buSzPts val="1100"/>
                  <a:buFont typeface="Arial"/>
                  <a:buNone/>
                </a:pPr>
                <a:r>
                  <a:rPr lang="en-GB" sz="1100" b="0" i="0" u="none" strike="noStrike" cap="none">
                    <a:solidFill>
                      <a:srgbClr val="00636C"/>
                    </a:solidFill>
                    <a:latin typeface="Arial"/>
                    <a:ea typeface="Arial"/>
                    <a:cs typeface="Arial"/>
                    <a:sym typeface="Arial"/>
                  </a:rPr>
                  <a:t>Mexico City, Mexico</a:t>
                </a:r>
                <a:endParaRPr sz="1900"/>
              </a:p>
            </p:txBody>
          </p:sp>
        </p:grpSp>
        <p:sp>
          <p:nvSpPr>
            <p:cNvPr id="119" name="Google Shape;119;g342118a75b3_0_145"/>
            <p:cNvSpPr/>
            <p:nvPr/>
          </p:nvSpPr>
          <p:spPr>
            <a:xfrm rot="10800000">
              <a:off x="1398797" y="552409"/>
              <a:ext cx="145476" cy="225936"/>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900"/>
                <a:buFont typeface="Arial"/>
                <a:buNone/>
              </a:pPr>
              <a:endParaRPr sz="1900" b="0" i="0" u="none" strike="noStrike" cap="none">
                <a:solidFill>
                  <a:srgbClr val="00636C"/>
                </a:solidFill>
                <a:latin typeface="Arial"/>
                <a:ea typeface="Arial"/>
                <a:cs typeface="Arial"/>
                <a:sym typeface="Arial"/>
              </a:endParaRPr>
            </a:p>
          </p:txBody>
        </p:sp>
      </p:grpSp>
      <p:grpSp>
        <p:nvGrpSpPr>
          <p:cNvPr id="120" name="Google Shape;120;g342118a75b3_0_145"/>
          <p:cNvGrpSpPr/>
          <p:nvPr/>
        </p:nvGrpSpPr>
        <p:grpSpPr>
          <a:xfrm>
            <a:off x="2214016" y="3910140"/>
            <a:ext cx="1493963" cy="1008701"/>
            <a:chOff x="-4" y="0"/>
            <a:chExt cx="1120500" cy="756545"/>
          </a:xfrm>
        </p:grpSpPr>
        <p:grpSp>
          <p:nvGrpSpPr>
            <p:cNvPr id="121" name="Google Shape;121;g342118a75b3_0_145"/>
            <p:cNvGrpSpPr/>
            <p:nvPr/>
          </p:nvGrpSpPr>
          <p:grpSpPr>
            <a:xfrm>
              <a:off x="-4" y="0"/>
              <a:ext cx="1120500" cy="588600"/>
              <a:chOff x="-2" y="0"/>
              <a:chExt cx="1120500" cy="588600"/>
            </a:xfrm>
          </p:grpSpPr>
          <p:sp>
            <p:nvSpPr>
              <p:cNvPr id="122" name="Google Shape;122;g342118a75b3_0_145"/>
              <p:cNvSpPr/>
              <p:nvPr/>
            </p:nvSpPr>
            <p:spPr>
              <a:xfrm>
                <a:off x="-2" y="24166"/>
                <a:ext cx="1120500" cy="540900"/>
              </a:xfrm>
              <a:prstGeom prst="rect">
                <a:avLst/>
              </a:pr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100"/>
                  <a:buFont typeface="Arial"/>
                  <a:buNone/>
                </a:pPr>
                <a:endParaRPr sz="1100" b="0" i="0" u="none" strike="noStrike" cap="none">
                  <a:solidFill>
                    <a:srgbClr val="00636C"/>
                  </a:solidFill>
                  <a:latin typeface="Arial"/>
                  <a:ea typeface="Arial"/>
                  <a:cs typeface="Arial"/>
                  <a:sym typeface="Arial"/>
                </a:endParaRPr>
              </a:p>
            </p:txBody>
          </p:sp>
          <p:sp>
            <p:nvSpPr>
              <p:cNvPr id="123" name="Google Shape;123;g342118a75b3_0_145"/>
              <p:cNvSpPr txBox="1"/>
              <p:nvPr/>
            </p:nvSpPr>
            <p:spPr>
              <a:xfrm>
                <a:off x="-2" y="0"/>
                <a:ext cx="1120500" cy="5886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00636C"/>
                  </a:buClr>
                  <a:buSzPts val="1200"/>
                  <a:buFont typeface="Arial"/>
                  <a:buNone/>
                </a:pPr>
                <a:r>
                  <a:rPr lang="en-GB" sz="1200" b="1" i="0" u="none" strike="noStrike" cap="none">
                    <a:solidFill>
                      <a:srgbClr val="00636C"/>
                    </a:solidFill>
                    <a:latin typeface="Arial"/>
                    <a:ea typeface="Arial"/>
                    <a:cs typeface="Arial"/>
                    <a:sym typeface="Arial"/>
                  </a:rPr>
                  <a:t>South America Secretariat</a:t>
                </a:r>
                <a:endParaRPr sz="1900"/>
              </a:p>
              <a:p>
                <a:pPr marL="0" marR="0" lvl="0" indent="0" algn="l" rtl="0">
                  <a:lnSpc>
                    <a:spcPct val="100000"/>
                  </a:lnSpc>
                  <a:spcBef>
                    <a:spcPts val="0"/>
                  </a:spcBef>
                  <a:spcAft>
                    <a:spcPts val="0"/>
                  </a:spcAft>
                  <a:buClr>
                    <a:srgbClr val="00636C"/>
                  </a:buClr>
                  <a:buSzPts val="1100"/>
                  <a:buFont typeface="Arial"/>
                  <a:buNone/>
                </a:pPr>
                <a:r>
                  <a:rPr lang="en-GB" sz="1100" b="0" i="0" u="none" strike="noStrike" cap="none">
                    <a:solidFill>
                      <a:srgbClr val="00636C"/>
                    </a:solidFill>
                    <a:latin typeface="Arial"/>
                    <a:ea typeface="Arial"/>
                    <a:cs typeface="Arial"/>
                    <a:sym typeface="Arial"/>
                  </a:rPr>
                  <a:t>São Paulo, Brasil</a:t>
                </a:r>
                <a:endParaRPr sz="1900"/>
              </a:p>
            </p:txBody>
          </p:sp>
        </p:grpSp>
        <p:sp>
          <p:nvSpPr>
            <p:cNvPr id="124" name="Google Shape;124;g342118a75b3_0_145"/>
            <p:cNvSpPr/>
            <p:nvPr/>
          </p:nvSpPr>
          <p:spPr>
            <a:xfrm rot="10800000">
              <a:off x="951461" y="530609"/>
              <a:ext cx="168966" cy="225936"/>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900"/>
                <a:buFont typeface="Arial"/>
                <a:buNone/>
              </a:pPr>
              <a:endParaRPr sz="1900" b="0" i="0" u="none" strike="noStrike" cap="none">
                <a:solidFill>
                  <a:srgbClr val="00636C"/>
                </a:solidFill>
                <a:latin typeface="Arial"/>
                <a:ea typeface="Arial"/>
                <a:cs typeface="Arial"/>
                <a:sym typeface="Arial"/>
              </a:endParaRPr>
            </a:p>
          </p:txBody>
        </p:sp>
      </p:grpSp>
      <p:grpSp>
        <p:nvGrpSpPr>
          <p:cNvPr id="125" name="Google Shape;125;g342118a75b3_0_145"/>
          <p:cNvGrpSpPr/>
          <p:nvPr/>
        </p:nvGrpSpPr>
        <p:grpSpPr>
          <a:xfrm>
            <a:off x="5016531" y="1806044"/>
            <a:ext cx="1319208" cy="1038201"/>
            <a:chOff x="-2" y="-4"/>
            <a:chExt cx="989431" cy="778670"/>
          </a:xfrm>
        </p:grpSpPr>
        <p:grpSp>
          <p:nvGrpSpPr>
            <p:cNvPr id="126" name="Google Shape;126;g342118a75b3_0_145"/>
            <p:cNvGrpSpPr/>
            <p:nvPr/>
          </p:nvGrpSpPr>
          <p:grpSpPr>
            <a:xfrm>
              <a:off x="-2" y="-4"/>
              <a:ext cx="989400" cy="588600"/>
              <a:chOff x="0" y="-1"/>
              <a:chExt cx="989400" cy="588600"/>
            </a:xfrm>
          </p:grpSpPr>
          <p:sp>
            <p:nvSpPr>
              <p:cNvPr id="127" name="Google Shape;127;g342118a75b3_0_145"/>
              <p:cNvSpPr/>
              <p:nvPr/>
            </p:nvSpPr>
            <p:spPr>
              <a:xfrm>
                <a:off x="0" y="2134"/>
                <a:ext cx="989400" cy="585000"/>
              </a:xfrm>
              <a:prstGeom prst="rect">
                <a:avLst/>
              </a:prstGeom>
              <a:solidFill>
                <a:srgbClr val="FEE142"/>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100"/>
                  <a:buFont typeface="Arial"/>
                  <a:buNone/>
                </a:pPr>
                <a:endParaRPr sz="1100" b="0" i="0" u="none" strike="noStrike" cap="none">
                  <a:solidFill>
                    <a:srgbClr val="00636C"/>
                  </a:solidFill>
                  <a:latin typeface="Arial"/>
                  <a:ea typeface="Arial"/>
                  <a:cs typeface="Arial"/>
                  <a:sym typeface="Arial"/>
                </a:endParaRPr>
              </a:p>
            </p:txBody>
          </p:sp>
          <p:sp>
            <p:nvSpPr>
              <p:cNvPr id="128" name="Google Shape;128;g342118a75b3_0_145"/>
              <p:cNvSpPr txBox="1"/>
              <p:nvPr/>
            </p:nvSpPr>
            <p:spPr>
              <a:xfrm>
                <a:off x="0" y="-1"/>
                <a:ext cx="989400" cy="5886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00636C"/>
                  </a:buClr>
                  <a:buSzPts val="1200"/>
                  <a:buFont typeface="Arial"/>
                  <a:buNone/>
                </a:pPr>
                <a:r>
                  <a:rPr lang="en-GB" sz="1200" b="1" i="0" u="none" strike="noStrike" cap="none">
                    <a:solidFill>
                      <a:srgbClr val="00636C"/>
                    </a:solidFill>
                    <a:latin typeface="Arial"/>
                    <a:ea typeface="Arial"/>
                    <a:cs typeface="Arial"/>
                    <a:sym typeface="Arial"/>
                  </a:rPr>
                  <a:t>World Secretariat</a:t>
                </a:r>
                <a:endParaRPr sz="1900"/>
              </a:p>
              <a:p>
                <a:pPr marL="0" marR="0" lvl="0" indent="0" algn="l" rtl="0">
                  <a:lnSpc>
                    <a:spcPct val="100000"/>
                  </a:lnSpc>
                  <a:spcBef>
                    <a:spcPts val="0"/>
                  </a:spcBef>
                  <a:spcAft>
                    <a:spcPts val="0"/>
                  </a:spcAft>
                  <a:buClr>
                    <a:srgbClr val="00636C"/>
                  </a:buClr>
                  <a:buSzPts val="1100"/>
                  <a:buFont typeface="Arial"/>
                  <a:buNone/>
                </a:pPr>
                <a:r>
                  <a:rPr lang="en-GB" sz="1100" b="0" i="0" u="none" strike="noStrike" cap="none">
                    <a:solidFill>
                      <a:srgbClr val="00636C"/>
                    </a:solidFill>
                    <a:latin typeface="Arial"/>
                    <a:ea typeface="Arial"/>
                    <a:cs typeface="Arial"/>
                    <a:sym typeface="Arial"/>
                  </a:rPr>
                  <a:t>Bonn, Germany</a:t>
                </a:r>
                <a:endParaRPr sz="1900"/>
              </a:p>
            </p:txBody>
          </p:sp>
        </p:grpSp>
        <p:sp>
          <p:nvSpPr>
            <p:cNvPr id="129" name="Google Shape;129;g342118a75b3_0_145"/>
            <p:cNvSpPr/>
            <p:nvPr/>
          </p:nvSpPr>
          <p:spPr>
            <a:xfrm rot="10800000">
              <a:off x="805991" y="552730"/>
              <a:ext cx="183438" cy="225936"/>
            </a:xfrm>
            <a:custGeom>
              <a:avLst/>
              <a:gdLst/>
              <a:ahLst/>
              <a:cxnLst/>
              <a:rect l="l" t="t" r="r" b="b"/>
              <a:pathLst>
                <a:path w="21600" h="21600" extrusionOk="0">
                  <a:moveTo>
                    <a:pt x="0" y="21600"/>
                  </a:moveTo>
                  <a:lnTo>
                    <a:pt x="0" y="0"/>
                  </a:lnTo>
                  <a:lnTo>
                    <a:pt x="21600" y="21600"/>
                  </a:lnTo>
                  <a:close/>
                </a:path>
              </a:pathLst>
            </a:custGeom>
            <a:solidFill>
              <a:srgbClr val="FEE142"/>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30" name="Google Shape;130;g342118a75b3_0_145"/>
          <p:cNvGrpSpPr/>
          <p:nvPr/>
        </p:nvGrpSpPr>
        <p:grpSpPr>
          <a:xfrm>
            <a:off x="6392496" y="1941605"/>
            <a:ext cx="1265968" cy="902657"/>
            <a:chOff x="-2" y="-4"/>
            <a:chExt cx="949500" cy="677010"/>
          </a:xfrm>
        </p:grpSpPr>
        <p:grpSp>
          <p:nvGrpSpPr>
            <p:cNvPr id="131" name="Google Shape;131;g342118a75b3_0_145"/>
            <p:cNvGrpSpPr/>
            <p:nvPr/>
          </p:nvGrpSpPr>
          <p:grpSpPr>
            <a:xfrm>
              <a:off x="-2" y="-4"/>
              <a:ext cx="949500" cy="485700"/>
              <a:chOff x="-1" y="-2"/>
              <a:chExt cx="949500" cy="485700"/>
            </a:xfrm>
          </p:grpSpPr>
          <p:sp>
            <p:nvSpPr>
              <p:cNvPr id="132" name="Google Shape;132;g342118a75b3_0_145"/>
              <p:cNvSpPr/>
              <p:nvPr/>
            </p:nvSpPr>
            <p:spPr>
              <a:xfrm>
                <a:off x="-1" y="-2"/>
                <a:ext cx="949500" cy="485700"/>
              </a:xfrm>
              <a:prstGeom prst="rect">
                <a:avLst/>
              </a:pr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FFFFFF"/>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33" name="Google Shape;133;g342118a75b3_0_145"/>
              <p:cNvSpPr txBox="1"/>
              <p:nvPr/>
            </p:nvSpPr>
            <p:spPr>
              <a:xfrm>
                <a:off x="-1" y="18076"/>
                <a:ext cx="949500" cy="4503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FFFFFF"/>
                  </a:buClr>
                  <a:buSzPts val="1200"/>
                  <a:buFont typeface="Arial"/>
                  <a:buNone/>
                </a:pPr>
                <a:r>
                  <a:rPr lang="en-GB" sz="1200" b="1" i="0" u="none" strike="noStrike" cap="none">
                    <a:solidFill>
                      <a:srgbClr val="FFFFFF"/>
                    </a:solidFill>
                    <a:latin typeface="Arial"/>
                    <a:ea typeface="Arial"/>
                    <a:cs typeface="Arial"/>
                    <a:sym typeface="Arial"/>
                  </a:rPr>
                  <a:t>Berlin Office</a:t>
                </a:r>
                <a:endParaRPr sz="1900"/>
              </a:p>
              <a:p>
                <a:pPr marL="0" marR="0" lvl="0" indent="0" algn="l" rtl="0">
                  <a:lnSpc>
                    <a:spcPct val="10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Berlin, Germany</a:t>
                </a:r>
                <a:endParaRPr sz="1900"/>
              </a:p>
            </p:txBody>
          </p:sp>
        </p:grpSp>
        <p:sp>
          <p:nvSpPr>
            <p:cNvPr id="134" name="Google Shape;134;g342118a75b3_0_145"/>
            <p:cNvSpPr/>
            <p:nvPr/>
          </p:nvSpPr>
          <p:spPr>
            <a:xfrm rot="10800000" flipH="1">
              <a:off x="72" y="451070"/>
              <a:ext cx="157626" cy="225936"/>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35" name="Google Shape;135;g342118a75b3_0_145"/>
          <p:cNvGrpSpPr/>
          <p:nvPr/>
        </p:nvGrpSpPr>
        <p:grpSpPr>
          <a:xfrm>
            <a:off x="4831061" y="2844264"/>
            <a:ext cx="1460070" cy="864309"/>
            <a:chOff x="-4" y="-1"/>
            <a:chExt cx="1095080" cy="648248"/>
          </a:xfrm>
        </p:grpSpPr>
        <p:grpSp>
          <p:nvGrpSpPr>
            <p:cNvPr id="136" name="Google Shape;136;g342118a75b3_0_145"/>
            <p:cNvGrpSpPr/>
            <p:nvPr/>
          </p:nvGrpSpPr>
          <p:grpSpPr>
            <a:xfrm>
              <a:off x="-4" y="197947"/>
              <a:ext cx="1095000" cy="450300"/>
              <a:chOff x="-2" y="-2"/>
              <a:chExt cx="1095000" cy="450300"/>
            </a:xfrm>
          </p:grpSpPr>
          <p:sp>
            <p:nvSpPr>
              <p:cNvPr id="137" name="Google Shape;137;g342118a75b3_0_145"/>
              <p:cNvSpPr/>
              <p:nvPr/>
            </p:nvSpPr>
            <p:spPr>
              <a:xfrm>
                <a:off x="-2" y="27974"/>
                <a:ext cx="1095000" cy="393600"/>
              </a:xfrm>
              <a:prstGeom prst="rect">
                <a:avLst/>
              </a:pr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FFFFFF"/>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38" name="Google Shape;138;g342118a75b3_0_145"/>
              <p:cNvSpPr txBox="1"/>
              <p:nvPr/>
            </p:nvSpPr>
            <p:spPr>
              <a:xfrm>
                <a:off x="-2" y="-2"/>
                <a:ext cx="1095000" cy="4503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FFFFFF"/>
                  </a:buClr>
                  <a:buSzPts val="1200"/>
                  <a:buFont typeface="Arial"/>
                  <a:buNone/>
                </a:pPr>
                <a:r>
                  <a:rPr lang="en-GB" sz="1200" b="1" i="0" u="none" strike="noStrike" cap="none">
                    <a:solidFill>
                      <a:srgbClr val="FFFFFF"/>
                    </a:solidFill>
                    <a:latin typeface="Arial"/>
                    <a:ea typeface="Arial"/>
                    <a:cs typeface="Arial"/>
                    <a:sym typeface="Arial"/>
                  </a:rPr>
                  <a:t>Brussels Office</a:t>
                </a:r>
                <a:endParaRPr sz="1900"/>
              </a:p>
              <a:p>
                <a:pPr marL="0" marR="0" lvl="0" indent="0" algn="l" rtl="0">
                  <a:lnSpc>
                    <a:spcPct val="10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Brussels, Belgium</a:t>
                </a:r>
                <a:endParaRPr sz="1900"/>
              </a:p>
            </p:txBody>
          </p:sp>
        </p:grpSp>
        <p:sp>
          <p:nvSpPr>
            <p:cNvPr id="139" name="Google Shape;139;g342118a75b3_0_145"/>
            <p:cNvSpPr/>
            <p:nvPr/>
          </p:nvSpPr>
          <p:spPr>
            <a:xfrm flipH="1">
              <a:off x="958078" y="-1"/>
              <a:ext cx="136998" cy="268812"/>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40" name="Google Shape;140;g342118a75b3_0_145"/>
          <p:cNvGrpSpPr/>
          <p:nvPr/>
        </p:nvGrpSpPr>
        <p:grpSpPr>
          <a:xfrm>
            <a:off x="6392350" y="2844264"/>
            <a:ext cx="1429164" cy="1016966"/>
            <a:chOff x="-8" y="-1"/>
            <a:chExt cx="1071900" cy="762744"/>
          </a:xfrm>
        </p:grpSpPr>
        <p:grpSp>
          <p:nvGrpSpPr>
            <p:cNvPr id="141" name="Google Shape;141;g342118a75b3_0_145"/>
            <p:cNvGrpSpPr/>
            <p:nvPr/>
          </p:nvGrpSpPr>
          <p:grpSpPr>
            <a:xfrm>
              <a:off x="-8" y="174143"/>
              <a:ext cx="1071900" cy="588600"/>
              <a:chOff x="-10" y="-7"/>
              <a:chExt cx="1071900" cy="588600"/>
            </a:xfrm>
          </p:grpSpPr>
          <p:sp>
            <p:nvSpPr>
              <p:cNvPr id="142" name="Google Shape;142;g342118a75b3_0_145"/>
              <p:cNvSpPr/>
              <p:nvPr/>
            </p:nvSpPr>
            <p:spPr>
              <a:xfrm>
                <a:off x="-2" y="51775"/>
                <a:ext cx="1019700" cy="485700"/>
              </a:xfrm>
              <a:prstGeom prst="rect">
                <a:avLst/>
              </a:pr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100"/>
                  <a:buFont typeface="Arial"/>
                  <a:buNone/>
                </a:pPr>
                <a:endParaRPr sz="1100" b="0" i="0" u="none" strike="noStrike" cap="none">
                  <a:solidFill>
                    <a:srgbClr val="00636C"/>
                  </a:solidFill>
                  <a:latin typeface="Arial"/>
                  <a:ea typeface="Arial"/>
                  <a:cs typeface="Arial"/>
                  <a:sym typeface="Arial"/>
                </a:endParaRPr>
              </a:p>
            </p:txBody>
          </p:sp>
          <p:sp>
            <p:nvSpPr>
              <p:cNvPr id="143" name="Google Shape;143;g342118a75b3_0_145"/>
              <p:cNvSpPr txBox="1"/>
              <p:nvPr/>
            </p:nvSpPr>
            <p:spPr>
              <a:xfrm>
                <a:off x="-10" y="-7"/>
                <a:ext cx="1071900" cy="5886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00636C"/>
                  </a:buClr>
                  <a:buSzPts val="1200"/>
                  <a:buFont typeface="Arial"/>
                  <a:buNone/>
                </a:pPr>
                <a:r>
                  <a:rPr lang="en-GB" sz="1200" b="1" i="0" u="none" strike="noStrike" cap="none">
                    <a:solidFill>
                      <a:srgbClr val="00636C"/>
                    </a:solidFill>
                    <a:latin typeface="Arial"/>
                    <a:ea typeface="Arial"/>
                    <a:cs typeface="Arial"/>
                    <a:sym typeface="Arial"/>
                  </a:rPr>
                  <a:t>European Secretariat</a:t>
                </a:r>
                <a:endParaRPr sz="1900"/>
              </a:p>
              <a:p>
                <a:pPr marL="0" marR="0" lvl="0" indent="0" algn="l" rtl="0">
                  <a:lnSpc>
                    <a:spcPct val="100000"/>
                  </a:lnSpc>
                  <a:spcBef>
                    <a:spcPts val="0"/>
                  </a:spcBef>
                  <a:spcAft>
                    <a:spcPts val="0"/>
                  </a:spcAft>
                  <a:buClr>
                    <a:srgbClr val="00636C"/>
                  </a:buClr>
                  <a:buSzPts val="1100"/>
                  <a:buFont typeface="Arial"/>
                  <a:buNone/>
                </a:pPr>
                <a:r>
                  <a:rPr lang="en-GB" sz="1100">
                    <a:solidFill>
                      <a:srgbClr val="00636C"/>
                    </a:solidFill>
                  </a:rPr>
                  <a:t>Freiburg</a:t>
                </a:r>
                <a:r>
                  <a:rPr lang="en-GB" sz="1100" b="0" i="0" u="none" strike="noStrike" cap="none">
                    <a:solidFill>
                      <a:srgbClr val="00636C"/>
                    </a:solidFill>
                    <a:latin typeface="Arial"/>
                    <a:ea typeface="Arial"/>
                    <a:cs typeface="Arial"/>
                    <a:sym typeface="Arial"/>
                  </a:rPr>
                  <a:t>, </a:t>
                </a:r>
                <a:r>
                  <a:rPr lang="en-GB" sz="1100">
                    <a:solidFill>
                      <a:srgbClr val="00636C"/>
                    </a:solidFill>
                  </a:rPr>
                  <a:t>G</a:t>
                </a:r>
                <a:r>
                  <a:rPr lang="en-GB" sz="1100" b="0" i="0" u="none" strike="noStrike" cap="none">
                    <a:solidFill>
                      <a:srgbClr val="00636C"/>
                    </a:solidFill>
                    <a:latin typeface="Arial"/>
                    <a:ea typeface="Arial"/>
                    <a:cs typeface="Arial"/>
                    <a:sym typeface="Arial"/>
                  </a:rPr>
                  <a:t>ermany</a:t>
                </a:r>
                <a:endParaRPr sz="1900"/>
              </a:p>
            </p:txBody>
          </p:sp>
        </p:grpSp>
        <p:sp>
          <p:nvSpPr>
            <p:cNvPr id="144" name="Google Shape;144;g342118a75b3_0_145"/>
            <p:cNvSpPr/>
            <p:nvPr/>
          </p:nvSpPr>
          <p:spPr>
            <a:xfrm>
              <a:off x="0" y="-1"/>
              <a:ext cx="167400" cy="268812"/>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900"/>
                <a:buFont typeface="Arial"/>
                <a:buNone/>
              </a:pPr>
              <a:endParaRPr sz="1900" b="0" i="0" u="none" strike="noStrike" cap="none">
                <a:solidFill>
                  <a:srgbClr val="00636C"/>
                </a:solidFill>
                <a:latin typeface="Arial"/>
                <a:ea typeface="Arial"/>
                <a:cs typeface="Arial"/>
                <a:sym typeface="Arial"/>
              </a:endParaRPr>
            </a:p>
          </p:txBody>
        </p:sp>
      </p:grpSp>
      <p:grpSp>
        <p:nvGrpSpPr>
          <p:cNvPr id="145" name="Google Shape;145;g342118a75b3_0_145"/>
          <p:cNvGrpSpPr/>
          <p:nvPr/>
        </p:nvGrpSpPr>
        <p:grpSpPr>
          <a:xfrm>
            <a:off x="9807279" y="2106327"/>
            <a:ext cx="1186788" cy="737884"/>
            <a:chOff x="-2" y="-1"/>
            <a:chExt cx="890113" cy="553427"/>
          </a:xfrm>
        </p:grpSpPr>
        <p:grpSp>
          <p:nvGrpSpPr>
            <p:cNvPr id="146" name="Google Shape;146;g342118a75b3_0_145"/>
            <p:cNvGrpSpPr/>
            <p:nvPr/>
          </p:nvGrpSpPr>
          <p:grpSpPr>
            <a:xfrm>
              <a:off x="11" y="-1"/>
              <a:ext cx="890100" cy="450300"/>
              <a:chOff x="-1" y="0"/>
              <a:chExt cx="890100" cy="450300"/>
            </a:xfrm>
          </p:grpSpPr>
          <p:sp>
            <p:nvSpPr>
              <p:cNvPr id="147" name="Google Shape;147;g342118a75b3_0_145"/>
              <p:cNvSpPr/>
              <p:nvPr/>
            </p:nvSpPr>
            <p:spPr>
              <a:xfrm>
                <a:off x="-1" y="40202"/>
                <a:ext cx="890100" cy="369300"/>
              </a:xfrm>
              <a:prstGeom prst="rect">
                <a:avLst/>
              </a:pr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FFFFFF"/>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8" name="Google Shape;148;g342118a75b3_0_145"/>
              <p:cNvSpPr txBox="1"/>
              <p:nvPr/>
            </p:nvSpPr>
            <p:spPr>
              <a:xfrm>
                <a:off x="-1" y="0"/>
                <a:ext cx="890100" cy="4503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FFFFFF"/>
                  </a:buClr>
                  <a:buSzPts val="1200"/>
                  <a:buFont typeface="Arial"/>
                  <a:buNone/>
                </a:pPr>
                <a:r>
                  <a:rPr lang="en-GB" sz="1200" b="1" i="0" u="none" strike="noStrike" cap="none">
                    <a:solidFill>
                      <a:srgbClr val="FFFFFF"/>
                    </a:solidFill>
                    <a:latin typeface="Arial"/>
                    <a:ea typeface="Arial"/>
                    <a:cs typeface="Arial"/>
                    <a:sym typeface="Arial"/>
                  </a:rPr>
                  <a:t>Japan Office</a:t>
                </a:r>
                <a:endParaRPr sz="1900"/>
              </a:p>
              <a:p>
                <a:pPr marL="0" marR="0" lvl="0" indent="0" algn="l" rtl="0">
                  <a:lnSpc>
                    <a:spcPct val="10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Tokyo, Japan</a:t>
                </a:r>
                <a:endParaRPr sz="1900"/>
              </a:p>
            </p:txBody>
          </p:sp>
        </p:grpSp>
        <p:sp>
          <p:nvSpPr>
            <p:cNvPr id="149" name="Google Shape;149;g342118a75b3_0_145"/>
            <p:cNvSpPr/>
            <p:nvPr/>
          </p:nvSpPr>
          <p:spPr>
            <a:xfrm rot="10800000" flipH="1">
              <a:off x="-2" y="383164"/>
              <a:ext cx="164052" cy="170262"/>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50" name="Google Shape;150;g342118a75b3_0_145"/>
          <p:cNvGrpSpPr/>
          <p:nvPr/>
        </p:nvGrpSpPr>
        <p:grpSpPr>
          <a:xfrm>
            <a:off x="7759433" y="2854165"/>
            <a:ext cx="1647535" cy="769581"/>
            <a:chOff x="0" y="-3"/>
            <a:chExt cx="1235682" cy="577200"/>
          </a:xfrm>
        </p:grpSpPr>
        <p:grpSp>
          <p:nvGrpSpPr>
            <p:cNvPr id="151" name="Google Shape;151;g342118a75b3_0_145"/>
            <p:cNvGrpSpPr/>
            <p:nvPr/>
          </p:nvGrpSpPr>
          <p:grpSpPr>
            <a:xfrm>
              <a:off x="0" y="-3"/>
              <a:ext cx="1065300" cy="577200"/>
              <a:chOff x="0" y="-1"/>
              <a:chExt cx="1065300" cy="577200"/>
            </a:xfrm>
          </p:grpSpPr>
          <p:sp>
            <p:nvSpPr>
              <p:cNvPr id="152" name="Google Shape;152;g342118a75b3_0_145"/>
              <p:cNvSpPr/>
              <p:nvPr/>
            </p:nvSpPr>
            <p:spPr>
              <a:xfrm>
                <a:off x="0" y="4372"/>
                <a:ext cx="1065300" cy="440700"/>
              </a:xfrm>
              <a:prstGeom prst="rect">
                <a:avLst/>
              </a:pr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FFFFFF"/>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3" name="Google Shape;153;g342118a75b3_0_145"/>
              <p:cNvSpPr txBox="1"/>
              <p:nvPr/>
            </p:nvSpPr>
            <p:spPr>
              <a:xfrm>
                <a:off x="0" y="-1"/>
                <a:ext cx="1065300" cy="5772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FFFFFF"/>
                  </a:buClr>
                  <a:buSzPts val="1200"/>
                  <a:buFont typeface="Arial"/>
                  <a:buNone/>
                </a:pPr>
                <a:r>
                  <a:rPr lang="en-GB" sz="1200" b="1" i="0" u="none" strike="noStrike" cap="none">
                    <a:solidFill>
                      <a:srgbClr val="FFFFFF"/>
                    </a:solidFill>
                    <a:latin typeface="Arial"/>
                    <a:ea typeface="Arial"/>
                    <a:cs typeface="Arial"/>
                    <a:sym typeface="Arial"/>
                  </a:rPr>
                  <a:t>Korea Office</a:t>
                </a:r>
                <a:endParaRPr sz="1900"/>
              </a:p>
              <a:p>
                <a:pPr marL="0" marR="0" lvl="0" indent="0" algn="l" rtl="0">
                  <a:lnSpc>
                    <a:spcPct val="10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Seoul, South Korea</a:t>
                </a:r>
                <a:endParaRPr sz="1900"/>
              </a:p>
            </p:txBody>
          </p:sp>
        </p:grpSp>
        <p:sp>
          <p:nvSpPr>
            <p:cNvPr id="154" name="Google Shape;154;g342118a75b3_0_145"/>
            <p:cNvSpPr/>
            <p:nvPr/>
          </p:nvSpPr>
          <p:spPr>
            <a:xfrm rot="5400000">
              <a:off x="1065258" y="-34401"/>
              <a:ext cx="131652" cy="209196"/>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55" name="Google Shape;155;g342118a75b3_0_145"/>
          <p:cNvGrpSpPr/>
          <p:nvPr/>
        </p:nvGrpSpPr>
        <p:grpSpPr>
          <a:xfrm>
            <a:off x="7913101" y="1775956"/>
            <a:ext cx="1493963" cy="1069008"/>
            <a:chOff x="-2" y="-2"/>
            <a:chExt cx="1120500" cy="801776"/>
          </a:xfrm>
        </p:grpSpPr>
        <p:grpSp>
          <p:nvGrpSpPr>
            <p:cNvPr id="156" name="Google Shape;156;g342118a75b3_0_145"/>
            <p:cNvGrpSpPr/>
            <p:nvPr/>
          </p:nvGrpSpPr>
          <p:grpSpPr>
            <a:xfrm>
              <a:off x="-2" y="-2"/>
              <a:ext cx="1120500" cy="588600"/>
              <a:chOff x="-1" y="-1"/>
              <a:chExt cx="1120500" cy="588600"/>
            </a:xfrm>
          </p:grpSpPr>
          <p:sp>
            <p:nvSpPr>
              <p:cNvPr id="157" name="Google Shape;157;g342118a75b3_0_145"/>
              <p:cNvSpPr/>
              <p:nvPr/>
            </p:nvSpPr>
            <p:spPr>
              <a:xfrm>
                <a:off x="-1" y="24166"/>
                <a:ext cx="1120500" cy="540900"/>
              </a:xfrm>
              <a:prstGeom prst="rect">
                <a:avLst/>
              </a:pr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100"/>
                  <a:buFont typeface="Arial"/>
                  <a:buNone/>
                </a:pPr>
                <a:endParaRPr sz="1100" b="0" i="0" u="none" strike="noStrike" cap="none">
                  <a:solidFill>
                    <a:srgbClr val="00636C"/>
                  </a:solidFill>
                  <a:latin typeface="Arial"/>
                  <a:ea typeface="Arial"/>
                  <a:cs typeface="Arial"/>
                  <a:sym typeface="Arial"/>
                </a:endParaRPr>
              </a:p>
            </p:txBody>
          </p:sp>
          <p:sp>
            <p:nvSpPr>
              <p:cNvPr id="158" name="Google Shape;158;g342118a75b3_0_145"/>
              <p:cNvSpPr txBox="1"/>
              <p:nvPr/>
            </p:nvSpPr>
            <p:spPr>
              <a:xfrm>
                <a:off x="-1" y="-1"/>
                <a:ext cx="1120500" cy="5886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00636C"/>
                  </a:buClr>
                  <a:buSzPts val="1200"/>
                  <a:buFont typeface="Arial"/>
                  <a:buNone/>
                </a:pPr>
                <a:r>
                  <a:rPr lang="en-GB" sz="1200" b="1" i="0" u="none" strike="noStrike" cap="none">
                    <a:solidFill>
                      <a:srgbClr val="00636C"/>
                    </a:solidFill>
                    <a:latin typeface="Arial"/>
                    <a:ea typeface="Arial"/>
                    <a:cs typeface="Arial"/>
                    <a:sym typeface="Arial"/>
                  </a:rPr>
                  <a:t>East Asia Secretariat</a:t>
                </a:r>
                <a:endParaRPr sz="1900"/>
              </a:p>
              <a:p>
                <a:pPr marL="0" marR="0" lvl="0" indent="0" algn="l" rtl="0">
                  <a:lnSpc>
                    <a:spcPct val="100000"/>
                  </a:lnSpc>
                  <a:spcBef>
                    <a:spcPts val="0"/>
                  </a:spcBef>
                  <a:spcAft>
                    <a:spcPts val="0"/>
                  </a:spcAft>
                  <a:buClr>
                    <a:srgbClr val="00636C"/>
                  </a:buClr>
                  <a:buSzPts val="1100"/>
                  <a:buFont typeface="Arial"/>
                  <a:buNone/>
                </a:pPr>
                <a:r>
                  <a:rPr lang="en-GB" sz="1100" b="0" i="0" u="none" strike="noStrike" cap="none">
                    <a:solidFill>
                      <a:srgbClr val="00636C"/>
                    </a:solidFill>
                    <a:latin typeface="Arial"/>
                    <a:ea typeface="Arial"/>
                    <a:cs typeface="Arial"/>
                    <a:sym typeface="Arial"/>
                  </a:rPr>
                  <a:t>Seoul, South Korea</a:t>
                </a:r>
                <a:endParaRPr sz="1900"/>
              </a:p>
            </p:txBody>
          </p:sp>
        </p:grpSp>
        <p:sp>
          <p:nvSpPr>
            <p:cNvPr id="159" name="Google Shape;159;g342118a75b3_0_145"/>
            <p:cNvSpPr/>
            <p:nvPr/>
          </p:nvSpPr>
          <p:spPr>
            <a:xfrm rot="10800000">
              <a:off x="951473" y="530640"/>
              <a:ext cx="168966" cy="271134"/>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900"/>
                <a:buFont typeface="Arial"/>
                <a:buNone/>
              </a:pPr>
              <a:endParaRPr sz="1900" b="0" i="0" u="none" strike="noStrike" cap="none">
                <a:solidFill>
                  <a:srgbClr val="00636C"/>
                </a:solidFill>
                <a:latin typeface="Arial"/>
                <a:ea typeface="Arial"/>
                <a:cs typeface="Arial"/>
                <a:sym typeface="Arial"/>
              </a:endParaRPr>
            </a:p>
          </p:txBody>
        </p:sp>
      </p:grpSp>
      <p:grpSp>
        <p:nvGrpSpPr>
          <p:cNvPr id="160" name="Google Shape;160;g342118a75b3_0_145"/>
          <p:cNvGrpSpPr/>
          <p:nvPr/>
        </p:nvGrpSpPr>
        <p:grpSpPr>
          <a:xfrm>
            <a:off x="7037793" y="3670299"/>
            <a:ext cx="1265968" cy="1062943"/>
            <a:chOff x="-4" y="0"/>
            <a:chExt cx="949500" cy="797227"/>
          </a:xfrm>
        </p:grpSpPr>
        <p:grpSp>
          <p:nvGrpSpPr>
            <p:cNvPr id="161" name="Google Shape;161;g342118a75b3_0_145"/>
            <p:cNvGrpSpPr/>
            <p:nvPr/>
          </p:nvGrpSpPr>
          <p:grpSpPr>
            <a:xfrm>
              <a:off x="-4" y="208627"/>
              <a:ext cx="949500" cy="588600"/>
              <a:chOff x="-2" y="-1"/>
              <a:chExt cx="949500" cy="588600"/>
            </a:xfrm>
          </p:grpSpPr>
          <p:sp>
            <p:nvSpPr>
              <p:cNvPr id="162" name="Google Shape;162;g342118a75b3_0_145"/>
              <p:cNvSpPr/>
              <p:nvPr/>
            </p:nvSpPr>
            <p:spPr>
              <a:xfrm>
                <a:off x="-2" y="51820"/>
                <a:ext cx="949500" cy="485700"/>
              </a:xfrm>
              <a:prstGeom prst="rect">
                <a:avLst/>
              </a:pr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100"/>
                  <a:buFont typeface="Arial"/>
                  <a:buNone/>
                </a:pPr>
                <a:endParaRPr sz="1100" b="0" i="0" u="none" strike="noStrike" cap="none">
                  <a:solidFill>
                    <a:srgbClr val="00636C"/>
                  </a:solidFill>
                  <a:latin typeface="Arial"/>
                  <a:ea typeface="Arial"/>
                  <a:cs typeface="Arial"/>
                  <a:sym typeface="Arial"/>
                </a:endParaRPr>
              </a:p>
            </p:txBody>
          </p:sp>
          <p:sp>
            <p:nvSpPr>
              <p:cNvPr id="163" name="Google Shape;163;g342118a75b3_0_145"/>
              <p:cNvSpPr txBox="1"/>
              <p:nvPr/>
            </p:nvSpPr>
            <p:spPr>
              <a:xfrm>
                <a:off x="-2" y="-1"/>
                <a:ext cx="949500" cy="5886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00636C"/>
                  </a:buClr>
                  <a:buSzPts val="1200"/>
                  <a:buFont typeface="Arial"/>
                  <a:buNone/>
                </a:pPr>
                <a:r>
                  <a:rPr lang="en-GB" sz="1200" b="1" i="0" u="none" strike="noStrike" cap="none">
                    <a:solidFill>
                      <a:srgbClr val="00636C"/>
                    </a:solidFill>
                    <a:latin typeface="Arial"/>
                    <a:ea typeface="Arial"/>
                    <a:cs typeface="Arial"/>
                    <a:sym typeface="Arial"/>
                  </a:rPr>
                  <a:t>South Asia Secretariat</a:t>
                </a:r>
                <a:endParaRPr sz="1900"/>
              </a:p>
              <a:p>
                <a:pPr marL="0" marR="0" lvl="0" indent="0" algn="l" rtl="0">
                  <a:lnSpc>
                    <a:spcPct val="100000"/>
                  </a:lnSpc>
                  <a:spcBef>
                    <a:spcPts val="0"/>
                  </a:spcBef>
                  <a:spcAft>
                    <a:spcPts val="0"/>
                  </a:spcAft>
                  <a:buClr>
                    <a:srgbClr val="00636C"/>
                  </a:buClr>
                  <a:buSzPts val="1100"/>
                  <a:buFont typeface="Arial"/>
                  <a:buNone/>
                </a:pPr>
                <a:r>
                  <a:rPr lang="en-GB" sz="1100" b="0" i="0" u="none" strike="noStrike" cap="none">
                    <a:solidFill>
                      <a:srgbClr val="00636C"/>
                    </a:solidFill>
                    <a:latin typeface="Arial"/>
                    <a:ea typeface="Arial"/>
                    <a:cs typeface="Arial"/>
                    <a:sym typeface="Arial"/>
                  </a:rPr>
                  <a:t>New Delhi, India</a:t>
                </a:r>
                <a:endParaRPr sz="1900"/>
              </a:p>
            </p:txBody>
          </p:sp>
        </p:grpSp>
        <p:sp>
          <p:nvSpPr>
            <p:cNvPr id="164" name="Google Shape;164;g342118a75b3_0_145"/>
            <p:cNvSpPr/>
            <p:nvPr/>
          </p:nvSpPr>
          <p:spPr>
            <a:xfrm flipH="1">
              <a:off x="782059" y="0"/>
              <a:ext cx="167346" cy="271134"/>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900"/>
                <a:buFont typeface="Arial"/>
                <a:buNone/>
              </a:pPr>
              <a:endParaRPr sz="1900" b="0" i="0" u="none" strike="noStrike" cap="none">
                <a:solidFill>
                  <a:srgbClr val="00636C"/>
                </a:solidFill>
                <a:latin typeface="Arial"/>
                <a:ea typeface="Arial"/>
                <a:cs typeface="Arial"/>
                <a:sym typeface="Arial"/>
              </a:endParaRPr>
            </a:p>
          </p:txBody>
        </p:sp>
      </p:grpSp>
      <p:grpSp>
        <p:nvGrpSpPr>
          <p:cNvPr id="165" name="Google Shape;165;g342118a75b3_0_145"/>
          <p:cNvGrpSpPr/>
          <p:nvPr/>
        </p:nvGrpSpPr>
        <p:grpSpPr>
          <a:xfrm>
            <a:off x="4831063" y="4747147"/>
            <a:ext cx="1909556" cy="864309"/>
            <a:chOff x="-3" y="-1"/>
            <a:chExt cx="1432203" cy="648248"/>
          </a:xfrm>
        </p:grpSpPr>
        <p:grpSp>
          <p:nvGrpSpPr>
            <p:cNvPr id="166" name="Google Shape;166;g342118a75b3_0_145"/>
            <p:cNvGrpSpPr/>
            <p:nvPr/>
          </p:nvGrpSpPr>
          <p:grpSpPr>
            <a:xfrm>
              <a:off x="-3" y="197947"/>
              <a:ext cx="1432200" cy="450300"/>
              <a:chOff x="-2" y="-2"/>
              <a:chExt cx="1432200" cy="450300"/>
            </a:xfrm>
          </p:grpSpPr>
          <p:sp>
            <p:nvSpPr>
              <p:cNvPr id="167" name="Google Shape;167;g342118a75b3_0_145"/>
              <p:cNvSpPr/>
              <p:nvPr/>
            </p:nvSpPr>
            <p:spPr>
              <a:xfrm>
                <a:off x="-2" y="27974"/>
                <a:ext cx="1432200" cy="393600"/>
              </a:xfrm>
              <a:prstGeom prst="rect">
                <a:avLst/>
              </a:pr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100"/>
                  <a:buFont typeface="Arial"/>
                  <a:buNone/>
                </a:pPr>
                <a:endParaRPr sz="1100" b="0" i="0" u="none" strike="noStrike" cap="none">
                  <a:solidFill>
                    <a:srgbClr val="00636C"/>
                  </a:solidFill>
                  <a:latin typeface="Arial"/>
                  <a:ea typeface="Arial"/>
                  <a:cs typeface="Arial"/>
                  <a:sym typeface="Arial"/>
                </a:endParaRPr>
              </a:p>
            </p:txBody>
          </p:sp>
          <p:sp>
            <p:nvSpPr>
              <p:cNvPr id="168" name="Google Shape;168;g342118a75b3_0_145"/>
              <p:cNvSpPr txBox="1"/>
              <p:nvPr/>
            </p:nvSpPr>
            <p:spPr>
              <a:xfrm>
                <a:off x="-2" y="-2"/>
                <a:ext cx="1432200" cy="4503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00636C"/>
                  </a:buClr>
                  <a:buSzPts val="1200"/>
                  <a:buFont typeface="Arial"/>
                  <a:buNone/>
                </a:pPr>
                <a:r>
                  <a:rPr lang="en-GB" sz="1200" b="1" i="0" u="none" strike="noStrike" cap="none">
                    <a:solidFill>
                      <a:srgbClr val="00636C"/>
                    </a:solidFill>
                    <a:latin typeface="Arial"/>
                    <a:ea typeface="Arial"/>
                    <a:cs typeface="Arial"/>
                    <a:sym typeface="Arial"/>
                  </a:rPr>
                  <a:t>Africa Secretariat</a:t>
                </a:r>
                <a:endParaRPr sz="1900"/>
              </a:p>
              <a:p>
                <a:pPr marL="0" marR="0" lvl="0" indent="0" algn="l" rtl="0">
                  <a:lnSpc>
                    <a:spcPct val="100000"/>
                  </a:lnSpc>
                  <a:spcBef>
                    <a:spcPts val="0"/>
                  </a:spcBef>
                  <a:spcAft>
                    <a:spcPts val="0"/>
                  </a:spcAft>
                  <a:buClr>
                    <a:srgbClr val="00636C"/>
                  </a:buClr>
                  <a:buSzPts val="1100"/>
                  <a:buFont typeface="Arial"/>
                  <a:buNone/>
                </a:pPr>
                <a:r>
                  <a:rPr lang="en-GB" sz="1100" b="0" i="0" u="none" strike="noStrike" cap="none">
                    <a:solidFill>
                      <a:srgbClr val="00636C"/>
                    </a:solidFill>
                    <a:latin typeface="Arial"/>
                    <a:ea typeface="Arial"/>
                    <a:cs typeface="Arial"/>
                    <a:sym typeface="Arial"/>
                  </a:rPr>
                  <a:t>Cape Town, South Africa</a:t>
                </a:r>
                <a:endParaRPr sz="1900"/>
              </a:p>
            </p:txBody>
          </p:sp>
        </p:grpSp>
        <p:sp>
          <p:nvSpPr>
            <p:cNvPr id="169" name="Google Shape;169;g342118a75b3_0_145"/>
            <p:cNvSpPr/>
            <p:nvPr/>
          </p:nvSpPr>
          <p:spPr>
            <a:xfrm flipH="1">
              <a:off x="1295202" y="-1"/>
              <a:ext cx="136998" cy="268812"/>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70" name="Google Shape;170;g342118a75b3_0_145"/>
          <p:cNvGrpSpPr/>
          <p:nvPr/>
        </p:nvGrpSpPr>
        <p:grpSpPr>
          <a:xfrm>
            <a:off x="9738931" y="4747160"/>
            <a:ext cx="1731569" cy="1056738"/>
            <a:chOff x="-1" y="-2"/>
            <a:chExt cx="1298709" cy="792573"/>
          </a:xfrm>
        </p:grpSpPr>
        <p:grpSp>
          <p:nvGrpSpPr>
            <p:cNvPr id="171" name="Google Shape;171;g342118a75b3_0_145"/>
            <p:cNvGrpSpPr/>
            <p:nvPr/>
          </p:nvGrpSpPr>
          <p:grpSpPr>
            <a:xfrm>
              <a:off x="8" y="287971"/>
              <a:ext cx="1298700" cy="504600"/>
              <a:chOff x="-1" y="-2"/>
              <a:chExt cx="1298700" cy="504600"/>
            </a:xfrm>
          </p:grpSpPr>
          <p:sp>
            <p:nvSpPr>
              <p:cNvPr id="172" name="Google Shape;172;g342118a75b3_0_145"/>
              <p:cNvSpPr/>
              <p:nvPr/>
            </p:nvSpPr>
            <p:spPr>
              <a:xfrm>
                <a:off x="-1" y="-2"/>
                <a:ext cx="1298700" cy="504600"/>
              </a:xfrm>
              <a:prstGeom prst="rect">
                <a:avLst/>
              </a:pr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100"/>
                  <a:buFont typeface="Arial"/>
                  <a:buNone/>
                </a:pPr>
                <a:endParaRPr sz="1100" b="0" i="0" u="none" strike="noStrike" cap="none">
                  <a:solidFill>
                    <a:srgbClr val="00636C"/>
                  </a:solidFill>
                  <a:latin typeface="Arial"/>
                  <a:ea typeface="Arial"/>
                  <a:cs typeface="Arial"/>
                  <a:sym typeface="Arial"/>
                </a:endParaRPr>
              </a:p>
            </p:txBody>
          </p:sp>
          <p:sp>
            <p:nvSpPr>
              <p:cNvPr id="173" name="Google Shape;173;g342118a75b3_0_145"/>
              <p:cNvSpPr txBox="1"/>
              <p:nvPr/>
            </p:nvSpPr>
            <p:spPr>
              <a:xfrm>
                <a:off x="-1" y="27538"/>
                <a:ext cx="1298700" cy="4503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00636C"/>
                  </a:buClr>
                  <a:buSzPts val="1200"/>
                  <a:buFont typeface="Arial"/>
                  <a:buNone/>
                </a:pPr>
                <a:r>
                  <a:rPr lang="en-GB" sz="1200" b="1" i="0" u="none" strike="noStrike" cap="none">
                    <a:solidFill>
                      <a:srgbClr val="00636C"/>
                    </a:solidFill>
                    <a:latin typeface="Arial"/>
                    <a:ea typeface="Arial"/>
                    <a:cs typeface="Arial"/>
                    <a:sym typeface="Arial"/>
                  </a:rPr>
                  <a:t>Oceania Secretariat</a:t>
                </a:r>
                <a:endParaRPr sz="1900"/>
              </a:p>
              <a:p>
                <a:pPr marL="0" marR="0" lvl="0" indent="0" algn="l" rtl="0">
                  <a:lnSpc>
                    <a:spcPct val="100000"/>
                  </a:lnSpc>
                  <a:spcBef>
                    <a:spcPts val="0"/>
                  </a:spcBef>
                  <a:spcAft>
                    <a:spcPts val="0"/>
                  </a:spcAft>
                  <a:buClr>
                    <a:srgbClr val="00636C"/>
                  </a:buClr>
                  <a:buSzPts val="1100"/>
                  <a:buFont typeface="Arial"/>
                  <a:buNone/>
                </a:pPr>
                <a:r>
                  <a:rPr lang="en-GB" sz="1100" b="0" i="0" u="none" strike="noStrike" cap="none">
                    <a:solidFill>
                      <a:srgbClr val="00636C"/>
                    </a:solidFill>
                    <a:latin typeface="Arial"/>
                    <a:ea typeface="Arial"/>
                    <a:cs typeface="Arial"/>
                    <a:sym typeface="Arial"/>
                  </a:rPr>
                  <a:t>Melbourne, Australia</a:t>
                </a:r>
                <a:endParaRPr sz="1900"/>
              </a:p>
            </p:txBody>
          </p:sp>
        </p:grpSp>
        <p:sp>
          <p:nvSpPr>
            <p:cNvPr id="174" name="Google Shape;174;g342118a75b3_0_145"/>
            <p:cNvSpPr/>
            <p:nvPr/>
          </p:nvSpPr>
          <p:spPr>
            <a:xfrm>
              <a:off x="-1" y="-2"/>
              <a:ext cx="204282" cy="333288"/>
            </a:xfrm>
            <a:custGeom>
              <a:avLst/>
              <a:gdLst/>
              <a:ahLst/>
              <a:cxnLst/>
              <a:rect l="l" t="t" r="r" b="b"/>
              <a:pathLst>
                <a:path w="21600" h="21600" extrusionOk="0">
                  <a:moveTo>
                    <a:pt x="0" y="21600"/>
                  </a:moveTo>
                  <a:lnTo>
                    <a:pt x="0" y="0"/>
                  </a:lnTo>
                  <a:lnTo>
                    <a:pt x="21600" y="21600"/>
                  </a:lnTo>
                  <a:close/>
                </a:path>
              </a:pathLst>
            </a:custGeom>
            <a:solidFill>
              <a:srgbClr val="B0D776"/>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636C"/>
                </a:buClr>
                <a:buSzPts val="1900"/>
                <a:buFont typeface="Arial"/>
                <a:buNone/>
              </a:pPr>
              <a:endParaRPr sz="1900" b="0" i="0" u="none" strike="noStrike" cap="none">
                <a:solidFill>
                  <a:srgbClr val="00636C"/>
                </a:solidFill>
                <a:latin typeface="Arial"/>
                <a:ea typeface="Arial"/>
                <a:cs typeface="Arial"/>
                <a:sym typeface="Arial"/>
              </a:endParaRPr>
            </a:p>
          </p:txBody>
        </p:sp>
      </p:grpSp>
      <p:grpSp>
        <p:nvGrpSpPr>
          <p:cNvPr id="175" name="Google Shape;175;g342118a75b3_0_145"/>
          <p:cNvGrpSpPr/>
          <p:nvPr/>
        </p:nvGrpSpPr>
        <p:grpSpPr>
          <a:xfrm>
            <a:off x="9368663" y="2808327"/>
            <a:ext cx="2351549" cy="784780"/>
            <a:chOff x="-1" y="-3"/>
            <a:chExt cx="1763706" cy="588600"/>
          </a:xfrm>
        </p:grpSpPr>
        <p:grpSp>
          <p:nvGrpSpPr>
            <p:cNvPr id="176" name="Google Shape;176;g342118a75b3_0_145"/>
            <p:cNvGrpSpPr/>
            <p:nvPr/>
          </p:nvGrpSpPr>
          <p:grpSpPr>
            <a:xfrm>
              <a:off x="608104" y="-3"/>
              <a:ext cx="1155600" cy="588600"/>
              <a:chOff x="-2" y="-1"/>
              <a:chExt cx="1155600" cy="588600"/>
            </a:xfrm>
          </p:grpSpPr>
          <p:sp>
            <p:nvSpPr>
              <p:cNvPr id="177" name="Google Shape;177;g342118a75b3_0_145"/>
              <p:cNvSpPr/>
              <p:nvPr/>
            </p:nvSpPr>
            <p:spPr>
              <a:xfrm>
                <a:off x="-2" y="26887"/>
                <a:ext cx="1155600" cy="535500"/>
              </a:xfrm>
              <a:prstGeom prst="rect">
                <a:avLst/>
              </a:pr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FFFFFF"/>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78" name="Google Shape;178;g342118a75b3_0_145"/>
              <p:cNvSpPr txBox="1"/>
              <p:nvPr/>
            </p:nvSpPr>
            <p:spPr>
              <a:xfrm>
                <a:off x="-2" y="-1"/>
                <a:ext cx="1155600" cy="5886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FFFFFF"/>
                  </a:buClr>
                  <a:buSzPts val="1200"/>
                  <a:buFont typeface="Arial"/>
                  <a:buNone/>
                </a:pPr>
                <a:r>
                  <a:rPr lang="en-GB" sz="1200" b="1" i="0" u="none" strike="noStrike" cap="none">
                    <a:solidFill>
                      <a:srgbClr val="FFFFFF"/>
                    </a:solidFill>
                    <a:latin typeface="Arial"/>
                    <a:ea typeface="Arial"/>
                    <a:cs typeface="Arial"/>
                    <a:sym typeface="Arial"/>
                  </a:rPr>
                  <a:t>Kaohsiung Capacity Center</a:t>
                </a:r>
                <a:endParaRPr sz="1900"/>
              </a:p>
              <a:p>
                <a:pPr marL="0" marR="0" lvl="0" indent="0" algn="l" rtl="0">
                  <a:lnSpc>
                    <a:spcPct val="10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Seoul, South Korea</a:t>
                </a:r>
                <a:endParaRPr sz="1900"/>
              </a:p>
            </p:txBody>
          </p:sp>
        </p:grpSp>
        <p:sp>
          <p:nvSpPr>
            <p:cNvPr id="179" name="Google Shape;179;g342118a75b3_0_145"/>
            <p:cNvSpPr/>
            <p:nvPr/>
          </p:nvSpPr>
          <p:spPr>
            <a:xfrm rot="-5400000">
              <a:off x="249182" y="127210"/>
              <a:ext cx="185976" cy="684342"/>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80" name="Google Shape;180;g342118a75b3_0_145"/>
          <p:cNvGrpSpPr/>
          <p:nvPr/>
        </p:nvGrpSpPr>
        <p:grpSpPr>
          <a:xfrm>
            <a:off x="9579562" y="3837632"/>
            <a:ext cx="1866119" cy="784780"/>
            <a:chOff x="-1" y="-3"/>
            <a:chExt cx="1399625" cy="588600"/>
          </a:xfrm>
        </p:grpSpPr>
        <p:grpSp>
          <p:nvGrpSpPr>
            <p:cNvPr id="181" name="Google Shape;181;g342118a75b3_0_145"/>
            <p:cNvGrpSpPr/>
            <p:nvPr/>
          </p:nvGrpSpPr>
          <p:grpSpPr>
            <a:xfrm>
              <a:off x="244023" y="-3"/>
              <a:ext cx="1155600" cy="588600"/>
              <a:chOff x="-1" y="-1"/>
              <a:chExt cx="1155600" cy="588600"/>
            </a:xfrm>
          </p:grpSpPr>
          <p:sp>
            <p:nvSpPr>
              <p:cNvPr id="182" name="Google Shape;182;g342118a75b3_0_145"/>
              <p:cNvSpPr/>
              <p:nvPr/>
            </p:nvSpPr>
            <p:spPr>
              <a:xfrm>
                <a:off x="-1" y="26894"/>
                <a:ext cx="1155600" cy="535500"/>
              </a:xfrm>
              <a:prstGeom prst="rect">
                <a:avLst/>
              </a:pr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FFFFFF"/>
                  </a:buClr>
                  <a:buSzPts val="1200"/>
                  <a:buFont typeface="Arial"/>
                  <a:buNone/>
                </a:pPr>
                <a:endParaRPr sz="1200" b="1" i="0" u="none" strike="noStrike" cap="none">
                  <a:solidFill>
                    <a:srgbClr val="FFFFFF"/>
                  </a:solidFill>
                  <a:latin typeface="Arial"/>
                  <a:ea typeface="Arial"/>
                  <a:cs typeface="Arial"/>
                  <a:sym typeface="Arial"/>
                </a:endParaRPr>
              </a:p>
            </p:txBody>
          </p:sp>
          <p:sp>
            <p:nvSpPr>
              <p:cNvPr id="183" name="Google Shape;183;g342118a75b3_0_145"/>
              <p:cNvSpPr txBox="1"/>
              <p:nvPr/>
            </p:nvSpPr>
            <p:spPr>
              <a:xfrm>
                <a:off x="-1" y="-1"/>
                <a:ext cx="1155600" cy="5886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FFFFFF"/>
                  </a:buClr>
                  <a:buSzPts val="1200"/>
                  <a:buFont typeface="Arial"/>
                  <a:buNone/>
                </a:pPr>
                <a:r>
                  <a:rPr lang="en-GB" sz="1200" b="1" i="0" u="none" strike="noStrike" cap="none">
                    <a:solidFill>
                      <a:srgbClr val="FFFFFF"/>
                    </a:solidFill>
                    <a:latin typeface="Arial"/>
                    <a:ea typeface="Arial"/>
                    <a:cs typeface="Arial"/>
                    <a:sym typeface="Arial"/>
                  </a:rPr>
                  <a:t>South East Asia Secretariat</a:t>
                </a:r>
                <a:endParaRPr sz="1900"/>
              </a:p>
              <a:p>
                <a:pPr marL="0" marR="0" lvl="0" indent="0" algn="l" rtl="0">
                  <a:lnSpc>
                    <a:spcPct val="10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Manila, Philippines</a:t>
                </a:r>
                <a:endParaRPr sz="1900"/>
              </a:p>
            </p:txBody>
          </p:sp>
        </p:grpSp>
        <p:sp>
          <p:nvSpPr>
            <p:cNvPr id="184" name="Google Shape;184;g342118a75b3_0_145"/>
            <p:cNvSpPr/>
            <p:nvPr/>
          </p:nvSpPr>
          <p:spPr>
            <a:xfrm rot="-5400000" flipH="1">
              <a:off x="70630" y="-43739"/>
              <a:ext cx="143046" cy="284310"/>
            </a:xfrm>
            <a:custGeom>
              <a:avLst/>
              <a:gdLst/>
              <a:ahLst/>
              <a:cxnLst/>
              <a:rect l="l" t="t" r="r" b="b"/>
              <a:pathLst>
                <a:path w="21600" h="21600" extrusionOk="0">
                  <a:moveTo>
                    <a:pt x="0" y="21600"/>
                  </a:moveTo>
                  <a:lnTo>
                    <a:pt x="0" y="0"/>
                  </a:lnTo>
                  <a:lnTo>
                    <a:pt x="21600" y="21600"/>
                  </a:lnTo>
                  <a:close/>
                </a:path>
              </a:pathLst>
            </a:custGeom>
            <a:solidFill>
              <a:srgbClr val="00636C"/>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185" name="Google Shape;185;g342118a75b3_0_145"/>
          <p:cNvGrpSpPr/>
          <p:nvPr/>
        </p:nvGrpSpPr>
        <p:grpSpPr>
          <a:xfrm>
            <a:off x="7658396" y="4266395"/>
            <a:ext cx="1429206" cy="1270983"/>
            <a:chOff x="-2" y="-2"/>
            <a:chExt cx="1071931" cy="953261"/>
          </a:xfrm>
        </p:grpSpPr>
        <p:grpSp>
          <p:nvGrpSpPr>
            <p:cNvPr id="186" name="Google Shape;186;g342118a75b3_0_145"/>
            <p:cNvGrpSpPr/>
            <p:nvPr/>
          </p:nvGrpSpPr>
          <p:grpSpPr>
            <a:xfrm>
              <a:off x="-2" y="364659"/>
              <a:ext cx="1071900" cy="588600"/>
              <a:chOff x="-1" y="0"/>
              <a:chExt cx="1071900" cy="588600"/>
            </a:xfrm>
          </p:grpSpPr>
          <p:sp>
            <p:nvSpPr>
              <p:cNvPr id="187" name="Google Shape;187;g342118a75b3_0_145"/>
              <p:cNvSpPr/>
              <p:nvPr/>
            </p:nvSpPr>
            <p:spPr>
              <a:xfrm>
                <a:off x="-1" y="24166"/>
                <a:ext cx="1071900" cy="540900"/>
              </a:xfrm>
              <a:prstGeom prst="rect">
                <a:avLst/>
              </a:prstGeom>
              <a:solidFill>
                <a:srgbClr val="595959"/>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FFFFFF"/>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88" name="Google Shape;188;g342118a75b3_0_145"/>
              <p:cNvSpPr txBox="1"/>
              <p:nvPr/>
            </p:nvSpPr>
            <p:spPr>
              <a:xfrm>
                <a:off x="-1" y="0"/>
                <a:ext cx="1071900" cy="588600"/>
              </a:xfrm>
              <a:prstGeom prst="rect">
                <a:avLst/>
              </a:prstGeom>
              <a:noFill/>
              <a:ln>
                <a:noFill/>
              </a:ln>
            </p:spPr>
            <p:txBody>
              <a:bodyPr spcFirstLastPara="1" wrap="square" lIns="121875" tIns="121875" rIns="121875" bIns="121875" anchor="ctr" anchorCtr="0">
                <a:spAutoFit/>
              </a:bodyPr>
              <a:lstStyle/>
              <a:p>
                <a:pPr marL="0" marR="0" lvl="0" indent="0" algn="l" rtl="0">
                  <a:lnSpc>
                    <a:spcPct val="100000"/>
                  </a:lnSpc>
                  <a:spcBef>
                    <a:spcPts val="0"/>
                  </a:spcBef>
                  <a:spcAft>
                    <a:spcPts val="0"/>
                  </a:spcAft>
                  <a:buClr>
                    <a:srgbClr val="FFFFFF"/>
                  </a:buClr>
                  <a:buSzPts val="1200"/>
                  <a:buFont typeface="Arial"/>
                  <a:buNone/>
                </a:pPr>
                <a:r>
                  <a:rPr lang="en-GB" sz="1200" b="1" i="0" u="none" strike="noStrike" cap="none">
                    <a:solidFill>
                      <a:srgbClr val="FFFFFF"/>
                    </a:solidFill>
                    <a:latin typeface="Arial"/>
                    <a:ea typeface="Arial"/>
                    <a:cs typeface="Arial"/>
                    <a:sym typeface="Arial"/>
                  </a:rPr>
                  <a:t>Indonesia Project Office</a:t>
                </a:r>
                <a:endParaRPr sz="1900"/>
              </a:p>
              <a:p>
                <a:pPr marL="0" marR="0" lvl="0" indent="0" algn="l" rtl="0">
                  <a:lnSpc>
                    <a:spcPct val="10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Jakarta, Indonesia</a:t>
                </a:r>
                <a:endParaRPr sz="1900"/>
              </a:p>
            </p:txBody>
          </p:sp>
        </p:grpSp>
        <p:sp>
          <p:nvSpPr>
            <p:cNvPr id="189" name="Google Shape;189;g342118a75b3_0_145"/>
            <p:cNvSpPr/>
            <p:nvPr/>
          </p:nvSpPr>
          <p:spPr>
            <a:xfrm flipH="1">
              <a:off x="904583" y="-2"/>
              <a:ext cx="167346" cy="399492"/>
            </a:xfrm>
            <a:custGeom>
              <a:avLst/>
              <a:gdLst/>
              <a:ahLst/>
              <a:cxnLst/>
              <a:rect l="l" t="t" r="r" b="b"/>
              <a:pathLst>
                <a:path w="21600" h="21600" extrusionOk="0">
                  <a:moveTo>
                    <a:pt x="0" y="21600"/>
                  </a:moveTo>
                  <a:lnTo>
                    <a:pt x="1383" y="0"/>
                  </a:lnTo>
                  <a:lnTo>
                    <a:pt x="21600" y="21600"/>
                  </a:lnTo>
                  <a:close/>
                </a:path>
              </a:pathLst>
            </a:custGeom>
            <a:solidFill>
              <a:srgbClr val="595959"/>
            </a:solidFill>
            <a:ln>
              <a:noFill/>
            </a:ln>
          </p:spPr>
          <p:txBody>
            <a:bodyPr spcFirstLastPara="1" wrap="square" lIns="60925" tIns="60925" rIns="60925" bIns="60925" anchor="ctr" anchorCtr="0">
              <a:noAutofit/>
            </a:bodyPr>
            <a:lstStyle/>
            <a:p>
              <a:pPr marL="0" marR="0" lvl="0" indent="0" algn="l" rtl="0">
                <a:lnSpc>
                  <a:spcPct val="100000"/>
                </a:lnSpc>
                <a:spcBef>
                  <a:spcPts val="0"/>
                </a:spcBef>
                <a:spcAft>
                  <a:spcPts val="0"/>
                </a:spcAft>
                <a:buClr>
                  <a:srgbClr val="FFFFFF"/>
                </a:buClr>
                <a:buSzPts val="1900"/>
                <a:buFont typeface="Arial"/>
                <a:buNone/>
              </a:pPr>
              <a:endParaRPr sz="1900" b="0" i="0" u="none" strike="noStrike" cap="none">
                <a:solidFill>
                  <a:srgbClr val="FFFFFF"/>
                </a:solidFill>
                <a:latin typeface="Arial"/>
                <a:ea typeface="Arial"/>
                <a:cs typeface="Arial"/>
                <a:sym typeface="Arial"/>
              </a:endParaRPr>
            </a:p>
          </p:txBody>
        </p:sp>
      </p:grpSp>
      <p:sp>
        <p:nvSpPr>
          <p:cNvPr id="190" name="Google Shape;190;g342118a75b3_0_145"/>
          <p:cNvSpPr txBox="1"/>
          <p:nvPr/>
        </p:nvSpPr>
        <p:spPr>
          <a:xfrm>
            <a:off x="560200" y="5089363"/>
            <a:ext cx="2171700" cy="984900"/>
          </a:xfrm>
          <a:prstGeom prst="rect">
            <a:avLst/>
          </a:prstGeom>
          <a:noFill/>
          <a:ln>
            <a:noFill/>
          </a:ln>
        </p:spPr>
        <p:txBody>
          <a:bodyPr spcFirstLastPara="1" wrap="square" lIns="121875" tIns="121875" rIns="121875" bIns="121875" anchor="t" anchorCtr="0">
            <a:spAutoFit/>
          </a:bodyPr>
          <a:lstStyle/>
          <a:p>
            <a:pPr marL="0" marR="0" lvl="0" indent="0" algn="l" rtl="0">
              <a:lnSpc>
                <a:spcPct val="150000"/>
              </a:lnSpc>
              <a:spcBef>
                <a:spcPts val="0"/>
              </a:spcBef>
              <a:spcAft>
                <a:spcPts val="0"/>
              </a:spcAft>
              <a:buClr>
                <a:srgbClr val="00636C"/>
              </a:buClr>
              <a:buSzPts val="1200"/>
              <a:buFont typeface="Arial"/>
              <a:buNone/>
            </a:pPr>
            <a:r>
              <a:rPr lang="en-GB" sz="1200" b="0" i="0" u="none" strike="noStrike" cap="none">
                <a:solidFill>
                  <a:srgbClr val="00636C"/>
                </a:solidFill>
                <a:latin typeface="Arial"/>
                <a:ea typeface="Arial"/>
                <a:cs typeface="Arial"/>
                <a:sym typeface="Arial"/>
              </a:rPr>
              <a:t>Project Office</a:t>
            </a:r>
            <a:endParaRPr sz="19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636C"/>
              </a:buClr>
              <a:buSzPts val="1200"/>
              <a:buFont typeface="Arial"/>
              <a:buNone/>
            </a:pPr>
            <a:r>
              <a:rPr lang="en-GB" sz="1200" b="0" i="0" u="none" strike="noStrike" cap="none">
                <a:solidFill>
                  <a:srgbClr val="00636C"/>
                </a:solidFill>
                <a:latin typeface="Arial"/>
                <a:ea typeface="Arial"/>
                <a:cs typeface="Arial"/>
                <a:sym typeface="Arial"/>
              </a:rPr>
              <a:t>Country Office</a:t>
            </a:r>
            <a:endParaRPr sz="19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636C"/>
              </a:buClr>
              <a:buSzPts val="1200"/>
              <a:buFont typeface="Arial"/>
              <a:buNone/>
            </a:pPr>
            <a:r>
              <a:rPr lang="en-GB" sz="1200" b="0" i="0" u="none" strike="noStrike" cap="none">
                <a:solidFill>
                  <a:srgbClr val="00636C"/>
                </a:solidFill>
                <a:latin typeface="Arial"/>
                <a:ea typeface="Arial"/>
                <a:cs typeface="Arial"/>
                <a:sym typeface="Arial"/>
              </a:rPr>
              <a:t>Secretariat office</a:t>
            </a:r>
            <a:endParaRPr sz="1900"/>
          </a:p>
        </p:txBody>
      </p:sp>
      <p:sp>
        <p:nvSpPr>
          <p:cNvPr id="191" name="Google Shape;191;g342118a75b3_0_145"/>
          <p:cNvSpPr txBox="1"/>
          <p:nvPr/>
        </p:nvSpPr>
        <p:spPr>
          <a:xfrm>
            <a:off x="709031" y="571215"/>
            <a:ext cx="6328800" cy="524700"/>
          </a:xfrm>
          <a:prstGeom prst="rect">
            <a:avLst/>
          </a:prstGeom>
          <a:noFill/>
          <a:ln>
            <a:noFill/>
          </a:ln>
        </p:spPr>
        <p:txBody>
          <a:bodyPr spcFirstLastPara="1" wrap="square" lIns="121875" tIns="121875" rIns="121875" bIns="121875" anchor="t" anchorCtr="0">
            <a:normAutofit fontScale="92500" lnSpcReduction="10000"/>
          </a:bodyPr>
          <a:lstStyle/>
          <a:p>
            <a:pPr marL="0" lvl="0" indent="0" algn="l" rtl="0">
              <a:spcBef>
                <a:spcPts val="0"/>
              </a:spcBef>
              <a:spcAft>
                <a:spcPts val="0"/>
              </a:spcAft>
              <a:buNone/>
            </a:pPr>
            <a:endParaRPr sz="2100">
              <a:solidFill>
                <a:srgbClr val="00636C"/>
              </a:solidFill>
            </a:endParaRPr>
          </a:p>
        </p:txBody>
      </p:sp>
      <p:sp>
        <p:nvSpPr>
          <p:cNvPr id="192" name="Google Shape;192;g342118a75b3_0_145"/>
          <p:cNvSpPr txBox="1"/>
          <p:nvPr/>
        </p:nvSpPr>
        <p:spPr>
          <a:xfrm>
            <a:off x="709033" y="34597"/>
            <a:ext cx="8164500" cy="444300"/>
          </a:xfrm>
          <a:prstGeom prst="rect">
            <a:avLst/>
          </a:prstGeom>
          <a:noFill/>
          <a:ln>
            <a:noFill/>
          </a:ln>
        </p:spPr>
        <p:txBody>
          <a:bodyPr spcFirstLastPara="1" wrap="square" lIns="121875" tIns="121875" rIns="121875" bIns="121875" anchor="t" anchorCtr="0">
            <a:normAutofit fontScale="47500" lnSpcReduction="20000"/>
          </a:bodyPr>
          <a:lstStyle/>
          <a:p>
            <a:pPr marL="0" lvl="0" indent="0" algn="l" rtl="0">
              <a:spcBef>
                <a:spcPts val="0"/>
              </a:spcBef>
              <a:spcAft>
                <a:spcPts val="0"/>
              </a:spcAft>
              <a:buNone/>
            </a:pPr>
            <a:endParaRPr sz="3200" b="1">
              <a:solidFill>
                <a:srgbClr val="00636C"/>
              </a:solidFill>
            </a:endParaRPr>
          </a:p>
        </p:txBody>
      </p:sp>
      <p:sp>
        <p:nvSpPr>
          <p:cNvPr id="193" name="Google Shape;193;g342118a75b3_0_145"/>
          <p:cNvSpPr txBox="1"/>
          <p:nvPr/>
        </p:nvSpPr>
        <p:spPr>
          <a:xfrm>
            <a:off x="2156831" y="415597"/>
            <a:ext cx="9814800" cy="1161600"/>
          </a:xfrm>
          <a:prstGeom prst="rect">
            <a:avLst/>
          </a:prstGeom>
          <a:noFill/>
          <a:ln>
            <a:noFill/>
          </a:ln>
        </p:spPr>
        <p:txBody>
          <a:bodyPr spcFirstLastPara="1" wrap="square" lIns="121875" tIns="121875" rIns="121875" bIns="121875" anchor="t" anchorCtr="0">
            <a:normAutofit/>
          </a:bodyPr>
          <a:lstStyle/>
          <a:p>
            <a:pPr marL="0" lvl="0" indent="0" algn="l" rtl="0">
              <a:spcBef>
                <a:spcPts val="0"/>
              </a:spcBef>
              <a:spcAft>
                <a:spcPts val="0"/>
              </a:spcAft>
              <a:buNone/>
            </a:pPr>
            <a:r>
              <a:rPr lang="en-GB" sz="3000" b="1">
                <a:solidFill>
                  <a:srgbClr val="00636C"/>
                </a:solidFill>
              </a:rPr>
              <a:t>ICLEI, Local Governments for Sustainability</a:t>
            </a:r>
            <a:endParaRPr sz="3000" b="1">
              <a:solidFill>
                <a:srgbClr val="00636C"/>
              </a:solidFill>
            </a:endParaRPr>
          </a:p>
        </p:txBody>
      </p:sp>
      <p:sp>
        <p:nvSpPr>
          <p:cNvPr id="194" name="Google Shape;194;g342118a75b3_0_145"/>
          <p:cNvSpPr txBox="1"/>
          <p:nvPr/>
        </p:nvSpPr>
        <p:spPr>
          <a:xfrm>
            <a:off x="11460295" y="5290810"/>
            <a:ext cx="731700" cy="5247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GB" sz="1200">
                <a:solidFill>
                  <a:srgbClr val="757575"/>
                </a:solidFill>
              </a:rPr>
              <a:t>21</a:t>
            </a:fld>
            <a:endParaRPr sz="1200">
              <a:solidFill>
                <a:srgbClr val="757575"/>
              </a:solidFill>
            </a:endParaRPr>
          </a:p>
        </p:txBody>
      </p:sp>
      <p:pic>
        <p:nvPicPr>
          <p:cNvPr id="195" name="Google Shape;195;g342118a75b3_0_145" title="ICLEI-europe-mainlogo-RGB.jpg"/>
          <p:cNvPicPr preferRelativeResize="0"/>
          <p:nvPr/>
        </p:nvPicPr>
        <p:blipFill>
          <a:blip r:embed="rId17" cstate="email">
            <a:alphaModFix/>
            <a:extLst>
              <a:ext uri="{28A0092B-C50C-407E-A947-70E740481C1C}">
                <a14:useLocalDpi xmlns:a14="http://schemas.microsoft.com/office/drawing/2010/main"/>
              </a:ext>
            </a:extLst>
          </a:blip>
          <a:stretch>
            <a:fillRect/>
          </a:stretch>
        </p:blipFill>
        <p:spPr>
          <a:xfrm>
            <a:off x="10384225" y="-381000"/>
            <a:ext cx="1731575" cy="15866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
          <p:cNvSpPr txBox="1">
            <a:spLocks noGrp="1"/>
          </p:cNvSpPr>
          <p:nvPr>
            <p:ph type="title"/>
          </p:nvPr>
        </p:nvSpPr>
        <p:spPr>
          <a:xfrm>
            <a:off x="2371724" y="365125"/>
            <a:ext cx="898207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GB">
                <a:solidFill>
                  <a:schemeClr val="accent1"/>
                </a:solidFill>
              </a:rPr>
              <a:t>THE FIVE ICLEI PATHWAYS</a:t>
            </a:r>
            <a:endParaRPr>
              <a:solidFill>
                <a:schemeClr val="accent1"/>
              </a:solidFill>
            </a:endParaRPr>
          </a:p>
        </p:txBody>
      </p:sp>
      <p:sp>
        <p:nvSpPr>
          <p:cNvPr id="201" name="Google Shape;201;p5"/>
          <p:cNvSpPr txBox="1">
            <a:spLocks noGrp="1"/>
          </p:cNvSpPr>
          <p:nvPr>
            <p:ph type="body" idx="1"/>
          </p:nvPr>
        </p:nvSpPr>
        <p:spPr>
          <a:xfrm>
            <a:off x="792179" y="3720917"/>
            <a:ext cx="10515600" cy="26222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GB" sz="2000"/>
              <a:t>The FIVE ICLEI PATHWAYS reflect ICLEI’s approach to achieving a sustainable city as well as local contributions to implementing the goals laid out in international frameworks such as the Sustainable Development Goals.  We also look at how the pathways connect to bring about change in an INTEGRATED way. </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GB" sz="2000" b="1"/>
              <a:t>In UNP+, ICLEI is actively working with cities to support their work in the nature-based development pathway, supported by topical and communication experts. </a:t>
            </a:r>
            <a:endParaRPr/>
          </a:p>
          <a:p>
            <a:pPr marL="228600" lvl="0" indent="-50800" algn="l" rtl="0">
              <a:lnSpc>
                <a:spcPct val="90000"/>
              </a:lnSpc>
              <a:spcBef>
                <a:spcPts val="1000"/>
              </a:spcBef>
              <a:spcAft>
                <a:spcPts val="0"/>
              </a:spcAft>
              <a:buClr>
                <a:schemeClr val="dk1"/>
              </a:buClr>
              <a:buSzPts val="2800"/>
              <a:buNone/>
            </a:pPr>
            <a:endParaRPr/>
          </a:p>
        </p:txBody>
      </p:sp>
      <p:pic>
        <p:nvPicPr>
          <p:cNvPr id="202" name="Google Shape;202;p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66365" y="1873350"/>
            <a:ext cx="1096280" cy="1096294"/>
          </a:xfrm>
          <a:prstGeom prst="rect">
            <a:avLst/>
          </a:prstGeom>
          <a:noFill/>
          <a:ln>
            <a:noFill/>
          </a:ln>
        </p:spPr>
      </p:pic>
      <p:pic>
        <p:nvPicPr>
          <p:cNvPr id="203" name="Google Shape;203;p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25402" y="1873350"/>
            <a:ext cx="1098684" cy="1096294"/>
          </a:xfrm>
          <a:prstGeom prst="rect">
            <a:avLst/>
          </a:prstGeom>
          <a:noFill/>
          <a:ln>
            <a:noFill/>
          </a:ln>
        </p:spPr>
      </p:pic>
      <p:pic>
        <p:nvPicPr>
          <p:cNvPr id="204" name="Google Shape;204;p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148292" y="1873350"/>
            <a:ext cx="1098691" cy="1096300"/>
          </a:xfrm>
          <a:prstGeom prst="rect">
            <a:avLst/>
          </a:prstGeom>
          <a:noFill/>
          <a:ln>
            <a:noFill/>
          </a:ln>
        </p:spPr>
      </p:pic>
      <p:pic>
        <p:nvPicPr>
          <p:cNvPr id="205" name="Google Shape;205;p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09741" y="1873350"/>
            <a:ext cx="1096287" cy="1096300"/>
          </a:xfrm>
          <a:prstGeom prst="rect">
            <a:avLst/>
          </a:prstGeom>
          <a:noFill/>
          <a:ln>
            <a:noFill/>
          </a:ln>
        </p:spPr>
      </p:pic>
      <p:pic>
        <p:nvPicPr>
          <p:cNvPr id="206" name="Google Shape;206;p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386844" y="1873350"/>
            <a:ext cx="1098691" cy="1096300"/>
          </a:xfrm>
          <a:prstGeom prst="rect">
            <a:avLst/>
          </a:prstGeom>
          <a:noFill/>
          <a:ln>
            <a:noFill/>
          </a:ln>
        </p:spPr>
      </p:pic>
      <p:sp>
        <p:nvSpPr>
          <p:cNvPr id="207" name="Google Shape;207;p5"/>
          <p:cNvSpPr txBox="1"/>
          <p:nvPr/>
        </p:nvSpPr>
        <p:spPr>
          <a:xfrm>
            <a:off x="1680727" y="3025400"/>
            <a:ext cx="1467600" cy="62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GB" sz="1000" b="1" i="0" u="none" strike="noStrike" cap="none">
                <a:solidFill>
                  <a:srgbClr val="00636C"/>
                </a:solidFill>
                <a:latin typeface="Arial"/>
                <a:ea typeface="Arial"/>
                <a:cs typeface="Arial"/>
                <a:sym typeface="Arial"/>
              </a:rPr>
              <a:t>LOW EMISSION DEVELOPMENT</a:t>
            </a:r>
            <a:endParaRPr sz="1400" b="0" i="0" u="none" strike="noStrike" cap="none">
              <a:solidFill>
                <a:srgbClr val="000000"/>
              </a:solidFill>
              <a:latin typeface="Arial"/>
              <a:ea typeface="Arial"/>
              <a:cs typeface="Arial"/>
              <a:sym typeface="Arial"/>
            </a:endParaRPr>
          </a:p>
        </p:txBody>
      </p:sp>
      <p:sp>
        <p:nvSpPr>
          <p:cNvPr id="208" name="Google Shape;208;p5"/>
          <p:cNvSpPr txBox="1"/>
          <p:nvPr/>
        </p:nvSpPr>
        <p:spPr>
          <a:xfrm>
            <a:off x="3440927" y="3025400"/>
            <a:ext cx="1467600" cy="62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rgbClr val="00636C"/>
                </a:solidFill>
                <a:latin typeface="Arial"/>
                <a:ea typeface="Arial"/>
                <a:cs typeface="Arial"/>
                <a:sym typeface="Arial"/>
              </a:rPr>
              <a:t>NATURE-BASED DEVELOPMENT</a:t>
            </a:r>
            <a:endParaRPr sz="1000" b="1" i="0" u="none" strike="noStrike" cap="none">
              <a:solidFill>
                <a:srgbClr val="00636C"/>
              </a:solidFill>
              <a:latin typeface="Arial"/>
              <a:ea typeface="Arial"/>
              <a:cs typeface="Arial"/>
              <a:sym typeface="Arial"/>
            </a:endParaRPr>
          </a:p>
        </p:txBody>
      </p:sp>
      <p:sp>
        <p:nvSpPr>
          <p:cNvPr id="209" name="Google Shape;209;p5"/>
          <p:cNvSpPr txBox="1"/>
          <p:nvPr/>
        </p:nvSpPr>
        <p:spPr>
          <a:xfrm>
            <a:off x="5201115" y="3025400"/>
            <a:ext cx="1467600" cy="62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rgbClr val="00636C"/>
                </a:solidFill>
                <a:latin typeface="Arial"/>
                <a:ea typeface="Arial"/>
                <a:cs typeface="Arial"/>
                <a:sym typeface="Arial"/>
              </a:rPr>
              <a:t>EQUITABLE AND PEOPLE CENTERED DEVELOPMENT</a:t>
            </a:r>
            <a:endParaRPr sz="1000" b="1" i="0" u="none" strike="noStrike" cap="none">
              <a:solidFill>
                <a:srgbClr val="00636C"/>
              </a:solidFill>
              <a:latin typeface="Arial"/>
              <a:ea typeface="Arial"/>
              <a:cs typeface="Arial"/>
              <a:sym typeface="Arial"/>
            </a:endParaRPr>
          </a:p>
        </p:txBody>
      </p:sp>
      <p:sp>
        <p:nvSpPr>
          <p:cNvPr id="210" name="Google Shape;210;p5"/>
          <p:cNvSpPr txBox="1"/>
          <p:nvPr/>
        </p:nvSpPr>
        <p:spPr>
          <a:xfrm>
            <a:off x="6961315" y="3025400"/>
            <a:ext cx="1467600" cy="62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rgbClr val="00636C"/>
                </a:solidFill>
                <a:latin typeface="Arial"/>
                <a:ea typeface="Arial"/>
                <a:cs typeface="Arial"/>
                <a:sym typeface="Arial"/>
              </a:rPr>
              <a:t>RESILIENT DEVELOPMENT</a:t>
            </a:r>
            <a:endParaRPr sz="1000" b="1" i="0" u="none" strike="noStrike" cap="none">
              <a:solidFill>
                <a:srgbClr val="00636C"/>
              </a:solidFill>
              <a:latin typeface="Arial"/>
              <a:ea typeface="Arial"/>
              <a:cs typeface="Arial"/>
              <a:sym typeface="Arial"/>
            </a:endParaRPr>
          </a:p>
        </p:txBody>
      </p:sp>
      <p:sp>
        <p:nvSpPr>
          <p:cNvPr id="211" name="Google Shape;211;p5"/>
          <p:cNvSpPr txBox="1"/>
          <p:nvPr/>
        </p:nvSpPr>
        <p:spPr>
          <a:xfrm>
            <a:off x="8724077" y="3025400"/>
            <a:ext cx="1467600" cy="62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rgbClr val="00636C"/>
                </a:solidFill>
                <a:latin typeface="Arial"/>
                <a:ea typeface="Arial"/>
                <a:cs typeface="Arial"/>
                <a:sym typeface="Arial"/>
              </a:rPr>
              <a:t>CIRCULAR DEVELOPMENT</a:t>
            </a:r>
            <a:endParaRPr sz="1000" b="1" i="0" u="none" strike="noStrike" cap="none">
              <a:solidFill>
                <a:srgbClr val="00636C"/>
              </a:solidFill>
              <a:latin typeface="Arial"/>
              <a:ea typeface="Arial"/>
              <a:cs typeface="Arial"/>
              <a:sym typeface="Arial"/>
            </a:endParaRPr>
          </a:p>
        </p:txBody>
      </p:sp>
      <p:pic>
        <p:nvPicPr>
          <p:cNvPr id="212" name="Google Shape;212;p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961419" y="6425078"/>
            <a:ext cx="264330" cy="237899"/>
          </a:xfrm>
          <a:prstGeom prst="rect">
            <a:avLst/>
          </a:prstGeom>
          <a:noFill/>
          <a:ln>
            <a:noFill/>
          </a:ln>
        </p:spPr>
      </p:pic>
      <p:sp>
        <p:nvSpPr>
          <p:cNvPr id="213" name="Google Shape;213;p5">
            <a:hlinkClick r:id="rId9"/>
          </p:cNvPr>
          <p:cNvSpPr/>
          <p:nvPr/>
        </p:nvSpPr>
        <p:spPr>
          <a:xfrm>
            <a:off x="6212644" y="6412058"/>
            <a:ext cx="1065300" cy="25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latin typeface="Arial"/>
                <a:ea typeface="Arial"/>
                <a:cs typeface="Arial"/>
                <a:sym typeface="Arial"/>
              </a:rPr>
              <a:t>@ICLEI_Europe</a:t>
            </a:r>
            <a:endParaRPr sz="900" b="0" i="0" u="none" strike="noStrike" cap="none">
              <a:solidFill>
                <a:srgbClr val="00636C"/>
              </a:solidFill>
              <a:latin typeface="Arial"/>
              <a:ea typeface="Arial"/>
              <a:cs typeface="Arial"/>
              <a:sym typeface="Arial"/>
            </a:endParaRPr>
          </a:p>
        </p:txBody>
      </p:sp>
      <p:sp>
        <p:nvSpPr>
          <p:cNvPr id="214" name="Google Shape;214;p5">
            <a:hlinkClick r:id="rId10"/>
          </p:cNvPr>
          <p:cNvSpPr/>
          <p:nvPr/>
        </p:nvSpPr>
        <p:spPr>
          <a:xfrm>
            <a:off x="1781714" y="6446999"/>
            <a:ext cx="1065300" cy="18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latin typeface="Arial"/>
                <a:ea typeface="Arial"/>
                <a:cs typeface="Arial"/>
                <a:sym typeface="Arial"/>
              </a:rPr>
              <a:t>iclei-europe.org</a:t>
            </a:r>
            <a:endParaRPr sz="900" b="0" i="0" u="none" strike="noStrike" cap="none">
              <a:solidFill>
                <a:srgbClr val="00636C"/>
              </a:solidFill>
              <a:latin typeface="Arial"/>
              <a:ea typeface="Arial"/>
              <a:cs typeface="Arial"/>
              <a:sym typeface="Arial"/>
            </a:endParaRPr>
          </a:p>
        </p:txBody>
      </p:sp>
      <p:sp>
        <p:nvSpPr>
          <p:cNvPr id="215" name="Google Shape;215;p5">
            <a:hlinkClick r:id="rId9"/>
          </p:cNvPr>
          <p:cNvSpPr/>
          <p:nvPr/>
        </p:nvSpPr>
        <p:spPr>
          <a:xfrm>
            <a:off x="3238015" y="6412049"/>
            <a:ext cx="1012500" cy="25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uFill>
                  <a:noFill/>
                </a:uFill>
                <a:latin typeface="Arial"/>
                <a:ea typeface="Arial"/>
                <a:cs typeface="Arial"/>
                <a:sym typeface="Arial"/>
                <a:hlinkClick r:id="rId11">
                  <a:extLst>
                    <a:ext uri="{A12FA001-AC4F-418D-AE19-62706E023703}">
                      <ahyp:hlinkClr xmlns:ahyp="http://schemas.microsoft.com/office/drawing/2018/hyperlinkcolor" val="tx"/>
                    </a:ext>
                  </a:extLst>
                </a:hlinkClick>
              </a:rPr>
              <a:t>ICLEI_Europe</a:t>
            </a:r>
            <a:endParaRPr sz="900" b="0" i="0" u="none" strike="noStrike" cap="none">
              <a:solidFill>
                <a:srgbClr val="00636C"/>
              </a:solidFill>
              <a:latin typeface="Arial"/>
              <a:ea typeface="Arial"/>
              <a:cs typeface="Arial"/>
              <a:sym typeface="Arial"/>
            </a:endParaRPr>
          </a:p>
        </p:txBody>
      </p:sp>
      <p:sp>
        <p:nvSpPr>
          <p:cNvPr id="216" name="Google Shape;216;p5">
            <a:hlinkClick r:id="rId9"/>
          </p:cNvPr>
          <p:cNvSpPr/>
          <p:nvPr/>
        </p:nvSpPr>
        <p:spPr>
          <a:xfrm>
            <a:off x="4696670" y="6412058"/>
            <a:ext cx="1029600" cy="25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uFill>
                  <a:noFill/>
                </a:uFill>
                <a:latin typeface="Arial"/>
                <a:ea typeface="Arial"/>
                <a:cs typeface="Arial"/>
                <a:sym typeface="Arial"/>
                <a:hlinkClick r:id="rId12">
                  <a:extLst>
                    <a:ext uri="{A12FA001-AC4F-418D-AE19-62706E023703}">
                      <ahyp:hlinkClr xmlns:ahyp="http://schemas.microsoft.com/office/drawing/2018/hyperlinkcolor" val="tx"/>
                    </a:ext>
                  </a:extLst>
                </a:hlinkClick>
              </a:rPr>
              <a:t>@ICLEI_Europe</a:t>
            </a:r>
            <a:endParaRPr sz="900" b="0" i="0" u="none" strike="noStrike" cap="none">
              <a:solidFill>
                <a:srgbClr val="00636C"/>
              </a:solidFill>
              <a:latin typeface="Arial"/>
              <a:ea typeface="Arial"/>
              <a:cs typeface="Arial"/>
              <a:sym typeface="Arial"/>
            </a:endParaRPr>
          </a:p>
        </p:txBody>
      </p:sp>
      <p:grpSp>
        <p:nvGrpSpPr>
          <p:cNvPr id="217" name="Google Shape;217;p5"/>
          <p:cNvGrpSpPr/>
          <p:nvPr/>
        </p:nvGrpSpPr>
        <p:grpSpPr>
          <a:xfrm>
            <a:off x="4366146" y="6371851"/>
            <a:ext cx="351254" cy="338695"/>
            <a:chOff x="4531677" y="4305987"/>
            <a:chExt cx="522000" cy="514500"/>
          </a:xfrm>
        </p:grpSpPr>
        <p:sp>
          <p:nvSpPr>
            <p:cNvPr id="218" name="Google Shape;218;p5"/>
            <p:cNvSpPr/>
            <p:nvPr/>
          </p:nvSpPr>
          <p:spPr>
            <a:xfrm>
              <a:off x="4531677" y="4305987"/>
              <a:ext cx="522000" cy="5145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19" name="Google Shape;219;p5"/>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4650640" y="4421454"/>
              <a:ext cx="286136" cy="286136"/>
            </a:xfrm>
            <a:prstGeom prst="rect">
              <a:avLst/>
            </a:prstGeom>
            <a:noFill/>
            <a:ln>
              <a:noFill/>
            </a:ln>
          </p:spPr>
        </p:pic>
      </p:grpSp>
      <p:grpSp>
        <p:nvGrpSpPr>
          <p:cNvPr id="220" name="Google Shape;220;p5"/>
          <p:cNvGrpSpPr/>
          <p:nvPr/>
        </p:nvGrpSpPr>
        <p:grpSpPr>
          <a:xfrm>
            <a:off x="2962645" y="6371859"/>
            <a:ext cx="312139" cy="338679"/>
            <a:chOff x="2285600" y="4458938"/>
            <a:chExt cx="359400" cy="363000"/>
          </a:xfrm>
        </p:grpSpPr>
        <p:sp>
          <p:nvSpPr>
            <p:cNvPr id="221" name="Google Shape;221;p5"/>
            <p:cNvSpPr/>
            <p:nvPr/>
          </p:nvSpPr>
          <p:spPr>
            <a:xfrm>
              <a:off x="2285600" y="4458938"/>
              <a:ext cx="359400" cy="3630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22" name="Google Shape;222;p5"/>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2346836" y="4555875"/>
              <a:ext cx="236806" cy="169146"/>
            </a:xfrm>
            <a:prstGeom prst="rect">
              <a:avLst/>
            </a:prstGeom>
            <a:noFill/>
            <a:ln>
              <a:noFill/>
            </a:ln>
          </p:spPr>
        </p:pic>
      </p:grpSp>
      <p:sp>
        <p:nvSpPr>
          <p:cNvPr id="223" name="Google Shape;223;p5"/>
          <p:cNvSpPr/>
          <p:nvPr/>
        </p:nvSpPr>
        <p:spPr>
          <a:xfrm>
            <a:off x="5917961" y="6360275"/>
            <a:ext cx="351254" cy="361848"/>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224" name="Google Shape;224;p5"/>
          <p:cNvGrpSpPr/>
          <p:nvPr/>
        </p:nvGrpSpPr>
        <p:grpSpPr>
          <a:xfrm>
            <a:off x="7469777" y="6371855"/>
            <a:ext cx="315395" cy="338687"/>
            <a:chOff x="6931327" y="4524259"/>
            <a:chExt cx="388800" cy="340800"/>
          </a:xfrm>
        </p:grpSpPr>
        <p:sp>
          <p:nvSpPr>
            <p:cNvPr id="225" name="Google Shape;225;p5"/>
            <p:cNvSpPr/>
            <p:nvPr/>
          </p:nvSpPr>
          <p:spPr>
            <a:xfrm>
              <a:off x="6931327" y="4524259"/>
              <a:ext cx="388800" cy="3408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26" name="Google Shape;226;p5"/>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7013421" y="4593577"/>
              <a:ext cx="224705" cy="202201"/>
            </a:xfrm>
            <a:prstGeom prst="rect">
              <a:avLst/>
            </a:prstGeom>
            <a:noFill/>
            <a:ln>
              <a:noFill/>
            </a:ln>
          </p:spPr>
        </p:pic>
      </p:grpSp>
      <p:sp>
        <p:nvSpPr>
          <p:cNvPr id="227" name="Google Shape;227;p5">
            <a:hlinkClick r:id="rId9"/>
          </p:cNvPr>
          <p:cNvSpPr/>
          <p:nvPr/>
        </p:nvSpPr>
        <p:spPr>
          <a:xfrm>
            <a:off x="7748403" y="6412049"/>
            <a:ext cx="1065300" cy="25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uFill>
                  <a:noFill/>
                </a:uFill>
                <a:latin typeface="Arial"/>
                <a:ea typeface="Arial"/>
                <a:cs typeface="Arial"/>
                <a:sym typeface="Arial"/>
                <a:hlinkClick r:id="rId16">
                  <a:extLst>
                    <a:ext uri="{A12FA001-AC4F-418D-AE19-62706E023703}">
                      <ahyp:hlinkClr xmlns:ahyp="http://schemas.microsoft.com/office/drawing/2018/hyperlinkcolor" val="tx"/>
                    </a:ext>
                  </a:extLst>
                </a:hlinkClick>
              </a:rPr>
              <a:t>@ICLEI Europe</a:t>
            </a:r>
            <a:endParaRPr sz="900" b="0" i="0" u="none" strike="noStrike" cap="none">
              <a:solidFill>
                <a:srgbClr val="00636C"/>
              </a:solidFill>
              <a:latin typeface="Arial"/>
              <a:ea typeface="Arial"/>
              <a:cs typeface="Arial"/>
              <a:sym typeface="Arial"/>
            </a:endParaRPr>
          </a:p>
        </p:txBody>
      </p:sp>
      <p:sp>
        <p:nvSpPr>
          <p:cNvPr id="228" name="Google Shape;228;p5">
            <a:hlinkClick r:id="rId9"/>
          </p:cNvPr>
          <p:cNvSpPr/>
          <p:nvPr/>
        </p:nvSpPr>
        <p:spPr>
          <a:xfrm>
            <a:off x="9284169" y="6417449"/>
            <a:ext cx="965400" cy="247500"/>
          </a:xfrm>
          <a:prstGeom prst="rect">
            <a:avLst/>
          </a:prstGeom>
          <a:noFill/>
          <a:ln>
            <a:noFill/>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636C"/>
                </a:solidFill>
                <a:uFill>
                  <a:noFill/>
                </a:uFill>
                <a:latin typeface="Noto Sans"/>
                <a:ea typeface="Noto Sans"/>
                <a:cs typeface="Noto Sans"/>
                <a:sym typeface="Noto Sans"/>
                <a:hlinkClick r:id="rId17">
                  <a:extLst>
                    <a:ext uri="{A12FA001-AC4F-418D-AE19-62706E023703}">
                      <ahyp:hlinkClr xmlns:ahyp="http://schemas.microsoft.com/office/drawing/2018/hyperlinkcolor" val="tx"/>
                    </a:ext>
                  </a:extLst>
                </a:hlinkClick>
              </a:rPr>
              <a:t>ICLEI_Europe</a:t>
            </a:r>
            <a:endParaRPr sz="900" b="0" i="0" u="none" strike="noStrike" cap="none">
              <a:solidFill>
                <a:srgbClr val="00636C"/>
              </a:solidFill>
              <a:latin typeface="Noto Sans"/>
              <a:ea typeface="Noto Sans"/>
              <a:cs typeface="Noto Sans"/>
              <a:sym typeface="Noto Sans"/>
            </a:endParaRPr>
          </a:p>
        </p:txBody>
      </p:sp>
      <p:grpSp>
        <p:nvGrpSpPr>
          <p:cNvPr id="229" name="Google Shape;229;p5"/>
          <p:cNvGrpSpPr/>
          <p:nvPr/>
        </p:nvGrpSpPr>
        <p:grpSpPr>
          <a:xfrm>
            <a:off x="8929334" y="6381119"/>
            <a:ext cx="315404" cy="320159"/>
            <a:chOff x="1708140" y="4315598"/>
            <a:chExt cx="293700" cy="268500"/>
          </a:xfrm>
        </p:grpSpPr>
        <p:sp>
          <p:nvSpPr>
            <p:cNvPr id="230" name="Google Shape;230;p5"/>
            <p:cNvSpPr/>
            <p:nvPr/>
          </p:nvSpPr>
          <p:spPr>
            <a:xfrm>
              <a:off x="1708140" y="4315598"/>
              <a:ext cx="293700" cy="2685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88"/>
                <a:buFont typeface="Arial"/>
                <a:buNone/>
              </a:pPr>
              <a:endParaRPr sz="788" b="0" i="0" u="none" strike="noStrike" cap="none">
                <a:solidFill>
                  <a:srgbClr val="FFFFFF"/>
                </a:solidFill>
                <a:latin typeface="Verdana"/>
                <a:ea typeface="Verdana"/>
                <a:cs typeface="Verdana"/>
                <a:sym typeface="Verdana"/>
              </a:endParaRPr>
            </a:p>
          </p:txBody>
        </p:sp>
        <p:pic>
          <p:nvPicPr>
            <p:cNvPr id="231" name="Google Shape;231;p5"/>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1764609" y="4368254"/>
              <a:ext cx="175516" cy="163925"/>
            </a:xfrm>
            <a:prstGeom prst="rect">
              <a:avLst/>
            </a:prstGeom>
            <a:noFill/>
            <a:ln>
              <a:noFill/>
            </a:ln>
          </p:spPr>
        </p:pic>
      </p:grpSp>
      <p:pic>
        <p:nvPicPr>
          <p:cNvPr id="232" name="Google Shape;232;p5" descr="A yellow circle with blue letters&#10;&#10;Description automatically generated"/>
          <p:cNvPicPr preferRelativeResize="0"/>
          <p:nvPr/>
        </p:nvPicPr>
        <p:blipFill rotWithShape="1">
          <a:blip r:embed="rId19">
            <a:alphaModFix/>
          </a:blip>
          <a:srcRect/>
          <a:stretch/>
        </p:blipFill>
        <p:spPr>
          <a:xfrm>
            <a:off x="113991" y="6306368"/>
            <a:ext cx="1566736" cy="432488"/>
          </a:xfrm>
          <a:prstGeom prst="rect">
            <a:avLst/>
          </a:prstGeom>
          <a:noFill/>
          <a:ln>
            <a:noFill/>
          </a:ln>
        </p:spPr>
      </p:pic>
      <p:sp>
        <p:nvSpPr>
          <p:cNvPr id="233" name="Google Shape;233;p5"/>
          <p:cNvSpPr txBox="1">
            <a:spLocks noGrp="1"/>
          </p:cNvSpPr>
          <p:nvPr>
            <p:ph type="sldNum" idx="12"/>
          </p:nvPr>
        </p:nvSpPr>
        <p:spPr>
          <a:xfrm>
            <a:off x="11460300" y="6459623"/>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g342118a75b3_0_4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61419" y="6425078"/>
            <a:ext cx="264330" cy="237899"/>
          </a:xfrm>
          <a:prstGeom prst="rect">
            <a:avLst/>
          </a:prstGeom>
          <a:noFill/>
          <a:ln>
            <a:noFill/>
          </a:ln>
        </p:spPr>
      </p:pic>
      <p:sp>
        <p:nvSpPr>
          <p:cNvPr id="239" name="Google Shape;239;g342118a75b3_0_414">
            <a:hlinkClick r:id="rId4"/>
          </p:cNvPr>
          <p:cNvSpPr/>
          <p:nvPr/>
        </p:nvSpPr>
        <p:spPr>
          <a:xfrm>
            <a:off x="6212644" y="6412058"/>
            <a:ext cx="1065300" cy="25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latin typeface="Arial"/>
                <a:ea typeface="Arial"/>
                <a:cs typeface="Arial"/>
                <a:sym typeface="Arial"/>
              </a:rPr>
              <a:t>@ICLEI_Europe</a:t>
            </a:r>
            <a:endParaRPr sz="900" b="0" i="0" u="none" strike="noStrike" cap="none">
              <a:solidFill>
                <a:srgbClr val="00636C"/>
              </a:solidFill>
              <a:latin typeface="Arial"/>
              <a:ea typeface="Arial"/>
              <a:cs typeface="Arial"/>
              <a:sym typeface="Arial"/>
            </a:endParaRPr>
          </a:p>
        </p:txBody>
      </p:sp>
      <p:sp>
        <p:nvSpPr>
          <p:cNvPr id="240" name="Google Shape;240;g342118a75b3_0_414">
            <a:hlinkClick r:id="rId5"/>
          </p:cNvPr>
          <p:cNvSpPr/>
          <p:nvPr/>
        </p:nvSpPr>
        <p:spPr>
          <a:xfrm>
            <a:off x="1781714" y="6446999"/>
            <a:ext cx="1065300" cy="18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latin typeface="Arial"/>
                <a:ea typeface="Arial"/>
                <a:cs typeface="Arial"/>
                <a:sym typeface="Arial"/>
              </a:rPr>
              <a:t>iclei-europe.org</a:t>
            </a:r>
            <a:endParaRPr sz="900" b="0" i="0" u="none" strike="noStrike" cap="none">
              <a:solidFill>
                <a:srgbClr val="00636C"/>
              </a:solidFill>
              <a:latin typeface="Arial"/>
              <a:ea typeface="Arial"/>
              <a:cs typeface="Arial"/>
              <a:sym typeface="Arial"/>
            </a:endParaRPr>
          </a:p>
        </p:txBody>
      </p:sp>
      <p:sp>
        <p:nvSpPr>
          <p:cNvPr id="241" name="Google Shape;241;g342118a75b3_0_414">
            <a:hlinkClick r:id="rId4"/>
          </p:cNvPr>
          <p:cNvSpPr/>
          <p:nvPr/>
        </p:nvSpPr>
        <p:spPr>
          <a:xfrm>
            <a:off x="3238015" y="6412049"/>
            <a:ext cx="1012500" cy="25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ICLEI_Europe</a:t>
            </a:r>
            <a:endParaRPr sz="900" b="0" i="0" u="none" strike="noStrike" cap="none">
              <a:solidFill>
                <a:srgbClr val="00636C"/>
              </a:solidFill>
              <a:latin typeface="Arial"/>
              <a:ea typeface="Arial"/>
              <a:cs typeface="Arial"/>
              <a:sym typeface="Arial"/>
            </a:endParaRPr>
          </a:p>
        </p:txBody>
      </p:sp>
      <p:sp>
        <p:nvSpPr>
          <p:cNvPr id="242" name="Google Shape;242;g342118a75b3_0_414">
            <a:hlinkClick r:id="rId4"/>
          </p:cNvPr>
          <p:cNvSpPr/>
          <p:nvPr/>
        </p:nvSpPr>
        <p:spPr>
          <a:xfrm>
            <a:off x="4696670" y="6412058"/>
            <a:ext cx="1029600" cy="25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@ICLEI_Europe</a:t>
            </a:r>
            <a:endParaRPr sz="900" b="0" i="0" u="none" strike="noStrike" cap="none">
              <a:solidFill>
                <a:srgbClr val="00636C"/>
              </a:solidFill>
              <a:latin typeface="Arial"/>
              <a:ea typeface="Arial"/>
              <a:cs typeface="Arial"/>
              <a:sym typeface="Arial"/>
            </a:endParaRPr>
          </a:p>
        </p:txBody>
      </p:sp>
      <p:grpSp>
        <p:nvGrpSpPr>
          <p:cNvPr id="243" name="Google Shape;243;g342118a75b3_0_414"/>
          <p:cNvGrpSpPr/>
          <p:nvPr/>
        </p:nvGrpSpPr>
        <p:grpSpPr>
          <a:xfrm>
            <a:off x="4366144" y="6371854"/>
            <a:ext cx="351254" cy="338695"/>
            <a:chOff x="4531677" y="4305987"/>
            <a:chExt cx="522000" cy="514500"/>
          </a:xfrm>
        </p:grpSpPr>
        <p:sp>
          <p:nvSpPr>
            <p:cNvPr id="244" name="Google Shape;244;g342118a75b3_0_414"/>
            <p:cNvSpPr/>
            <p:nvPr/>
          </p:nvSpPr>
          <p:spPr>
            <a:xfrm>
              <a:off x="4531677" y="4305987"/>
              <a:ext cx="522000" cy="5145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45" name="Google Shape;245;g342118a75b3_0_41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650640" y="4421454"/>
              <a:ext cx="286136" cy="286136"/>
            </a:xfrm>
            <a:prstGeom prst="rect">
              <a:avLst/>
            </a:prstGeom>
            <a:noFill/>
            <a:ln>
              <a:noFill/>
            </a:ln>
          </p:spPr>
        </p:pic>
      </p:grpSp>
      <p:grpSp>
        <p:nvGrpSpPr>
          <p:cNvPr id="246" name="Google Shape;246;g342118a75b3_0_414"/>
          <p:cNvGrpSpPr/>
          <p:nvPr/>
        </p:nvGrpSpPr>
        <p:grpSpPr>
          <a:xfrm>
            <a:off x="2962644" y="6371859"/>
            <a:ext cx="312139" cy="338679"/>
            <a:chOff x="2285600" y="4458938"/>
            <a:chExt cx="359400" cy="363000"/>
          </a:xfrm>
        </p:grpSpPr>
        <p:sp>
          <p:nvSpPr>
            <p:cNvPr id="247" name="Google Shape;247;g342118a75b3_0_414"/>
            <p:cNvSpPr/>
            <p:nvPr/>
          </p:nvSpPr>
          <p:spPr>
            <a:xfrm>
              <a:off x="2285600" y="4458938"/>
              <a:ext cx="359400" cy="3630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48" name="Google Shape;248;g342118a75b3_0_41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346836" y="4555875"/>
              <a:ext cx="236806" cy="169146"/>
            </a:xfrm>
            <a:prstGeom prst="rect">
              <a:avLst/>
            </a:prstGeom>
            <a:noFill/>
            <a:ln>
              <a:noFill/>
            </a:ln>
          </p:spPr>
        </p:pic>
      </p:grpSp>
      <p:sp>
        <p:nvSpPr>
          <p:cNvPr id="249" name="Google Shape;249;g342118a75b3_0_414"/>
          <p:cNvSpPr/>
          <p:nvPr/>
        </p:nvSpPr>
        <p:spPr>
          <a:xfrm>
            <a:off x="5917961" y="6360275"/>
            <a:ext cx="351300" cy="3618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250" name="Google Shape;250;g342118a75b3_0_414"/>
          <p:cNvGrpSpPr/>
          <p:nvPr/>
        </p:nvGrpSpPr>
        <p:grpSpPr>
          <a:xfrm>
            <a:off x="7469769" y="6371856"/>
            <a:ext cx="315395" cy="338687"/>
            <a:chOff x="6931327" y="4524259"/>
            <a:chExt cx="388800" cy="340800"/>
          </a:xfrm>
        </p:grpSpPr>
        <p:sp>
          <p:nvSpPr>
            <p:cNvPr id="251" name="Google Shape;251;g342118a75b3_0_414"/>
            <p:cNvSpPr/>
            <p:nvPr/>
          </p:nvSpPr>
          <p:spPr>
            <a:xfrm>
              <a:off x="6931327" y="4524259"/>
              <a:ext cx="388800" cy="3408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52" name="Google Shape;252;g342118a75b3_0_41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7013421" y="4593577"/>
              <a:ext cx="224705" cy="202201"/>
            </a:xfrm>
            <a:prstGeom prst="rect">
              <a:avLst/>
            </a:prstGeom>
            <a:noFill/>
            <a:ln>
              <a:noFill/>
            </a:ln>
          </p:spPr>
        </p:pic>
      </p:grpSp>
      <p:sp>
        <p:nvSpPr>
          <p:cNvPr id="253" name="Google Shape;253;g342118a75b3_0_414">
            <a:hlinkClick r:id="rId4"/>
          </p:cNvPr>
          <p:cNvSpPr/>
          <p:nvPr/>
        </p:nvSpPr>
        <p:spPr>
          <a:xfrm>
            <a:off x="7748403" y="6412049"/>
            <a:ext cx="1065300" cy="25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900" b="0" i="0" u="none" strike="noStrike" cap="none">
                <a:solidFill>
                  <a:srgbClr val="00636C"/>
                </a:solidFill>
                <a:uFill>
                  <a:noFill/>
                </a:uFill>
                <a:latin typeface="Arial"/>
                <a:ea typeface="Arial"/>
                <a:cs typeface="Arial"/>
                <a:sym typeface="Arial"/>
                <a:hlinkClick r:id="rId11">
                  <a:extLst>
                    <a:ext uri="{A12FA001-AC4F-418D-AE19-62706E023703}">
                      <ahyp:hlinkClr xmlns:ahyp="http://schemas.microsoft.com/office/drawing/2018/hyperlinkcolor" val="tx"/>
                    </a:ext>
                  </a:extLst>
                </a:hlinkClick>
              </a:rPr>
              <a:t>@ICLEI Europe</a:t>
            </a:r>
            <a:endParaRPr sz="900" b="0" i="0" u="none" strike="noStrike" cap="none">
              <a:solidFill>
                <a:srgbClr val="00636C"/>
              </a:solidFill>
              <a:latin typeface="Arial"/>
              <a:ea typeface="Arial"/>
              <a:cs typeface="Arial"/>
              <a:sym typeface="Arial"/>
            </a:endParaRPr>
          </a:p>
        </p:txBody>
      </p:sp>
      <p:sp>
        <p:nvSpPr>
          <p:cNvPr id="254" name="Google Shape;254;g342118a75b3_0_414">
            <a:hlinkClick r:id="rId4"/>
          </p:cNvPr>
          <p:cNvSpPr/>
          <p:nvPr/>
        </p:nvSpPr>
        <p:spPr>
          <a:xfrm>
            <a:off x="9284169" y="6417449"/>
            <a:ext cx="965400" cy="247500"/>
          </a:xfrm>
          <a:prstGeom prst="rect">
            <a:avLst/>
          </a:prstGeom>
          <a:noFill/>
          <a:ln>
            <a:noFill/>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636C"/>
                </a:solidFill>
                <a:uFill>
                  <a:noFill/>
                </a:uFill>
                <a:latin typeface="Noto Sans"/>
                <a:ea typeface="Noto Sans"/>
                <a:cs typeface="Noto Sans"/>
                <a:sym typeface="Noto Sans"/>
                <a:hlinkClick r:id="rId12">
                  <a:extLst>
                    <a:ext uri="{A12FA001-AC4F-418D-AE19-62706E023703}">
                      <ahyp:hlinkClr xmlns:ahyp="http://schemas.microsoft.com/office/drawing/2018/hyperlinkcolor" val="tx"/>
                    </a:ext>
                  </a:extLst>
                </a:hlinkClick>
              </a:rPr>
              <a:t>ICLEI_Europe</a:t>
            </a:r>
            <a:endParaRPr sz="900" b="0" i="0" u="none" strike="noStrike" cap="none">
              <a:solidFill>
                <a:srgbClr val="00636C"/>
              </a:solidFill>
              <a:latin typeface="Noto Sans"/>
              <a:ea typeface="Noto Sans"/>
              <a:cs typeface="Noto Sans"/>
              <a:sym typeface="Noto Sans"/>
            </a:endParaRPr>
          </a:p>
        </p:txBody>
      </p:sp>
      <p:grpSp>
        <p:nvGrpSpPr>
          <p:cNvPr id="255" name="Google Shape;255;g342118a75b3_0_414"/>
          <p:cNvGrpSpPr/>
          <p:nvPr/>
        </p:nvGrpSpPr>
        <p:grpSpPr>
          <a:xfrm>
            <a:off x="8929337" y="6381125"/>
            <a:ext cx="315404" cy="320159"/>
            <a:chOff x="1708140" y="4315598"/>
            <a:chExt cx="293700" cy="268500"/>
          </a:xfrm>
        </p:grpSpPr>
        <p:sp>
          <p:nvSpPr>
            <p:cNvPr id="256" name="Google Shape;256;g342118a75b3_0_414"/>
            <p:cNvSpPr/>
            <p:nvPr/>
          </p:nvSpPr>
          <p:spPr>
            <a:xfrm>
              <a:off x="1708140" y="4315598"/>
              <a:ext cx="293700" cy="268500"/>
            </a:xfrm>
            <a:prstGeom prst="ellipse">
              <a:avLst/>
            </a:prstGeom>
            <a:noFill/>
            <a:ln w="25400" cap="flat" cmpd="sng">
              <a:solidFill>
                <a:srgbClr val="0063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88"/>
                <a:buFont typeface="Arial"/>
                <a:buNone/>
              </a:pPr>
              <a:endParaRPr sz="788" b="0" i="0" u="none" strike="noStrike" cap="none">
                <a:solidFill>
                  <a:srgbClr val="FFFFFF"/>
                </a:solidFill>
                <a:latin typeface="Verdana"/>
                <a:ea typeface="Verdana"/>
                <a:cs typeface="Verdana"/>
                <a:sym typeface="Verdana"/>
              </a:endParaRPr>
            </a:p>
          </p:txBody>
        </p:sp>
        <p:pic>
          <p:nvPicPr>
            <p:cNvPr id="257" name="Google Shape;257;g342118a75b3_0_414"/>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764609" y="4368254"/>
              <a:ext cx="175516" cy="163925"/>
            </a:xfrm>
            <a:prstGeom prst="rect">
              <a:avLst/>
            </a:prstGeom>
            <a:noFill/>
            <a:ln>
              <a:noFill/>
            </a:ln>
          </p:spPr>
        </p:pic>
      </p:grpSp>
      <p:pic>
        <p:nvPicPr>
          <p:cNvPr id="258" name="Google Shape;258;g342118a75b3_0_414" descr="A yellow circle with blue letters&#10;&#10;Description automatically generated"/>
          <p:cNvPicPr preferRelativeResize="0"/>
          <p:nvPr/>
        </p:nvPicPr>
        <p:blipFill rotWithShape="1">
          <a:blip r:embed="rId14">
            <a:alphaModFix/>
          </a:blip>
          <a:srcRect/>
          <a:stretch/>
        </p:blipFill>
        <p:spPr>
          <a:xfrm>
            <a:off x="113991" y="6306368"/>
            <a:ext cx="1566736" cy="432488"/>
          </a:xfrm>
          <a:prstGeom prst="rect">
            <a:avLst/>
          </a:prstGeom>
          <a:noFill/>
          <a:ln>
            <a:noFill/>
          </a:ln>
        </p:spPr>
      </p:pic>
      <p:sp>
        <p:nvSpPr>
          <p:cNvPr id="259" name="Google Shape;259;g342118a75b3_0_414"/>
          <p:cNvSpPr txBox="1">
            <a:spLocks noGrp="1"/>
          </p:cNvSpPr>
          <p:nvPr>
            <p:ph type="sldNum" idx="12"/>
          </p:nvPr>
        </p:nvSpPr>
        <p:spPr>
          <a:xfrm>
            <a:off x="11460300" y="6459623"/>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23</a:t>
            </a:fld>
            <a:endParaRPr/>
          </a:p>
        </p:txBody>
      </p:sp>
      <p:sp>
        <p:nvSpPr>
          <p:cNvPr id="260" name="Google Shape;260;g342118a75b3_0_414"/>
          <p:cNvSpPr txBox="1"/>
          <p:nvPr/>
        </p:nvSpPr>
        <p:spPr>
          <a:xfrm>
            <a:off x="709033" y="34597"/>
            <a:ext cx="8164500" cy="444300"/>
          </a:xfrm>
          <a:prstGeom prst="rect">
            <a:avLst/>
          </a:prstGeom>
          <a:noFill/>
          <a:ln>
            <a:noFill/>
          </a:ln>
        </p:spPr>
        <p:txBody>
          <a:bodyPr spcFirstLastPara="1" wrap="square" lIns="121875" tIns="121875" rIns="121875" bIns="121875" anchor="t" anchorCtr="0">
            <a:normAutofit fontScale="47500" lnSpcReduction="20000"/>
          </a:bodyPr>
          <a:lstStyle/>
          <a:p>
            <a:pPr marL="0" lvl="0" indent="0" algn="l" rtl="0">
              <a:spcBef>
                <a:spcPts val="0"/>
              </a:spcBef>
              <a:spcAft>
                <a:spcPts val="0"/>
              </a:spcAft>
              <a:buNone/>
            </a:pPr>
            <a:endParaRPr sz="3200" b="1">
              <a:solidFill>
                <a:srgbClr val="00636C"/>
              </a:solidFill>
            </a:endParaRPr>
          </a:p>
        </p:txBody>
      </p:sp>
      <p:pic>
        <p:nvPicPr>
          <p:cNvPr id="261" name="Google Shape;261;g342118a75b3_0_414" title="ICLEI-europe-mainlogo-RGB.jpg"/>
          <p:cNvPicPr preferRelativeResize="0"/>
          <p:nvPr/>
        </p:nvPicPr>
        <p:blipFill>
          <a:blip r:embed="rId15" cstate="email">
            <a:alphaModFix/>
            <a:extLst>
              <a:ext uri="{28A0092B-C50C-407E-A947-70E740481C1C}">
                <a14:useLocalDpi xmlns:a14="http://schemas.microsoft.com/office/drawing/2010/main"/>
              </a:ext>
            </a:extLst>
          </a:blip>
          <a:stretch>
            <a:fillRect/>
          </a:stretch>
        </p:blipFill>
        <p:spPr>
          <a:xfrm>
            <a:off x="10384225" y="-381000"/>
            <a:ext cx="1731575" cy="1586648"/>
          </a:xfrm>
          <a:prstGeom prst="rect">
            <a:avLst/>
          </a:prstGeom>
          <a:noFill/>
          <a:ln>
            <a:noFill/>
          </a:ln>
        </p:spPr>
      </p:pic>
      <p:pic>
        <p:nvPicPr>
          <p:cNvPr id="262" name="Google Shape;262;g342118a75b3_0_414"/>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1215735" y="2540768"/>
            <a:ext cx="1552954" cy="849047"/>
          </a:xfrm>
          <a:prstGeom prst="rect">
            <a:avLst/>
          </a:prstGeom>
          <a:noFill/>
          <a:ln>
            <a:noFill/>
          </a:ln>
        </p:spPr>
      </p:pic>
      <p:sp>
        <p:nvSpPr>
          <p:cNvPr id="263" name="Google Shape;263;g342118a75b3_0_414"/>
          <p:cNvSpPr txBox="1"/>
          <p:nvPr/>
        </p:nvSpPr>
        <p:spPr>
          <a:xfrm>
            <a:off x="2521635" y="133125"/>
            <a:ext cx="7753500" cy="728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636C"/>
              </a:buClr>
              <a:buSzPts val="1900"/>
              <a:buFont typeface="Verdana"/>
              <a:buNone/>
            </a:pPr>
            <a:r>
              <a:rPr lang="en-GB" sz="3200" b="1" i="0" u="none" strike="noStrike" cap="none">
                <a:solidFill>
                  <a:srgbClr val="00636C"/>
                </a:solidFill>
                <a:latin typeface="Noto Sans"/>
                <a:ea typeface="Noto Sans"/>
                <a:cs typeface="Noto Sans"/>
                <a:sym typeface="Noto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Impact through projects</a:t>
            </a:r>
            <a:endParaRPr sz="3200" b="0" i="0" u="none" strike="noStrike" cap="none">
              <a:solidFill>
                <a:srgbClr val="00636C"/>
              </a:solidFill>
              <a:latin typeface="Noto Sans"/>
              <a:ea typeface="Noto Sans"/>
              <a:cs typeface="Noto Sans"/>
              <a:sym typeface="Noto Sans"/>
            </a:endParaRPr>
          </a:p>
        </p:txBody>
      </p:sp>
      <p:pic>
        <p:nvPicPr>
          <p:cNvPr id="264" name="Google Shape;264;g342118a75b3_0_414"/>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5208168" y="2662798"/>
            <a:ext cx="1151235" cy="359940"/>
          </a:xfrm>
          <a:prstGeom prst="rect">
            <a:avLst/>
          </a:prstGeom>
          <a:noFill/>
          <a:ln>
            <a:noFill/>
          </a:ln>
        </p:spPr>
      </p:pic>
      <p:pic>
        <p:nvPicPr>
          <p:cNvPr id="265" name="Google Shape;265;g342118a75b3_0_414"/>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944506" y="2382049"/>
            <a:ext cx="1151231" cy="841608"/>
          </a:xfrm>
          <a:prstGeom prst="rect">
            <a:avLst/>
          </a:prstGeom>
          <a:noFill/>
          <a:ln>
            <a:noFill/>
          </a:ln>
        </p:spPr>
      </p:pic>
      <p:pic>
        <p:nvPicPr>
          <p:cNvPr id="266" name="Google Shape;266;g342118a75b3_0_414"/>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6495092" y="2646977"/>
            <a:ext cx="1757812" cy="391547"/>
          </a:xfrm>
          <a:prstGeom prst="rect">
            <a:avLst/>
          </a:prstGeom>
          <a:noFill/>
          <a:ln>
            <a:noFill/>
          </a:ln>
        </p:spPr>
      </p:pic>
      <p:cxnSp>
        <p:nvCxnSpPr>
          <p:cNvPr id="267" name="Google Shape;267;g342118a75b3_0_414"/>
          <p:cNvCxnSpPr/>
          <p:nvPr/>
        </p:nvCxnSpPr>
        <p:spPr>
          <a:xfrm>
            <a:off x="3220271" y="1446070"/>
            <a:ext cx="524100" cy="0"/>
          </a:xfrm>
          <a:prstGeom prst="straightConnector1">
            <a:avLst/>
          </a:prstGeom>
          <a:noFill/>
          <a:ln w="38100" cap="flat" cmpd="sng">
            <a:solidFill>
              <a:srgbClr val="97D7DE"/>
            </a:solidFill>
            <a:prstDash val="solid"/>
            <a:round/>
            <a:headEnd type="none" w="sm" len="sm"/>
            <a:tailEnd type="none" w="sm" len="sm"/>
          </a:ln>
        </p:spPr>
      </p:cxnSp>
      <p:cxnSp>
        <p:nvCxnSpPr>
          <p:cNvPr id="268" name="Google Shape;268;g342118a75b3_0_414"/>
          <p:cNvCxnSpPr/>
          <p:nvPr/>
        </p:nvCxnSpPr>
        <p:spPr>
          <a:xfrm>
            <a:off x="8287763" y="2970999"/>
            <a:ext cx="524100" cy="0"/>
          </a:xfrm>
          <a:prstGeom prst="straightConnector1">
            <a:avLst/>
          </a:prstGeom>
          <a:noFill/>
          <a:ln w="38100" cap="flat" cmpd="sng">
            <a:solidFill>
              <a:srgbClr val="97D7DE"/>
            </a:solidFill>
            <a:prstDash val="solid"/>
            <a:round/>
            <a:headEnd type="none" w="sm" len="sm"/>
            <a:tailEnd type="none" w="sm" len="sm"/>
          </a:ln>
        </p:spPr>
      </p:cxnSp>
      <p:cxnSp>
        <p:nvCxnSpPr>
          <p:cNvPr id="269" name="Google Shape;269;g342118a75b3_0_414"/>
          <p:cNvCxnSpPr/>
          <p:nvPr/>
        </p:nvCxnSpPr>
        <p:spPr>
          <a:xfrm>
            <a:off x="4495051" y="2971007"/>
            <a:ext cx="524100" cy="0"/>
          </a:xfrm>
          <a:prstGeom prst="straightConnector1">
            <a:avLst/>
          </a:prstGeom>
          <a:noFill/>
          <a:ln w="38100" cap="flat" cmpd="sng">
            <a:solidFill>
              <a:srgbClr val="97D7DE"/>
            </a:solidFill>
            <a:prstDash val="solid"/>
            <a:round/>
            <a:headEnd type="none" w="sm" len="sm"/>
            <a:tailEnd type="none" w="sm" len="sm"/>
          </a:ln>
        </p:spPr>
      </p:cxnSp>
      <p:cxnSp>
        <p:nvCxnSpPr>
          <p:cNvPr id="270" name="Google Shape;270;g342118a75b3_0_414"/>
          <p:cNvCxnSpPr/>
          <p:nvPr/>
        </p:nvCxnSpPr>
        <p:spPr>
          <a:xfrm>
            <a:off x="2683738" y="2971008"/>
            <a:ext cx="524100" cy="0"/>
          </a:xfrm>
          <a:prstGeom prst="straightConnector1">
            <a:avLst/>
          </a:prstGeom>
          <a:noFill/>
          <a:ln w="38100" cap="flat" cmpd="sng">
            <a:solidFill>
              <a:srgbClr val="97D7DE"/>
            </a:solidFill>
            <a:prstDash val="solid"/>
            <a:round/>
            <a:headEnd type="none" w="sm" len="sm"/>
            <a:tailEnd type="none" w="sm" len="sm"/>
          </a:ln>
        </p:spPr>
      </p:cxnSp>
      <p:cxnSp>
        <p:nvCxnSpPr>
          <p:cNvPr id="271" name="Google Shape;271;g342118a75b3_0_414"/>
          <p:cNvCxnSpPr/>
          <p:nvPr/>
        </p:nvCxnSpPr>
        <p:spPr>
          <a:xfrm>
            <a:off x="2725521" y="4425235"/>
            <a:ext cx="524100" cy="0"/>
          </a:xfrm>
          <a:prstGeom prst="straightConnector1">
            <a:avLst/>
          </a:prstGeom>
          <a:noFill/>
          <a:ln w="38100" cap="flat" cmpd="sng">
            <a:solidFill>
              <a:srgbClr val="97D7DE"/>
            </a:solidFill>
            <a:prstDash val="solid"/>
            <a:round/>
            <a:headEnd type="none" w="sm" len="sm"/>
            <a:tailEnd type="none" w="sm" len="sm"/>
          </a:ln>
        </p:spPr>
      </p:cxnSp>
      <p:sp>
        <p:nvSpPr>
          <p:cNvPr id="272" name="Google Shape;272;g342118a75b3_0_414"/>
          <p:cNvSpPr/>
          <p:nvPr/>
        </p:nvSpPr>
        <p:spPr>
          <a:xfrm rot="-3018743">
            <a:off x="8785155" y="850457"/>
            <a:ext cx="614183" cy="1631023"/>
          </a:xfrm>
          <a:custGeom>
            <a:avLst/>
            <a:gdLst/>
            <a:ahLst/>
            <a:cxnLst/>
            <a:rect l="l" t="t" r="r" b="b"/>
            <a:pathLst>
              <a:path w="564343" h="1097280" extrusionOk="0">
                <a:moveTo>
                  <a:pt x="0" y="0"/>
                </a:moveTo>
                <a:cubicBezTo>
                  <a:pt x="275590" y="198120"/>
                  <a:pt x="551180" y="396240"/>
                  <a:pt x="563880" y="579120"/>
                </a:cubicBezTo>
                <a:cubicBezTo>
                  <a:pt x="576580" y="762000"/>
                  <a:pt x="326390" y="929640"/>
                  <a:pt x="76200" y="1097280"/>
                </a:cubicBezTo>
              </a:path>
            </a:pathLst>
          </a:custGeom>
          <a:noFill/>
          <a:ln w="38100" cap="flat" cmpd="sng">
            <a:solidFill>
              <a:srgbClr val="97D7DE"/>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636C"/>
              </a:solidFill>
              <a:latin typeface="Arial"/>
              <a:ea typeface="Arial"/>
              <a:cs typeface="Arial"/>
              <a:sym typeface="Arial"/>
            </a:endParaRPr>
          </a:p>
        </p:txBody>
      </p:sp>
      <p:sp>
        <p:nvSpPr>
          <p:cNvPr id="273" name="Google Shape;273;g342118a75b3_0_414"/>
          <p:cNvSpPr/>
          <p:nvPr/>
        </p:nvSpPr>
        <p:spPr>
          <a:xfrm rot="-10231019">
            <a:off x="675543" y="3084877"/>
            <a:ext cx="642252" cy="1348505"/>
          </a:xfrm>
          <a:custGeom>
            <a:avLst/>
            <a:gdLst/>
            <a:ahLst/>
            <a:cxnLst/>
            <a:rect l="l" t="t" r="r" b="b"/>
            <a:pathLst>
              <a:path w="564343" h="1097280" extrusionOk="0">
                <a:moveTo>
                  <a:pt x="0" y="0"/>
                </a:moveTo>
                <a:cubicBezTo>
                  <a:pt x="275590" y="198120"/>
                  <a:pt x="551180" y="396240"/>
                  <a:pt x="563880" y="579120"/>
                </a:cubicBezTo>
                <a:cubicBezTo>
                  <a:pt x="576580" y="762000"/>
                  <a:pt x="326390" y="929640"/>
                  <a:pt x="76200" y="1097280"/>
                </a:cubicBezTo>
              </a:path>
            </a:pathLst>
          </a:custGeom>
          <a:noFill/>
          <a:ln w="38100" cap="flat" cmpd="sng">
            <a:solidFill>
              <a:srgbClr val="97D7DE"/>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636C"/>
              </a:solidFill>
              <a:latin typeface="Arial"/>
              <a:ea typeface="Arial"/>
              <a:cs typeface="Arial"/>
              <a:sym typeface="Arial"/>
            </a:endParaRPr>
          </a:p>
        </p:txBody>
      </p:sp>
      <p:sp>
        <p:nvSpPr>
          <p:cNvPr id="274" name="Google Shape;274;g342118a75b3_0_414"/>
          <p:cNvSpPr/>
          <p:nvPr/>
        </p:nvSpPr>
        <p:spPr>
          <a:xfrm>
            <a:off x="10624116" y="4717745"/>
            <a:ext cx="695553" cy="1174090"/>
          </a:xfrm>
          <a:custGeom>
            <a:avLst/>
            <a:gdLst/>
            <a:ahLst/>
            <a:cxnLst/>
            <a:rect l="l" t="t" r="r" b="b"/>
            <a:pathLst>
              <a:path w="564343" h="1097280" extrusionOk="0">
                <a:moveTo>
                  <a:pt x="0" y="0"/>
                </a:moveTo>
                <a:cubicBezTo>
                  <a:pt x="275590" y="198120"/>
                  <a:pt x="551180" y="396240"/>
                  <a:pt x="563880" y="579120"/>
                </a:cubicBezTo>
                <a:cubicBezTo>
                  <a:pt x="576580" y="762000"/>
                  <a:pt x="326390" y="929640"/>
                  <a:pt x="76200" y="1097280"/>
                </a:cubicBezTo>
              </a:path>
            </a:pathLst>
          </a:custGeom>
          <a:noFill/>
          <a:ln w="38100" cap="flat" cmpd="sng">
            <a:solidFill>
              <a:srgbClr val="97D7DE"/>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636C"/>
              </a:solidFill>
              <a:latin typeface="Arial"/>
              <a:ea typeface="Arial"/>
              <a:cs typeface="Arial"/>
              <a:sym typeface="Arial"/>
            </a:endParaRPr>
          </a:p>
        </p:txBody>
      </p:sp>
      <p:cxnSp>
        <p:nvCxnSpPr>
          <p:cNvPr id="275" name="Google Shape;275;g342118a75b3_0_414"/>
          <p:cNvCxnSpPr/>
          <p:nvPr/>
        </p:nvCxnSpPr>
        <p:spPr>
          <a:xfrm>
            <a:off x="7750135" y="5582592"/>
            <a:ext cx="524100" cy="0"/>
          </a:xfrm>
          <a:prstGeom prst="straightConnector1">
            <a:avLst/>
          </a:prstGeom>
          <a:noFill/>
          <a:ln w="38100" cap="flat" cmpd="sng">
            <a:solidFill>
              <a:srgbClr val="97D7DE"/>
            </a:solidFill>
            <a:prstDash val="solid"/>
            <a:round/>
            <a:headEnd type="none" w="sm" len="sm"/>
            <a:tailEnd type="none" w="sm" len="sm"/>
          </a:ln>
        </p:spPr>
      </p:cxnSp>
      <p:pic>
        <p:nvPicPr>
          <p:cNvPr id="276" name="Google Shape;276;g342118a75b3_0_414"/>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3586024" y="2528277"/>
            <a:ext cx="743402" cy="651531"/>
          </a:xfrm>
          <a:prstGeom prst="rect">
            <a:avLst/>
          </a:prstGeom>
          <a:noFill/>
          <a:ln>
            <a:noFill/>
          </a:ln>
        </p:spPr>
      </p:pic>
      <p:cxnSp>
        <p:nvCxnSpPr>
          <p:cNvPr id="277" name="Google Shape;277;g342118a75b3_0_414"/>
          <p:cNvCxnSpPr/>
          <p:nvPr/>
        </p:nvCxnSpPr>
        <p:spPr>
          <a:xfrm>
            <a:off x="5328791" y="4403901"/>
            <a:ext cx="524100" cy="0"/>
          </a:xfrm>
          <a:prstGeom prst="straightConnector1">
            <a:avLst/>
          </a:prstGeom>
          <a:noFill/>
          <a:ln w="38100" cap="flat" cmpd="sng">
            <a:solidFill>
              <a:srgbClr val="97D7DE"/>
            </a:solidFill>
            <a:prstDash val="solid"/>
            <a:round/>
            <a:headEnd type="none" w="sm" len="sm"/>
            <a:tailEnd type="none" w="sm" len="sm"/>
          </a:ln>
        </p:spPr>
      </p:cxnSp>
      <p:pic>
        <p:nvPicPr>
          <p:cNvPr id="278" name="Google Shape;278;g342118a75b3_0_414"/>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3399877" y="4090077"/>
            <a:ext cx="1751580" cy="627670"/>
          </a:xfrm>
          <a:prstGeom prst="rect">
            <a:avLst/>
          </a:prstGeom>
          <a:noFill/>
          <a:ln>
            <a:noFill/>
          </a:ln>
        </p:spPr>
      </p:pic>
      <p:pic>
        <p:nvPicPr>
          <p:cNvPr id="279" name="Google Shape;279;g342118a75b3_0_414"/>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5982344" y="4225250"/>
            <a:ext cx="1693470" cy="357331"/>
          </a:xfrm>
          <a:prstGeom prst="rect">
            <a:avLst/>
          </a:prstGeom>
          <a:noFill/>
          <a:ln>
            <a:noFill/>
          </a:ln>
        </p:spPr>
      </p:pic>
      <p:pic>
        <p:nvPicPr>
          <p:cNvPr id="280" name="Google Shape;280;g342118a75b3_0_414"/>
          <p:cNvPicPr preferRelativeResize="0"/>
          <p:nvPr/>
        </p:nvPicPr>
        <p:blipFill rotWithShape="1">
          <a:blip r:embed="rId23" cstate="email">
            <a:alphaModFix/>
            <a:extLst>
              <a:ext uri="{28A0092B-C50C-407E-A947-70E740481C1C}">
                <a14:useLocalDpi xmlns:a14="http://schemas.microsoft.com/office/drawing/2010/main"/>
              </a:ext>
            </a:extLst>
          </a:blip>
          <a:srcRect/>
          <a:stretch/>
        </p:blipFill>
        <p:spPr>
          <a:xfrm>
            <a:off x="8348383" y="4085241"/>
            <a:ext cx="1552951" cy="607613"/>
          </a:xfrm>
          <a:prstGeom prst="rect">
            <a:avLst/>
          </a:prstGeom>
          <a:noFill/>
          <a:ln>
            <a:noFill/>
          </a:ln>
        </p:spPr>
      </p:pic>
      <p:cxnSp>
        <p:nvCxnSpPr>
          <p:cNvPr id="281" name="Google Shape;281;g342118a75b3_0_414"/>
          <p:cNvCxnSpPr/>
          <p:nvPr/>
        </p:nvCxnSpPr>
        <p:spPr>
          <a:xfrm rot="10800000">
            <a:off x="784438" y="1437763"/>
            <a:ext cx="798900" cy="16800"/>
          </a:xfrm>
          <a:prstGeom prst="straightConnector1">
            <a:avLst/>
          </a:prstGeom>
          <a:noFill/>
          <a:ln w="38100" cap="flat" cmpd="sng">
            <a:solidFill>
              <a:srgbClr val="97D7DE"/>
            </a:solidFill>
            <a:prstDash val="solid"/>
            <a:round/>
            <a:headEnd type="triangle" w="med" len="med"/>
            <a:tailEnd type="none" w="sm" len="sm"/>
          </a:ln>
        </p:spPr>
      </p:cxnSp>
      <p:cxnSp>
        <p:nvCxnSpPr>
          <p:cNvPr id="282" name="Google Shape;282;g342118a75b3_0_414"/>
          <p:cNvCxnSpPr/>
          <p:nvPr/>
        </p:nvCxnSpPr>
        <p:spPr>
          <a:xfrm>
            <a:off x="5403687" y="5615663"/>
            <a:ext cx="524100" cy="0"/>
          </a:xfrm>
          <a:prstGeom prst="straightConnector1">
            <a:avLst/>
          </a:prstGeom>
          <a:noFill/>
          <a:ln w="38100" cap="flat" cmpd="sng">
            <a:solidFill>
              <a:srgbClr val="97D7DE"/>
            </a:solidFill>
            <a:prstDash val="solid"/>
            <a:round/>
            <a:headEnd type="none" w="sm" len="sm"/>
            <a:tailEnd type="none" w="sm" len="sm"/>
          </a:ln>
        </p:spPr>
      </p:cxnSp>
      <p:pic>
        <p:nvPicPr>
          <p:cNvPr id="283" name="Google Shape;283;g342118a75b3_0_414"/>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8532737" y="5395974"/>
            <a:ext cx="1832856" cy="373270"/>
          </a:xfrm>
          <a:prstGeom prst="rect">
            <a:avLst/>
          </a:prstGeom>
          <a:noFill/>
          <a:ln>
            <a:noFill/>
          </a:ln>
        </p:spPr>
      </p:pic>
      <p:pic>
        <p:nvPicPr>
          <p:cNvPr id="284" name="Google Shape;284;g342118a75b3_0_414"/>
          <p:cNvPicPr preferRelativeResize="0"/>
          <p:nvPr/>
        </p:nvPicPr>
        <p:blipFill rotWithShape="1">
          <a:blip r:embed="rId25" cstate="email">
            <a:alphaModFix/>
            <a:extLst>
              <a:ext uri="{28A0092B-C50C-407E-A947-70E740481C1C}">
                <a14:useLocalDpi xmlns:a14="http://schemas.microsoft.com/office/drawing/2010/main"/>
              </a:ext>
            </a:extLst>
          </a:blip>
          <a:srcRect/>
          <a:stretch/>
        </p:blipFill>
        <p:spPr>
          <a:xfrm>
            <a:off x="1645937" y="1162335"/>
            <a:ext cx="1399327" cy="567468"/>
          </a:xfrm>
          <a:prstGeom prst="rect">
            <a:avLst/>
          </a:prstGeom>
          <a:noFill/>
          <a:ln>
            <a:noFill/>
          </a:ln>
        </p:spPr>
      </p:pic>
      <p:pic>
        <p:nvPicPr>
          <p:cNvPr id="285" name="Google Shape;285;g342118a75b3_0_414"/>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3919411" y="1215215"/>
            <a:ext cx="1399328" cy="402788"/>
          </a:xfrm>
          <a:prstGeom prst="rect">
            <a:avLst/>
          </a:prstGeom>
          <a:noFill/>
          <a:ln>
            <a:noFill/>
          </a:ln>
        </p:spPr>
      </p:pic>
      <p:pic>
        <p:nvPicPr>
          <p:cNvPr id="286" name="Google Shape;286;g342118a75b3_0_414"/>
          <p:cNvPicPr preferRelativeResize="0"/>
          <p:nvPr/>
        </p:nvPicPr>
        <p:blipFill rotWithShape="1">
          <a:blip r:embed="rId27" cstate="email">
            <a:alphaModFix/>
            <a:extLst>
              <a:ext uri="{28A0092B-C50C-407E-A947-70E740481C1C}">
                <a14:useLocalDpi xmlns:a14="http://schemas.microsoft.com/office/drawing/2010/main"/>
              </a:ext>
            </a:extLst>
          </a:blip>
          <a:srcRect/>
          <a:stretch/>
        </p:blipFill>
        <p:spPr>
          <a:xfrm>
            <a:off x="6248837" y="1141372"/>
            <a:ext cx="1693469" cy="609410"/>
          </a:xfrm>
          <a:prstGeom prst="rect">
            <a:avLst/>
          </a:prstGeom>
          <a:noFill/>
          <a:ln>
            <a:noFill/>
          </a:ln>
        </p:spPr>
      </p:pic>
      <p:cxnSp>
        <p:nvCxnSpPr>
          <p:cNvPr id="287" name="Google Shape;287;g342118a75b3_0_414"/>
          <p:cNvCxnSpPr/>
          <p:nvPr/>
        </p:nvCxnSpPr>
        <p:spPr>
          <a:xfrm>
            <a:off x="7733013" y="4438215"/>
            <a:ext cx="524100" cy="0"/>
          </a:xfrm>
          <a:prstGeom prst="straightConnector1">
            <a:avLst/>
          </a:prstGeom>
          <a:noFill/>
          <a:ln w="38100" cap="flat" cmpd="sng">
            <a:solidFill>
              <a:srgbClr val="97D7DE"/>
            </a:solidFill>
            <a:prstDash val="solid"/>
            <a:round/>
            <a:headEnd type="none" w="sm" len="sm"/>
            <a:tailEnd type="none" w="sm" len="sm"/>
          </a:ln>
        </p:spPr>
      </p:cxnSp>
      <p:pic>
        <p:nvPicPr>
          <p:cNvPr id="288" name="Google Shape;288;g342118a75b3_0_414"/>
          <p:cNvPicPr preferRelativeResize="0"/>
          <p:nvPr/>
        </p:nvPicPr>
        <p:blipFill rotWithShape="1">
          <a:blip r:embed="rId28" cstate="email">
            <a:alphaModFix/>
            <a:extLst>
              <a:ext uri="{28A0092B-C50C-407E-A947-70E740481C1C}">
                <a14:useLocalDpi xmlns:a14="http://schemas.microsoft.com/office/drawing/2010/main"/>
              </a:ext>
            </a:extLst>
          </a:blip>
          <a:srcRect t="11401" b="9202"/>
          <a:stretch/>
        </p:blipFill>
        <p:spPr>
          <a:xfrm>
            <a:off x="6524943" y="5201839"/>
            <a:ext cx="870220" cy="827648"/>
          </a:xfrm>
          <a:prstGeom prst="rect">
            <a:avLst/>
          </a:prstGeom>
          <a:noFill/>
          <a:ln>
            <a:noFill/>
          </a:ln>
        </p:spPr>
      </p:pic>
      <p:cxnSp>
        <p:nvCxnSpPr>
          <p:cNvPr id="289" name="Google Shape;289;g342118a75b3_0_414"/>
          <p:cNvCxnSpPr/>
          <p:nvPr/>
        </p:nvCxnSpPr>
        <p:spPr>
          <a:xfrm>
            <a:off x="3696068" y="5615663"/>
            <a:ext cx="524100" cy="0"/>
          </a:xfrm>
          <a:prstGeom prst="straightConnector1">
            <a:avLst/>
          </a:prstGeom>
          <a:noFill/>
          <a:ln w="38100" cap="flat" cmpd="sng">
            <a:solidFill>
              <a:srgbClr val="97D7DE"/>
            </a:solidFill>
            <a:prstDash val="solid"/>
            <a:round/>
            <a:headEnd type="none" w="sm" len="sm"/>
            <a:tailEnd type="none" w="sm" len="sm"/>
          </a:ln>
        </p:spPr>
      </p:cxnSp>
      <p:sp>
        <p:nvSpPr>
          <p:cNvPr id="290" name="Google Shape;290;g342118a75b3_0_414"/>
          <p:cNvSpPr txBox="1"/>
          <p:nvPr/>
        </p:nvSpPr>
        <p:spPr>
          <a:xfrm>
            <a:off x="2436039" y="5445922"/>
            <a:ext cx="1308300" cy="354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500" b="1">
                <a:latin typeface="Noto Sans"/>
                <a:ea typeface="Noto Sans"/>
                <a:cs typeface="Noto Sans"/>
                <a:sym typeface="Noto Sans"/>
              </a:rPr>
              <a:t>SoilTribes</a:t>
            </a:r>
            <a:endParaRPr sz="1900" b="1" i="0" u="none" strike="noStrike" cap="none">
              <a:solidFill>
                <a:srgbClr val="000000"/>
              </a:solidFill>
              <a:latin typeface="Arial"/>
              <a:ea typeface="Arial"/>
              <a:cs typeface="Arial"/>
              <a:sym typeface="Arial"/>
            </a:endParaRPr>
          </a:p>
        </p:txBody>
      </p:sp>
      <p:pic>
        <p:nvPicPr>
          <p:cNvPr id="291" name="Google Shape;291;g342118a75b3_0_414"/>
          <p:cNvPicPr preferRelativeResize="0"/>
          <p:nvPr/>
        </p:nvPicPr>
        <p:blipFill>
          <a:blip r:embed="rId29" cstate="email">
            <a:alphaModFix/>
            <a:extLst>
              <a:ext uri="{28A0092B-C50C-407E-A947-70E740481C1C}">
                <a14:useLocalDpi xmlns:a14="http://schemas.microsoft.com/office/drawing/2010/main"/>
              </a:ext>
            </a:extLst>
          </a:blip>
          <a:stretch>
            <a:fillRect/>
          </a:stretch>
        </p:blipFill>
        <p:spPr>
          <a:xfrm>
            <a:off x="1033450" y="3837910"/>
            <a:ext cx="1985941" cy="1174663"/>
          </a:xfrm>
          <a:prstGeom prst="rect">
            <a:avLst/>
          </a:prstGeom>
          <a:noFill/>
          <a:ln>
            <a:noFill/>
          </a:ln>
        </p:spPr>
      </p:pic>
      <p:pic>
        <p:nvPicPr>
          <p:cNvPr id="292" name="Google Shape;292;g342118a75b3_0_414"/>
          <p:cNvPicPr preferRelativeResize="0"/>
          <p:nvPr/>
        </p:nvPicPr>
        <p:blipFill>
          <a:blip r:embed="rId30" cstate="email">
            <a:alphaModFix/>
            <a:extLst>
              <a:ext uri="{28A0092B-C50C-407E-A947-70E740481C1C}">
                <a14:useLocalDpi xmlns:a14="http://schemas.microsoft.com/office/drawing/2010/main"/>
              </a:ext>
            </a:extLst>
          </a:blip>
          <a:stretch>
            <a:fillRect/>
          </a:stretch>
        </p:blipFill>
        <p:spPr>
          <a:xfrm>
            <a:off x="4404146" y="5226152"/>
            <a:ext cx="743401" cy="767832"/>
          </a:xfrm>
          <a:prstGeom prst="rect">
            <a:avLst/>
          </a:prstGeom>
          <a:noFill/>
          <a:ln>
            <a:noFill/>
          </a:ln>
        </p:spPr>
      </p:pic>
      <p:cxnSp>
        <p:nvCxnSpPr>
          <p:cNvPr id="293" name="Google Shape;293;g342118a75b3_0_414"/>
          <p:cNvCxnSpPr/>
          <p:nvPr/>
        </p:nvCxnSpPr>
        <p:spPr>
          <a:xfrm>
            <a:off x="5521739" y="1419513"/>
            <a:ext cx="524100" cy="0"/>
          </a:xfrm>
          <a:prstGeom prst="straightConnector1">
            <a:avLst/>
          </a:prstGeom>
          <a:noFill/>
          <a:ln w="38100" cap="flat" cmpd="sng">
            <a:solidFill>
              <a:srgbClr val="97D7DE"/>
            </a:solidFill>
            <a:prstDash val="solid"/>
            <a:round/>
            <a:headEnd type="none" w="sm" len="sm"/>
            <a:tailEnd type="none" w="sm" len="sm"/>
          </a:ln>
        </p:spPr>
      </p:cxnSp>
      <p:cxnSp>
        <p:nvCxnSpPr>
          <p:cNvPr id="294" name="Google Shape;294;g342118a75b3_0_414"/>
          <p:cNvCxnSpPr/>
          <p:nvPr/>
        </p:nvCxnSpPr>
        <p:spPr>
          <a:xfrm>
            <a:off x="2083554" y="5615663"/>
            <a:ext cx="524100" cy="0"/>
          </a:xfrm>
          <a:prstGeom prst="straightConnector1">
            <a:avLst/>
          </a:prstGeom>
          <a:noFill/>
          <a:ln w="38100" cap="flat" cmpd="sng">
            <a:solidFill>
              <a:srgbClr val="97D7DE"/>
            </a:solidFill>
            <a:prstDash val="solid"/>
            <a:round/>
            <a:headEnd type="none" w="sm" len="sm"/>
            <a:tailEnd type="none" w="sm" len="sm"/>
          </a:ln>
        </p:spPr>
      </p:cxnSp>
      <p:sp>
        <p:nvSpPr>
          <p:cNvPr id="295" name="Google Shape;295;g342118a75b3_0_414"/>
          <p:cNvSpPr txBox="1"/>
          <p:nvPr/>
        </p:nvSpPr>
        <p:spPr>
          <a:xfrm>
            <a:off x="429450" y="5395250"/>
            <a:ext cx="1833000" cy="523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800" b="1"/>
              <a:t>NBS</a:t>
            </a:r>
            <a:r>
              <a:rPr lang="en-GB" sz="1800" b="1">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4Drought</a:t>
            </a:r>
            <a:endParaRPr sz="1800" b="1"/>
          </a:p>
        </p:txBody>
      </p:sp>
      <p:sp>
        <p:nvSpPr>
          <p:cNvPr id="296" name="Google Shape;296;g342118a75b3_0_414"/>
          <p:cNvSpPr/>
          <p:nvPr/>
        </p:nvSpPr>
        <p:spPr>
          <a:xfrm>
            <a:off x="1155183" y="3837910"/>
            <a:ext cx="1674000" cy="1551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7" name="Google Shape;297;g342118a75b3_0_414"/>
          <p:cNvSpPr/>
          <p:nvPr/>
        </p:nvSpPr>
        <p:spPr>
          <a:xfrm>
            <a:off x="1155207" y="2214989"/>
            <a:ext cx="1674000" cy="1551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342118a75b3_0_8"/>
          <p:cNvSpPr txBox="1">
            <a:spLocks noGrp="1"/>
          </p:cNvSpPr>
          <p:nvPr>
            <p:ph type="sldNum" idx="12"/>
          </p:nvPr>
        </p:nvSpPr>
        <p:spPr>
          <a:xfrm>
            <a:off x="11460300" y="6459623"/>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24</a:t>
            </a:fld>
            <a:endParaRPr/>
          </a:p>
        </p:txBody>
      </p:sp>
      <p:pic>
        <p:nvPicPr>
          <p:cNvPr id="303" name="Google Shape;303;g342118a75b3_0_8" title="ICLEI-europe-mainlogo-RGB.jp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10900" y="0"/>
            <a:ext cx="1731575" cy="1586648"/>
          </a:xfrm>
          <a:prstGeom prst="rect">
            <a:avLst/>
          </a:prstGeom>
          <a:noFill/>
          <a:ln>
            <a:noFill/>
          </a:ln>
        </p:spPr>
      </p:pic>
      <p:sp>
        <p:nvSpPr>
          <p:cNvPr id="304" name="Google Shape;304;g342118a75b3_0_8"/>
          <p:cNvSpPr txBox="1"/>
          <p:nvPr/>
        </p:nvSpPr>
        <p:spPr>
          <a:xfrm>
            <a:off x="4431610" y="450552"/>
            <a:ext cx="4494600" cy="831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2800" b="1">
                <a:solidFill>
                  <a:srgbClr val="666666"/>
                </a:solidFill>
              </a:rPr>
              <a:t>Written Consultation</a:t>
            </a:r>
            <a:endParaRPr sz="2800" b="1">
              <a:solidFill>
                <a:srgbClr val="666666"/>
              </a:solidFill>
            </a:endParaRPr>
          </a:p>
        </p:txBody>
      </p:sp>
      <p:pic>
        <p:nvPicPr>
          <p:cNvPr id="305" name="Google Shape;305;g342118a75b3_0_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764248"/>
            <a:ext cx="12191998" cy="43535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42118a75b3_0_379"/>
          <p:cNvSpPr txBox="1">
            <a:spLocks noGrp="1"/>
          </p:cNvSpPr>
          <p:nvPr>
            <p:ph type="sldNum" idx="12"/>
          </p:nvPr>
        </p:nvSpPr>
        <p:spPr>
          <a:xfrm>
            <a:off x="11460300" y="6459623"/>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25</a:t>
            </a:fld>
            <a:endParaRPr/>
          </a:p>
        </p:txBody>
      </p:sp>
      <p:pic>
        <p:nvPicPr>
          <p:cNvPr id="311" name="Google Shape;311;g342118a75b3_0_379" title="ICLEI-europe-mainlogo-RGB.jp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10900" y="0"/>
            <a:ext cx="1731575" cy="1586648"/>
          </a:xfrm>
          <a:prstGeom prst="rect">
            <a:avLst/>
          </a:prstGeom>
          <a:noFill/>
          <a:ln>
            <a:noFill/>
          </a:ln>
        </p:spPr>
      </p:pic>
      <p:sp>
        <p:nvSpPr>
          <p:cNvPr id="312" name="Google Shape;312;g342118a75b3_0_379"/>
          <p:cNvSpPr txBox="1"/>
          <p:nvPr/>
        </p:nvSpPr>
        <p:spPr>
          <a:xfrm>
            <a:off x="5943326" y="506975"/>
            <a:ext cx="26247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018"/>
              <a:buNone/>
            </a:pPr>
            <a:r>
              <a:rPr lang="en-GB" sz="2790" b="1">
                <a:solidFill>
                  <a:srgbClr val="666666"/>
                </a:solidFill>
              </a:rPr>
              <a:t>Workshops</a:t>
            </a:r>
            <a:endParaRPr sz="2790" b="1">
              <a:solidFill>
                <a:srgbClr val="666666"/>
              </a:solidFill>
            </a:endParaRPr>
          </a:p>
        </p:txBody>
      </p:sp>
      <p:pic>
        <p:nvPicPr>
          <p:cNvPr id="313" name="Google Shape;313;g342118a75b3_0_379" descr="Calendar&#10;&#10;Description automatically generated with medium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378650"/>
            <a:ext cx="12221497" cy="50809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342118a75b3_0_388"/>
          <p:cNvSpPr txBox="1">
            <a:spLocks noGrp="1"/>
          </p:cNvSpPr>
          <p:nvPr>
            <p:ph type="sldNum" idx="12"/>
          </p:nvPr>
        </p:nvSpPr>
        <p:spPr>
          <a:xfrm>
            <a:off x="11460300" y="6459623"/>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26</a:t>
            </a:fld>
            <a:endParaRPr/>
          </a:p>
        </p:txBody>
      </p:sp>
      <p:pic>
        <p:nvPicPr>
          <p:cNvPr id="319" name="Google Shape;319;g342118a75b3_0_388" title="ICLEI-europe-mainlogo-RGB.jp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1100" y="1551425"/>
            <a:ext cx="1731575" cy="1586648"/>
          </a:xfrm>
          <a:prstGeom prst="rect">
            <a:avLst/>
          </a:prstGeom>
          <a:noFill/>
          <a:ln>
            <a:noFill/>
          </a:ln>
        </p:spPr>
      </p:pic>
      <p:pic>
        <p:nvPicPr>
          <p:cNvPr id="320" name="Google Shape;320;g342118a75b3_0_38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28900" y="0"/>
            <a:ext cx="8225774" cy="6857999"/>
          </a:xfrm>
          <a:prstGeom prst="rect">
            <a:avLst/>
          </a:prstGeom>
          <a:noFill/>
          <a:ln>
            <a:noFill/>
          </a:ln>
        </p:spPr>
      </p:pic>
      <p:sp>
        <p:nvSpPr>
          <p:cNvPr id="321" name="Google Shape;321;g342118a75b3_0_388"/>
          <p:cNvSpPr txBox="1"/>
          <p:nvPr/>
        </p:nvSpPr>
        <p:spPr>
          <a:xfrm>
            <a:off x="2772375" y="0"/>
            <a:ext cx="4472100" cy="339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solidFill>
                  <a:schemeClr val="dk1"/>
                </a:solidFill>
                <a:latin typeface="Gill Sans"/>
                <a:ea typeface="Gill Sans"/>
                <a:cs typeface="Gill Sans"/>
                <a:sym typeface="Gill Sans"/>
              </a:rPr>
              <a:t>Urban Nature Plans Methodology</a:t>
            </a:r>
            <a:endParaRPr sz="2000">
              <a:solidFill>
                <a:schemeClr val="dk1"/>
              </a:solidFill>
              <a:latin typeface="Gill Sans"/>
              <a:ea typeface="Gill Sans"/>
              <a:cs typeface="Gill Sans"/>
              <a:sym typeface="Gill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342118a75b3_0_396"/>
          <p:cNvSpPr txBox="1">
            <a:spLocks noGrp="1"/>
          </p:cNvSpPr>
          <p:nvPr>
            <p:ph type="sldNum" idx="12"/>
          </p:nvPr>
        </p:nvSpPr>
        <p:spPr>
          <a:xfrm>
            <a:off x="11460300" y="6459623"/>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27</a:t>
            </a:fld>
            <a:endParaRPr/>
          </a:p>
        </p:txBody>
      </p:sp>
      <p:pic>
        <p:nvPicPr>
          <p:cNvPr id="327" name="Google Shape;327;g342118a75b3_0_396" title="ICLEI-europe-mainlogo-RGB.jp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10900" y="0"/>
            <a:ext cx="1731575" cy="1586648"/>
          </a:xfrm>
          <a:prstGeom prst="rect">
            <a:avLst/>
          </a:prstGeom>
          <a:noFill/>
          <a:ln>
            <a:noFill/>
          </a:ln>
        </p:spPr>
      </p:pic>
      <p:sp>
        <p:nvSpPr>
          <p:cNvPr id="328" name="Google Shape;328;g342118a75b3_0_396"/>
          <p:cNvSpPr txBox="1"/>
          <p:nvPr/>
        </p:nvSpPr>
        <p:spPr>
          <a:xfrm>
            <a:off x="4089400" y="445025"/>
            <a:ext cx="4635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20" b="1">
                <a:solidFill>
                  <a:srgbClr val="666666"/>
                </a:solidFill>
              </a:rPr>
              <a:t>Urban Nature Plan Toolkit</a:t>
            </a:r>
            <a:endParaRPr sz="3420" b="1">
              <a:solidFill>
                <a:srgbClr val="666666"/>
              </a:solidFill>
            </a:endParaRPr>
          </a:p>
        </p:txBody>
      </p:sp>
      <p:sp>
        <p:nvSpPr>
          <p:cNvPr id="329" name="Google Shape;329;g342118a75b3_0_396"/>
          <p:cNvSpPr txBox="1"/>
          <p:nvPr/>
        </p:nvSpPr>
        <p:spPr>
          <a:xfrm>
            <a:off x="1912970" y="1762956"/>
            <a:ext cx="8001900" cy="1169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666666"/>
              </a:buClr>
              <a:buSzPts val="1600"/>
              <a:buChar char="●"/>
            </a:pPr>
            <a:r>
              <a:rPr lang="en-GB" sz="1600">
                <a:solidFill>
                  <a:srgbClr val="666666"/>
                </a:solidFill>
              </a:rPr>
              <a:t>Support cities in the implementation of the Urban Nature Plans</a:t>
            </a:r>
            <a:endParaRPr sz="1600">
              <a:solidFill>
                <a:srgbClr val="666666"/>
              </a:solidFill>
            </a:endParaRPr>
          </a:p>
          <a:p>
            <a:pPr marL="457200" lvl="0" indent="-330200" algn="l" rtl="0">
              <a:spcBef>
                <a:spcPts val="0"/>
              </a:spcBef>
              <a:spcAft>
                <a:spcPts val="0"/>
              </a:spcAft>
              <a:buClr>
                <a:srgbClr val="666666"/>
              </a:buClr>
              <a:buSzPts val="1600"/>
              <a:buChar char="●"/>
            </a:pPr>
            <a:r>
              <a:rPr lang="en-GB" sz="1600">
                <a:solidFill>
                  <a:srgbClr val="666666"/>
                </a:solidFill>
              </a:rPr>
              <a:t>Structured around the phases and steps</a:t>
            </a:r>
            <a:endParaRPr sz="1600">
              <a:solidFill>
                <a:srgbClr val="666666"/>
              </a:solidFill>
            </a:endParaRPr>
          </a:p>
          <a:p>
            <a:pPr marL="457200" lvl="0" indent="-330200" algn="l" rtl="0">
              <a:spcBef>
                <a:spcPts val="0"/>
              </a:spcBef>
              <a:spcAft>
                <a:spcPts val="0"/>
              </a:spcAft>
              <a:buClr>
                <a:srgbClr val="666666"/>
              </a:buClr>
              <a:buSzPts val="1600"/>
              <a:buChar char="●"/>
            </a:pPr>
            <a:r>
              <a:rPr lang="en-GB" sz="1600">
                <a:solidFill>
                  <a:srgbClr val="666666"/>
                </a:solidFill>
              </a:rPr>
              <a:t>Tools ranging from EU level data to citizen-led initiatives</a:t>
            </a:r>
            <a:endParaRPr sz="1600">
              <a:solidFill>
                <a:srgbClr val="666666"/>
              </a:solidFill>
            </a:endParaRPr>
          </a:p>
          <a:p>
            <a:pPr marL="457200" lvl="0" indent="-330200" algn="l" rtl="0">
              <a:spcBef>
                <a:spcPts val="0"/>
              </a:spcBef>
              <a:spcAft>
                <a:spcPts val="0"/>
              </a:spcAft>
              <a:buClr>
                <a:srgbClr val="666666"/>
              </a:buClr>
              <a:buSzPts val="1600"/>
              <a:buChar char="●"/>
            </a:pPr>
            <a:r>
              <a:rPr lang="en-GB" sz="1600">
                <a:solidFill>
                  <a:srgbClr val="666666"/>
                </a:solidFill>
              </a:rPr>
              <a:t>Each tool includes an overview, ‘how to use’ and ‘alternatives’</a:t>
            </a:r>
            <a:endParaRPr sz="1600">
              <a:solidFill>
                <a:srgbClr val="666666"/>
              </a:solidFill>
            </a:endParaRPr>
          </a:p>
        </p:txBody>
      </p:sp>
      <p:pic>
        <p:nvPicPr>
          <p:cNvPr id="330" name="Google Shape;330;g342118a75b3_0_39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72825" y="3490821"/>
            <a:ext cx="3176559" cy="2777818"/>
          </a:xfrm>
          <a:prstGeom prst="rect">
            <a:avLst/>
          </a:prstGeom>
          <a:noFill/>
          <a:ln>
            <a:noFill/>
          </a:ln>
        </p:spPr>
      </p:pic>
      <p:pic>
        <p:nvPicPr>
          <p:cNvPr id="331" name="Google Shape;331;g342118a75b3_0_39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497991" y="5415749"/>
            <a:ext cx="831863" cy="483376"/>
          </a:xfrm>
          <a:prstGeom prst="rect">
            <a:avLst/>
          </a:prstGeom>
          <a:noFill/>
          <a:ln>
            <a:noFill/>
          </a:ln>
        </p:spPr>
      </p:pic>
      <p:pic>
        <p:nvPicPr>
          <p:cNvPr id="332" name="Google Shape;332;g342118a75b3_0_39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478431" y="3431214"/>
            <a:ext cx="2660590" cy="3028416"/>
          </a:xfrm>
          <a:prstGeom prst="rect">
            <a:avLst/>
          </a:prstGeom>
          <a:noFill/>
          <a:ln>
            <a:noFill/>
          </a:ln>
        </p:spPr>
      </p:pic>
      <p:pic>
        <p:nvPicPr>
          <p:cNvPr id="333" name="Google Shape;333;g342118a75b3_0_39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583628" y="3991733"/>
            <a:ext cx="2660589" cy="142401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6"/>
          <p:cNvSpPr txBox="1">
            <a:spLocks noGrp="1"/>
          </p:cNvSpPr>
          <p:nvPr>
            <p:ph type="title"/>
          </p:nvPr>
        </p:nvSpPr>
        <p:spPr>
          <a:xfrm>
            <a:off x="2311574" y="196675"/>
            <a:ext cx="83565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400"/>
              <a:buNone/>
            </a:pPr>
            <a:r>
              <a:rPr lang="en-GB">
                <a:solidFill>
                  <a:schemeClr val="accent1"/>
                </a:solidFill>
              </a:rPr>
              <a:t>The UNP+ Project</a:t>
            </a:r>
            <a:endParaRPr>
              <a:solidFill>
                <a:schemeClr val="accent1"/>
              </a:solidFill>
            </a:endParaRPr>
          </a:p>
        </p:txBody>
      </p:sp>
      <p:sp>
        <p:nvSpPr>
          <p:cNvPr id="339" name="Google Shape;339;p6"/>
          <p:cNvSpPr txBox="1">
            <a:spLocks noGrp="1"/>
          </p:cNvSpPr>
          <p:nvPr>
            <p:ph type="body" idx="1"/>
          </p:nvPr>
        </p:nvSpPr>
        <p:spPr>
          <a:xfrm>
            <a:off x="838200" y="1957971"/>
            <a:ext cx="6404811" cy="440673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a:t>UNP+ proposes a </a:t>
            </a:r>
            <a:r>
              <a:rPr lang="en-GB" b="1"/>
              <a:t>next generation Urban Nature Plan framework for European Cities. </a:t>
            </a:r>
            <a:endParaRPr/>
          </a:p>
          <a:p>
            <a:pPr marL="0" lvl="0" indent="0" algn="l" rtl="0">
              <a:lnSpc>
                <a:spcPct val="90000"/>
              </a:lnSpc>
              <a:spcBef>
                <a:spcPts val="1000"/>
              </a:spcBef>
              <a:spcAft>
                <a:spcPts val="0"/>
              </a:spcAft>
              <a:buClr>
                <a:schemeClr val="dk1"/>
              </a:buClr>
              <a:buSzPts val="2800"/>
              <a:buNone/>
            </a:pPr>
            <a:endParaRPr b="1"/>
          </a:p>
          <a:p>
            <a:pPr marL="0" lvl="0" indent="0" algn="l" rtl="0">
              <a:lnSpc>
                <a:spcPct val="90000"/>
              </a:lnSpc>
              <a:spcBef>
                <a:spcPts val="1000"/>
              </a:spcBef>
              <a:spcAft>
                <a:spcPts val="0"/>
              </a:spcAft>
              <a:buClr>
                <a:schemeClr val="dk1"/>
              </a:buClr>
              <a:buSzPts val="2800"/>
              <a:buNone/>
            </a:pPr>
            <a:r>
              <a:rPr lang="en-GB"/>
              <a:t>This is a </a:t>
            </a:r>
            <a:r>
              <a:rPr lang="en-GB" b="1"/>
              <a:t>forward-looking, systemic, integrated, and inclusive planning instrument </a:t>
            </a:r>
            <a:r>
              <a:rPr lang="en-GB"/>
              <a:t>capable of realising meaningful and lasting impacts in </a:t>
            </a:r>
            <a:r>
              <a:rPr lang="en-GB" b="1"/>
              <a:t>bending the curve of biodiversity loss. </a:t>
            </a:r>
            <a:endParaRPr/>
          </a:p>
        </p:txBody>
      </p:sp>
      <p:pic>
        <p:nvPicPr>
          <p:cNvPr id="340" name="Google Shape;340;p6" descr="A green city landscape with buildings and trees&#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43011" y="2144502"/>
            <a:ext cx="4550171" cy="3317833"/>
          </a:xfrm>
          <a:prstGeom prst="rect">
            <a:avLst/>
          </a:prstGeom>
          <a:noFill/>
          <a:ln>
            <a:noFill/>
          </a:ln>
        </p:spPr>
      </p:pic>
      <p:sp>
        <p:nvSpPr>
          <p:cNvPr id="341" name="Google Shape;341;p6"/>
          <p:cNvSpPr txBox="1">
            <a:spLocks noGrp="1"/>
          </p:cNvSpPr>
          <p:nvPr>
            <p:ph type="sldNum" idx="12"/>
          </p:nvPr>
        </p:nvSpPr>
        <p:spPr>
          <a:xfrm>
            <a:off x="11460300" y="647029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9"/>
          <p:cNvSpPr txBox="1">
            <a:spLocks noGrp="1"/>
          </p:cNvSpPr>
          <p:nvPr>
            <p:ph type="title"/>
          </p:nvPr>
        </p:nvSpPr>
        <p:spPr>
          <a:xfrm>
            <a:off x="2371725" y="172620"/>
            <a:ext cx="898207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GB">
                <a:solidFill>
                  <a:schemeClr val="accent1"/>
                </a:solidFill>
              </a:rPr>
              <a:t>Intended Outcomes</a:t>
            </a:r>
            <a:endParaRPr>
              <a:solidFill>
                <a:schemeClr val="accent1"/>
              </a:solidFill>
            </a:endParaRPr>
          </a:p>
        </p:txBody>
      </p:sp>
      <p:sp>
        <p:nvSpPr>
          <p:cNvPr id="347" name="Google Shape;347;p9"/>
          <p:cNvSpPr txBox="1">
            <a:spLocks noGrp="1"/>
          </p:cNvSpPr>
          <p:nvPr>
            <p:ph type="body" idx="1"/>
          </p:nvPr>
        </p:nvSpPr>
        <p:spPr>
          <a:xfrm>
            <a:off x="1006876" y="5897154"/>
            <a:ext cx="10515600" cy="121440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chemeClr val="dk1"/>
              </a:buClr>
              <a:buSzPts val="2800"/>
              <a:buNone/>
            </a:pPr>
            <a:r>
              <a:rPr lang="en-GB"/>
              <a:t>Transform urban ecosystems by embracing and enhancing</a:t>
            </a:r>
            <a:endParaRPr/>
          </a:p>
          <a:p>
            <a:pPr marL="0" lvl="0" indent="0" algn="ctr" rtl="0">
              <a:lnSpc>
                <a:spcPct val="80000"/>
              </a:lnSpc>
              <a:spcBef>
                <a:spcPts val="0"/>
              </a:spcBef>
              <a:spcAft>
                <a:spcPts val="0"/>
              </a:spcAft>
              <a:buClr>
                <a:schemeClr val="dk1"/>
              </a:buClr>
              <a:buSzPts val="2800"/>
              <a:buNone/>
            </a:pPr>
            <a:r>
              <a:rPr lang="en-GB"/>
              <a:t>biodiversity protection and sustainability</a:t>
            </a:r>
            <a:endParaRPr/>
          </a:p>
        </p:txBody>
      </p:sp>
      <p:grpSp>
        <p:nvGrpSpPr>
          <p:cNvPr id="348" name="Google Shape;348;p9"/>
          <p:cNvGrpSpPr/>
          <p:nvPr/>
        </p:nvGrpSpPr>
        <p:grpSpPr>
          <a:xfrm>
            <a:off x="1517095" y="1360503"/>
            <a:ext cx="9366927" cy="4460453"/>
            <a:chOff x="0" y="0"/>
            <a:chExt cx="9366927" cy="4460453"/>
          </a:xfrm>
        </p:grpSpPr>
        <p:sp>
          <p:nvSpPr>
            <p:cNvPr id="349" name="Google Shape;349;p9"/>
            <p:cNvSpPr/>
            <p:nvPr/>
          </p:nvSpPr>
          <p:spPr>
            <a:xfrm>
              <a:off x="0" y="0"/>
              <a:ext cx="1829478" cy="4460453"/>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9"/>
            <p:cNvSpPr txBox="1"/>
            <p:nvPr/>
          </p:nvSpPr>
          <p:spPr>
            <a:xfrm>
              <a:off x="0" y="1784181"/>
              <a:ext cx="1829478" cy="1784181"/>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GB" sz="1300" b="0" i="0" u="none" strike="noStrike" cap="none">
                  <a:solidFill>
                    <a:schemeClr val="lt1"/>
                  </a:solidFill>
                  <a:latin typeface="Gill Sans"/>
                  <a:ea typeface="Gill Sans"/>
                  <a:cs typeface="Gill Sans"/>
                  <a:sym typeface="Gill Sans"/>
                </a:rPr>
                <a:t>Leverage the power of co-creation to</a:t>
              </a:r>
              <a:r>
                <a:rPr lang="en-GB" sz="1300" b="1" i="0" u="none" strike="noStrike" cap="none">
                  <a:solidFill>
                    <a:schemeClr val="lt1"/>
                  </a:solidFill>
                  <a:latin typeface="Gill Sans"/>
                  <a:ea typeface="Gill Sans"/>
                  <a:cs typeface="Gill Sans"/>
                  <a:sym typeface="Gill Sans"/>
                </a:rPr>
                <a:t> test, assess, and ultimately improve the UNP framework</a:t>
              </a:r>
              <a:r>
                <a:rPr lang="en-GB" sz="1300" b="0" i="0" u="none" strike="noStrike" cap="none">
                  <a:solidFill>
                    <a:schemeClr val="lt1"/>
                  </a:solidFill>
                  <a:latin typeface="Gill Sans"/>
                  <a:ea typeface="Gill Sans"/>
                  <a:cs typeface="Gill Sans"/>
                  <a:sym typeface="Gill Sans"/>
                </a:rPr>
                <a:t>, supporting partner cities in achieving ambitious EU environmental targets.</a:t>
              </a:r>
              <a:endParaRPr sz="1400" b="0" i="0" u="none" strike="noStrike" cap="none">
                <a:solidFill>
                  <a:srgbClr val="000000"/>
                </a:solidFill>
                <a:latin typeface="Arial"/>
                <a:ea typeface="Arial"/>
                <a:cs typeface="Arial"/>
                <a:sym typeface="Arial"/>
              </a:endParaRPr>
            </a:p>
          </p:txBody>
        </p:sp>
        <p:sp>
          <p:nvSpPr>
            <p:cNvPr id="351" name="Google Shape;351;p9"/>
            <p:cNvSpPr/>
            <p:nvPr/>
          </p:nvSpPr>
          <p:spPr>
            <a:xfrm>
              <a:off x="172073" y="267627"/>
              <a:ext cx="1485330" cy="1485330"/>
            </a:xfrm>
            <a:prstGeom prst="ellipse">
              <a:avLst/>
            </a:prstGeom>
            <a:blipFill rotWithShape="1">
              <a:blip r:embed="rId3"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9"/>
            <p:cNvSpPr/>
            <p:nvPr/>
          </p:nvSpPr>
          <p:spPr>
            <a:xfrm>
              <a:off x="1884362" y="0"/>
              <a:ext cx="1829478" cy="4460453"/>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9"/>
            <p:cNvSpPr txBox="1"/>
            <p:nvPr/>
          </p:nvSpPr>
          <p:spPr>
            <a:xfrm>
              <a:off x="1884362" y="1784181"/>
              <a:ext cx="1829478" cy="1784181"/>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GB" sz="1300" b="0" i="0" u="none" strike="noStrike" cap="none">
                  <a:solidFill>
                    <a:schemeClr val="lt1"/>
                  </a:solidFill>
                  <a:latin typeface="Gill Sans"/>
                  <a:ea typeface="Gill Sans"/>
                  <a:cs typeface="Gill Sans"/>
                  <a:sym typeface="Gill Sans"/>
                </a:rPr>
                <a:t>Facilitate </a:t>
              </a:r>
              <a:r>
                <a:rPr lang="en-GB" sz="1300" b="1" i="0" u="none" strike="noStrike" cap="none">
                  <a:solidFill>
                    <a:schemeClr val="lt1"/>
                  </a:solidFill>
                  <a:latin typeface="Gill Sans"/>
                  <a:ea typeface="Gill Sans"/>
                  <a:cs typeface="Gill Sans"/>
                  <a:sym typeface="Gill Sans"/>
                </a:rPr>
                <a:t>peer to peer and reflexive learning</a:t>
              </a:r>
              <a:r>
                <a:rPr lang="en-GB" sz="1300" b="0" i="0" u="none" strike="noStrike" cap="none">
                  <a:solidFill>
                    <a:schemeClr val="lt1"/>
                  </a:solidFill>
                  <a:latin typeface="Gill Sans"/>
                  <a:ea typeface="Gill Sans"/>
                  <a:cs typeface="Gill Sans"/>
                  <a:sym typeface="Gill Sans"/>
                </a:rPr>
                <a:t> opportunities for participating cities.</a:t>
              </a:r>
              <a:endParaRPr sz="1400" b="0" i="0" u="none" strike="noStrike" cap="none">
                <a:solidFill>
                  <a:srgbClr val="000000"/>
                </a:solidFill>
                <a:latin typeface="Arial"/>
                <a:ea typeface="Arial"/>
                <a:cs typeface="Arial"/>
                <a:sym typeface="Arial"/>
              </a:endParaRPr>
            </a:p>
          </p:txBody>
        </p:sp>
        <p:sp>
          <p:nvSpPr>
            <p:cNvPr id="354" name="Google Shape;354;p9"/>
            <p:cNvSpPr/>
            <p:nvPr/>
          </p:nvSpPr>
          <p:spPr>
            <a:xfrm>
              <a:off x="2056436" y="267627"/>
              <a:ext cx="1485330" cy="1485330"/>
            </a:xfrm>
            <a:prstGeom prst="ellipse">
              <a:avLst/>
            </a:prstGeom>
            <a:blipFill rotWithShape="1">
              <a:blip r:embed="rId4"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9"/>
            <p:cNvSpPr/>
            <p:nvPr/>
          </p:nvSpPr>
          <p:spPr>
            <a:xfrm>
              <a:off x="3768724" y="0"/>
              <a:ext cx="1829478" cy="4460453"/>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9"/>
            <p:cNvSpPr txBox="1"/>
            <p:nvPr/>
          </p:nvSpPr>
          <p:spPr>
            <a:xfrm>
              <a:off x="3768724" y="1784181"/>
              <a:ext cx="1829478" cy="1784181"/>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GB" sz="1300" b="0" i="0" u="none" strike="noStrike" cap="none">
                  <a:solidFill>
                    <a:schemeClr val="lt1"/>
                  </a:solidFill>
                  <a:latin typeface="Gill Sans"/>
                  <a:ea typeface="Gill Sans"/>
                  <a:cs typeface="Gill Sans"/>
                  <a:sym typeface="Gill Sans"/>
                </a:rPr>
                <a:t>Support participating cities in i</a:t>
              </a:r>
              <a:r>
                <a:rPr lang="en-GB" sz="1300" b="1" i="0" u="none" strike="noStrike" cap="none">
                  <a:solidFill>
                    <a:schemeClr val="lt1"/>
                  </a:solidFill>
                  <a:latin typeface="Gill Sans"/>
                  <a:ea typeface="Gill Sans"/>
                  <a:cs typeface="Gill Sans"/>
                  <a:sym typeface="Gill Sans"/>
                </a:rPr>
                <a:t>ntegrating justice and equity into spatial planning processes</a:t>
              </a:r>
              <a:r>
                <a:rPr lang="en-GB" sz="1300" b="0" i="0" u="none" strike="noStrike" cap="none">
                  <a:solidFill>
                    <a:schemeClr val="lt1"/>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p:txBody>
        </p:sp>
        <p:sp>
          <p:nvSpPr>
            <p:cNvPr id="357" name="Google Shape;357;p9"/>
            <p:cNvSpPr/>
            <p:nvPr/>
          </p:nvSpPr>
          <p:spPr>
            <a:xfrm>
              <a:off x="3940798" y="267627"/>
              <a:ext cx="1485330" cy="1485330"/>
            </a:xfrm>
            <a:prstGeom prst="ellipse">
              <a:avLst/>
            </a:prstGeom>
            <a:blipFill rotWithShape="1">
              <a:blip r:embed="rId5"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9"/>
            <p:cNvSpPr/>
            <p:nvPr/>
          </p:nvSpPr>
          <p:spPr>
            <a:xfrm>
              <a:off x="5653087" y="0"/>
              <a:ext cx="1829478" cy="4460453"/>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9"/>
            <p:cNvSpPr txBox="1"/>
            <p:nvPr/>
          </p:nvSpPr>
          <p:spPr>
            <a:xfrm>
              <a:off x="5653087" y="1784181"/>
              <a:ext cx="1829478" cy="1784181"/>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GB" sz="1300" b="0" i="0" u="none" strike="noStrike" cap="none">
                  <a:solidFill>
                    <a:schemeClr val="lt1"/>
                  </a:solidFill>
                  <a:latin typeface="Gill Sans"/>
                  <a:ea typeface="Gill Sans"/>
                  <a:cs typeface="Gill Sans"/>
                  <a:sym typeface="Gill Sans"/>
                </a:rPr>
                <a:t>Foster </a:t>
              </a:r>
              <a:r>
                <a:rPr lang="en-GB" sz="1300" b="1" i="0" u="none" strike="noStrike" cap="none">
                  <a:solidFill>
                    <a:schemeClr val="lt1"/>
                  </a:solidFill>
                  <a:latin typeface="Gill Sans"/>
                  <a:ea typeface="Gill Sans"/>
                  <a:cs typeface="Gill Sans"/>
                  <a:sym typeface="Gill Sans"/>
                </a:rPr>
                <a:t>public private partnerships, inspire collaborative business models, and encourage innovative financing</a:t>
              </a:r>
              <a:r>
                <a:rPr lang="en-GB" sz="1300" b="0" i="0" u="none" strike="noStrike" cap="none">
                  <a:solidFill>
                    <a:schemeClr val="lt1"/>
                  </a:solidFill>
                  <a:latin typeface="Gill Sans"/>
                  <a:ea typeface="Gill Sans"/>
                  <a:cs typeface="Gill Sans"/>
                  <a:sym typeface="Gill Sans"/>
                </a:rPr>
                <a:t> within the field of nature-based solutions.</a:t>
              </a:r>
              <a:endParaRPr sz="1400" b="0" i="0" u="none" strike="noStrike" cap="none">
                <a:solidFill>
                  <a:srgbClr val="000000"/>
                </a:solidFill>
                <a:latin typeface="Arial"/>
                <a:ea typeface="Arial"/>
                <a:cs typeface="Arial"/>
                <a:sym typeface="Arial"/>
              </a:endParaRPr>
            </a:p>
          </p:txBody>
        </p:sp>
        <p:sp>
          <p:nvSpPr>
            <p:cNvPr id="360" name="Google Shape;360;p9"/>
            <p:cNvSpPr/>
            <p:nvPr/>
          </p:nvSpPr>
          <p:spPr>
            <a:xfrm>
              <a:off x="5825161" y="267627"/>
              <a:ext cx="1485330" cy="1485330"/>
            </a:xfrm>
            <a:prstGeom prst="ellipse">
              <a:avLst/>
            </a:prstGeom>
            <a:blipFill rotWithShape="1">
              <a:blip r:embed="rId6"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9"/>
            <p:cNvSpPr/>
            <p:nvPr/>
          </p:nvSpPr>
          <p:spPr>
            <a:xfrm>
              <a:off x="7537449" y="0"/>
              <a:ext cx="1829478" cy="4460453"/>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9"/>
            <p:cNvSpPr txBox="1"/>
            <p:nvPr/>
          </p:nvSpPr>
          <p:spPr>
            <a:xfrm>
              <a:off x="7537449" y="1784181"/>
              <a:ext cx="1829478" cy="1784181"/>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GB" sz="1300" b="0" i="0" u="none" strike="noStrike" cap="none">
                  <a:solidFill>
                    <a:schemeClr val="lt1"/>
                  </a:solidFill>
                  <a:latin typeface="Gill Sans"/>
                  <a:ea typeface="Gill Sans"/>
                  <a:cs typeface="Gill Sans"/>
                  <a:sym typeface="Gill Sans"/>
                </a:rPr>
                <a:t>Create and test </a:t>
              </a:r>
              <a:r>
                <a:rPr lang="en-GB" sz="1300" b="1" i="0" u="none" strike="noStrike" cap="none">
                  <a:solidFill>
                    <a:schemeClr val="lt1"/>
                  </a:solidFill>
                  <a:latin typeface="Gill Sans"/>
                  <a:ea typeface="Gill Sans"/>
                  <a:cs typeface="Gill Sans"/>
                  <a:sym typeface="Gill Sans"/>
                </a:rPr>
                <a:t>planning and evaluation tools</a:t>
              </a:r>
              <a:r>
                <a:rPr lang="en-GB" sz="1300" b="0" i="0" u="none" strike="noStrike" cap="none">
                  <a:solidFill>
                    <a:schemeClr val="lt1"/>
                  </a:solidFill>
                  <a:latin typeface="Gill Sans"/>
                  <a:ea typeface="Gill Sans"/>
                  <a:cs typeface="Gill Sans"/>
                  <a:sym typeface="Gill Sans"/>
                </a:rPr>
                <a:t> that link social, environmental, and more-than-human justice and resilience perspectives.</a:t>
              </a:r>
              <a:endParaRPr sz="1400" b="0" i="0" u="none" strike="noStrike" cap="none">
                <a:solidFill>
                  <a:srgbClr val="000000"/>
                </a:solidFill>
                <a:latin typeface="Arial"/>
                <a:ea typeface="Arial"/>
                <a:cs typeface="Arial"/>
                <a:sym typeface="Arial"/>
              </a:endParaRPr>
            </a:p>
          </p:txBody>
        </p:sp>
        <p:sp>
          <p:nvSpPr>
            <p:cNvPr id="363" name="Google Shape;363;p9"/>
            <p:cNvSpPr/>
            <p:nvPr/>
          </p:nvSpPr>
          <p:spPr>
            <a:xfrm>
              <a:off x="7709523" y="267627"/>
              <a:ext cx="1485330" cy="1485330"/>
            </a:xfrm>
            <a:prstGeom prst="ellipse">
              <a:avLst/>
            </a:prstGeom>
            <a:blipFill rotWithShape="1">
              <a:blip r:embed="rId7" cstate="email">
                <a:alphaModFix/>
                <a:extLst>
                  <a:ext uri="{28A0092B-C50C-407E-A947-70E740481C1C}">
                    <a14:useLocalDpi xmlns:a14="http://schemas.microsoft.com/office/drawing/2010/main"/>
                  </a:ext>
                </a:extLst>
              </a:blip>
              <a:stretch>
                <a:fillRect/>
              </a:stretch>
            </a:bli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9"/>
            <p:cNvSpPr/>
            <p:nvPr/>
          </p:nvSpPr>
          <p:spPr>
            <a:xfrm>
              <a:off x="374677" y="3568362"/>
              <a:ext cx="8617573" cy="669067"/>
            </a:xfrm>
            <a:prstGeom prst="leftRightArrow">
              <a:avLst>
                <a:gd name="adj1" fmla="val 50000"/>
                <a:gd name="adj2" fmla="val 50000"/>
              </a:avLst>
            </a:prstGeom>
            <a:solidFill>
              <a:srgbClr val="AEB4AD"/>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5" name="Google Shape;365;p9"/>
          <p:cNvSpPr txBox="1">
            <a:spLocks noGrp="1"/>
          </p:cNvSpPr>
          <p:nvPr>
            <p:ph type="sldNum" idx="12"/>
          </p:nvPr>
        </p:nvSpPr>
        <p:spPr>
          <a:xfrm>
            <a:off x="11443502" y="649292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562D-71E0-3850-ED7B-DE4572D88BFE}"/>
              </a:ext>
            </a:extLst>
          </p:cNvPr>
          <p:cNvSpPr>
            <a:spLocks noGrp="1"/>
          </p:cNvSpPr>
          <p:nvPr>
            <p:ph type="title"/>
          </p:nvPr>
        </p:nvSpPr>
        <p:spPr>
          <a:xfrm>
            <a:off x="372959" y="333789"/>
            <a:ext cx="7445161" cy="763490"/>
          </a:xfrm>
        </p:spPr>
        <p:txBody>
          <a:bodyPr/>
          <a:lstStyle/>
          <a:p>
            <a:pPr algn="l"/>
            <a:r>
              <a:rPr lang="fr-FR" sz="4000"/>
              <a:t>Nature </a:t>
            </a:r>
            <a:r>
              <a:rPr lang="fr-FR" sz="4000" err="1"/>
              <a:t>Restoration</a:t>
            </a:r>
            <a:r>
              <a:rPr lang="fr-FR" sz="4000"/>
              <a:t> Law webinar </a:t>
            </a:r>
            <a:r>
              <a:rPr lang="fr-FR" sz="4000" err="1"/>
              <a:t>series</a:t>
            </a:r>
            <a:endParaRPr lang="en-GB" sz="4000"/>
          </a:p>
        </p:txBody>
      </p:sp>
      <p:sp>
        <p:nvSpPr>
          <p:cNvPr id="3" name="Content Placeholder 2">
            <a:extLst>
              <a:ext uri="{FF2B5EF4-FFF2-40B4-BE49-F238E27FC236}">
                <a16:creationId xmlns:a16="http://schemas.microsoft.com/office/drawing/2014/main" id="{718234C2-9BDF-3A4C-2D2C-84E9DFC0F040}"/>
              </a:ext>
            </a:extLst>
          </p:cNvPr>
          <p:cNvSpPr>
            <a:spLocks noGrp="1"/>
          </p:cNvSpPr>
          <p:nvPr>
            <p:ph idx="1"/>
          </p:nvPr>
        </p:nvSpPr>
        <p:spPr>
          <a:xfrm>
            <a:off x="372959" y="1901672"/>
            <a:ext cx="8940206" cy="469966"/>
          </a:xfrm>
        </p:spPr>
        <p:txBody>
          <a:bodyPr/>
          <a:lstStyle/>
          <a:p>
            <a:pPr algn="just">
              <a:spcBef>
                <a:spcPts val="600"/>
              </a:spcBef>
              <a:spcAft>
                <a:spcPts val="600"/>
              </a:spcAft>
            </a:pPr>
            <a:r>
              <a:rPr lang="en-GB" sz="2000" i="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March-June 2025 s</a:t>
            </a:r>
            <a:r>
              <a:rPr lang="en-GB" sz="2000" i="1">
                <a:solidFill>
                  <a:srgbClr val="000000"/>
                </a:solidFill>
                <a:latin typeface="Calibri" panose="020F0502020204030204" pitchFamily="34" charset="0"/>
                <a:cs typeface="Times New Roman" panose="02020603050405020304" pitchFamily="18" charset="0"/>
              </a:rPr>
              <a:t>upporting cities with the implementation of the NRL</a:t>
            </a:r>
          </a:p>
          <a:p>
            <a:endParaRPr lang="en-GB"/>
          </a:p>
        </p:txBody>
      </p:sp>
      <p:sp>
        <p:nvSpPr>
          <p:cNvPr id="4" name="TextBox 3">
            <a:extLst>
              <a:ext uri="{FF2B5EF4-FFF2-40B4-BE49-F238E27FC236}">
                <a16:creationId xmlns:a16="http://schemas.microsoft.com/office/drawing/2014/main" id="{9AD6ED02-FFA4-41EC-0C9C-38762D3CEFA0}"/>
              </a:ext>
            </a:extLst>
          </p:cNvPr>
          <p:cNvSpPr txBox="1"/>
          <p:nvPr/>
        </p:nvSpPr>
        <p:spPr>
          <a:xfrm>
            <a:off x="6420543" y="290116"/>
            <a:ext cx="3904689" cy="1107996"/>
          </a:xfrm>
          <a:prstGeom prst="rect">
            <a:avLst/>
          </a:prstGeom>
          <a:solidFill>
            <a:schemeClr val="bg1"/>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Article 8: urban ecosystem restoration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No net loss of urban green space or tree canopy cover in urban ecosystem areas by 2030</a:t>
            </a:r>
          </a:p>
        </p:txBody>
      </p:sp>
      <p:sp>
        <p:nvSpPr>
          <p:cNvPr id="16" name="TextBox 15">
            <a:extLst>
              <a:ext uri="{FF2B5EF4-FFF2-40B4-BE49-F238E27FC236}">
                <a16:creationId xmlns:a16="http://schemas.microsoft.com/office/drawing/2014/main" id="{76DE44EA-B51A-1CA5-FB91-1F9ADA0E3336}"/>
              </a:ext>
            </a:extLst>
          </p:cNvPr>
          <p:cNvSpPr txBox="1"/>
          <p:nvPr/>
        </p:nvSpPr>
        <p:spPr>
          <a:xfrm>
            <a:off x="4224800" y="3394034"/>
            <a:ext cx="1985086" cy="2308324"/>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Building and spatial regulations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Policies for new developments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Policies for retrofitting existing developments</a:t>
            </a:r>
          </a:p>
        </p:txBody>
      </p:sp>
      <p:sp>
        <p:nvSpPr>
          <p:cNvPr id="17" name="TextBox 16">
            <a:extLst>
              <a:ext uri="{FF2B5EF4-FFF2-40B4-BE49-F238E27FC236}">
                <a16:creationId xmlns:a16="http://schemas.microsoft.com/office/drawing/2014/main" id="{DC7CEBEE-D480-EF3F-8BCF-EDDE45CEF206}"/>
              </a:ext>
            </a:extLst>
          </p:cNvPr>
          <p:cNvSpPr txBox="1"/>
          <p:nvPr/>
        </p:nvSpPr>
        <p:spPr>
          <a:xfrm>
            <a:off x="6420334" y="3394034"/>
            <a:ext cx="1843550" cy="3139321"/>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Citizen owned land</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Policies to engage citizens and raise awareness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Policies to support greening efforts </a:t>
            </a:r>
          </a:p>
        </p:txBody>
      </p:sp>
      <p:sp>
        <p:nvSpPr>
          <p:cNvPr id="18" name="TextBox 17">
            <a:extLst>
              <a:ext uri="{FF2B5EF4-FFF2-40B4-BE49-F238E27FC236}">
                <a16:creationId xmlns:a16="http://schemas.microsoft.com/office/drawing/2014/main" id="{C6CBA248-9F60-AA3D-9E31-B6D442BBD7C1}"/>
              </a:ext>
            </a:extLst>
          </p:cNvPr>
          <p:cNvSpPr txBox="1"/>
          <p:nvPr/>
        </p:nvSpPr>
        <p:spPr>
          <a:xfrm>
            <a:off x="8474332" y="3414008"/>
            <a:ext cx="1698082" cy="2862322"/>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Privately owned land (business)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Policies to support business investment in offsetting?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Targets for business? </a:t>
            </a:r>
          </a:p>
        </p:txBody>
      </p:sp>
      <p:sp>
        <p:nvSpPr>
          <p:cNvPr id="19" name="Content Placeholder 2">
            <a:extLst>
              <a:ext uri="{FF2B5EF4-FFF2-40B4-BE49-F238E27FC236}">
                <a16:creationId xmlns:a16="http://schemas.microsoft.com/office/drawing/2014/main" id="{462F4084-6969-3AF5-E639-CC339911D6D7}"/>
              </a:ext>
            </a:extLst>
          </p:cNvPr>
          <p:cNvSpPr txBox="1">
            <a:spLocks/>
          </p:cNvSpPr>
          <p:nvPr/>
        </p:nvSpPr>
        <p:spPr>
          <a:xfrm>
            <a:off x="372959" y="2530242"/>
            <a:ext cx="9031889" cy="727980"/>
          </a:xfrm>
          <a:prstGeom prst="rect">
            <a:avLst/>
          </a:prstGeom>
          <a:ln>
            <a:noFill/>
          </a:ln>
        </p:spPr>
        <p:txBody>
          <a:bodyPr/>
          <a:lstStyle>
            <a:lvl1pPr marL="0" indent="0" algn="r" defTabSz="1219170" rtl="0" eaLnBrk="1" latinLnBrk="0" hangingPunct="1">
              <a:spcBef>
                <a:spcPct val="20000"/>
              </a:spcBef>
              <a:buFont typeface="Arial" panose="020B0604020202020204" pitchFamily="34" charset="0"/>
              <a:buNone/>
              <a:defRPr sz="4267" kern="1200">
                <a:solidFill>
                  <a:srgbClr val="1C7DC3"/>
                </a:solidFill>
                <a:latin typeface="Arial" panose="020B0604020202020204" pitchFamily="34" charset="0"/>
                <a:ea typeface="+mn-ea"/>
                <a:cs typeface="Arial" panose="020B0604020202020204" pitchFamily="34" charset="0"/>
              </a:defRPr>
            </a:lvl1pPr>
            <a:lvl2pPr marL="609585" indent="0" algn="r" defTabSz="1219170" rtl="0" eaLnBrk="1" latinLnBrk="0" hangingPunct="1">
              <a:spcBef>
                <a:spcPct val="20000"/>
              </a:spcBef>
              <a:buFont typeface="Arial" panose="020B0604020202020204" pitchFamily="34" charset="0"/>
              <a:buNone/>
              <a:defRPr sz="3733" kern="1200">
                <a:solidFill>
                  <a:srgbClr val="1C7DC3"/>
                </a:solidFill>
                <a:latin typeface="Arial" panose="020B0604020202020204" pitchFamily="34" charset="0"/>
                <a:ea typeface="+mn-ea"/>
                <a:cs typeface="Arial" panose="020B0604020202020204" pitchFamily="34" charset="0"/>
              </a:defRPr>
            </a:lvl2pPr>
            <a:lvl3pPr marL="1219170" indent="0" algn="r" defTabSz="1219170" rtl="0" eaLnBrk="1" latinLnBrk="0" hangingPunct="1">
              <a:spcBef>
                <a:spcPct val="20000"/>
              </a:spcBef>
              <a:buFont typeface="Arial" panose="020B0604020202020204" pitchFamily="34" charset="0"/>
              <a:buNone/>
              <a:defRPr sz="3200" kern="1200">
                <a:solidFill>
                  <a:srgbClr val="1C7DC3"/>
                </a:solidFill>
                <a:latin typeface="Arial" panose="020B0604020202020204" pitchFamily="34" charset="0"/>
                <a:ea typeface="+mn-ea"/>
                <a:cs typeface="Arial" panose="020B0604020202020204" pitchFamily="34" charset="0"/>
              </a:defRPr>
            </a:lvl3pPr>
            <a:lvl4pPr marL="1828754" indent="0" algn="r" defTabSz="1219170" rtl="0" eaLnBrk="1" latinLnBrk="0" hangingPunct="1">
              <a:spcBef>
                <a:spcPct val="20000"/>
              </a:spcBef>
              <a:buFont typeface="Arial" panose="020B0604020202020204" pitchFamily="34" charset="0"/>
              <a:buNone/>
              <a:defRPr sz="2667" kern="1200">
                <a:solidFill>
                  <a:srgbClr val="1C7DC3"/>
                </a:solidFill>
                <a:latin typeface="Arial" panose="020B0604020202020204" pitchFamily="34" charset="0"/>
                <a:ea typeface="+mn-ea"/>
                <a:cs typeface="Arial" panose="020B0604020202020204" pitchFamily="34" charset="0"/>
              </a:defRPr>
            </a:lvl4pPr>
            <a:lvl5pPr marL="2438339" indent="0" algn="r" defTabSz="1219170" rtl="0" eaLnBrk="1" latinLnBrk="0" hangingPunct="1">
              <a:spcBef>
                <a:spcPct val="20000"/>
              </a:spcBef>
              <a:buFont typeface="Arial" panose="020B0604020202020204" pitchFamily="34" charset="0"/>
              <a:buNone/>
              <a:defRPr sz="2667" kern="1200">
                <a:solidFill>
                  <a:srgbClr val="1C7DC3"/>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152385"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Cities need to rethink urban planning …</a:t>
            </a:r>
          </a:p>
        </p:txBody>
      </p:sp>
      <p:sp>
        <p:nvSpPr>
          <p:cNvPr id="20" name="TextBox 19">
            <a:extLst>
              <a:ext uri="{FF2B5EF4-FFF2-40B4-BE49-F238E27FC236}">
                <a16:creationId xmlns:a16="http://schemas.microsoft.com/office/drawing/2014/main" id="{BCA3BA01-0EB0-0B41-6ED7-5794495C2B62}"/>
              </a:ext>
            </a:extLst>
          </p:cNvPr>
          <p:cNvSpPr txBox="1"/>
          <p:nvPr/>
        </p:nvSpPr>
        <p:spPr>
          <a:xfrm>
            <a:off x="2341000" y="3380652"/>
            <a:ext cx="1673352" cy="2862322"/>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Municipal roadmap</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Which departments need to be involved?</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What policies need to be considered?</a:t>
            </a:r>
          </a:p>
        </p:txBody>
      </p:sp>
      <p:sp>
        <p:nvSpPr>
          <p:cNvPr id="21" name="TextBox 20">
            <a:extLst>
              <a:ext uri="{FF2B5EF4-FFF2-40B4-BE49-F238E27FC236}">
                <a16:creationId xmlns:a16="http://schemas.microsoft.com/office/drawing/2014/main" id="{48E0E66B-B10E-5301-06FF-53AA5A63E860}"/>
              </a:ext>
            </a:extLst>
          </p:cNvPr>
          <p:cNvSpPr txBox="1"/>
          <p:nvPr/>
        </p:nvSpPr>
        <p:spPr>
          <a:xfrm>
            <a:off x="10382862" y="3414008"/>
            <a:ext cx="1566527" cy="2862322"/>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National Restoration Plan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What do cities need to do? How can cities work with member states? </a:t>
            </a:r>
          </a:p>
        </p:txBody>
      </p:sp>
      <p:sp>
        <p:nvSpPr>
          <p:cNvPr id="22" name="TextBox 21">
            <a:extLst>
              <a:ext uri="{FF2B5EF4-FFF2-40B4-BE49-F238E27FC236}">
                <a16:creationId xmlns:a16="http://schemas.microsoft.com/office/drawing/2014/main" id="{FF457CB6-5AB4-1006-129D-98DF062C5F6E}"/>
              </a:ext>
            </a:extLst>
          </p:cNvPr>
          <p:cNvSpPr txBox="1"/>
          <p:nvPr/>
        </p:nvSpPr>
        <p:spPr>
          <a:xfrm>
            <a:off x="369861" y="3377356"/>
            <a:ext cx="1760691" cy="2585323"/>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Baselines and data</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What are the baselines for green space and tree canopy? What data to use? </a:t>
            </a:r>
          </a:p>
        </p:txBody>
      </p:sp>
    </p:spTree>
    <p:extLst>
      <p:ext uri="{BB962C8B-B14F-4D97-AF65-F5344CB8AC3E}">
        <p14:creationId xmlns:p14="http://schemas.microsoft.com/office/powerpoint/2010/main" val="978878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0"/>
          <p:cNvSpPr txBox="1">
            <a:spLocks noGrp="1"/>
          </p:cNvSpPr>
          <p:nvPr>
            <p:ph type="title"/>
          </p:nvPr>
        </p:nvSpPr>
        <p:spPr>
          <a:xfrm>
            <a:off x="2311566" y="196683"/>
            <a:ext cx="898207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GB">
                <a:solidFill>
                  <a:schemeClr val="accent1"/>
                </a:solidFill>
              </a:rPr>
              <a:t>Process and Tools</a:t>
            </a:r>
            <a:endParaRPr>
              <a:solidFill>
                <a:schemeClr val="accent1"/>
              </a:solidFill>
            </a:endParaRPr>
          </a:p>
        </p:txBody>
      </p:sp>
      <p:grpSp>
        <p:nvGrpSpPr>
          <p:cNvPr id="371" name="Google Shape;371;p10"/>
          <p:cNvGrpSpPr/>
          <p:nvPr/>
        </p:nvGrpSpPr>
        <p:grpSpPr>
          <a:xfrm>
            <a:off x="2765297" y="976045"/>
            <a:ext cx="9285166" cy="5685271"/>
            <a:chOff x="7241" y="1013191"/>
            <a:chExt cx="9108556" cy="3331793"/>
          </a:xfrm>
        </p:grpSpPr>
        <p:sp>
          <p:nvSpPr>
            <p:cNvPr id="372" name="Google Shape;372;p10"/>
            <p:cNvSpPr/>
            <p:nvPr/>
          </p:nvSpPr>
          <p:spPr>
            <a:xfrm>
              <a:off x="7241" y="1937940"/>
              <a:ext cx="2006510" cy="1542785"/>
            </a:xfrm>
            <a:prstGeom prst="roundRect">
              <a:avLst>
                <a:gd name="adj" fmla="val 10000"/>
              </a:avLst>
            </a:prstGeom>
            <a:solidFill>
              <a:schemeClr val="lt1">
                <a:alpha val="89411"/>
              </a:schemeClr>
            </a:solid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0"/>
            <p:cNvSpPr txBox="1"/>
            <p:nvPr/>
          </p:nvSpPr>
          <p:spPr>
            <a:xfrm>
              <a:off x="16923" y="2026542"/>
              <a:ext cx="2006510" cy="1141180"/>
            </a:xfrm>
            <a:prstGeom prst="rect">
              <a:avLst/>
            </a:prstGeom>
            <a:noFill/>
            <a:ln>
              <a:noFill/>
            </a:ln>
          </p:spPr>
          <p:txBody>
            <a:bodyPr spcFirstLastPara="1" wrap="square" lIns="30475" tIns="30475" rIns="30475" bIns="30475" anchor="t" anchorCtr="0">
              <a:noAutofit/>
            </a:bodyPr>
            <a:lstStyle/>
            <a:p>
              <a:pPr marL="171450" marR="0" lvl="1" indent="-171450" algn="l" rtl="0">
                <a:lnSpc>
                  <a:spcPct val="90000"/>
                </a:lnSpc>
                <a:spcBef>
                  <a:spcPts val="0"/>
                </a:spcBef>
                <a:spcAft>
                  <a:spcPts val="0"/>
                </a:spcAft>
                <a:buClr>
                  <a:schemeClr val="dk1"/>
                </a:buClr>
                <a:buSzPts val="1600"/>
                <a:buFont typeface="Gill Sans"/>
                <a:buChar char="•"/>
              </a:pPr>
              <a:r>
                <a:rPr lang="en-GB" sz="2200" b="0" i="0" u="none" strike="noStrike" cap="none">
                  <a:solidFill>
                    <a:schemeClr val="dk1"/>
                  </a:solidFill>
                  <a:latin typeface="Gill Sans"/>
                  <a:ea typeface="Gill Sans"/>
                  <a:cs typeface="Gill Sans"/>
                  <a:sym typeface="Gill Sans"/>
                </a:rPr>
                <a:t>Learning by doing</a:t>
              </a:r>
              <a:endParaRPr sz="2200" b="0" i="0" u="none" strike="noStrike" cap="none">
                <a:solidFill>
                  <a:schemeClr val="dk1"/>
                </a:solidFill>
                <a:latin typeface="Gill Sans"/>
                <a:ea typeface="Gill Sans"/>
                <a:cs typeface="Gill Sans"/>
                <a:sym typeface="Gill Sans"/>
              </a:endParaRPr>
            </a:p>
            <a:p>
              <a:pPr marL="171450" marR="0" lvl="1" indent="-171450" algn="l" rtl="0">
                <a:lnSpc>
                  <a:spcPct val="90000"/>
                </a:lnSpc>
                <a:spcBef>
                  <a:spcPts val="240"/>
                </a:spcBef>
                <a:spcAft>
                  <a:spcPts val="0"/>
                </a:spcAft>
                <a:buClr>
                  <a:schemeClr val="dk1"/>
                </a:buClr>
                <a:buSzPts val="1600"/>
                <a:buFont typeface="Gill Sans"/>
                <a:buChar char="•"/>
              </a:pPr>
              <a:r>
                <a:rPr lang="en-GB" sz="2200" b="0" i="0" u="none" strike="noStrike" cap="none">
                  <a:solidFill>
                    <a:schemeClr val="dk1"/>
                  </a:solidFill>
                  <a:latin typeface="Gill Sans"/>
                  <a:ea typeface="Gill Sans"/>
                  <a:cs typeface="Gill Sans"/>
                  <a:sym typeface="Gill Sans"/>
                </a:rPr>
                <a:t>Learning by interacting</a:t>
              </a:r>
              <a:endParaRPr sz="2200" b="0" i="0" u="none" strike="noStrike" cap="none">
                <a:solidFill>
                  <a:schemeClr val="dk1"/>
                </a:solidFill>
                <a:latin typeface="Gill Sans"/>
                <a:ea typeface="Gill Sans"/>
                <a:cs typeface="Gill Sans"/>
                <a:sym typeface="Gill Sans"/>
              </a:endParaRPr>
            </a:p>
            <a:p>
              <a:pPr marL="171450" marR="0" lvl="1" indent="-171450" algn="l" rtl="0">
                <a:lnSpc>
                  <a:spcPct val="90000"/>
                </a:lnSpc>
                <a:spcBef>
                  <a:spcPts val="240"/>
                </a:spcBef>
                <a:spcAft>
                  <a:spcPts val="0"/>
                </a:spcAft>
                <a:buClr>
                  <a:schemeClr val="dk1"/>
                </a:buClr>
                <a:buSzPts val="1600"/>
                <a:buFont typeface="Gill Sans"/>
                <a:buChar char="•"/>
              </a:pPr>
              <a:r>
                <a:rPr lang="en-GB" sz="2200" b="0" i="0" u="none" strike="noStrike" cap="none">
                  <a:solidFill>
                    <a:schemeClr val="dk1"/>
                  </a:solidFill>
                  <a:latin typeface="Gill Sans"/>
                  <a:ea typeface="Gill Sans"/>
                  <a:cs typeface="Gill Sans"/>
                  <a:sym typeface="Gill Sans"/>
                </a:rPr>
                <a:t>Reflexive Learning</a:t>
              </a:r>
              <a:endParaRPr sz="2200" b="0" i="0" u="none" strike="noStrike" cap="none">
                <a:solidFill>
                  <a:schemeClr val="dk1"/>
                </a:solidFill>
                <a:latin typeface="Gill Sans"/>
                <a:ea typeface="Gill Sans"/>
                <a:cs typeface="Gill Sans"/>
                <a:sym typeface="Gill Sans"/>
              </a:endParaRPr>
            </a:p>
          </p:txBody>
        </p:sp>
        <p:sp>
          <p:nvSpPr>
            <p:cNvPr id="374" name="Google Shape;374;p10"/>
            <p:cNvSpPr/>
            <p:nvPr/>
          </p:nvSpPr>
          <p:spPr>
            <a:xfrm>
              <a:off x="1071976" y="2354061"/>
              <a:ext cx="1990923" cy="1990923"/>
            </a:xfrm>
            <a:custGeom>
              <a:avLst/>
              <a:gdLst/>
              <a:ahLst/>
              <a:cxnLst/>
              <a:rect l="l" t="t" r="r" b="b"/>
              <a:pathLst>
                <a:path w="120000" h="120000" extrusionOk="0">
                  <a:moveTo>
                    <a:pt x="9771" y="88525"/>
                  </a:moveTo>
                  <a:lnTo>
                    <a:pt x="12689" y="86868"/>
                  </a:lnTo>
                  <a:lnTo>
                    <a:pt x="12689" y="86868"/>
                  </a:lnTo>
                  <a:cubicBezTo>
                    <a:pt x="21866" y="103028"/>
                    <a:pt x="38658" y="113387"/>
                    <a:pt x="57218" y="114337"/>
                  </a:cubicBezTo>
                  <a:cubicBezTo>
                    <a:pt x="75778" y="115287"/>
                    <a:pt x="93540" y="106698"/>
                    <a:pt x="104320" y="91559"/>
                  </a:cubicBezTo>
                  <a:lnTo>
                    <a:pt x="102382" y="90459"/>
                  </a:lnTo>
                  <a:lnTo>
                    <a:pt x="108770" y="87696"/>
                  </a:lnTo>
                  <a:lnTo>
                    <a:pt x="109190" y="94325"/>
                  </a:lnTo>
                  <a:lnTo>
                    <a:pt x="107252" y="93224"/>
                  </a:lnTo>
                  <a:cubicBezTo>
                    <a:pt x="95868" y="109415"/>
                    <a:pt x="76987" y="118649"/>
                    <a:pt x="57218" y="117696"/>
                  </a:cubicBezTo>
                  <a:cubicBezTo>
                    <a:pt x="37449" y="116743"/>
                    <a:pt x="19545" y="105735"/>
                    <a:pt x="9771" y="88525"/>
                  </a:cubicBezTo>
                  <a:close/>
                </a:path>
              </a:pathLst>
            </a:custGeom>
            <a:solidFill>
              <a:srgbClr val="AEB4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10"/>
            <p:cNvSpPr/>
            <p:nvPr/>
          </p:nvSpPr>
          <p:spPr>
            <a:xfrm>
              <a:off x="422911" y="3150129"/>
              <a:ext cx="1662681" cy="661193"/>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10"/>
            <p:cNvSpPr txBox="1"/>
            <p:nvPr/>
          </p:nvSpPr>
          <p:spPr>
            <a:xfrm>
              <a:off x="442277" y="3169495"/>
              <a:ext cx="1623949" cy="622461"/>
            </a:xfrm>
            <a:prstGeom prst="rect">
              <a:avLst/>
            </a:prstGeom>
            <a:noFill/>
            <a:ln>
              <a:noFill/>
            </a:ln>
          </p:spPr>
          <p:txBody>
            <a:bodyPr spcFirstLastPara="1" wrap="square" lIns="40000" tIns="26650" rIns="40000" bIns="26650" anchor="ctr" anchorCtr="0">
              <a:noAutofit/>
            </a:bodyPr>
            <a:lstStyle/>
            <a:p>
              <a:pPr marL="0" marR="0" lvl="0" indent="0" algn="ctr" rtl="0">
                <a:lnSpc>
                  <a:spcPct val="90000"/>
                </a:lnSpc>
                <a:spcBef>
                  <a:spcPts val="0"/>
                </a:spcBef>
                <a:spcAft>
                  <a:spcPts val="0"/>
                </a:spcAft>
                <a:buClr>
                  <a:schemeClr val="lt1"/>
                </a:buClr>
                <a:buSzPts val="2100"/>
                <a:buFont typeface="Gill Sans"/>
                <a:buNone/>
              </a:pPr>
              <a:r>
                <a:rPr lang="en-GB" sz="2200" b="0" i="0" u="none" strike="noStrike" cap="none">
                  <a:solidFill>
                    <a:schemeClr val="lt1"/>
                  </a:solidFill>
                  <a:latin typeface="Gill Sans"/>
                  <a:ea typeface="Gill Sans"/>
                  <a:cs typeface="Gill Sans"/>
                  <a:sym typeface="Gill Sans"/>
                </a:rPr>
                <a:t>Knowledge Creation</a:t>
              </a:r>
              <a:endParaRPr sz="2200" b="0" i="0" u="none" strike="noStrike" cap="none">
                <a:solidFill>
                  <a:schemeClr val="lt1"/>
                </a:solidFill>
                <a:latin typeface="Gill Sans"/>
                <a:ea typeface="Gill Sans"/>
                <a:cs typeface="Gill Sans"/>
                <a:sym typeface="Gill Sans"/>
              </a:endParaRPr>
            </a:p>
          </p:txBody>
        </p:sp>
        <p:sp>
          <p:nvSpPr>
            <p:cNvPr id="377" name="Google Shape;377;p10"/>
            <p:cNvSpPr/>
            <p:nvPr/>
          </p:nvSpPr>
          <p:spPr>
            <a:xfrm>
              <a:off x="2350642" y="1937940"/>
              <a:ext cx="1870517" cy="1542785"/>
            </a:xfrm>
            <a:prstGeom prst="roundRect">
              <a:avLst>
                <a:gd name="adj" fmla="val 10000"/>
              </a:avLst>
            </a:prstGeom>
            <a:solidFill>
              <a:schemeClr val="lt1">
                <a:alpha val="89411"/>
              </a:schemeClr>
            </a:solid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10"/>
            <p:cNvSpPr txBox="1"/>
            <p:nvPr/>
          </p:nvSpPr>
          <p:spPr>
            <a:xfrm>
              <a:off x="2422065" y="2518780"/>
              <a:ext cx="1799509" cy="1141180"/>
            </a:xfrm>
            <a:prstGeom prst="rect">
              <a:avLst/>
            </a:prstGeom>
            <a:noFill/>
            <a:ln>
              <a:noFill/>
            </a:ln>
          </p:spPr>
          <p:txBody>
            <a:bodyPr spcFirstLastPara="1" wrap="square" lIns="30475" tIns="30475" rIns="30475" bIns="30475" anchor="t" anchorCtr="0">
              <a:noAutofit/>
            </a:bodyPr>
            <a:lstStyle/>
            <a:p>
              <a:pPr marL="171450" marR="0" lvl="1" indent="-171450" algn="l" rtl="0">
                <a:lnSpc>
                  <a:spcPct val="90000"/>
                </a:lnSpc>
                <a:spcBef>
                  <a:spcPts val="0"/>
                </a:spcBef>
                <a:spcAft>
                  <a:spcPts val="0"/>
                </a:spcAft>
                <a:buClr>
                  <a:schemeClr val="dk1"/>
                </a:buClr>
                <a:buSzPts val="1600"/>
                <a:buFont typeface="Gill Sans"/>
                <a:buChar char="•"/>
              </a:pPr>
              <a:r>
                <a:rPr lang="en-GB" sz="2200" b="0" i="0" u="none" strike="noStrike" cap="none">
                  <a:solidFill>
                    <a:schemeClr val="dk1"/>
                  </a:solidFill>
                  <a:latin typeface="Gill Sans"/>
                  <a:ea typeface="Gill Sans"/>
                  <a:cs typeface="Gill Sans"/>
                  <a:sym typeface="Gill Sans"/>
                </a:rPr>
                <a:t>Scaling up</a:t>
              </a:r>
              <a:endParaRPr sz="2200" b="0" i="0" u="none" strike="noStrike" cap="none">
                <a:solidFill>
                  <a:schemeClr val="dk1"/>
                </a:solidFill>
                <a:latin typeface="Gill Sans"/>
                <a:ea typeface="Gill Sans"/>
                <a:cs typeface="Gill Sans"/>
                <a:sym typeface="Gill Sans"/>
              </a:endParaRPr>
            </a:p>
            <a:p>
              <a:pPr marL="171450" marR="0" lvl="1" indent="-171450" algn="l" rtl="0">
                <a:lnSpc>
                  <a:spcPct val="90000"/>
                </a:lnSpc>
                <a:spcBef>
                  <a:spcPts val="240"/>
                </a:spcBef>
                <a:spcAft>
                  <a:spcPts val="0"/>
                </a:spcAft>
                <a:buClr>
                  <a:schemeClr val="dk1"/>
                </a:buClr>
                <a:buSzPts val="1600"/>
                <a:buFont typeface="Gill Sans"/>
                <a:buChar char="•"/>
              </a:pPr>
              <a:r>
                <a:rPr lang="en-GB" sz="2200" b="0" i="0" u="none" strike="noStrike" cap="none">
                  <a:solidFill>
                    <a:schemeClr val="dk1"/>
                  </a:solidFill>
                  <a:latin typeface="Gill Sans"/>
                  <a:ea typeface="Gill Sans"/>
                  <a:cs typeface="Gill Sans"/>
                  <a:sym typeface="Gill Sans"/>
                </a:rPr>
                <a:t>Scaling out</a:t>
              </a:r>
              <a:endParaRPr sz="2200" b="0" i="0" u="none" strike="noStrike" cap="none">
                <a:solidFill>
                  <a:schemeClr val="dk1"/>
                </a:solidFill>
                <a:latin typeface="Gill Sans"/>
                <a:ea typeface="Gill Sans"/>
                <a:cs typeface="Gill Sans"/>
                <a:sym typeface="Gill Sans"/>
              </a:endParaRPr>
            </a:p>
            <a:p>
              <a:pPr marL="171450" marR="0" lvl="1" indent="-171450" algn="l" rtl="0">
                <a:lnSpc>
                  <a:spcPct val="90000"/>
                </a:lnSpc>
                <a:spcBef>
                  <a:spcPts val="240"/>
                </a:spcBef>
                <a:spcAft>
                  <a:spcPts val="0"/>
                </a:spcAft>
                <a:buClr>
                  <a:schemeClr val="dk1"/>
                </a:buClr>
                <a:buSzPts val="1600"/>
                <a:buFont typeface="Gill Sans"/>
                <a:buChar char="•"/>
              </a:pPr>
              <a:r>
                <a:rPr lang="en-GB" sz="2200" b="0" i="0" u="none" strike="noStrike" cap="none">
                  <a:solidFill>
                    <a:schemeClr val="dk1"/>
                  </a:solidFill>
                  <a:latin typeface="Gill Sans"/>
                  <a:ea typeface="Gill Sans"/>
                  <a:cs typeface="Gill Sans"/>
                  <a:sym typeface="Gill Sans"/>
                </a:rPr>
                <a:t>Scaling Deep</a:t>
              </a:r>
              <a:endParaRPr sz="2200" b="0" i="0" u="none" strike="noStrike" cap="none">
                <a:solidFill>
                  <a:schemeClr val="dk1"/>
                </a:solidFill>
                <a:latin typeface="Gill Sans"/>
                <a:ea typeface="Gill Sans"/>
                <a:cs typeface="Gill Sans"/>
                <a:sym typeface="Gill Sans"/>
              </a:endParaRPr>
            </a:p>
          </p:txBody>
        </p:sp>
        <p:sp>
          <p:nvSpPr>
            <p:cNvPr id="379" name="Google Shape;379;p10"/>
            <p:cNvSpPr/>
            <p:nvPr/>
          </p:nvSpPr>
          <p:spPr>
            <a:xfrm>
              <a:off x="3399790" y="1013191"/>
              <a:ext cx="2229933" cy="2229933"/>
            </a:xfrm>
            <a:custGeom>
              <a:avLst/>
              <a:gdLst/>
              <a:ahLst/>
              <a:cxnLst/>
              <a:rect l="l" t="t" r="r" b="b"/>
              <a:pathLst>
                <a:path w="120000" h="120000" extrusionOk="0">
                  <a:moveTo>
                    <a:pt x="9562" y="31357"/>
                  </a:moveTo>
                  <a:lnTo>
                    <a:pt x="9562" y="31357"/>
                  </a:lnTo>
                  <a:cubicBezTo>
                    <a:pt x="19431" y="13980"/>
                    <a:pt x="37550" y="2906"/>
                    <a:pt x="57515" y="2050"/>
                  </a:cubicBezTo>
                  <a:cubicBezTo>
                    <a:pt x="77481" y="1194"/>
                    <a:pt x="96481" y="10676"/>
                    <a:pt x="107800" y="27144"/>
                  </a:cubicBezTo>
                  <a:lnTo>
                    <a:pt x="109532" y="26161"/>
                  </a:lnTo>
                  <a:lnTo>
                    <a:pt x="109135" y="32097"/>
                  </a:lnTo>
                  <a:lnTo>
                    <a:pt x="103455" y="29612"/>
                  </a:lnTo>
                  <a:lnTo>
                    <a:pt x="105186" y="28629"/>
                  </a:lnTo>
                  <a:lnTo>
                    <a:pt x="105186" y="28629"/>
                  </a:lnTo>
                  <a:cubicBezTo>
                    <a:pt x="94404" y="13099"/>
                    <a:pt x="76402" y="4194"/>
                    <a:pt x="57515" y="5048"/>
                  </a:cubicBezTo>
                  <a:cubicBezTo>
                    <a:pt x="38628" y="5902"/>
                    <a:pt x="21503" y="16396"/>
                    <a:pt x="12167" y="32836"/>
                  </a:cubicBezTo>
                  <a:close/>
                </a:path>
              </a:pathLst>
            </a:custGeom>
            <a:solidFill>
              <a:srgbClr val="AEB4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10"/>
            <p:cNvSpPr/>
            <p:nvPr/>
          </p:nvSpPr>
          <p:spPr>
            <a:xfrm>
              <a:off x="2766313" y="1607343"/>
              <a:ext cx="1662681" cy="661193"/>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10"/>
            <p:cNvSpPr txBox="1"/>
            <p:nvPr/>
          </p:nvSpPr>
          <p:spPr>
            <a:xfrm>
              <a:off x="2785679" y="1626709"/>
              <a:ext cx="1623949" cy="622461"/>
            </a:xfrm>
            <a:prstGeom prst="rect">
              <a:avLst/>
            </a:prstGeom>
            <a:noFill/>
            <a:ln>
              <a:noFill/>
            </a:ln>
          </p:spPr>
          <p:txBody>
            <a:bodyPr spcFirstLastPara="1" wrap="square" lIns="40000" tIns="26650" rIns="40000" bIns="26650" anchor="ctr" anchorCtr="0">
              <a:noAutofit/>
            </a:bodyPr>
            <a:lstStyle/>
            <a:p>
              <a:pPr marL="0" marR="0" lvl="0" indent="0" algn="ctr" rtl="0">
                <a:lnSpc>
                  <a:spcPct val="90000"/>
                </a:lnSpc>
                <a:spcBef>
                  <a:spcPts val="0"/>
                </a:spcBef>
                <a:spcAft>
                  <a:spcPts val="0"/>
                </a:spcAft>
                <a:buClr>
                  <a:schemeClr val="lt1"/>
                </a:buClr>
                <a:buSzPts val="2100"/>
                <a:buFont typeface="Gill Sans"/>
                <a:buNone/>
              </a:pPr>
              <a:r>
                <a:rPr lang="en-GB" sz="2200" b="0" i="0" u="none" strike="noStrike" cap="none">
                  <a:solidFill>
                    <a:schemeClr val="lt1"/>
                  </a:solidFill>
                  <a:latin typeface="Gill Sans"/>
                  <a:ea typeface="Gill Sans"/>
                  <a:cs typeface="Gill Sans"/>
                  <a:sym typeface="Gill Sans"/>
                </a:rPr>
                <a:t>Scaling </a:t>
              </a:r>
              <a:r>
                <a:rPr lang="en-GB" sz="2200">
                  <a:solidFill>
                    <a:schemeClr val="lt1"/>
                  </a:solidFill>
                  <a:latin typeface="Gill Sans"/>
                  <a:ea typeface="Gill Sans"/>
                  <a:cs typeface="Gill Sans"/>
                  <a:sym typeface="Gill Sans"/>
                </a:rPr>
                <a:t>Mechanisms</a:t>
              </a:r>
              <a:endParaRPr sz="2200" b="0" i="0" u="none" strike="noStrike" cap="none">
                <a:solidFill>
                  <a:schemeClr val="lt1"/>
                </a:solidFill>
                <a:latin typeface="Gill Sans"/>
                <a:ea typeface="Gill Sans"/>
                <a:cs typeface="Gill Sans"/>
                <a:sym typeface="Gill Sans"/>
              </a:endParaRPr>
            </a:p>
          </p:txBody>
        </p:sp>
        <p:sp>
          <p:nvSpPr>
            <p:cNvPr id="382" name="Google Shape;382;p10"/>
            <p:cNvSpPr/>
            <p:nvPr/>
          </p:nvSpPr>
          <p:spPr>
            <a:xfrm>
              <a:off x="4694044" y="1937940"/>
              <a:ext cx="1870517" cy="1542785"/>
            </a:xfrm>
            <a:prstGeom prst="roundRect">
              <a:avLst>
                <a:gd name="adj" fmla="val 10000"/>
              </a:avLst>
            </a:prstGeom>
            <a:solidFill>
              <a:schemeClr val="lt1">
                <a:alpha val="89411"/>
              </a:schemeClr>
            </a:solid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10"/>
            <p:cNvSpPr txBox="1"/>
            <p:nvPr/>
          </p:nvSpPr>
          <p:spPr>
            <a:xfrm>
              <a:off x="4765884" y="2251335"/>
              <a:ext cx="1799509" cy="661193"/>
            </a:xfrm>
            <a:prstGeom prst="rect">
              <a:avLst/>
            </a:prstGeom>
            <a:noFill/>
            <a:ln>
              <a:noFill/>
            </a:ln>
          </p:spPr>
          <p:txBody>
            <a:bodyPr spcFirstLastPara="1" wrap="square" lIns="30475" tIns="30475" rIns="30475" bIns="30475" anchor="t" anchorCtr="0">
              <a:noAutofit/>
            </a:bodyPr>
            <a:lstStyle/>
            <a:p>
              <a:pPr marL="171450" marR="0" lvl="1" indent="-171450" algn="l" rtl="0">
                <a:lnSpc>
                  <a:spcPct val="90000"/>
                </a:lnSpc>
                <a:spcBef>
                  <a:spcPts val="0"/>
                </a:spcBef>
                <a:spcAft>
                  <a:spcPts val="0"/>
                </a:spcAft>
                <a:buClr>
                  <a:schemeClr val="dk1"/>
                </a:buClr>
                <a:buSzPts val="1600"/>
                <a:buFont typeface="Gill Sans"/>
                <a:buChar char="•"/>
              </a:pPr>
              <a:r>
                <a:rPr lang="en-GB" sz="2200" b="0" i="0" u="none" strike="noStrike" cap="none">
                  <a:solidFill>
                    <a:schemeClr val="dk1"/>
                  </a:solidFill>
                  <a:latin typeface="Gill Sans"/>
                  <a:ea typeface="Gill Sans"/>
                  <a:cs typeface="Gill Sans"/>
                  <a:sym typeface="Gill Sans"/>
                </a:rPr>
                <a:t>Paris</a:t>
              </a:r>
              <a:endParaRPr sz="2200" b="0" i="0" u="none" strike="noStrike" cap="none">
                <a:solidFill>
                  <a:schemeClr val="dk1"/>
                </a:solidFill>
                <a:latin typeface="Gill Sans"/>
                <a:ea typeface="Gill Sans"/>
                <a:cs typeface="Gill Sans"/>
                <a:sym typeface="Gill Sans"/>
              </a:endParaRPr>
            </a:p>
            <a:p>
              <a:pPr marL="171450" marR="0" lvl="1" indent="-171450" algn="l" rtl="0">
                <a:lnSpc>
                  <a:spcPct val="90000"/>
                </a:lnSpc>
                <a:spcBef>
                  <a:spcPts val="240"/>
                </a:spcBef>
                <a:spcAft>
                  <a:spcPts val="0"/>
                </a:spcAft>
                <a:buClr>
                  <a:schemeClr val="dk1"/>
                </a:buClr>
                <a:buSzPts val="1600"/>
                <a:buFont typeface="Gill Sans"/>
                <a:buChar char="•"/>
              </a:pPr>
              <a:r>
                <a:rPr lang="en-GB" sz="2200" b="0" i="0" u="none" strike="noStrike" cap="none">
                  <a:solidFill>
                    <a:schemeClr val="dk1"/>
                  </a:solidFill>
                  <a:latin typeface="Gill Sans"/>
                  <a:ea typeface="Gill Sans"/>
                  <a:cs typeface="Gill Sans"/>
                  <a:sym typeface="Gill Sans"/>
                </a:rPr>
                <a:t>Barcelona</a:t>
              </a:r>
              <a:endParaRPr sz="2200" b="0" i="0" u="none" strike="noStrike" cap="none">
                <a:solidFill>
                  <a:schemeClr val="dk1"/>
                </a:solidFill>
                <a:latin typeface="Gill Sans"/>
                <a:ea typeface="Gill Sans"/>
                <a:cs typeface="Gill Sans"/>
                <a:sym typeface="Gill Sans"/>
              </a:endParaRPr>
            </a:p>
          </p:txBody>
        </p:sp>
        <p:sp>
          <p:nvSpPr>
            <p:cNvPr id="384" name="Google Shape;384;p10"/>
            <p:cNvSpPr/>
            <p:nvPr/>
          </p:nvSpPr>
          <p:spPr>
            <a:xfrm>
              <a:off x="5758779" y="2354061"/>
              <a:ext cx="1990923" cy="1990923"/>
            </a:xfrm>
            <a:custGeom>
              <a:avLst/>
              <a:gdLst/>
              <a:ahLst/>
              <a:cxnLst/>
              <a:rect l="l" t="t" r="r" b="b"/>
              <a:pathLst>
                <a:path w="120000" h="120000" extrusionOk="0">
                  <a:moveTo>
                    <a:pt x="9771" y="88525"/>
                  </a:moveTo>
                  <a:lnTo>
                    <a:pt x="12689" y="86868"/>
                  </a:lnTo>
                  <a:lnTo>
                    <a:pt x="12689" y="86868"/>
                  </a:lnTo>
                  <a:cubicBezTo>
                    <a:pt x="21866" y="103028"/>
                    <a:pt x="38658" y="113387"/>
                    <a:pt x="57218" y="114337"/>
                  </a:cubicBezTo>
                  <a:cubicBezTo>
                    <a:pt x="75778" y="115287"/>
                    <a:pt x="93540" y="106698"/>
                    <a:pt x="104320" y="91559"/>
                  </a:cubicBezTo>
                  <a:lnTo>
                    <a:pt x="102382" y="90459"/>
                  </a:lnTo>
                  <a:lnTo>
                    <a:pt x="108770" y="87696"/>
                  </a:lnTo>
                  <a:lnTo>
                    <a:pt x="109190" y="94325"/>
                  </a:lnTo>
                  <a:lnTo>
                    <a:pt x="107252" y="93224"/>
                  </a:lnTo>
                  <a:cubicBezTo>
                    <a:pt x="95868" y="109415"/>
                    <a:pt x="76987" y="118649"/>
                    <a:pt x="57218" y="117696"/>
                  </a:cubicBezTo>
                  <a:cubicBezTo>
                    <a:pt x="37449" y="116743"/>
                    <a:pt x="19545" y="105735"/>
                    <a:pt x="9771" y="88525"/>
                  </a:cubicBezTo>
                  <a:close/>
                </a:path>
              </a:pathLst>
            </a:custGeom>
            <a:solidFill>
              <a:srgbClr val="AEB4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10"/>
            <p:cNvSpPr/>
            <p:nvPr/>
          </p:nvSpPr>
          <p:spPr>
            <a:xfrm>
              <a:off x="5109715" y="3150129"/>
              <a:ext cx="1662681" cy="661193"/>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10"/>
            <p:cNvSpPr txBox="1"/>
            <p:nvPr/>
          </p:nvSpPr>
          <p:spPr>
            <a:xfrm>
              <a:off x="5129081" y="3169495"/>
              <a:ext cx="1623949" cy="622461"/>
            </a:xfrm>
            <a:prstGeom prst="rect">
              <a:avLst/>
            </a:prstGeom>
            <a:noFill/>
            <a:ln>
              <a:noFill/>
            </a:ln>
          </p:spPr>
          <p:txBody>
            <a:bodyPr spcFirstLastPara="1" wrap="square" lIns="40000" tIns="26650" rIns="40000" bIns="26650" anchor="ctr" anchorCtr="0">
              <a:noAutofit/>
            </a:bodyPr>
            <a:lstStyle/>
            <a:p>
              <a:pPr marL="0" marR="0" lvl="0" indent="0" algn="ctr" rtl="0">
                <a:lnSpc>
                  <a:spcPct val="90000"/>
                </a:lnSpc>
                <a:spcBef>
                  <a:spcPts val="0"/>
                </a:spcBef>
                <a:spcAft>
                  <a:spcPts val="0"/>
                </a:spcAft>
                <a:buClr>
                  <a:schemeClr val="lt1"/>
                </a:buClr>
                <a:buSzPts val="2100"/>
                <a:buFont typeface="Gill Sans"/>
                <a:buNone/>
              </a:pPr>
              <a:r>
                <a:rPr lang="en-GB" sz="2200" b="0" i="0" u="none" strike="noStrike" cap="none">
                  <a:solidFill>
                    <a:schemeClr val="lt1"/>
                  </a:solidFill>
                  <a:latin typeface="Gill Sans"/>
                  <a:ea typeface="Gill Sans"/>
                  <a:cs typeface="Gill Sans"/>
                  <a:sym typeface="Gill Sans"/>
                </a:rPr>
                <a:t>Lighthouse Cities</a:t>
              </a:r>
              <a:endParaRPr sz="2200" b="0" i="0" u="none" strike="noStrike" cap="none">
                <a:solidFill>
                  <a:schemeClr val="lt1"/>
                </a:solidFill>
                <a:latin typeface="Gill Sans"/>
                <a:ea typeface="Gill Sans"/>
                <a:cs typeface="Gill Sans"/>
                <a:sym typeface="Gill Sans"/>
              </a:endParaRPr>
            </a:p>
          </p:txBody>
        </p:sp>
        <p:sp>
          <p:nvSpPr>
            <p:cNvPr id="387" name="Google Shape;387;p10"/>
            <p:cNvSpPr/>
            <p:nvPr/>
          </p:nvSpPr>
          <p:spPr>
            <a:xfrm>
              <a:off x="7037446" y="1937940"/>
              <a:ext cx="1870517" cy="1542785"/>
            </a:xfrm>
            <a:prstGeom prst="roundRect">
              <a:avLst>
                <a:gd name="adj" fmla="val 10000"/>
              </a:avLst>
            </a:prstGeom>
            <a:solidFill>
              <a:schemeClr val="lt1">
                <a:alpha val="89411"/>
              </a:schemeClr>
            </a:solid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10"/>
            <p:cNvSpPr txBox="1"/>
            <p:nvPr/>
          </p:nvSpPr>
          <p:spPr>
            <a:xfrm>
              <a:off x="7108453" y="2518780"/>
              <a:ext cx="1799509" cy="1141180"/>
            </a:xfrm>
            <a:prstGeom prst="rect">
              <a:avLst/>
            </a:prstGeom>
            <a:noFill/>
            <a:ln>
              <a:noFill/>
            </a:ln>
          </p:spPr>
          <p:txBody>
            <a:bodyPr spcFirstLastPara="1" wrap="square" lIns="30475" tIns="30475" rIns="30475" bIns="30475" anchor="t" anchorCtr="0">
              <a:noAutofit/>
            </a:bodyPr>
            <a:lstStyle/>
            <a:p>
              <a:pPr marL="171450" marR="0" lvl="1" indent="-171450" algn="l" rtl="0">
                <a:lnSpc>
                  <a:spcPct val="90000"/>
                </a:lnSpc>
                <a:spcBef>
                  <a:spcPts val="0"/>
                </a:spcBef>
                <a:spcAft>
                  <a:spcPts val="0"/>
                </a:spcAft>
                <a:buClr>
                  <a:schemeClr val="dk1"/>
                </a:buClr>
                <a:buSzPts val="1600"/>
                <a:buFont typeface="Gill Sans"/>
                <a:buChar char="•"/>
              </a:pPr>
              <a:r>
                <a:rPr lang="en-GB" sz="2200" b="0" i="0" u="none" strike="noStrike" cap="none">
                  <a:solidFill>
                    <a:schemeClr val="dk1"/>
                  </a:solidFill>
                  <a:latin typeface="Gill Sans"/>
                  <a:ea typeface="Gill Sans"/>
                  <a:cs typeface="Gill Sans"/>
                  <a:sym typeface="Gill Sans"/>
                </a:rPr>
                <a:t>Burgas</a:t>
              </a:r>
              <a:endParaRPr sz="2200" b="0" i="0" u="none" strike="noStrike" cap="none">
                <a:solidFill>
                  <a:schemeClr val="dk1"/>
                </a:solidFill>
                <a:latin typeface="Gill Sans"/>
                <a:ea typeface="Gill Sans"/>
                <a:cs typeface="Gill Sans"/>
                <a:sym typeface="Gill Sans"/>
              </a:endParaRPr>
            </a:p>
            <a:p>
              <a:pPr marL="171450" marR="0" lvl="1" indent="-171450" algn="l" rtl="0">
                <a:lnSpc>
                  <a:spcPct val="90000"/>
                </a:lnSpc>
                <a:spcBef>
                  <a:spcPts val="240"/>
                </a:spcBef>
                <a:spcAft>
                  <a:spcPts val="0"/>
                </a:spcAft>
                <a:buClr>
                  <a:schemeClr val="dk1"/>
                </a:buClr>
                <a:buSzPts val="1600"/>
                <a:buFont typeface="Gill Sans"/>
                <a:buChar char="•"/>
              </a:pPr>
              <a:r>
                <a:rPr lang="en-GB" sz="2200" b="0" i="0" u="none" strike="noStrike" cap="none">
                  <a:solidFill>
                    <a:schemeClr val="dk1"/>
                  </a:solidFill>
                  <a:latin typeface="Gill Sans"/>
                  <a:ea typeface="Gill Sans"/>
                  <a:cs typeface="Gill Sans"/>
                  <a:sym typeface="Gill Sans"/>
                </a:rPr>
                <a:t>Belgrade</a:t>
              </a:r>
              <a:endParaRPr sz="2200" b="0" i="0" u="none" strike="noStrike" cap="none">
                <a:solidFill>
                  <a:schemeClr val="dk1"/>
                </a:solidFill>
                <a:latin typeface="Gill Sans"/>
                <a:ea typeface="Gill Sans"/>
                <a:cs typeface="Gill Sans"/>
                <a:sym typeface="Gill Sans"/>
              </a:endParaRPr>
            </a:p>
            <a:p>
              <a:pPr marL="171450" marR="0" lvl="1" indent="-171450" algn="l" rtl="0">
                <a:lnSpc>
                  <a:spcPct val="90000"/>
                </a:lnSpc>
                <a:spcBef>
                  <a:spcPts val="240"/>
                </a:spcBef>
                <a:spcAft>
                  <a:spcPts val="0"/>
                </a:spcAft>
                <a:buClr>
                  <a:schemeClr val="dk1"/>
                </a:buClr>
                <a:buSzPts val="1600"/>
                <a:buFont typeface="Gill Sans"/>
                <a:buChar char="•"/>
              </a:pPr>
              <a:r>
                <a:rPr lang="en-GB" sz="2200" b="0" i="0" u="none" strike="noStrike" cap="none">
                  <a:solidFill>
                    <a:schemeClr val="dk1"/>
                  </a:solidFill>
                  <a:latin typeface="Gill Sans"/>
                  <a:ea typeface="Gill Sans"/>
                  <a:cs typeface="Gill Sans"/>
                  <a:sym typeface="Gill Sans"/>
                </a:rPr>
                <a:t>Mannheim</a:t>
              </a:r>
              <a:endParaRPr sz="2200" b="0" i="0" u="none" strike="noStrike" cap="none">
                <a:solidFill>
                  <a:schemeClr val="dk1"/>
                </a:solidFill>
                <a:latin typeface="Gill Sans"/>
                <a:ea typeface="Gill Sans"/>
                <a:cs typeface="Gill Sans"/>
                <a:sym typeface="Gill Sans"/>
              </a:endParaRPr>
            </a:p>
          </p:txBody>
        </p:sp>
        <p:sp>
          <p:nvSpPr>
            <p:cNvPr id="389" name="Google Shape;389;p10"/>
            <p:cNvSpPr/>
            <p:nvPr/>
          </p:nvSpPr>
          <p:spPr>
            <a:xfrm>
              <a:off x="7453116" y="1607343"/>
              <a:ext cx="1662681" cy="661193"/>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10"/>
            <p:cNvSpPr txBox="1"/>
            <p:nvPr/>
          </p:nvSpPr>
          <p:spPr>
            <a:xfrm>
              <a:off x="7472482" y="1626709"/>
              <a:ext cx="1623949" cy="622461"/>
            </a:xfrm>
            <a:prstGeom prst="rect">
              <a:avLst/>
            </a:prstGeom>
            <a:noFill/>
            <a:ln>
              <a:noFill/>
            </a:ln>
          </p:spPr>
          <p:txBody>
            <a:bodyPr spcFirstLastPara="1" wrap="square" lIns="40000" tIns="26650" rIns="40000" bIns="26650" anchor="ctr" anchorCtr="0">
              <a:noAutofit/>
            </a:bodyPr>
            <a:lstStyle/>
            <a:p>
              <a:pPr marL="0" marR="0" lvl="0" indent="0" algn="ctr" rtl="0">
                <a:lnSpc>
                  <a:spcPct val="90000"/>
                </a:lnSpc>
                <a:spcBef>
                  <a:spcPts val="0"/>
                </a:spcBef>
                <a:spcAft>
                  <a:spcPts val="0"/>
                </a:spcAft>
                <a:buClr>
                  <a:schemeClr val="lt1"/>
                </a:buClr>
                <a:buSzPts val="2100"/>
                <a:buFont typeface="Gill Sans"/>
                <a:buNone/>
              </a:pPr>
              <a:r>
                <a:rPr lang="en-GB" sz="2200" b="0" i="0" u="none" strike="noStrike" cap="none">
                  <a:solidFill>
                    <a:schemeClr val="lt1"/>
                  </a:solidFill>
                  <a:latin typeface="Gill Sans"/>
                  <a:ea typeface="Gill Sans"/>
                  <a:cs typeface="Gill Sans"/>
                  <a:sym typeface="Gill Sans"/>
                </a:rPr>
                <a:t>Greening Cities</a:t>
              </a:r>
              <a:endParaRPr sz="2200" b="0" i="0" u="none" strike="noStrike" cap="none">
                <a:solidFill>
                  <a:schemeClr val="lt1"/>
                </a:solidFill>
                <a:latin typeface="Gill Sans"/>
                <a:ea typeface="Gill Sans"/>
                <a:cs typeface="Gill Sans"/>
                <a:sym typeface="Gill Sans"/>
              </a:endParaRPr>
            </a:p>
          </p:txBody>
        </p:sp>
      </p:grpSp>
      <p:grpSp>
        <p:nvGrpSpPr>
          <p:cNvPr id="391" name="Google Shape;391;p10"/>
          <p:cNvGrpSpPr/>
          <p:nvPr/>
        </p:nvGrpSpPr>
        <p:grpSpPr>
          <a:xfrm>
            <a:off x="141537" y="1273996"/>
            <a:ext cx="2497829" cy="5196298"/>
            <a:chOff x="826129" y="0"/>
            <a:chExt cx="2497829" cy="4379756"/>
          </a:xfrm>
        </p:grpSpPr>
        <p:sp>
          <p:nvSpPr>
            <p:cNvPr id="392" name="Google Shape;392;p10"/>
            <p:cNvSpPr/>
            <p:nvPr/>
          </p:nvSpPr>
          <p:spPr>
            <a:xfrm>
              <a:off x="826129" y="0"/>
              <a:ext cx="2497829" cy="1094939"/>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10"/>
            <p:cNvSpPr txBox="1"/>
            <p:nvPr/>
          </p:nvSpPr>
          <p:spPr>
            <a:xfrm>
              <a:off x="858199" y="32070"/>
              <a:ext cx="2433689" cy="1030799"/>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Gill Sans"/>
                <a:buNone/>
              </a:pPr>
              <a:r>
                <a:rPr lang="en-GB" sz="1800" b="1" i="0" u="none" strike="noStrike" cap="none">
                  <a:solidFill>
                    <a:schemeClr val="lt1"/>
                  </a:solidFill>
                  <a:latin typeface="Gill Sans"/>
                  <a:ea typeface="Gill Sans"/>
                  <a:cs typeface="Gill Sans"/>
                  <a:sym typeface="Gill Sans"/>
                </a:rPr>
                <a:t>Mission: </a:t>
              </a:r>
              <a:r>
                <a:rPr lang="en-GB" sz="1800" b="0" i="0" u="none" strike="noStrike" cap="none">
                  <a:solidFill>
                    <a:schemeClr val="lt1"/>
                  </a:solidFill>
                  <a:latin typeface="Gill Sans"/>
                  <a:ea typeface="Gill Sans"/>
                  <a:cs typeface="Gill Sans"/>
                  <a:sym typeface="Gill Sans"/>
                </a:rPr>
                <a:t>Develop thriving, biodiverse cities across Europe with green spaces accessible to all.</a:t>
              </a:r>
              <a:endParaRPr sz="1800" b="0" i="0" u="none" strike="noStrike" cap="none">
                <a:solidFill>
                  <a:srgbClr val="000000"/>
                </a:solidFill>
                <a:latin typeface="Arial"/>
                <a:ea typeface="Arial"/>
                <a:cs typeface="Arial"/>
                <a:sym typeface="Arial"/>
              </a:endParaRPr>
            </a:p>
          </p:txBody>
        </p:sp>
        <p:sp>
          <p:nvSpPr>
            <p:cNvPr id="394" name="Google Shape;394;p10"/>
            <p:cNvSpPr/>
            <p:nvPr/>
          </p:nvSpPr>
          <p:spPr>
            <a:xfrm rot="5400000">
              <a:off x="1869742" y="1122312"/>
              <a:ext cx="410602" cy="492722"/>
            </a:xfrm>
            <a:prstGeom prst="rightArrow">
              <a:avLst>
                <a:gd name="adj1" fmla="val 60000"/>
                <a:gd name="adj2" fmla="val 50000"/>
              </a:avLst>
            </a:prstGeom>
            <a:solidFill>
              <a:srgbClr val="AEB4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10"/>
            <p:cNvSpPr txBox="1"/>
            <p:nvPr/>
          </p:nvSpPr>
          <p:spPr>
            <a:xfrm>
              <a:off x="1927227" y="1163372"/>
              <a:ext cx="295634" cy="28742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Gill Sans"/>
                <a:buNone/>
              </a:pPr>
              <a:endParaRPr sz="1400" b="0" i="0" u="none" strike="noStrike" cap="none">
                <a:solidFill>
                  <a:schemeClr val="lt1"/>
                </a:solidFill>
                <a:latin typeface="Gill Sans"/>
                <a:ea typeface="Gill Sans"/>
                <a:cs typeface="Gill Sans"/>
                <a:sym typeface="Gill Sans"/>
              </a:endParaRPr>
            </a:p>
          </p:txBody>
        </p:sp>
        <p:sp>
          <p:nvSpPr>
            <p:cNvPr id="396" name="Google Shape;396;p10"/>
            <p:cNvSpPr/>
            <p:nvPr/>
          </p:nvSpPr>
          <p:spPr>
            <a:xfrm>
              <a:off x="826129" y="1642408"/>
              <a:ext cx="2497829" cy="1094939"/>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10"/>
            <p:cNvSpPr txBox="1"/>
            <p:nvPr/>
          </p:nvSpPr>
          <p:spPr>
            <a:xfrm>
              <a:off x="858199" y="1674478"/>
              <a:ext cx="2433689" cy="1030799"/>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Gill Sans"/>
                <a:buNone/>
              </a:pPr>
              <a:r>
                <a:rPr lang="en-GB" sz="1800" b="1" i="0" u="none" strike="noStrike" cap="none">
                  <a:solidFill>
                    <a:schemeClr val="lt1"/>
                  </a:solidFill>
                  <a:latin typeface="Gill Sans"/>
                  <a:ea typeface="Gill Sans"/>
                  <a:cs typeface="Gill Sans"/>
                  <a:sym typeface="Gill Sans"/>
                </a:rPr>
                <a:t>Approach: </a:t>
              </a:r>
              <a:r>
                <a:rPr lang="en-GB" sz="1800" b="0" i="0" u="none" strike="noStrike" cap="none">
                  <a:solidFill>
                    <a:schemeClr val="lt1"/>
                  </a:solidFill>
                  <a:latin typeface="Gill Sans"/>
                  <a:ea typeface="Gill Sans"/>
                  <a:cs typeface="Gill Sans"/>
                  <a:sym typeface="Gill Sans"/>
                </a:rPr>
                <a:t>Integrate city-led initiatives into national sustainability strategies</a:t>
              </a:r>
              <a:endParaRPr sz="1800" b="0" i="0" u="none" strike="noStrike" cap="none">
                <a:solidFill>
                  <a:srgbClr val="000000"/>
                </a:solidFill>
                <a:latin typeface="Arial"/>
                <a:ea typeface="Arial"/>
                <a:cs typeface="Arial"/>
                <a:sym typeface="Arial"/>
              </a:endParaRPr>
            </a:p>
          </p:txBody>
        </p:sp>
        <p:sp>
          <p:nvSpPr>
            <p:cNvPr id="398" name="Google Shape;398;p10"/>
            <p:cNvSpPr/>
            <p:nvPr/>
          </p:nvSpPr>
          <p:spPr>
            <a:xfrm rot="5400000">
              <a:off x="1869742" y="2764720"/>
              <a:ext cx="410602" cy="492722"/>
            </a:xfrm>
            <a:prstGeom prst="rightArrow">
              <a:avLst>
                <a:gd name="adj1" fmla="val 60000"/>
                <a:gd name="adj2" fmla="val 50000"/>
              </a:avLst>
            </a:prstGeom>
            <a:solidFill>
              <a:srgbClr val="AEB4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10"/>
            <p:cNvSpPr txBox="1"/>
            <p:nvPr/>
          </p:nvSpPr>
          <p:spPr>
            <a:xfrm>
              <a:off x="1927227" y="2805780"/>
              <a:ext cx="295634" cy="28742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Gill Sans"/>
                <a:buNone/>
              </a:pPr>
              <a:endParaRPr sz="1400" b="0" i="0" u="none" strike="noStrike" cap="none">
                <a:solidFill>
                  <a:schemeClr val="lt1"/>
                </a:solidFill>
                <a:latin typeface="Gill Sans"/>
                <a:ea typeface="Gill Sans"/>
                <a:cs typeface="Gill Sans"/>
                <a:sym typeface="Gill Sans"/>
              </a:endParaRPr>
            </a:p>
          </p:txBody>
        </p:sp>
        <p:sp>
          <p:nvSpPr>
            <p:cNvPr id="400" name="Google Shape;400;p10"/>
            <p:cNvSpPr/>
            <p:nvPr/>
          </p:nvSpPr>
          <p:spPr>
            <a:xfrm>
              <a:off x="826129" y="3284817"/>
              <a:ext cx="2497829" cy="1094939"/>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10"/>
            <p:cNvSpPr txBox="1"/>
            <p:nvPr/>
          </p:nvSpPr>
          <p:spPr>
            <a:xfrm>
              <a:off x="858199" y="3316887"/>
              <a:ext cx="2433689" cy="1030799"/>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Gill Sans"/>
                <a:buNone/>
              </a:pPr>
              <a:r>
                <a:rPr lang="en-GB" sz="1800" b="1" i="0" u="none" strike="noStrike" cap="none">
                  <a:solidFill>
                    <a:schemeClr val="lt1"/>
                  </a:solidFill>
                  <a:latin typeface="Gill Sans"/>
                  <a:ea typeface="Gill Sans"/>
                  <a:cs typeface="Gill Sans"/>
                  <a:sym typeface="Gill Sans"/>
                </a:rPr>
                <a:t>Goal: </a:t>
              </a:r>
              <a:r>
                <a:rPr lang="en-GB" sz="1800" b="0" i="0" u="none" strike="noStrike" cap="none">
                  <a:solidFill>
                    <a:schemeClr val="lt1"/>
                  </a:solidFill>
                  <a:latin typeface="Gill Sans"/>
                  <a:ea typeface="Gill Sans"/>
                  <a:cs typeface="Gill Sans"/>
                  <a:sym typeface="Gill Sans"/>
                </a:rPr>
                <a:t>Make urban nature the norm, not the exception.</a:t>
              </a:r>
              <a:endParaRPr sz="1800" b="0" i="0" u="none" strike="noStrike" cap="none">
                <a:solidFill>
                  <a:srgbClr val="000000"/>
                </a:solidFill>
                <a:latin typeface="Arial"/>
                <a:ea typeface="Arial"/>
                <a:cs typeface="Arial"/>
                <a:sym typeface="Arial"/>
              </a:endParaRPr>
            </a:p>
          </p:txBody>
        </p:sp>
      </p:grpSp>
      <p:sp>
        <p:nvSpPr>
          <p:cNvPr id="402" name="Google Shape;402;p10"/>
          <p:cNvSpPr txBox="1">
            <a:spLocks noGrp="1"/>
          </p:cNvSpPr>
          <p:nvPr>
            <p:ph type="sldNum" idx="12"/>
          </p:nvPr>
        </p:nvSpPr>
        <p:spPr>
          <a:xfrm>
            <a:off x="11460300" y="647029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a:spLocks noGrp="1"/>
          </p:cNvSpPr>
          <p:nvPr>
            <p:ph type="title"/>
          </p:nvPr>
        </p:nvSpPr>
        <p:spPr>
          <a:xfrm>
            <a:off x="2311566" y="196683"/>
            <a:ext cx="898207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GB">
                <a:solidFill>
                  <a:srgbClr val="496C42"/>
                </a:solidFill>
              </a:rPr>
              <a:t>What‘s the PLUS?</a:t>
            </a:r>
            <a:endParaRPr>
              <a:solidFill>
                <a:srgbClr val="496C42"/>
              </a:solidFill>
            </a:endParaRPr>
          </a:p>
        </p:txBody>
      </p:sp>
      <p:sp>
        <p:nvSpPr>
          <p:cNvPr id="408" name="Google Shape;408;p26"/>
          <p:cNvSpPr txBox="1">
            <a:spLocks noGrp="1"/>
          </p:cNvSpPr>
          <p:nvPr>
            <p:ph type="sldNum" idx="12"/>
          </p:nvPr>
        </p:nvSpPr>
        <p:spPr>
          <a:xfrm>
            <a:off x="11460300" y="647029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31</a:t>
            </a:fld>
            <a:endParaRPr/>
          </a:p>
        </p:txBody>
      </p:sp>
      <p:grpSp>
        <p:nvGrpSpPr>
          <p:cNvPr id="409" name="Google Shape;409;p26"/>
          <p:cNvGrpSpPr/>
          <p:nvPr/>
        </p:nvGrpSpPr>
        <p:grpSpPr>
          <a:xfrm>
            <a:off x="1194798" y="1652984"/>
            <a:ext cx="9802404" cy="4793044"/>
            <a:chOff x="1061583" y="8353"/>
            <a:chExt cx="8622663" cy="4342914"/>
          </a:xfrm>
        </p:grpSpPr>
        <p:sp>
          <p:nvSpPr>
            <p:cNvPr id="410" name="Google Shape;410;p26"/>
            <p:cNvSpPr/>
            <p:nvPr/>
          </p:nvSpPr>
          <p:spPr>
            <a:xfrm>
              <a:off x="4324717" y="2393491"/>
              <a:ext cx="1957776" cy="1957776"/>
            </a:xfrm>
            <a:prstGeom prst="ellipse">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6"/>
            <p:cNvSpPr txBox="1"/>
            <p:nvPr/>
          </p:nvSpPr>
          <p:spPr>
            <a:xfrm>
              <a:off x="4611427" y="2680201"/>
              <a:ext cx="1384356" cy="1384356"/>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4000"/>
                <a:buFont typeface="Gill Sans"/>
                <a:buNone/>
              </a:pPr>
              <a:r>
                <a:rPr lang="en-GB" sz="4000" b="0" i="0" u="none" strike="noStrike" cap="none">
                  <a:solidFill>
                    <a:schemeClr val="lt1"/>
                  </a:solidFill>
                  <a:latin typeface="Gill Sans"/>
                  <a:ea typeface="Gill Sans"/>
                  <a:cs typeface="Gill Sans"/>
                  <a:sym typeface="Gill Sans"/>
                </a:rPr>
                <a:t>UNP+</a:t>
              </a:r>
              <a:endParaRPr sz="4000" b="0" i="0" u="none" strike="noStrike" cap="none">
                <a:solidFill>
                  <a:schemeClr val="lt1"/>
                </a:solidFill>
                <a:latin typeface="Gill Sans"/>
                <a:ea typeface="Gill Sans"/>
                <a:cs typeface="Gill Sans"/>
                <a:sym typeface="Gill Sans"/>
              </a:endParaRPr>
            </a:p>
          </p:txBody>
        </p:sp>
        <p:sp>
          <p:nvSpPr>
            <p:cNvPr id="412" name="Google Shape;412;p26"/>
            <p:cNvSpPr/>
            <p:nvPr/>
          </p:nvSpPr>
          <p:spPr>
            <a:xfrm rot="10800000">
              <a:off x="2334137" y="3093396"/>
              <a:ext cx="1881098" cy="557966"/>
            </a:xfrm>
            <a:prstGeom prst="leftArrow">
              <a:avLst>
                <a:gd name="adj1" fmla="val 60000"/>
                <a:gd name="adj2" fmla="val 50000"/>
              </a:avLst>
            </a:prstGeom>
            <a:solidFill>
              <a:srgbClr val="AEB4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p:nvPr/>
          </p:nvSpPr>
          <p:spPr>
            <a:xfrm>
              <a:off x="1061583" y="2824202"/>
              <a:ext cx="1957776" cy="1096354"/>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6"/>
            <p:cNvSpPr txBox="1"/>
            <p:nvPr/>
          </p:nvSpPr>
          <p:spPr>
            <a:xfrm>
              <a:off x="1387361" y="2856313"/>
              <a:ext cx="1306221" cy="1032132"/>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GB" sz="2000">
                  <a:solidFill>
                    <a:schemeClr val="lt1"/>
                  </a:solidFill>
                  <a:latin typeface="Gill Sans"/>
                  <a:ea typeface="Gill Sans"/>
                  <a:cs typeface="Gill Sans"/>
                  <a:sym typeface="Gill Sans"/>
                </a:rPr>
                <a:t>Promote </a:t>
              </a:r>
              <a:r>
                <a:rPr lang="en-GB" sz="2000" b="0" i="0" u="none" strike="noStrike" cap="none">
                  <a:solidFill>
                    <a:schemeClr val="lt1"/>
                  </a:solidFill>
                  <a:latin typeface="Gill Sans"/>
                  <a:ea typeface="Gill Sans"/>
                  <a:cs typeface="Gill Sans"/>
                  <a:sym typeface="Gill Sans"/>
                </a:rPr>
                <a:t>the existing</a:t>
              </a:r>
              <a:r>
                <a:rPr lang="en-GB" sz="2000">
                  <a:solidFill>
                    <a:schemeClr val="lt1"/>
                  </a:solidFill>
                  <a:latin typeface="Gill Sans"/>
                  <a:ea typeface="Gill Sans"/>
                  <a:cs typeface="Gill Sans"/>
                  <a:sym typeface="Gill Sans"/>
                </a:rPr>
                <a:t> </a:t>
              </a:r>
              <a:r>
                <a:rPr lang="en-GB" sz="2000" b="0" i="0" u="none" strike="noStrike" cap="none">
                  <a:solidFill>
                    <a:schemeClr val="lt1"/>
                  </a:solidFill>
                  <a:latin typeface="Gill Sans"/>
                  <a:ea typeface="Gill Sans"/>
                  <a:cs typeface="Gill Sans"/>
                  <a:sym typeface="Gill Sans"/>
                </a:rPr>
                <a:t>Process</a:t>
              </a:r>
              <a:endParaRPr sz="2000" b="0" i="0" u="none" strike="noStrike" cap="none">
                <a:solidFill>
                  <a:schemeClr val="lt1"/>
                </a:solidFill>
                <a:latin typeface="Gill Sans"/>
                <a:ea typeface="Gill Sans"/>
                <a:cs typeface="Gill Sans"/>
                <a:sym typeface="Gill Sans"/>
              </a:endParaRPr>
            </a:p>
          </p:txBody>
        </p:sp>
        <p:sp>
          <p:nvSpPr>
            <p:cNvPr id="415" name="Google Shape;415;p26"/>
            <p:cNvSpPr/>
            <p:nvPr/>
          </p:nvSpPr>
          <p:spPr>
            <a:xfrm rot="-9365528">
              <a:off x="2662591" y="2020572"/>
              <a:ext cx="1881098" cy="557966"/>
            </a:xfrm>
            <a:prstGeom prst="leftArrow">
              <a:avLst>
                <a:gd name="adj1" fmla="val 60000"/>
                <a:gd name="adj2" fmla="val 50000"/>
              </a:avLst>
            </a:prstGeom>
            <a:solidFill>
              <a:srgbClr val="AEB4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6"/>
            <p:cNvSpPr/>
            <p:nvPr/>
          </p:nvSpPr>
          <p:spPr>
            <a:xfrm>
              <a:off x="1554957" y="1365618"/>
              <a:ext cx="1957775" cy="1096354"/>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6"/>
            <p:cNvSpPr txBox="1"/>
            <p:nvPr/>
          </p:nvSpPr>
          <p:spPr>
            <a:xfrm>
              <a:off x="1872719" y="1375084"/>
              <a:ext cx="1338311" cy="1032000"/>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GB" sz="2000" b="0" i="0" u="none" strike="noStrike" cap="none">
                  <a:solidFill>
                    <a:schemeClr val="lt1"/>
                  </a:solidFill>
                  <a:latin typeface="Gill Sans"/>
                  <a:ea typeface="Gill Sans"/>
                  <a:cs typeface="Gill Sans"/>
                  <a:sym typeface="Gill Sans"/>
                </a:rPr>
                <a:t>Propose integration strategies</a:t>
              </a:r>
              <a:endParaRPr sz="2000" b="0" i="0" u="none" strike="noStrike" cap="none">
                <a:solidFill>
                  <a:schemeClr val="lt1"/>
                </a:solidFill>
                <a:latin typeface="Gill Sans"/>
                <a:ea typeface="Gill Sans"/>
                <a:cs typeface="Gill Sans"/>
                <a:sym typeface="Gill Sans"/>
              </a:endParaRPr>
            </a:p>
          </p:txBody>
        </p:sp>
        <p:sp>
          <p:nvSpPr>
            <p:cNvPr id="418" name="Google Shape;418;p26"/>
            <p:cNvSpPr/>
            <p:nvPr/>
          </p:nvSpPr>
          <p:spPr>
            <a:xfrm rot="-7062809">
              <a:off x="3559594" y="1226731"/>
              <a:ext cx="1881098" cy="557966"/>
            </a:xfrm>
            <a:prstGeom prst="leftArrow">
              <a:avLst>
                <a:gd name="adj1" fmla="val 60000"/>
                <a:gd name="adj2" fmla="val 50000"/>
              </a:avLst>
            </a:prstGeom>
            <a:solidFill>
              <a:srgbClr val="AEB4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6"/>
            <p:cNvSpPr/>
            <p:nvPr/>
          </p:nvSpPr>
          <p:spPr>
            <a:xfrm>
              <a:off x="2849750" y="32182"/>
              <a:ext cx="1957775" cy="1096354"/>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6"/>
            <p:cNvSpPr txBox="1"/>
            <p:nvPr/>
          </p:nvSpPr>
          <p:spPr>
            <a:xfrm>
              <a:off x="2961558" y="28286"/>
              <a:ext cx="1755791" cy="1032132"/>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GB" sz="2000" b="0" i="0" u="none" strike="noStrike" cap="none">
                  <a:solidFill>
                    <a:schemeClr val="lt1"/>
                  </a:solidFill>
                  <a:latin typeface="Gill Sans"/>
                  <a:ea typeface="Gill Sans"/>
                  <a:cs typeface="Gill Sans"/>
                  <a:sym typeface="Gill Sans"/>
                </a:rPr>
                <a:t>Develop</a:t>
              </a:r>
              <a:endParaRPr sz="2000" b="0" i="0" u="none" strike="noStrike" cap="none">
                <a:solidFill>
                  <a:schemeClr val="lt1"/>
                </a:solidFill>
                <a:latin typeface="Gill Sans"/>
                <a:ea typeface="Gill Sans"/>
                <a:cs typeface="Gill Sans"/>
                <a:sym typeface="Gill Sans"/>
              </a:endParaRPr>
            </a:p>
            <a:p>
              <a:pPr marL="0" marR="0" lvl="0" indent="0" algn="ctr" rtl="0">
                <a:lnSpc>
                  <a:spcPct val="90000"/>
                </a:lnSpc>
                <a:spcBef>
                  <a:spcPts val="0"/>
                </a:spcBef>
                <a:spcAft>
                  <a:spcPts val="0"/>
                </a:spcAft>
                <a:buClr>
                  <a:schemeClr val="lt1"/>
                </a:buClr>
                <a:buSzPts val="1300"/>
                <a:buFont typeface="Gill Sans"/>
                <a:buNone/>
              </a:pPr>
              <a:r>
                <a:rPr lang="en-GB" sz="2000" b="0" i="0" u="none" strike="noStrike" cap="none">
                  <a:solidFill>
                    <a:schemeClr val="lt1"/>
                  </a:solidFill>
                  <a:latin typeface="Gill Sans"/>
                  <a:ea typeface="Gill Sans"/>
                  <a:cs typeface="Gill Sans"/>
                  <a:sym typeface="Gill Sans"/>
                </a:rPr>
                <a:t>further tools</a:t>
              </a:r>
              <a:endParaRPr sz="2000" b="0" i="0" u="none" strike="noStrike" cap="none">
                <a:solidFill>
                  <a:schemeClr val="lt1"/>
                </a:solidFill>
                <a:latin typeface="Gill Sans"/>
                <a:ea typeface="Gill Sans"/>
                <a:cs typeface="Gill Sans"/>
                <a:sym typeface="Gill Sans"/>
              </a:endParaRPr>
            </a:p>
          </p:txBody>
        </p:sp>
        <p:sp>
          <p:nvSpPr>
            <p:cNvPr id="421" name="Google Shape;421;p26"/>
            <p:cNvSpPr/>
            <p:nvPr/>
          </p:nvSpPr>
          <p:spPr>
            <a:xfrm rot="-3402613">
              <a:off x="5145965" y="1249030"/>
              <a:ext cx="1881098" cy="557966"/>
            </a:xfrm>
            <a:prstGeom prst="leftArrow">
              <a:avLst>
                <a:gd name="adj1" fmla="val 60000"/>
                <a:gd name="adj2" fmla="val 50000"/>
              </a:avLst>
            </a:prstGeom>
            <a:solidFill>
              <a:srgbClr val="AEB4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6"/>
            <p:cNvSpPr/>
            <p:nvPr/>
          </p:nvSpPr>
          <p:spPr>
            <a:xfrm>
              <a:off x="5740600" y="8353"/>
              <a:ext cx="1755791" cy="1096354"/>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6"/>
            <p:cNvSpPr txBox="1"/>
            <p:nvPr/>
          </p:nvSpPr>
          <p:spPr>
            <a:xfrm>
              <a:off x="5965385" y="60760"/>
              <a:ext cx="1306221" cy="1032132"/>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GB" sz="2000" b="0" i="0" u="none" strike="noStrike" cap="none">
                  <a:solidFill>
                    <a:schemeClr val="lt1"/>
                  </a:solidFill>
                  <a:latin typeface="Gill Sans"/>
                  <a:ea typeface="Gill Sans"/>
                  <a:cs typeface="Gill Sans"/>
                  <a:sym typeface="Gill Sans"/>
                </a:rPr>
                <a:t>Foster</a:t>
              </a:r>
              <a:endParaRPr sz="2000" b="0" i="0" u="none" strike="noStrike" cap="none">
                <a:solidFill>
                  <a:schemeClr val="lt1"/>
                </a:solidFill>
                <a:latin typeface="Gill Sans"/>
                <a:ea typeface="Gill Sans"/>
                <a:cs typeface="Gill Sans"/>
                <a:sym typeface="Gill Sans"/>
              </a:endParaRPr>
            </a:p>
            <a:p>
              <a:pPr marL="0" marR="0" lvl="0" indent="0" algn="ctr" rtl="0">
                <a:lnSpc>
                  <a:spcPct val="90000"/>
                </a:lnSpc>
                <a:spcBef>
                  <a:spcPts val="0"/>
                </a:spcBef>
                <a:spcAft>
                  <a:spcPts val="0"/>
                </a:spcAft>
                <a:buClr>
                  <a:schemeClr val="lt1"/>
                </a:buClr>
                <a:buSzPts val="1300"/>
                <a:buFont typeface="Gill Sans"/>
                <a:buNone/>
              </a:pPr>
              <a:r>
                <a:rPr lang="en-GB" sz="2000" b="0" i="0" u="none" strike="noStrike" cap="none">
                  <a:solidFill>
                    <a:schemeClr val="lt1"/>
                  </a:solidFill>
                  <a:latin typeface="Gill Sans"/>
                  <a:ea typeface="Gill Sans"/>
                  <a:cs typeface="Gill Sans"/>
                  <a:sym typeface="Gill Sans"/>
                </a:rPr>
                <a:t>co-creation</a:t>
              </a:r>
              <a:endParaRPr sz="2000" b="0" i="0" u="none" strike="noStrike" cap="none">
                <a:solidFill>
                  <a:schemeClr val="lt1"/>
                </a:solidFill>
                <a:latin typeface="Gill Sans"/>
                <a:ea typeface="Gill Sans"/>
                <a:cs typeface="Gill Sans"/>
                <a:sym typeface="Gill Sans"/>
              </a:endParaRPr>
            </a:p>
          </p:txBody>
        </p:sp>
        <p:sp>
          <p:nvSpPr>
            <p:cNvPr id="424" name="Google Shape;424;p26"/>
            <p:cNvSpPr/>
            <p:nvPr/>
          </p:nvSpPr>
          <p:spPr>
            <a:xfrm rot="-1447702">
              <a:off x="6077585" y="2022260"/>
              <a:ext cx="1881098" cy="557966"/>
            </a:xfrm>
            <a:prstGeom prst="leftArrow">
              <a:avLst>
                <a:gd name="adj1" fmla="val 60000"/>
                <a:gd name="adj2" fmla="val 50000"/>
              </a:avLst>
            </a:prstGeom>
            <a:solidFill>
              <a:srgbClr val="AEB4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6"/>
            <p:cNvSpPr/>
            <p:nvPr/>
          </p:nvSpPr>
          <p:spPr>
            <a:xfrm>
              <a:off x="7220923" y="1347462"/>
              <a:ext cx="2096394" cy="1096354"/>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6"/>
            <p:cNvSpPr txBox="1"/>
            <p:nvPr/>
          </p:nvSpPr>
          <p:spPr>
            <a:xfrm>
              <a:off x="7332523" y="1397795"/>
              <a:ext cx="1839081" cy="1032000"/>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GB" sz="2000">
                  <a:solidFill>
                    <a:schemeClr val="lt1"/>
                  </a:solidFill>
                  <a:latin typeface="Gill Sans"/>
                  <a:ea typeface="Gill Sans"/>
                  <a:cs typeface="Gill Sans"/>
                  <a:sym typeface="Gill Sans"/>
                </a:rPr>
                <a:t>Overcome</a:t>
              </a:r>
              <a:r>
                <a:rPr lang="en-GB" sz="2000" b="0" i="0" u="none" strike="noStrike" cap="none">
                  <a:solidFill>
                    <a:schemeClr val="lt1"/>
                  </a:solidFill>
                  <a:latin typeface="Gill Sans"/>
                  <a:ea typeface="Gill Sans"/>
                  <a:cs typeface="Gill Sans"/>
                  <a:sym typeface="Gill Sans"/>
                </a:rPr>
                <a:t> departmental silos</a:t>
              </a:r>
              <a:endParaRPr sz="2000" b="0" i="0" u="none" strike="noStrike" cap="none">
                <a:solidFill>
                  <a:schemeClr val="lt1"/>
                </a:solidFill>
                <a:latin typeface="Gill Sans"/>
                <a:ea typeface="Gill Sans"/>
                <a:cs typeface="Gill Sans"/>
                <a:sym typeface="Gill Sans"/>
              </a:endParaRPr>
            </a:p>
          </p:txBody>
        </p:sp>
        <p:sp>
          <p:nvSpPr>
            <p:cNvPr id="427" name="Google Shape;427;p26"/>
            <p:cNvSpPr/>
            <p:nvPr/>
          </p:nvSpPr>
          <p:spPr>
            <a:xfrm>
              <a:off x="6391975" y="3093396"/>
              <a:ext cx="1881098" cy="557966"/>
            </a:xfrm>
            <a:prstGeom prst="leftArrow">
              <a:avLst>
                <a:gd name="adj1" fmla="val 60000"/>
                <a:gd name="adj2" fmla="val 50000"/>
              </a:avLst>
            </a:prstGeom>
            <a:solidFill>
              <a:srgbClr val="AEB4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26"/>
            <p:cNvSpPr/>
            <p:nvPr/>
          </p:nvSpPr>
          <p:spPr>
            <a:xfrm>
              <a:off x="7587852" y="2824202"/>
              <a:ext cx="2096394" cy="1096354"/>
            </a:xfrm>
            <a:prstGeom prst="roundRect">
              <a:avLst>
                <a:gd name="adj" fmla="val 1000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26"/>
            <p:cNvSpPr txBox="1"/>
            <p:nvPr/>
          </p:nvSpPr>
          <p:spPr>
            <a:xfrm>
              <a:off x="7616072" y="2856313"/>
              <a:ext cx="2039953" cy="1032132"/>
            </a:xfrm>
            <a:prstGeom prst="rect">
              <a:avLst/>
            </a:prstGeom>
            <a:noFill/>
            <a:ln>
              <a:noFill/>
            </a:ln>
          </p:spPr>
          <p:txBody>
            <a:bodyPr spcFirstLastPara="1" wrap="square" lIns="24750" tIns="24750" rIns="24750" bIns="24750" anchor="ctr" anchorCtr="0">
              <a:noAutofit/>
            </a:bodyPr>
            <a:lstStyle/>
            <a:p>
              <a:pPr marL="0" marR="0" lvl="0" indent="0" algn="ctr" rtl="0">
                <a:lnSpc>
                  <a:spcPct val="90000"/>
                </a:lnSpc>
                <a:spcBef>
                  <a:spcPts val="0"/>
                </a:spcBef>
                <a:spcAft>
                  <a:spcPts val="0"/>
                </a:spcAft>
                <a:buClr>
                  <a:schemeClr val="lt1"/>
                </a:buClr>
                <a:buSzPts val="1300"/>
                <a:buFont typeface="Gill Sans"/>
                <a:buNone/>
              </a:pPr>
              <a:r>
                <a:rPr lang="en-GB" sz="2000" b="0" i="0" u="none" strike="noStrike" cap="none">
                  <a:solidFill>
                    <a:schemeClr val="lt1"/>
                  </a:solidFill>
                  <a:latin typeface="Gill Sans"/>
                  <a:ea typeface="Gill Sans"/>
                  <a:cs typeface="Gill Sans"/>
                  <a:sym typeface="Gill Sans"/>
                </a:rPr>
                <a:t>Support coordination and collaboration between levels of government</a:t>
              </a:r>
              <a:endParaRPr sz="2000" b="0" i="0" u="none" strike="noStrike" cap="none">
                <a:solidFill>
                  <a:schemeClr val="lt1"/>
                </a:solidFill>
                <a:latin typeface="Gill Sans"/>
                <a:ea typeface="Gill Sans"/>
                <a:cs typeface="Gill Sans"/>
                <a:sym typeface="Gill Sans"/>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34d1d4803b6_0_1"/>
          <p:cNvSpPr txBox="1">
            <a:spLocks noGrp="1"/>
          </p:cNvSpPr>
          <p:nvPr>
            <p:ph type="body" idx="1"/>
          </p:nvPr>
        </p:nvSpPr>
        <p:spPr>
          <a:xfrm>
            <a:off x="4485750" y="1562475"/>
            <a:ext cx="4521600" cy="1116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sz="2000">
                <a:solidFill>
                  <a:srgbClr val="548235"/>
                </a:solidFill>
                <a:latin typeface="Roboto Medium"/>
                <a:ea typeface="Roboto Medium"/>
                <a:cs typeface="Roboto Medium"/>
                <a:sym typeface="Roboto"/>
              </a:rPr>
              <a:t>Participatory urban greening and renaturing towards climate neutrality and resilience in European cities</a:t>
            </a:r>
            <a:endParaRPr/>
          </a:p>
        </p:txBody>
      </p:sp>
      <p:sp>
        <p:nvSpPr>
          <p:cNvPr id="436" name="Google Shape;436;g34d1d4803b6_0_1"/>
          <p:cNvSpPr txBox="1">
            <a:spLocks noGrp="1"/>
          </p:cNvSpPr>
          <p:nvPr>
            <p:ph type="sldNum" idx="12"/>
          </p:nvPr>
        </p:nvSpPr>
        <p:spPr>
          <a:xfrm>
            <a:off x="10987949" y="6311900"/>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32</a:t>
            </a:fld>
            <a:endParaRPr/>
          </a:p>
        </p:txBody>
      </p:sp>
      <p:pic>
        <p:nvPicPr>
          <p:cNvPr id="437" name="Google Shape;437;g34d1d4803b6_0_1"/>
          <p:cNvPicPr preferRelativeResize="0"/>
          <p:nvPr/>
        </p:nvPicPr>
        <p:blipFill>
          <a:blip r:embed="rId3">
            <a:alphaModFix/>
          </a:blip>
          <a:stretch>
            <a:fillRect/>
          </a:stretch>
        </p:blipFill>
        <p:spPr>
          <a:xfrm>
            <a:off x="5052125" y="2885575"/>
            <a:ext cx="6860099" cy="3368425"/>
          </a:xfrm>
          <a:prstGeom prst="rect">
            <a:avLst/>
          </a:prstGeom>
          <a:noFill/>
          <a:ln>
            <a:noFill/>
          </a:ln>
        </p:spPr>
      </p:pic>
      <p:sp>
        <p:nvSpPr>
          <p:cNvPr id="438" name="Google Shape;438;g34d1d4803b6_0_1"/>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pic>
        <p:nvPicPr>
          <p:cNvPr id="439" name="Google Shape;439;g34d1d4803b6_0_1" title="Commit2Green Logo CMYK Green.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938400" y="1027650"/>
            <a:ext cx="1345300" cy="1747749"/>
          </a:xfrm>
          <a:prstGeom prst="rect">
            <a:avLst/>
          </a:prstGeom>
          <a:noFill/>
          <a:ln>
            <a:noFill/>
          </a:ln>
        </p:spPr>
      </p:pic>
      <p:pic>
        <p:nvPicPr>
          <p:cNvPr id="440" name="Google Shape;440;g34d1d4803b6_0_1" descr="A map of europe with green countries/regions&#10;&#10;Description automatically generated"/>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34300" y="3359775"/>
            <a:ext cx="4817825" cy="2705675"/>
          </a:xfrm>
          <a:prstGeom prst="rect">
            <a:avLst/>
          </a:prstGeom>
          <a:noFill/>
          <a:ln>
            <a:noFill/>
          </a:ln>
        </p:spPr>
      </p:pic>
      <p:sp>
        <p:nvSpPr>
          <p:cNvPr id="441" name="Google Shape;441;g34d1d4803b6_0_1"/>
          <p:cNvSpPr txBox="1"/>
          <p:nvPr/>
        </p:nvSpPr>
        <p:spPr>
          <a:xfrm>
            <a:off x="234295" y="3534071"/>
            <a:ext cx="1612200" cy="145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342118a75b3_0_403"/>
          <p:cNvSpPr txBox="1">
            <a:spLocks noGrp="1"/>
          </p:cNvSpPr>
          <p:nvPr>
            <p:ph type="sldNum" idx="12"/>
          </p:nvPr>
        </p:nvSpPr>
        <p:spPr>
          <a:xfrm>
            <a:off x="11460300" y="6459623"/>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300"/>
              <a:buNone/>
            </a:pPr>
            <a:fld id="{00000000-1234-1234-1234-123412341234}" type="slidenum">
              <a:rPr lang="en-GB"/>
              <a:t>33</a:t>
            </a:fld>
            <a:endParaRPr/>
          </a:p>
        </p:txBody>
      </p:sp>
      <p:pic>
        <p:nvPicPr>
          <p:cNvPr id="447" name="Google Shape;447;g342118a75b3_0_403" title="ICLEI-europe-mainlogo-RGB.jp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10900" y="0"/>
            <a:ext cx="1731575" cy="1586648"/>
          </a:xfrm>
          <a:prstGeom prst="rect">
            <a:avLst/>
          </a:prstGeom>
          <a:noFill/>
          <a:ln>
            <a:noFill/>
          </a:ln>
        </p:spPr>
      </p:pic>
      <p:sp>
        <p:nvSpPr>
          <p:cNvPr id="448" name="Google Shape;448;g342118a75b3_0_403"/>
          <p:cNvSpPr txBox="1"/>
          <p:nvPr/>
        </p:nvSpPr>
        <p:spPr>
          <a:xfrm>
            <a:off x="4169233" y="304567"/>
            <a:ext cx="914400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GB" sz="2900">
                <a:solidFill>
                  <a:srgbClr val="000000"/>
                </a:solidFill>
                <a:latin typeface="Noto Sans"/>
                <a:ea typeface="Noto Sans"/>
                <a:cs typeface="Noto Sans"/>
                <a:sym typeface="Noto Sans"/>
              </a:rPr>
              <a:t>One-stop-shop for YOU</a:t>
            </a:r>
            <a:endParaRPr sz="2900">
              <a:solidFill>
                <a:srgbClr val="000000"/>
              </a:solidFill>
              <a:latin typeface="Noto Sans"/>
              <a:ea typeface="Noto Sans"/>
              <a:cs typeface="Noto Sans"/>
              <a:sym typeface="Noto Sans"/>
            </a:endParaRPr>
          </a:p>
        </p:txBody>
      </p:sp>
      <p:sp>
        <p:nvSpPr>
          <p:cNvPr id="449" name="Google Shape;449;g342118a75b3_0_403"/>
          <p:cNvSpPr txBox="1"/>
          <p:nvPr/>
        </p:nvSpPr>
        <p:spPr>
          <a:xfrm>
            <a:off x="3693575" y="1667525"/>
            <a:ext cx="3328500" cy="45555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600"/>
              </a:spcBef>
              <a:spcAft>
                <a:spcPts val="0"/>
              </a:spcAft>
              <a:buSzPts val="688"/>
              <a:buNone/>
            </a:pPr>
            <a:r>
              <a:rPr lang="en-GB" sz="1450" b="1">
                <a:solidFill>
                  <a:srgbClr val="196286"/>
                </a:solidFill>
              </a:rPr>
              <a:t>Local and sub-national governments and public authorities</a:t>
            </a:r>
            <a:endParaRPr sz="1450" b="1">
              <a:solidFill>
                <a:srgbClr val="196286"/>
              </a:solidFill>
            </a:endParaRPr>
          </a:p>
          <a:p>
            <a:pPr marL="0" lvl="0" indent="0" algn="l" rtl="0">
              <a:lnSpc>
                <a:spcPct val="70000"/>
              </a:lnSpc>
              <a:spcBef>
                <a:spcPts val="1600"/>
              </a:spcBef>
              <a:spcAft>
                <a:spcPts val="0"/>
              </a:spcAft>
              <a:buSzPts val="688"/>
              <a:buNone/>
            </a:pPr>
            <a:endParaRPr sz="1450" b="1">
              <a:solidFill>
                <a:srgbClr val="196286"/>
              </a:solidFill>
            </a:endParaRPr>
          </a:p>
          <a:p>
            <a:pPr marL="0" lvl="0" indent="0" algn="l" rtl="0">
              <a:lnSpc>
                <a:spcPct val="70000"/>
              </a:lnSpc>
              <a:spcBef>
                <a:spcPts val="1600"/>
              </a:spcBef>
              <a:spcAft>
                <a:spcPts val="0"/>
              </a:spcAft>
              <a:buSzPts val="688"/>
              <a:buNone/>
            </a:pPr>
            <a:r>
              <a:rPr lang="en-GB" sz="1450" b="1">
                <a:solidFill>
                  <a:srgbClr val="196286"/>
                </a:solidFill>
              </a:rPr>
              <a:t>NbS investors and entrepreneurs</a:t>
            </a:r>
            <a:endParaRPr sz="1450" b="1">
              <a:solidFill>
                <a:srgbClr val="196286"/>
              </a:solidFill>
            </a:endParaRPr>
          </a:p>
          <a:p>
            <a:pPr marL="0" lvl="0" indent="0" algn="l" rtl="0">
              <a:lnSpc>
                <a:spcPct val="70000"/>
              </a:lnSpc>
              <a:spcBef>
                <a:spcPts val="1600"/>
              </a:spcBef>
              <a:spcAft>
                <a:spcPts val="0"/>
              </a:spcAft>
              <a:buSzPts val="688"/>
              <a:buNone/>
            </a:pPr>
            <a:endParaRPr sz="1450" b="1">
              <a:solidFill>
                <a:srgbClr val="196286"/>
              </a:solidFill>
            </a:endParaRPr>
          </a:p>
          <a:p>
            <a:pPr marL="0" lvl="0" indent="0" algn="l" rtl="0">
              <a:lnSpc>
                <a:spcPct val="70000"/>
              </a:lnSpc>
              <a:spcBef>
                <a:spcPts val="1600"/>
              </a:spcBef>
              <a:spcAft>
                <a:spcPts val="0"/>
              </a:spcAft>
              <a:buSzPts val="688"/>
              <a:buNone/>
            </a:pPr>
            <a:endParaRPr sz="1450" b="1">
              <a:solidFill>
                <a:srgbClr val="196286"/>
              </a:solidFill>
            </a:endParaRPr>
          </a:p>
          <a:p>
            <a:pPr marL="0" lvl="0" indent="0" algn="l" rtl="0">
              <a:lnSpc>
                <a:spcPct val="70000"/>
              </a:lnSpc>
              <a:spcBef>
                <a:spcPts val="1600"/>
              </a:spcBef>
              <a:spcAft>
                <a:spcPts val="0"/>
              </a:spcAft>
              <a:buSzPts val="688"/>
              <a:buNone/>
            </a:pPr>
            <a:r>
              <a:rPr lang="en-GB" sz="1450" b="1">
                <a:solidFill>
                  <a:srgbClr val="196286"/>
                </a:solidFill>
              </a:rPr>
              <a:t>Subnational, national and EU policy-makers</a:t>
            </a:r>
            <a:endParaRPr sz="1450" b="1">
              <a:solidFill>
                <a:srgbClr val="196286"/>
              </a:solidFill>
            </a:endParaRPr>
          </a:p>
          <a:p>
            <a:pPr marL="0" lvl="0" indent="0" algn="l" rtl="0">
              <a:lnSpc>
                <a:spcPct val="70000"/>
              </a:lnSpc>
              <a:spcBef>
                <a:spcPts val="1600"/>
              </a:spcBef>
              <a:spcAft>
                <a:spcPts val="0"/>
              </a:spcAft>
              <a:buSzPts val="688"/>
              <a:buNone/>
            </a:pPr>
            <a:endParaRPr sz="1450" b="1">
              <a:solidFill>
                <a:srgbClr val="196286"/>
              </a:solidFill>
            </a:endParaRPr>
          </a:p>
          <a:p>
            <a:pPr marL="0" lvl="0" indent="0" algn="l" rtl="0">
              <a:lnSpc>
                <a:spcPct val="70000"/>
              </a:lnSpc>
              <a:spcBef>
                <a:spcPts val="1600"/>
              </a:spcBef>
              <a:spcAft>
                <a:spcPts val="0"/>
              </a:spcAft>
              <a:buSzPts val="688"/>
              <a:buNone/>
            </a:pPr>
            <a:r>
              <a:rPr lang="en-GB" sz="1450" b="1">
                <a:solidFill>
                  <a:srgbClr val="196286"/>
                </a:solidFill>
              </a:rPr>
              <a:t>Educators, education institutions and students</a:t>
            </a:r>
            <a:endParaRPr sz="1450" b="1">
              <a:solidFill>
                <a:srgbClr val="196286"/>
              </a:solidFill>
            </a:endParaRPr>
          </a:p>
          <a:p>
            <a:pPr marL="0" lvl="0" indent="0" algn="l" rtl="0">
              <a:lnSpc>
                <a:spcPct val="70000"/>
              </a:lnSpc>
              <a:spcBef>
                <a:spcPts val="1000"/>
              </a:spcBef>
              <a:spcAft>
                <a:spcPts val="0"/>
              </a:spcAft>
              <a:buSzPts val="688"/>
              <a:buNone/>
            </a:pPr>
            <a:endParaRPr sz="1450">
              <a:solidFill>
                <a:srgbClr val="000000"/>
              </a:solidFill>
            </a:endParaRPr>
          </a:p>
        </p:txBody>
      </p:sp>
      <p:sp>
        <p:nvSpPr>
          <p:cNvPr id="450" name="Google Shape;450;g342118a75b3_0_403"/>
          <p:cNvSpPr txBox="1"/>
          <p:nvPr/>
        </p:nvSpPr>
        <p:spPr>
          <a:xfrm>
            <a:off x="12700000" y="8475133"/>
            <a:ext cx="3657600" cy="486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sz="1200">
                <a:solidFill>
                  <a:srgbClr val="757575"/>
                </a:solidFill>
              </a:rPr>
              <a:t>33</a:t>
            </a:fld>
            <a:endParaRPr sz="1200">
              <a:solidFill>
                <a:srgbClr val="757575"/>
              </a:solidFill>
            </a:endParaRPr>
          </a:p>
        </p:txBody>
      </p:sp>
      <p:sp>
        <p:nvSpPr>
          <p:cNvPr id="451" name="Google Shape;451;g342118a75b3_0_403"/>
          <p:cNvSpPr txBox="1"/>
          <p:nvPr/>
        </p:nvSpPr>
        <p:spPr>
          <a:xfrm>
            <a:off x="6938425" y="1582000"/>
            <a:ext cx="5058900" cy="4340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a:solidFill>
                  <a:srgbClr val="404040"/>
                </a:solidFill>
              </a:rPr>
              <a:t>... expand their skills and knowledge along policy areas of the EGD through </a:t>
            </a:r>
            <a:r>
              <a:rPr lang="en-GB"/>
              <a:t>dedicated tools and best practices</a:t>
            </a:r>
            <a:r>
              <a:rPr lang="en-GB">
                <a:solidFill>
                  <a:srgbClr val="404040"/>
                </a:solidFill>
              </a:rPr>
              <a:t>, a </a:t>
            </a:r>
            <a:r>
              <a:rPr lang="en-GB">
                <a:solidFill>
                  <a:srgbClr val="33AA8E"/>
                </a:solidFill>
              </a:rPr>
              <a:t>peer-to-peer exchange and capacity-building programme</a:t>
            </a:r>
            <a:r>
              <a:rPr lang="en-GB">
                <a:solidFill>
                  <a:srgbClr val="404040"/>
                </a:solidFill>
              </a:rPr>
              <a:t>.</a:t>
            </a:r>
            <a:endParaRPr>
              <a:solidFill>
                <a:srgbClr val="404040"/>
              </a:solidFill>
            </a:endParaRPr>
          </a:p>
          <a:p>
            <a:pPr marL="0" lvl="0" indent="0" algn="l" rtl="0">
              <a:spcBef>
                <a:spcPts val="0"/>
              </a:spcBef>
              <a:spcAft>
                <a:spcPts val="0"/>
              </a:spcAft>
              <a:buNone/>
            </a:pPr>
            <a:endParaRPr>
              <a:solidFill>
                <a:srgbClr val="404040"/>
              </a:solidFill>
            </a:endParaRPr>
          </a:p>
          <a:p>
            <a:pPr marL="0" lvl="0" indent="0" algn="l" rtl="0">
              <a:spcBef>
                <a:spcPts val="0"/>
              </a:spcBef>
              <a:spcAft>
                <a:spcPts val="0"/>
              </a:spcAft>
              <a:buNone/>
            </a:pPr>
            <a:r>
              <a:rPr lang="en-GB">
                <a:solidFill>
                  <a:srgbClr val="404040"/>
                </a:solidFill>
              </a:rPr>
              <a:t>…benefit from </a:t>
            </a:r>
            <a:r>
              <a:rPr lang="en-GB">
                <a:solidFill>
                  <a:srgbClr val="33AA8E"/>
                </a:solidFill>
              </a:rPr>
              <a:t>guidance to help understand and enhance the attractiveness of NbS for investors</a:t>
            </a:r>
            <a:r>
              <a:rPr lang="en-GB">
                <a:solidFill>
                  <a:srgbClr val="404040"/>
                </a:solidFill>
              </a:rPr>
              <a:t>, access opportunities for collaborations with investors, extend and create peer- and cross-sector networks through the delivery of guidance and training </a:t>
            </a:r>
            <a:endParaRPr>
              <a:solidFill>
                <a:srgbClr val="404040"/>
              </a:solidFill>
            </a:endParaRPr>
          </a:p>
          <a:p>
            <a:pPr marL="0" lvl="0" indent="0" algn="l" rtl="0">
              <a:spcBef>
                <a:spcPts val="0"/>
              </a:spcBef>
              <a:spcAft>
                <a:spcPts val="0"/>
              </a:spcAft>
              <a:buNone/>
            </a:pPr>
            <a:endParaRPr>
              <a:solidFill>
                <a:srgbClr val="404040"/>
              </a:solidFill>
            </a:endParaRPr>
          </a:p>
          <a:p>
            <a:pPr marL="0" lvl="0" indent="0" algn="l" rtl="0">
              <a:spcBef>
                <a:spcPts val="0"/>
              </a:spcBef>
              <a:spcAft>
                <a:spcPts val="0"/>
              </a:spcAft>
              <a:buNone/>
            </a:pPr>
            <a:r>
              <a:rPr lang="en-GB">
                <a:solidFill>
                  <a:srgbClr val="404040"/>
                </a:solidFill>
              </a:rPr>
              <a:t>…benefit from better implementation of policies with the support of </a:t>
            </a:r>
            <a:r>
              <a:rPr lang="en-GB">
                <a:solidFill>
                  <a:srgbClr val="33AA8E"/>
                </a:solidFill>
              </a:rPr>
              <a:t>NN+ NbS products &amp; services packages</a:t>
            </a:r>
            <a:r>
              <a:rPr lang="en-GB">
                <a:solidFill>
                  <a:srgbClr val="404040"/>
                </a:solidFill>
              </a:rPr>
              <a:t>, and recommendations for policy integration </a:t>
            </a:r>
            <a:endParaRPr>
              <a:solidFill>
                <a:srgbClr val="404040"/>
              </a:solidFill>
            </a:endParaRPr>
          </a:p>
          <a:p>
            <a:pPr marL="0" lvl="0" indent="0" algn="l" rtl="0">
              <a:spcBef>
                <a:spcPts val="0"/>
              </a:spcBef>
              <a:spcAft>
                <a:spcPts val="0"/>
              </a:spcAft>
              <a:buNone/>
            </a:pPr>
            <a:endParaRPr>
              <a:solidFill>
                <a:srgbClr val="404040"/>
              </a:solidFill>
            </a:endParaRPr>
          </a:p>
          <a:p>
            <a:pPr marL="0" lvl="0" indent="0" algn="l" rtl="0">
              <a:spcBef>
                <a:spcPts val="0"/>
              </a:spcBef>
              <a:spcAft>
                <a:spcPts val="0"/>
              </a:spcAft>
              <a:buNone/>
            </a:pPr>
            <a:r>
              <a:rPr lang="en-GB">
                <a:solidFill>
                  <a:srgbClr val="404040"/>
                </a:solidFill>
              </a:rPr>
              <a:t>…benefit from NbS educational materials, and </a:t>
            </a:r>
            <a:r>
              <a:rPr lang="en-GB">
                <a:solidFill>
                  <a:srgbClr val="33AA8E"/>
                </a:solidFill>
              </a:rPr>
              <a:t>innovative engagement methods to reach new audiences</a:t>
            </a:r>
            <a:r>
              <a:rPr lang="en-GB">
                <a:solidFill>
                  <a:srgbClr val="404040"/>
                </a:solidFill>
              </a:rPr>
              <a:t> (including artist co-production with scientists, gaming, festivals) - all to foster the integration and excitement of NbS in transdisciplinary education (at different levels). </a:t>
            </a:r>
            <a:endParaRPr sz="1000">
              <a:solidFill>
                <a:srgbClr val="404040"/>
              </a:solidFill>
            </a:endParaRPr>
          </a:p>
        </p:txBody>
      </p:sp>
      <p:pic>
        <p:nvPicPr>
          <p:cNvPr id="452" name="Google Shape;452;g342118a75b3_0_40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18600" y="2110079"/>
            <a:ext cx="2820782" cy="1586650"/>
          </a:xfrm>
          <a:prstGeom prst="rect">
            <a:avLst/>
          </a:prstGeom>
          <a:noFill/>
          <a:ln>
            <a:noFill/>
          </a:ln>
        </p:spPr>
      </p:pic>
      <p:pic>
        <p:nvPicPr>
          <p:cNvPr id="453" name="Google Shape;453;g342118a75b3_0_40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18600" y="3582273"/>
            <a:ext cx="2698750" cy="1487150"/>
          </a:xfrm>
          <a:prstGeom prst="rect">
            <a:avLst/>
          </a:prstGeom>
          <a:noFill/>
          <a:ln>
            <a:noFill/>
          </a:ln>
        </p:spPr>
      </p:pic>
      <p:pic>
        <p:nvPicPr>
          <p:cNvPr id="454" name="Google Shape;454;g342118a75b3_0_403" title="Italian Hub_QR Code.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45788" y="5428100"/>
            <a:ext cx="1366400" cy="1366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27"/>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34</a:t>
            </a:fld>
            <a:endParaRPr/>
          </a:p>
        </p:txBody>
      </p:sp>
      <p:sp>
        <p:nvSpPr>
          <p:cNvPr id="460" name="Google Shape;460;p27"/>
          <p:cNvSpPr txBox="1">
            <a:spLocks noGrp="1"/>
          </p:cNvSpPr>
          <p:nvPr>
            <p:ph type="title"/>
          </p:nvPr>
        </p:nvSpPr>
        <p:spPr>
          <a:xfrm>
            <a:off x="0" y="1742750"/>
            <a:ext cx="75438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400"/>
              <a:buNone/>
            </a:pPr>
            <a:r>
              <a:rPr lang="en-GB">
                <a:solidFill>
                  <a:schemeClr val="accent1"/>
                </a:solidFill>
              </a:rPr>
              <a:t>Thank You for Your Attention!</a:t>
            </a:r>
            <a:endParaRPr/>
          </a:p>
        </p:txBody>
      </p:sp>
      <p:pic>
        <p:nvPicPr>
          <p:cNvPr id="461" name="Google Shape;461;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87100" y="1870869"/>
            <a:ext cx="1200000" cy="1197600"/>
          </a:xfrm>
          <a:prstGeom prst="ellipse">
            <a:avLst/>
          </a:prstGeom>
          <a:noFill/>
          <a:ln>
            <a:noFill/>
          </a:ln>
        </p:spPr>
      </p:pic>
      <p:sp>
        <p:nvSpPr>
          <p:cNvPr id="462" name="Google Shape;462;p27"/>
          <p:cNvSpPr txBox="1"/>
          <p:nvPr/>
        </p:nvSpPr>
        <p:spPr>
          <a:xfrm>
            <a:off x="8755707" y="2129134"/>
            <a:ext cx="2826600" cy="939300"/>
          </a:xfrm>
          <a:prstGeom prst="rect">
            <a:avLst/>
          </a:prstGeom>
          <a:noFill/>
          <a:ln>
            <a:noFill/>
          </a:ln>
        </p:spPr>
        <p:txBody>
          <a:bodyPr spcFirstLastPara="1" wrap="square" lIns="91425" tIns="91425" rIns="91425" bIns="91425" anchor="t" anchorCtr="0">
            <a:noAutofit/>
          </a:bodyPr>
          <a:lstStyle/>
          <a:p>
            <a:pPr marL="0" lvl="2" indent="0" algn="l" rtl="0">
              <a:spcBef>
                <a:spcPts val="360"/>
              </a:spcBef>
              <a:spcAft>
                <a:spcPts val="0"/>
              </a:spcAft>
              <a:buNone/>
            </a:pPr>
            <a:r>
              <a:rPr lang="en-GB" sz="1200" b="1">
                <a:solidFill>
                  <a:srgbClr val="00636C"/>
                </a:solidFill>
                <a:latin typeface="Noto Sans"/>
                <a:ea typeface="Noto Sans"/>
                <a:cs typeface="Noto Sans"/>
                <a:sym typeface="Noto Sans"/>
              </a:rPr>
              <a:t>Philipp LaHaela Walter</a:t>
            </a:r>
            <a:endParaRPr sz="1200" b="1">
              <a:solidFill>
                <a:srgbClr val="00636C"/>
              </a:solidFill>
              <a:latin typeface="Noto Sans"/>
              <a:ea typeface="Noto Sans"/>
              <a:cs typeface="Noto Sans"/>
              <a:sym typeface="Noto Sans"/>
            </a:endParaRPr>
          </a:p>
          <a:p>
            <a:pPr marL="0" lvl="2" indent="0" algn="l" rtl="0">
              <a:spcBef>
                <a:spcPts val="360"/>
              </a:spcBef>
              <a:spcAft>
                <a:spcPts val="0"/>
              </a:spcAft>
              <a:buNone/>
            </a:pPr>
            <a:r>
              <a:rPr lang="en-GB" sz="1000">
                <a:latin typeface="Noto Sans"/>
                <a:ea typeface="Noto Sans"/>
                <a:cs typeface="Noto Sans"/>
                <a:sym typeface="Noto Sans"/>
              </a:rPr>
              <a:t>Head of Biodiversity &amp; NbS</a:t>
            </a:r>
            <a:endParaRPr sz="1000">
              <a:latin typeface="Noto Sans"/>
              <a:ea typeface="Noto Sans"/>
              <a:cs typeface="Noto Sans"/>
              <a:sym typeface="Noto Sans"/>
            </a:endParaRPr>
          </a:p>
          <a:p>
            <a:pPr marL="0" lvl="2" indent="0" algn="l" rtl="0">
              <a:spcBef>
                <a:spcPts val="360"/>
              </a:spcBef>
              <a:spcAft>
                <a:spcPts val="0"/>
              </a:spcAft>
              <a:buNone/>
            </a:pPr>
            <a:r>
              <a:rPr lang="en-GB" sz="1000">
                <a:latin typeface="Noto Sans"/>
                <a:ea typeface="Noto Sans"/>
                <a:cs typeface="Noto Sans"/>
                <a:sym typeface="Noto Sans"/>
              </a:rPr>
              <a:t>ICLEI Europe</a:t>
            </a:r>
            <a:endParaRPr sz="1000">
              <a:latin typeface="Noto Sans"/>
              <a:ea typeface="Noto Sans"/>
              <a:cs typeface="Noto Sans"/>
              <a:sym typeface="Noto Sans"/>
            </a:endParaRPr>
          </a:p>
        </p:txBody>
      </p:sp>
      <p:pic>
        <p:nvPicPr>
          <p:cNvPr id="463" name="Google Shape;463;p27" title="BNbS Team_QR Code.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964100" y="2801750"/>
            <a:ext cx="2176650" cy="21766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sert your title here">
            <a:extLst>
              <a:ext uri="{FF2B5EF4-FFF2-40B4-BE49-F238E27FC236}">
                <a16:creationId xmlns:a16="http://schemas.microsoft.com/office/drawing/2014/main" id="{3256ED3A-684D-CD59-0046-1879B349C13F}"/>
              </a:ext>
            </a:extLst>
          </p:cNvPr>
          <p:cNvSpPr txBox="1"/>
          <p:nvPr/>
        </p:nvSpPr>
        <p:spPr>
          <a:xfrm>
            <a:off x="6500661" y="1224473"/>
            <a:ext cx="5020780" cy="56096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indent="12700">
              <a:defRPr sz="6300" b="1" spc="-100">
                <a:solidFill>
                  <a:srgbClr val="EC3024"/>
                </a:solidFill>
              </a:defRPr>
            </a:lvl1p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n-GB" sz="3820" b="1" i="0" u="none" strike="noStrike" kern="1200" cap="none" spc="-100" normalizeH="0" baseline="0" noProof="0">
                <a:ln>
                  <a:noFill/>
                </a:ln>
                <a:solidFill>
                  <a:srgbClr val="A5A5A5"/>
                </a:solidFill>
                <a:effectLst/>
                <a:uLnTx/>
                <a:uFillTx/>
                <a:latin typeface="Calibri" panose="020F0502020204030204"/>
                <a:ea typeface="+mn-ea"/>
                <a:cs typeface="+mn-cs"/>
              </a:rPr>
              <a:t>Urban Nature Restoration</a:t>
            </a:r>
          </a:p>
          <a:p>
            <a:pPr marL="0" marR="0" lvl="0" indent="12700" algn="l" defTabSz="914400" rtl="0" eaLnBrk="1" fontAlgn="auto" latinLnBrk="0" hangingPunct="1">
              <a:lnSpc>
                <a:spcPct val="100000"/>
              </a:lnSpc>
              <a:spcBef>
                <a:spcPts val="0"/>
              </a:spcBef>
              <a:spcAft>
                <a:spcPts val="0"/>
              </a:spcAft>
              <a:buClrTx/>
              <a:buSzTx/>
              <a:buFontTx/>
              <a:buNone/>
              <a:tabLst/>
              <a:defRPr/>
            </a:pPr>
            <a:br>
              <a:rPr kumimoji="0" lang="es-ES" sz="2668" b="1" i="1" u="none" strike="noStrike" kern="1200" cap="none" spc="-100" normalizeH="0" baseline="0" noProof="0">
                <a:ln>
                  <a:noFill/>
                </a:ln>
                <a:solidFill>
                  <a:srgbClr val="A5A5A5"/>
                </a:solidFill>
                <a:effectLst/>
                <a:uLnTx/>
                <a:uFillTx/>
                <a:latin typeface="Calibri" panose="020F0502020204030204"/>
                <a:ea typeface="+mn-ea"/>
                <a:cs typeface="+mn-cs"/>
              </a:rPr>
            </a:br>
            <a:endParaRPr kumimoji="0" sz="2668" b="1" i="1" u="none" strike="noStrike" kern="1200" cap="none" spc="-100" normalizeH="0" baseline="0" noProof="0">
              <a:ln>
                <a:noFill/>
              </a:ln>
              <a:solidFill>
                <a:srgbClr val="A5A5A5"/>
              </a:solidFill>
              <a:effectLst/>
              <a:uLnTx/>
              <a:uFillTx/>
              <a:latin typeface="Calibri" panose="020F0502020204030204"/>
              <a:ea typeface="+mn-ea"/>
              <a:cs typeface="+mn-cs"/>
            </a:endParaRPr>
          </a:p>
        </p:txBody>
      </p:sp>
      <p:sp>
        <p:nvSpPr>
          <p:cNvPr id="4" name="Insert your title here">
            <a:extLst>
              <a:ext uri="{FF2B5EF4-FFF2-40B4-BE49-F238E27FC236}">
                <a16:creationId xmlns:a16="http://schemas.microsoft.com/office/drawing/2014/main" id="{9297BAB6-79B6-18D9-2AD9-4490C4771CF1}"/>
              </a:ext>
            </a:extLst>
          </p:cNvPr>
          <p:cNvSpPr txBox="1"/>
          <p:nvPr/>
        </p:nvSpPr>
        <p:spPr>
          <a:xfrm>
            <a:off x="1163889" y="3911559"/>
            <a:ext cx="11698571" cy="227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indent="12700">
              <a:defRPr sz="6300" b="1" spc="-100">
                <a:solidFill>
                  <a:srgbClr val="EC3024"/>
                </a:solidFill>
              </a:defRPr>
            </a:lvl1p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n-US" sz="3638" b="0" i="0" u="none" strike="noStrike" kern="1200" cap="none" spc="-100" normalizeH="0" baseline="0" noProof="0">
                <a:ln>
                  <a:noFill/>
                </a:ln>
                <a:solidFill>
                  <a:prstClr val="black">
                    <a:lumMod val="75000"/>
                    <a:lumOff val="25000"/>
                  </a:prstClr>
                </a:solidFill>
                <a:effectLst/>
                <a:uLnTx/>
                <a:uFillTx/>
                <a:latin typeface="Calibri" panose="020F0502020204030204"/>
                <a:ea typeface="+mn-ea"/>
                <a:cs typeface="+mn-cs"/>
              </a:rPr>
              <a:t>Victoria Pérez  </a:t>
            </a:r>
          </a:p>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n-US" sz="2911" b="0" i="0" u="none" strike="noStrike" kern="1200" cap="none" spc="-100" normalizeH="0" baseline="0" noProof="0">
                <a:ln>
                  <a:noFill/>
                </a:ln>
                <a:solidFill>
                  <a:prstClr val="black">
                    <a:lumMod val="75000"/>
                    <a:lumOff val="25000"/>
                  </a:prstClr>
                </a:solidFill>
                <a:effectLst/>
                <a:uLnTx/>
                <a:uFillTx/>
                <a:latin typeface="Calibri" panose="020F0502020204030204"/>
                <a:ea typeface="+mn-ea"/>
                <a:cs typeface="+mn-cs"/>
              </a:rPr>
              <a:t>Cities Area Coordinator</a:t>
            </a:r>
          </a:p>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n-US" sz="2911" b="0" i="0" u="none" strike="noStrike" kern="1200" cap="none" spc="-100" normalizeH="0" baseline="0" noProof="0">
                <a:ln>
                  <a:noFill/>
                </a:ln>
                <a:solidFill>
                  <a:prstClr val="black">
                    <a:lumMod val="75000"/>
                    <a:lumOff val="25000"/>
                  </a:prstClr>
                </a:solidFill>
                <a:effectLst/>
                <a:uLnTx/>
                <a:uFillTx/>
                <a:latin typeface="Calibri" panose="020F0502020204030204"/>
                <a:ea typeface="+mn-ea"/>
                <a:cs typeface="+mn-cs"/>
              </a:rPr>
              <a:t>Fundación Biodiversidad </a:t>
            </a:r>
          </a:p>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n-US" sz="2911" b="0" i="0" u="none" strike="noStrike" kern="1200" cap="none" spc="-100" normalizeH="0" baseline="0" noProof="0">
                <a:ln>
                  <a:noFill/>
                </a:ln>
                <a:solidFill>
                  <a:prstClr val="black">
                    <a:lumMod val="75000"/>
                    <a:lumOff val="25000"/>
                  </a:prstClr>
                </a:solidFill>
                <a:effectLst/>
                <a:uLnTx/>
                <a:uFillTx/>
                <a:latin typeface="Calibri" panose="020F0502020204030204"/>
                <a:ea typeface="+mn-ea"/>
                <a:cs typeface="+mn-cs"/>
              </a:rPr>
              <a:t>Ministry for Ecological Transition and the Demographic Challenge, Spain</a:t>
            </a:r>
          </a:p>
        </p:txBody>
      </p:sp>
      <p:sp>
        <p:nvSpPr>
          <p:cNvPr id="6" name="Insert your title here">
            <a:extLst>
              <a:ext uri="{FF2B5EF4-FFF2-40B4-BE49-F238E27FC236}">
                <a16:creationId xmlns:a16="http://schemas.microsoft.com/office/drawing/2014/main" id="{B5BFD67E-084A-F587-FAD4-EE44DA6E129B}"/>
              </a:ext>
            </a:extLst>
          </p:cNvPr>
          <p:cNvSpPr txBox="1"/>
          <p:nvPr/>
        </p:nvSpPr>
        <p:spPr>
          <a:xfrm>
            <a:off x="1339891" y="1975116"/>
            <a:ext cx="9512218" cy="1936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indent="12700">
              <a:defRPr sz="6300" b="1" spc="-100">
                <a:solidFill>
                  <a:srgbClr val="EC3024"/>
                </a:solidFill>
              </a:defRPr>
            </a:lvl1pPr>
          </a:lstStyle>
          <a:p>
            <a:pPr marL="0" marR="0" lvl="0" indent="12700" algn="ctr" defTabSz="914400" rtl="0" eaLnBrk="1" fontAlgn="auto" latinLnBrk="0" hangingPunct="1">
              <a:lnSpc>
                <a:spcPct val="100000"/>
              </a:lnSpc>
              <a:spcBef>
                <a:spcPts val="0"/>
              </a:spcBef>
              <a:spcAft>
                <a:spcPts val="0"/>
              </a:spcAft>
              <a:buClrTx/>
              <a:buSzTx/>
              <a:buFontTx/>
              <a:buNone/>
              <a:tabLst/>
              <a:defRPr/>
            </a:pPr>
            <a:r>
              <a:rPr kumimoji="0" lang="en-GB" sz="3820" b="1" i="0" u="none" strike="noStrike" kern="1200" cap="none" spc="-100" normalizeH="0" baseline="0" noProof="0">
                <a:ln>
                  <a:noFill/>
                </a:ln>
                <a:solidFill>
                  <a:srgbClr val="EC3024"/>
                </a:solidFill>
                <a:effectLst/>
                <a:uLnTx/>
                <a:uFillTx/>
                <a:latin typeface="Calibri" panose="020F0502020204030204"/>
                <a:ea typeface="+mn-ea"/>
                <a:cs typeface="+mn-cs"/>
              </a:rPr>
              <a:t>How to develop a metric-based roadmap for urban natura restoration</a:t>
            </a:r>
          </a:p>
          <a:p>
            <a:pPr marL="0" marR="0" lvl="0" indent="12700" algn="ctr" defTabSz="914400" rtl="0" eaLnBrk="1" fontAlgn="auto" latinLnBrk="0" hangingPunct="1">
              <a:lnSpc>
                <a:spcPct val="100000"/>
              </a:lnSpc>
              <a:spcBef>
                <a:spcPts val="0"/>
              </a:spcBef>
              <a:spcAft>
                <a:spcPts val="0"/>
              </a:spcAft>
              <a:buClrTx/>
              <a:buSzTx/>
              <a:buFontTx/>
              <a:buNone/>
              <a:tabLst/>
              <a:defRPr/>
            </a:pPr>
            <a:r>
              <a:rPr kumimoji="0" lang="en-GB" sz="3820" b="1" i="0" u="none" strike="noStrike" kern="1200" cap="none" spc="-100" normalizeH="0" baseline="0" noProof="0">
                <a:ln>
                  <a:noFill/>
                </a:ln>
                <a:solidFill>
                  <a:srgbClr val="EC3024"/>
                </a:solidFill>
                <a:effectLst/>
                <a:uLnTx/>
                <a:uFillTx/>
                <a:latin typeface="Calibri" panose="020F0502020204030204"/>
                <a:ea typeface="+mn-ea"/>
                <a:cs typeface="+mn-cs"/>
              </a:rPr>
              <a:t>April 22nd</a:t>
            </a:r>
            <a:br>
              <a:rPr kumimoji="0" lang="es-ES" sz="2668" b="1" i="1" u="none" strike="noStrike" kern="1200" cap="none" spc="-100" normalizeH="0" baseline="0" noProof="0">
                <a:ln>
                  <a:noFill/>
                </a:ln>
                <a:solidFill>
                  <a:srgbClr val="EC3024"/>
                </a:solidFill>
                <a:effectLst/>
                <a:uLnTx/>
                <a:uFillTx/>
                <a:latin typeface="Calibri" panose="020F0502020204030204"/>
                <a:ea typeface="+mn-ea"/>
                <a:cs typeface="+mn-cs"/>
              </a:rPr>
            </a:br>
            <a:endParaRPr kumimoji="0" sz="2668" b="1" i="1" u="none" strike="noStrike" kern="1200" cap="none" spc="-100" normalizeH="0" baseline="0" noProof="0">
              <a:ln>
                <a:noFill/>
              </a:ln>
              <a:solidFill>
                <a:srgbClr val="A5A5A5"/>
              </a:solidFill>
              <a:effectLst/>
              <a:uLnTx/>
              <a:uFillTx/>
              <a:latin typeface="Calibri" panose="020F0502020204030204"/>
              <a:ea typeface="+mn-ea"/>
              <a:cs typeface="+mn-cs"/>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sert your title here">
            <a:extLst>
              <a:ext uri="{FF2B5EF4-FFF2-40B4-BE49-F238E27FC236}">
                <a16:creationId xmlns:a16="http://schemas.microsoft.com/office/drawing/2014/main" id="{1D0D7509-95B1-8BE3-926C-6FE273643872}"/>
              </a:ext>
            </a:extLst>
          </p:cNvPr>
          <p:cNvSpPr txBox="1"/>
          <p:nvPr/>
        </p:nvSpPr>
        <p:spPr>
          <a:xfrm>
            <a:off x="1010481" y="808930"/>
            <a:ext cx="10023454" cy="6022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indent="12700">
              <a:defRPr sz="6300" b="1" spc="-100">
                <a:solidFill>
                  <a:srgbClr val="EC3024"/>
                </a:solidFill>
              </a:defRPr>
            </a:lvl1p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s-ES" sz="3820" b="1" i="0" u="none" strike="noStrike" kern="1200" cap="none" spc="-100" normalizeH="0" baseline="0" noProof="0" err="1">
                <a:ln>
                  <a:noFill/>
                </a:ln>
                <a:solidFill>
                  <a:srgbClr val="EC3024"/>
                </a:solidFill>
                <a:effectLst/>
                <a:uLnTx/>
                <a:uFillTx/>
                <a:latin typeface="Calibri" panose="020F0502020204030204"/>
                <a:ea typeface="+mn-ea"/>
                <a:cs typeface="+mn-cs"/>
              </a:rPr>
              <a:t>Biodiversity</a:t>
            </a:r>
            <a:r>
              <a:rPr kumimoji="0" lang="es-ES" sz="3820" b="1" i="0" u="none" strike="noStrike" kern="1200" cap="none" spc="-100" normalizeH="0" baseline="0" noProof="0">
                <a:ln>
                  <a:noFill/>
                </a:ln>
                <a:solidFill>
                  <a:srgbClr val="EC3024"/>
                </a:solidFill>
                <a:effectLst/>
                <a:uLnTx/>
                <a:uFillTx/>
                <a:latin typeface="Calibri" panose="020F0502020204030204"/>
                <a:ea typeface="+mn-ea"/>
                <a:cs typeface="+mn-cs"/>
              </a:rPr>
              <a:t> </a:t>
            </a:r>
            <a:r>
              <a:rPr kumimoji="0" lang="es-ES" sz="3820" b="1" i="0" u="none" strike="noStrike" kern="1200" cap="none" spc="-100" normalizeH="0" baseline="0" noProof="0" err="1">
                <a:ln>
                  <a:noFill/>
                </a:ln>
                <a:solidFill>
                  <a:srgbClr val="EC3024"/>
                </a:solidFill>
                <a:effectLst/>
                <a:uLnTx/>
                <a:uFillTx/>
                <a:latin typeface="Calibri" panose="020F0502020204030204"/>
                <a:ea typeface="+mn-ea"/>
                <a:cs typeface="+mn-cs"/>
              </a:rPr>
              <a:t>Foundation</a:t>
            </a:r>
            <a:endParaRPr kumimoji="0" lang="es-ES" sz="3820" b="1" i="0" u="none" strike="noStrike" kern="1200" cap="none" spc="-100" normalizeH="0" baseline="0" noProof="0">
              <a:ln>
                <a:noFill/>
              </a:ln>
              <a:solidFill>
                <a:srgbClr val="EC3024"/>
              </a:solidFill>
              <a:effectLst/>
              <a:uLnTx/>
              <a:uFillTx/>
              <a:latin typeface="Calibri" panose="020F0502020204030204"/>
              <a:ea typeface="+mn-ea"/>
              <a:cs typeface="+mn-cs"/>
            </a:endParaRPr>
          </a:p>
        </p:txBody>
      </p:sp>
      <p:pic>
        <p:nvPicPr>
          <p:cNvPr id="2" name="Imagen 1" descr="Un campo de pasto seco&#10;&#10;Descripción generada automáticamente">
            <a:extLst>
              <a:ext uri="{FF2B5EF4-FFF2-40B4-BE49-F238E27FC236}">
                <a16:creationId xmlns:a16="http://schemas.microsoft.com/office/drawing/2014/main" id="{9E0177E3-5811-1294-1751-F4567E3B42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3900" y="1756039"/>
            <a:ext cx="2764200" cy="210030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descr="Vista de una ciudad desde lo alto de una montaña&#10;&#10;Descripción generada automáticamente">
            <a:extLst>
              <a:ext uri="{FF2B5EF4-FFF2-40B4-BE49-F238E27FC236}">
                <a16:creationId xmlns:a16="http://schemas.microsoft.com/office/drawing/2014/main" id="{4CA9A117-899D-7635-E0DE-986BA0E704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99901" y="1767384"/>
            <a:ext cx="2807720" cy="21201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82780AD8-758E-6F2E-4675-46B2DEBE0D67}"/>
              </a:ext>
            </a:extLst>
          </p:cNvPr>
          <p:cNvSpPr txBox="1"/>
          <p:nvPr/>
        </p:nvSpPr>
        <p:spPr>
          <a:xfrm>
            <a:off x="1096801" y="4043173"/>
            <a:ext cx="9850814" cy="23131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89" b="0" i="0" u="none" strike="noStrike" kern="1200" cap="none" spc="0" normalizeH="0" baseline="0" noProof="0">
                <a:ln>
                  <a:noFill/>
                </a:ln>
                <a:solidFill>
                  <a:prstClr val="black"/>
                </a:solidFill>
                <a:effectLst/>
                <a:uLnTx/>
                <a:uFillTx/>
                <a:latin typeface="Calibri"/>
                <a:ea typeface="Calibri"/>
                <a:cs typeface="Calibri"/>
                <a:sym typeface="Calibri"/>
              </a:rPr>
              <a:t>Fundación Biodiversidad’s mission is to integrate the conservation and restoration of nature across sectors and territories (natural, rural and urban) and address the causes behind the loss of biodiversity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75"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9" name="Imagen 8">
            <a:extLst>
              <a:ext uri="{FF2B5EF4-FFF2-40B4-BE49-F238E27FC236}">
                <a16:creationId xmlns:a16="http://schemas.microsoft.com/office/drawing/2014/main" id="{BF041A8F-09CC-2437-C8BA-017C15ECB89B}"/>
              </a:ext>
            </a:extLst>
          </p:cNvPr>
          <p:cNvPicPr>
            <a:picLocks noChangeAspect="1"/>
          </p:cNvPicPr>
          <p:nvPr/>
        </p:nvPicPr>
        <p:blipFill>
          <a:blip r:embed="rId5"/>
          <a:stretch>
            <a:fillRect/>
          </a:stretch>
        </p:blipFill>
        <p:spPr>
          <a:xfrm>
            <a:off x="1384807" y="1761490"/>
            <a:ext cx="2907293" cy="2126039"/>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22DA2255-9622-20D2-02AA-6E1097BE3345}"/>
              </a:ext>
            </a:extLst>
          </p:cNvPr>
          <p:cNvSpPr txBox="1"/>
          <p:nvPr/>
        </p:nvSpPr>
        <p:spPr>
          <a:xfrm>
            <a:off x="1123051" y="1667227"/>
            <a:ext cx="10434561" cy="596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75"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Our work involves different stakeholders</a:t>
            </a:r>
            <a:r>
              <a:rPr kumimoji="0" lang="en-US" sz="2426"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s-ES" sz="2426"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Insert your title here">
            <a:extLst>
              <a:ext uri="{FF2B5EF4-FFF2-40B4-BE49-F238E27FC236}">
                <a16:creationId xmlns:a16="http://schemas.microsoft.com/office/drawing/2014/main" id="{24EBC1CD-FD38-523A-E7AA-D93553C3922D}"/>
              </a:ext>
            </a:extLst>
          </p:cNvPr>
          <p:cNvSpPr txBox="1"/>
          <p:nvPr/>
        </p:nvSpPr>
        <p:spPr>
          <a:xfrm>
            <a:off x="1123051" y="1064944"/>
            <a:ext cx="11097935" cy="6022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indent="12700">
              <a:defRPr sz="6300" b="1" spc="-100">
                <a:solidFill>
                  <a:srgbClr val="EC3024"/>
                </a:solidFill>
              </a:defRPr>
            </a:lvl1p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s-ES" sz="3820" b="1" i="0" u="none" strike="noStrike" kern="1200" cap="none" spc="-100" normalizeH="0" baseline="0" noProof="0" err="1">
                <a:ln>
                  <a:noFill/>
                </a:ln>
                <a:solidFill>
                  <a:srgbClr val="EC3024"/>
                </a:solidFill>
                <a:effectLst/>
                <a:uLnTx/>
                <a:uFillTx/>
                <a:latin typeface="Calibri" panose="020F0502020204030204"/>
                <a:ea typeface="+mn-ea"/>
                <a:cs typeface="+mn-cs"/>
              </a:rPr>
              <a:t>Biodiversity</a:t>
            </a:r>
            <a:r>
              <a:rPr kumimoji="0" lang="es-ES" sz="3820" b="1" i="0" u="none" strike="noStrike" kern="1200" cap="none" spc="-100" normalizeH="0" baseline="0" noProof="0">
                <a:ln>
                  <a:noFill/>
                </a:ln>
                <a:solidFill>
                  <a:srgbClr val="EC3024"/>
                </a:solidFill>
                <a:effectLst/>
                <a:uLnTx/>
                <a:uFillTx/>
                <a:latin typeface="Calibri" panose="020F0502020204030204"/>
                <a:ea typeface="+mn-ea"/>
                <a:cs typeface="+mn-cs"/>
              </a:rPr>
              <a:t> </a:t>
            </a:r>
            <a:r>
              <a:rPr kumimoji="0" lang="es-ES" sz="3820" b="1" i="0" u="none" strike="noStrike" kern="1200" cap="none" spc="-100" normalizeH="0" baseline="0" noProof="0" err="1">
                <a:ln>
                  <a:noFill/>
                </a:ln>
                <a:solidFill>
                  <a:srgbClr val="EC3024"/>
                </a:solidFill>
                <a:effectLst/>
                <a:uLnTx/>
                <a:uFillTx/>
                <a:latin typeface="Calibri" panose="020F0502020204030204"/>
                <a:ea typeface="+mn-ea"/>
                <a:cs typeface="+mn-cs"/>
              </a:rPr>
              <a:t>Foundation</a:t>
            </a:r>
            <a:endParaRPr kumimoji="0" lang="es-ES" sz="3820" b="1" i="0" u="none" strike="noStrike" kern="1200" cap="none" spc="-100" normalizeH="0" baseline="0" noProof="0">
              <a:ln>
                <a:noFill/>
              </a:ln>
              <a:solidFill>
                <a:srgbClr val="EC3024"/>
              </a:solidFill>
              <a:effectLst/>
              <a:uLnTx/>
              <a:uFillTx/>
              <a:latin typeface="Calibri" panose="020F0502020204030204"/>
              <a:ea typeface="+mn-ea"/>
              <a:cs typeface="+mn-cs"/>
            </a:endParaRPr>
          </a:p>
        </p:txBody>
      </p:sp>
      <p:grpSp>
        <p:nvGrpSpPr>
          <p:cNvPr id="22" name="Grupo 21">
            <a:extLst>
              <a:ext uri="{FF2B5EF4-FFF2-40B4-BE49-F238E27FC236}">
                <a16:creationId xmlns:a16="http://schemas.microsoft.com/office/drawing/2014/main" id="{F75FB295-4B6D-16CB-D598-F15CF4596533}"/>
              </a:ext>
            </a:extLst>
          </p:cNvPr>
          <p:cNvGrpSpPr/>
          <p:nvPr/>
        </p:nvGrpSpPr>
        <p:grpSpPr>
          <a:xfrm>
            <a:off x="2002033" y="2468086"/>
            <a:ext cx="8424180" cy="3419555"/>
            <a:chOff x="972981" y="2488825"/>
            <a:chExt cx="12666429" cy="5638703"/>
          </a:xfrm>
        </p:grpSpPr>
        <p:pic>
          <p:nvPicPr>
            <p:cNvPr id="2" name="Imagen 1">
              <a:extLst>
                <a:ext uri="{FF2B5EF4-FFF2-40B4-BE49-F238E27FC236}">
                  <a16:creationId xmlns:a16="http://schemas.microsoft.com/office/drawing/2014/main" id="{F7875668-6CE4-0365-E242-690AB1DEAE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2117" y="2509145"/>
              <a:ext cx="2232803" cy="364837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E7FBCE8F-4310-B5F3-69F7-E2BCB2C69F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6870" y="2488825"/>
              <a:ext cx="2232801" cy="366179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descr="Texto, Carta&#10;&#10;Descripción generada automáticamente">
              <a:extLst>
                <a:ext uri="{FF2B5EF4-FFF2-40B4-BE49-F238E27FC236}">
                  <a16:creationId xmlns:a16="http://schemas.microsoft.com/office/drawing/2014/main" id="{517194D4-6F65-79ED-484A-8FA3704960E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1313871" y="2488825"/>
              <a:ext cx="2325539" cy="364837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Redes sociales, Ilustración 3d - foto de stock">
              <a:extLst>
                <a:ext uri="{FF2B5EF4-FFF2-40B4-BE49-F238E27FC236}">
                  <a16:creationId xmlns:a16="http://schemas.microsoft.com/office/drawing/2014/main" id="{99F7BB75-2021-3252-9225-C416332DDE86}"/>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767"/>
            <a:stretch/>
          </p:blipFill>
          <p:spPr bwMode="auto">
            <a:xfrm>
              <a:off x="1049873" y="2509145"/>
              <a:ext cx="2294673" cy="374666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5A32E4AE-B8B9-8DFC-E805-216987039C96}"/>
                </a:ext>
              </a:extLst>
            </p:cNvPr>
            <p:cNvSpPr txBox="1"/>
            <p:nvPr/>
          </p:nvSpPr>
          <p:spPr>
            <a:xfrm>
              <a:off x="4765932" y="6313178"/>
              <a:ext cx="2075810" cy="18143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75"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Private sector</a:t>
              </a:r>
              <a:endParaRPr kumimoji="0" lang="es-ES" sz="32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4DD21EED-DD79-54C5-BFC7-F54E74F47210}"/>
                </a:ext>
              </a:extLst>
            </p:cNvPr>
            <p:cNvSpPr txBox="1"/>
            <p:nvPr/>
          </p:nvSpPr>
          <p:spPr>
            <a:xfrm>
              <a:off x="7723510" y="6292858"/>
              <a:ext cx="2970142" cy="9833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000">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75"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Academia</a:t>
              </a:r>
              <a:endParaRPr kumimoji="0" lang="es-ES" sz="3275"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CuadroTexto 18">
              <a:extLst>
                <a:ext uri="{FF2B5EF4-FFF2-40B4-BE49-F238E27FC236}">
                  <a16:creationId xmlns:a16="http://schemas.microsoft.com/office/drawing/2014/main" id="{47218194-00B2-3BBF-5986-315E73DBE965}"/>
                </a:ext>
              </a:extLst>
            </p:cNvPr>
            <p:cNvSpPr txBox="1"/>
            <p:nvPr/>
          </p:nvSpPr>
          <p:spPr>
            <a:xfrm>
              <a:off x="972981" y="6313178"/>
              <a:ext cx="2683042" cy="18143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000">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75"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Public sector</a:t>
              </a:r>
              <a:endParaRPr kumimoji="0" lang="es-ES" sz="3275"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CuadroTexto 20">
              <a:extLst>
                <a:ext uri="{FF2B5EF4-FFF2-40B4-BE49-F238E27FC236}">
                  <a16:creationId xmlns:a16="http://schemas.microsoft.com/office/drawing/2014/main" id="{3FBD0B72-FDD2-6BBC-9CBF-F38F311B0902}"/>
                </a:ext>
              </a:extLst>
            </p:cNvPr>
            <p:cNvSpPr txBox="1"/>
            <p:nvPr/>
          </p:nvSpPr>
          <p:spPr>
            <a:xfrm>
              <a:off x="11200749" y="6292858"/>
              <a:ext cx="2181544" cy="18143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75"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Civil </a:t>
              </a:r>
              <a:r>
                <a:rPr kumimoji="0" lang="es-ES" sz="3275" b="0"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society</a:t>
              </a:r>
              <a:endParaRPr kumimoji="0" lang="es-ES" sz="3275"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14176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apa">
            <a:extLst>
              <a:ext uri="{FF2B5EF4-FFF2-40B4-BE49-F238E27FC236}">
                <a16:creationId xmlns:a16="http://schemas.microsoft.com/office/drawing/2014/main" id="{C3BE92A1-A293-FBBB-0866-950B8914F2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4389" y="1602835"/>
            <a:ext cx="5661157" cy="4397017"/>
          </a:xfrm>
          <a:prstGeom prst="rect">
            <a:avLst/>
          </a:prstGeom>
        </p:spPr>
      </p:pic>
      <p:sp>
        <p:nvSpPr>
          <p:cNvPr id="3" name="1 Rectángulo redondeado">
            <a:extLst>
              <a:ext uri="{FF2B5EF4-FFF2-40B4-BE49-F238E27FC236}">
                <a16:creationId xmlns:a16="http://schemas.microsoft.com/office/drawing/2014/main" id="{6E2918E4-31F6-1A57-87DA-69E52842EBD8}"/>
              </a:ext>
            </a:extLst>
          </p:cNvPr>
          <p:cNvSpPr/>
          <p:nvPr/>
        </p:nvSpPr>
        <p:spPr>
          <a:xfrm>
            <a:off x="1192441" y="1817602"/>
            <a:ext cx="3951020" cy="1997354"/>
          </a:xfrm>
          <a:prstGeom prst="roundRect">
            <a:avLst/>
          </a:prstGeom>
          <a:solidFill>
            <a:srgbClr val="4A8B2C">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Calibri" panose="020F0502020204030204"/>
                <a:ea typeface="+mn-ea"/>
                <a:cs typeface="+mn-cs"/>
              </a:rPr>
              <a:t>Recovery, Transformation and Resilience Plan (Next Generation)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prstClr val="white"/>
                </a:solidFill>
                <a:effectLst/>
                <a:uLnTx/>
                <a:uFillTx/>
                <a:latin typeface="Calibri" panose="020F0502020204030204"/>
                <a:ea typeface="+mn-ea"/>
                <a:cs typeface="+mn-cs"/>
              </a:rPr>
              <a:t>194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prstClr val="white"/>
                </a:solidFill>
                <a:effectLst/>
                <a:uLnTx/>
                <a:uFillTx/>
                <a:latin typeface="Calibri" panose="020F0502020204030204"/>
                <a:ea typeface="+mn-ea"/>
                <a:cs typeface="+mn-cs"/>
              </a:rPr>
              <a:t>73 </a:t>
            </a:r>
            <a:r>
              <a:rPr kumimoji="0" lang="es-ES" sz="2400" b="1" i="0" u="none" strike="noStrike" kern="1200" cap="none" spc="0" normalizeH="0" baseline="0" noProof="0" err="1">
                <a:ln>
                  <a:noFill/>
                </a:ln>
                <a:solidFill>
                  <a:prstClr val="white"/>
                </a:solidFill>
                <a:effectLst/>
                <a:uLnTx/>
                <a:uFillTx/>
                <a:latin typeface="Calibri" panose="020F0502020204030204"/>
                <a:ea typeface="+mn-ea"/>
                <a:cs typeface="+mn-cs"/>
              </a:rPr>
              <a:t>projects</a:t>
            </a:r>
            <a:r>
              <a:rPr kumimoji="0" lang="es-ES" sz="2400" b="1"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5" name="1 Rectángulo redondeado">
            <a:extLst>
              <a:ext uri="{FF2B5EF4-FFF2-40B4-BE49-F238E27FC236}">
                <a16:creationId xmlns:a16="http://schemas.microsoft.com/office/drawing/2014/main" id="{3636DDB5-AA1D-1680-E4D8-3826F8BB036C}"/>
              </a:ext>
            </a:extLst>
          </p:cNvPr>
          <p:cNvSpPr/>
          <p:nvPr/>
        </p:nvSpPr>
        <p:spPr>
          <a:xfrm>
            <a:off x="1195450" y="3917758"/>
            <a:ext cx="3948012" cy="615555"/>
          </a:xfrm>
          <a:prstGeom prst="roundRect">
            <a:avLst/>
          </a:prstGeom>
          <a:solidFill>
            <a:srgbClr val="4A8B2C">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white"/>
                </a:solidFill>
                <a:effectLst/>
                <a:uLnTx/>
                <a:uFillTx/>
                <a:latin typeface="Calibri" panose="020F0502020204030204"/>
                <a:ea typeface="+mn-ea"/>
                <a:cs typeface="+mn-cs"/>
              </a:rPr>
              <a:t>Restoration of fluvial ecosystems in urban environments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33" b="1" i="0" u="none" strike="noStrike" kern="1200" cap="none" spc="0" normalizeH="0" baseline="0" noProof="0">
                <a:ln>
                  <a:noFill/>
                </a:ln>
                <a:solidFill>
                  <a:prstClr val="white"/>
                </a:solidFill>
                <a:effectLst/>
                <a:uLnTx/>
                <a:uFillTx/>
                <a:latin typeface="Calibri" panose="020F0502020204030204"/>
                <a:ea typeface="+mn-ea"/>
                <a:cs typeface="+mn-cs"/>
              </a:rPr>
              <a:t>36 </a:t>
            </a:r>
            <a:r>
              <a:rPr kumimoji="0" lang="es-ES" sz="1333" b="1" i="0" u="none" strike="noStrike" kern="1200" cap="none" spc="0" normalizeH="0" baseline="0" noProof="0" err="1">
                <a:ln>
                  <a:noFill/>
                </a:ln>
                <a:solidFill>
                  <a:prstClr val="white"/>
                </a:solidFill>
                <a:effectLst/>
                <a:uLnTx/>
                <a:uFillTx/>
                <a:latin typeface="Calibri" panose="020F0502020204030204"/>
                <a:ea typeface="+mn-ea"/>
                <a:cs typeface="+mn-cs"/>
              </a:rPr>
              <a:t>projects</a:t>
            </a:r>
            <a:endParaRPr kumimoji="0" lang="es-ES" sz="1333"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1 Rectángulo redondeado">
            <a:extLst>
              <a:ext uri="{FF2B5EF4-FFF2-40B4-BE49-F238E27FC236}">
                <a16:creationId xmlns:a16="http://schemas.microsoft.com/office/drawing/2014/main" id="{FF229B96-843F-6376-F8B5-E7EEC414DBD8}"/>
              </a:ext>
            </a:extLst>
          </p:cNvPr>
          <p:cNvSpPr/>
          <p:nvPr/>
        </p:nvSpPr>
        <p:spPr>
          <a:xfrm>
            <a:off x="1192441" y="4577924"/>
            <a:ext cx="3948012" cy="471417"/>
          </a:xfrm>
          <a:prstGeom prst="roundRect">
            <a:avLst/>
          </a:prstGeom>
          <a:solidFill>
            <a:srgbClr val="4A8B2C">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Renaturalization</a:t>
            </a:r>
            <a:r>
              <a:rPr kumimoji="0" lang="es-ES" sz="1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s-ES" sz="14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urban</a:t>
            </a:r>
            <a:r>
              <a:rPr kumimoji="0" lang="es-ES" sz="1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ES" sz="14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resilience</a:t>
            </a:r>
            <a:r>
              <a:rPr kumimoji="0" lang="es-ES" sz="1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ES" sz="1333" b="0" i="0" u="none" strike="noStrike" kern="1200" cap="none" spc="0" normalizeH="0" baseline="0" noProof="0">
                <a:ln>
                  <a:noFill/>
                </a:ln>
                <a:solidFill>
                  <a:prstClr val="white"/>
                </a:solidFill>
                <a:effectLst/>
                <a:uLnTx/>
                <a:uFillTx/>
                <a:latin typeface="Calibri" panose="020F0502020204030204"/>
                <a:ea typeface="+mn-ea"/>
                <a:cs typeface="+mn-cs"/>
              </a:rPr>
              <a:t>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33" b="1" i="0" u="none" strike="noStrike" kern="1200" cap="none" spc="0" normalizeH="0" baseline="0" noProof="0">
                <a:ln>
                  <a:noFill/>
                </a:ln>
                <a:solidFill>
                  <a:prstClr val="white"/>
                </a:solidFill>
                <a:effectLst/>
                <a:uLnTx/>
                <a:uFillTx/>
                <a:latin typeface="Calibri" panose="020F0502020204030204"/>
                <a:ea typeface="+mn-ea"/>
                <a:cs typeface="+mn-cs"/>
              </a:rPr>
              <a:t>18 </a:t>
            </a:r>
            <a:r>
              <a:rPr kumimoji="0" lang="es-ES" sz="1333" b="1" i="0" u="none" strike="noStrike" kern="1200" cap="none" spc="0" normalizeH="0" baseline="0" noProof="0" err="1">
                <a:ln>
                  <a:noFill/>
                </a:ln>
                <a:solidFill>
                  <a:prstClr val="white"/>
                </a:solidFill>
                <a:effectLst/>
                <a:uLnTx/>
                <a:uFillTx/>
                <a:latin typeface="Calibri" panose="020F0502020204030204"/>
                <a:ea typeface="+mn-ea"/>
                <a:cs typeface="+mn-cs"/>
              </a:rPr>
              <a:t>projects</a:t>
            </a:r>
            <a:endParaRPr kumimoji="0" lang="es-ES" sz="1333"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1 Rectángulo redondeado">
            <a:extLst>
              <a:ext uri="{FF2B5EF4-FFF2-40B4-BE49-F238E27FC236}">
                <a16:creationId xmlns:a16="http://schemas.microsoft.com/office/drawing/2014/main" id="{DA436038-460D-0456-F815-EAB11334A893}"/>
              </a:ext>
            </a:extLst>
          </p:cNvPr>
          <p:cNvSpPr/>
          <p:nvPr/>
        </p:nvSpPr>
        <p:spPr>
          <a:xfrm>
            <a:off x="1192441" y="5093952"/>
            <a:ext cx="3948012" cy="471417"/>
          </a:xfrm>
          <a:prstGeom prst="roundRect">
            <a:avLst/>
          </a:prstGeom>
          <a:solidFill>
            <a:srgbClr val="4A8B2C">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Renaturalization</a:t>
            </a:r>
            <a:r>
              <a:rPr kumimoji="0" lang="es-ES" sz="1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s-ES" sz="14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urban</a:t>
            </a:r>
            <a:r>
              <a:rPr kumimoji="0" lang="es-ES" sz="1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ES" sz="14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resilience</a:t>
            </a:r>
            <a:r>
              <a:rPr kumimoji="0" lang="es-ES" sz="1333" b="0" i="0" u="none" strike="noStrike" kern="1200" cap="none" spc="0" normalizeH="0" baseline="0" noProof="0">
                <a:ln>
                  <a:noFill/>
                </a:ln>
                <a:solidFill>
                  <a:prstClr val="white"/>
                </a:solidFill>
                <a:effectLst/>
                <a:uLnTx/>
                <a:uFillTx/>
                <a:latin typeface="Calibri" panose="020F0502020204030204"/>
                <a:ea typeface="+mn-ea"/>
                <a:cs typeface="+mn-cs"/>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33" b="1" i="0" u="none" strike="noStrike" kern="1200" cap="none" spc="0" normalizeH="0" baseline="0" noProof="0">
                <a:ln>
                  <a:noFill/>
                </a:ln>
                <a:solidFill>
                  <a:prstClr val="white"/>
                </a:solidFill>
                <a:effectLst/>
                <a:uLnTx/>
                <a:uFillTx/>
                <a:latin typeface="Calibri" panose="020F0502020204030204"/>
                <a:ea typeface="+mn-ea"/>
                <a:cs typeface="+mn-cs"/>
              </a:rPr>
              <a:t>19 </a:t>
            </a:r>
            <a:r>
              <a:rPr kumimoji="0" lang="es-ES" sz="1333" b="1" i="0" u="none" strike="noStrike" kern="1200" cap="none" spc="0" normalizeH="0" baseline="0" noProof="0" err="1">
                <a:ln>
                  <a:noFill/>
                </a:ln>
                <a:solidFill>
                  <a:prstClr val="white"/>
                </a:solidFill>
                <a:effectLst/>
                <a:uLnTx/>
                <a:uFillTx/>
                <a:latin typeface="Calibri" panose="020F0502020204030204"/>
                <a:ea typeface="+mn-ea"/>
                <a:cs typeface="+mn-cs"/>
              </a:rPr>
              <a:t>projects</a:t>
            </a:r>
            <a:endParaRPr kumimoji="0" lang="es-ES" sz="1333"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nsert your title here">
            <a:extLst>
              <a:ext uri="{FF2B5EF4-FFF2-40B4-BE49-F238E27FC236}">
                <a16:creationId xmlns:a16="http://schemas.microsoft.com/office/drawing/2014/main" id="{8B76F237-54F8-9C1C-8428-BA878627FFB8}"/>
              </a:ext>
            </a:extLst>
          </p:cNvPr>
          <p:cNvSpPr txBox="1"/>
          <p:nvPr/>
        </p:nvSpPr>
        <p:spPr>
          <a:xfrm>
            <a:off x="1123051" y="1064944"/>
            <a:ext cx="11097935" cy="6022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indent="12700">
              <a:defRPr sz="6300" b="1" spc="-100">
                <a:solidFill>
                  <a:srgbClr val="EC3024"/>
                </a:solidFill>
              </a:defRPr>
            </a:lvl1p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Renaturalization</a:t>
            </a:r>
            <a:r>
              <a:rPr kumimoji="0" lang="es-ES" sz="4000" b="1" i="0" u="none" strike="noStrike" kern="1200" cap="none" spc="-100" normalizeH="0" baseline="0" noProof="0">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urban</a:t>
            </a:r>
            <a:r>
              <a:rPr kumimoji="0" lang="es-ES" sz="4000" b="1" i="0" u="none" strike="noStrike" kern="1200" cap="none" spc="-100" normalizeH="0" baseline="0" noProof="0">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resilience</a:t>
            </a:r>
            <a:r>
              <a:rPr kumimoji="0" lang="es-ES" sz="4000" b="1" i="0" u="none" strike="noStrike" kern="1200" cap="none" spc="-100" normalizeH="0" baseline="0" noProof="0">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calls</a:t>
            </a:r>
            <a:endParaRPr kumimoji="0" lang="es-ES" sz="3820" b="1" i="0" u="none" strike="noStrike" kern="1200" cap="none" spc="-100" normalizeH="0" baseline="0" noProof="0">
              <a:ln>
                <a:noFill/>
              </a:ln>
              <a:solidFill>
                <a:srgbClr val="EC30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37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EB3E3AE4-A3E5-6DF8-5534-DDD0690EEB88}"/>
              </a:ext>
            </a:extLst>
          </p:cNvPr>
          <p:cNvSpPr txBox="1"/>
          <p:nvPr/>
        </p:nvSpPr>
        <p:spPr>
          <a:xfrm>
            <a:off x="909067" y="2168138"/>
            <a:ext cx="9761197" cy="28164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marR="5080" indent="12700" algn="just">
              <a:lnSpc>
                <a:spcPct val="100699"/>
              </a:lnSpc>
              <a:defRPr sz="3800" spc="10"/>
            </a:lvl1pPr>
          </a:lstStyle>
          <a:p>
            <a:pPr marL="346558" marR="5080" lvl="0" indent="-346558" algn="just" defTabSz="914400" rtl="0" eaLnBrk="1" fontAlgn="auto" latinLnBrk="0" hangingPunct="1">
              <a:lnSpc>
                <a:spcPct val="100699"/>
              </a:lnSpc>
              <a:spcBef>
                <a:spcPts val="0"/>
              </a:spcBef>
              <a:spcAft>
                <a:spcPts val="0"/>
              </a:spcAft>
              <a:buClrTx/>
              <a:buSzTx/>
              <a:buFont typeface="Arial" panose="020B0604020202020204" pitchFamily="34" charset="0"/>
              <a:buChar char="•"/>
              <a:tabLst/>
              <a:defRPr/>
            </a:pPr>
            <a:r>
              <a:rPr kumimoji="0" lang="en-US" sz="2668" b="0" i="0" u="none" strike="noStrike" kern="1200" cap="none" spc="1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Participation of research centers and non-profits permitted</a:t>
            </a:r>
          </a:p>
          <a:p>
            <a:pPr marL="346558" marR="5080" lvl="0" indent="-346558" algn="just" defTabSz="914400" rtl="0" eaLnBrk="1" fontAlgn="auto" latinLnBrk="0" hangingPunct="1">
              <a:lnSpc>
                <a:spcPct val="100699"/>
              </a:lnSpc>
              <a:spcBef>
                <a:spcPts val="0"/>
              </a:spcBef>
              <a:spcAft>
                <a:spcPts val="0"/>
              </a:spcAft>
              <a:buClrTx/>
              <a:buSzTx/>
              <a:buFont typeface="Arial" panose="020B0604020202020204" pitchFamily="34" charset="0"/>
              <a:buChar char="•"/>
              <a:tabLst/>
              <a:defRPr/>
            </a:pPr>
            <a:endParaRPr kumimoji="0" lang="en-US" sz="2668" b="0" i="0" u="none" strike="noStrike" kern="1200" cap="none" spc="1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6558" marR="5080" lvl="0" indent="-346558" algn="just" defTabSz="914400" rtl="0" eaLnBrk="1" fontAlgn="auto" latinLnBrk="0" hangingPunct="1">
              <a:lnSpc>
                <a:spcPct val="100699"/>
              </a:lnSpc>
              <a:spcBef>
                <a:spcPts val="0"/>
              </a:spcBef>
              <a:spcAft>
                <a:spcPts val="0"/>
              </a:spcAft>
              <a:buClrTx/>
              <a:buSzTx/>
              <a:buFont typeface="Arial" panose="020B0604020202020204" pitchFamily="34" charset="0"/>
              <a:buChar char="•"/>
              <a:tabLst/>
              <a:defRPr/>
            </a:pPr>
            <a:r>
              <a:rPr kumimoji="0" lang="en-US" sz="2668" b="0" i="0" u="none" strike="noStrike" kern="1200" cap="none" spc="1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Citizen participation and communication activities required</a:t>
            </a:r>
          </a:p>
          <a:p>
            <a:pPr marL="346558" marR="5080" lvl="0" indent="-346558" algn="just" defTabSz="914400" rtl="0" eaLnBrk="1" fontAlgn="auto" latinLnBrk="0" hangingPunct="1">
              <a:lnSpc>
                <a:spcPct val="100699"/>
              </a:lnSpc>
              <a:spcBef>
                <a:spcPts val="0"/>
              </a:spcBef>
              <a:spcAft>
                <a:spcPts val="0"/>
              </a:spcAft>
              <a:buClrTx/>
              <a:buSzTx/>
              <a:buFont typeface="Arial" panose="020B0604020202020204" pitchFamily="34" charset="0"/>
              <a:buChar char="•"/>
              <a:tabLst/>
              <a:defRPr/>
            </a:pPr>
            <a:endParaRPr kumimoji="0" lang="en-US" sz="2668" b="0" i="0" u="none" strike="noStrike" kern="1200" cap="none" spc="1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6558" marR="5080" lvl="0" indent="-346558" algn="just" defTabSz="914400" rtl="0" eaLnBrk="1" fontAlgn="auto" latinLnBrk="0" hangingPunct="1">
              <a:lnSpc>
                <a:spcPct val="100699"/>
              </a:lnSpc>
              <a:spcBef>
                <a:spcPts val="0"/>
              </a:spcBef>
              <a:spcAft>
                <a:spcPts val="0"/>
              </a:spcAft>
              <a:buClrTx/>
              <a:buSzTx/>
              <a:buFont typeface="Arial" panose="020B0604020202020204" pitchFamily="34" charset="0"/>
              <a:buChar char="•"/>
              <a:tabLst/>
              <a:defRPr/>
            </a:pPr>
            <a:r>
              <a:rPr kumimoji="0" lang="en-US" sz="2668" b="0" i="0" u="none" strike="noStrike" kern="1200" cap="none" spc="1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Interventions integrated into the city's strategic planning and with the support of the municipal council</a:t>
            </a:r>
            <a:endParaRPr kumimoji="0" lang="es-ES" sz="2668" b="0" i="0" u="none" strike="noStrike" kern="1200" cap="none" spc="1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5080" lvl="0" indent="12700" algn="just" defTabSz="914400" rtl="0" eaLnBrk="1" fontAlgn="auto" latinLnBrk="0" hangingPunct="1">
              <a:lnSpc>
                <a:spcPct val="100699"/>
              </a:lnSpc>
              <a:spcBef>
                <a:spcPts val="0"/>
              </a:spcBef>
              <a:spcAft>
                <a:spcPts val="0"/>
              </a:spcAft>
              <a:buClrTx/>
              <a:buSzTx/>
              <a:buFontTx/>
              <a:buNone/>
              <a:tabLst/>
              <a:defRPr/>
            </a:pPr>
            <a:endParaRPr kumimoji="0" lang="es-ES" sz="2183" b="0" i="0" u="none" strike="noStrike" kern="1200" cap="none" spc="1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Insert your title here">
            <a:extLst>
              <a:ext uri="{FF2B5EF4-FFF2-40B4-BE49-F238E27FC236}">
                <a16:creationId xmlns:a16="http://schemas.microsoft.com/office/drawing/2014/main" id="{8C1C36B4-37F7-09C3-55D7-1F8E87BB946A}"/>
              </a:ext>
            </a:extLst>
          </p:cNvPr>
          <p:cNvSpPr txBox="1"/>
          <p:nvPr/>
        </p:nvSpPr>
        <p:spPr>
          <a:xfrm>
            <a:off x="1123051" y="1064944"/>
            <a:ext cx="11097935" cy="6022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indent="12700">
              <a:defRPr sz="6300" b="1" spc="-100">
                <a:solidFill>
                  <a:srgbClr val="EC3024"/>
                </a:solidFill>
              </a:defRPr>
            </a:lvl1p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Renaturalization</a:t>
            </a:r>
            <a:r>
              <a:rPr kumimoji="0" lang="es-ES" sz="4000" b="1" i="0" u="none" strike="noStrike" kern="1200" cap="none" spc="-100" normalizeH="0" baseline="0" noProof="0">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urban</a:t>
            </a:r>
            <a:r>
              <a:rPr kumimoji="0" lang="es-ES" sz="4000" b="1" i="0" u="none" strike="noStrike" kern="1200" cap="none" spc="-100" normalizeH="0" baseline="0" noProof="0">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resilience</a:t>
            </a:r>
            <a:r>
              <a:rPr kumimoji="0" lang="es-ES" sz="4000" b="1" i="0" u="none" strike="noStrike" kern="1200" cap="none" spc="-100" normalizeH="0" baseline="0" noProof="0">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projects</a:t>
            </a:r>
            <a:endParaRPr kumimoji="0" lang="es-ES" sz="3820" b="1" i="0" u="none" strike="noStrike" kern="1200" cap="none" spc="-100" normalizeH="0" baseline="0" noProof="0">
              <a:ln>
                <a:noFill/>
              </a:ln>
              <a:solidFill>
                <a:srgbClr val="EC30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3517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241A6-EF9D-F9C4-02D8-ED3849275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7DFD6-B498-E0CB-CED5-46AA81C75EA6}"/>
              </a:ext>
            </a:extLst>
          </p:cNvPr>
          <p:cNvSpPr>
            <a:spLocks noGrp="1"/>
          </p:cNvSpPr>
          <p:nvPr>
            <p:ph type="title"/>
          </p:nvPr>
        </p:nvSpPr>
        <p:spPr>
          <a:xfrm>
            <a:off x="372959" y="333789"/>
            <a:ext cx="7445161" cy="763490"/>
          </a:xfrm>
        </p:spPr>
        <p:txBody>
          <a:bodyPr/>
          <a:lstStyle/>
          <a:p>
            <a:pPr algn="l"/>
            <a:r>
              <a:rPr lang="fr-FR" sz="4000"/>
              <a:t>Nature </a:t>
            </a:r>
            <a:r>
              <a:rPr lang="fr-FR" sz="4000" err="1"/>
              <a:t>Restoration</a:t>
            </a:r>
            <a:r>
              <a:rPr lang="fr-FR" sz="4000"/>
              <a:t> Law webinar </a:t>
            </a:r>
            <a:r>
              <a:rPr lang="fr-FR" sz="4000" err="1"/>
              <a:t>series</a:t>
            </a:r>
            <a:endParaRPr lang="en-GB" sz="4000"/>
          </a:p>
        </p:txBody>
      </p:sp>
      <p:sp>
        <p:nvSpPr>
          <p:cNvPr id="4" name="TextBox 3">
            <a:extLst>
              <a:ext uri="{FF2B5EF4-FFF2-40B4-BE49-F238E27FC236}">
                <a16:creationId xmlns:a16="http://schemas.microsoft.com/office/drawing/2014/main" id="{FC3892E8-ECCC-053F-134A-D223D8E109C4}"/>
              </a:ext>
            </a:extLst>
          </p:cNvPr>
          <p:cNvSpPr txBox="1"/>
          <p:nvPr/>
        </p:nvSpPr>
        <p:spPr>
          <a:xfrm>
            <a:off x="6994959" y="250037"/>
            <a:ext cx="2549485" cy="1200329"/>
          </a:xfrm>
          <a:prstGeom prst="rect">
            <a:avLst/>
          </a:prstGeom>
          <a:solidFill>
            <a:schemeClr val="bg1"/>
          </a:solidFill>
          <a:ln w="28575">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No net loss of </a:t>
            </a:r>
            <a:r>
              <a:rPr kumimoji="0" lang="en-GB" sz="1800" b="1" i="0" u="none" strike="noStrike" kern="1200" cap="none" spc="0" normalizeH="0" baseline="0" noProof="0">
                <a:ln>
                  <a:noFill/>
                </a:ln>
                <a:solidFill>
                  <a:prstClr val="black"/>
                </a:solidFill>
                <a:effectLst/>
                <a:uLnTx/>
                <a:uFillTx/>
                <a:latin typeface="Calibri"/>
                <a:ea typeface="+mn-ea"/>
                <a:cs typeface="+mn-cs"/>
              </a:rPr>
              <a:t>urban green space </a:t>
            </a:r>
            <a:r>
              <a:rPr kumimoji="0" lang="en-GB" sz="1800" b="0" i="0" u="none" strike="noStrike" kern="1200" cap="none" spc="0" normalizeH="0" baseline="0" noProof="0">
                <a:ln>
                  <a:noFill/>
                </a:ln>
                <a:solidFill>
                  <a:prstClr val="black"/>
                </a:solidFill>
                <a:effectLst/>
                <a:uLnTx/>
                <a:uFillTx/>
                <a:latin typeface="Calibri"/>
                <a:ea typeface="+mn-ea"/>
                <a:cs typeface="+mn-cs"/>
              </a:rPr>
              <a:t>or</a:t>
            </a:r>
            <a:r>
              <a:rPr kumimoji="0" lang="en-GB" sz="1800" b="1" i="0" u="none" strike="noStrike" kern="1200" cap="none" spc="0" normalizeH="0" baseline="0" noProof="0">
                <a:ln>
                  <a:noFill/>
                </a:ln>
                <a:solidFill>
                  <a:prstClr val="black"/>
                </a:solidFill>
                <a:effectLst/>
                <a:uLnTx/>
                <a:uFillTx/>
                <a:latin typeface="Calibri"/>
                <a:ea typeface="+mn-ea"/>
                <a:cs typeface="+mn-cs"/>
              </a:rPr>
              <a:t> tree canopy cover</a:t>
            </a:r>
            <a:r>
              <a:rPr kumimoji="0" lang="en-GB" sz="1800" b="0" i="0" u="none" strike="noStrike" kern="1200" cap="none" spc="0" normalizeH="0" baseline="0" noProof="0">
                <a:ln>
                  <a:noFill/>
                </a:ln>
                <a:solidFill>
                  <a:prstClr val="black"/>
                </a:solidFill>
                <a:effectLst/>
                <a:uLnTx/>
                <a:uFillTx/>
                <a:latin typeface="Calibri"/>
                <a:ea typeface="+mn-ea"/>
                <a:cs typeface="+mn-cs"/>
              </a:rPr>
              <a:t> in </a:t>
            </a:r>
            <a:r>
              <a:rPr kumimoji="0" lang="en-GB" sz="1800" b="1" i="0" u="none" strike="noStrike" kern="1200" cap="none" spc="0" normalizeH="0" baseline="0" noProof="0">
                <a:ln>
                  <a:noFill/>
                </a:ln>
                <a:solidFill>
                  <a:prstClr val="black"/>
                </a:solidFill>
                <a:effectLst/>
                <a:uLnTx/>
                <a:uFillTx/>
                <a:latin typeface="Calibri"/>
                <a:ea typeface="+mn-ea"/>
                <a:cs typeface="+mn-cs"/>
              </a:rPr>
              <a:t>urban ecosystem areas </a:t>
            </a:r>
            <a:r>
              <a:rPr kumimoji="0" lang="en-GB" sz="1800" b="0" i="0" u="none" strike="noStrike" kern="1200" cap="none" spc="0" normalizeH="0" baseline="0" noProof="0">
                <a:ln>
                  <a:noFill/>
                </a:ln>
                <a:solidFill>
                  <a:prstClr val="black"/>
                </a:solidFill>
                <a:effectLst/>
                <a:uLnTx/>
                <a:uFillTx/>
                <a:latin typeface="Calibri"/>
                <a:ea typeface="+mn-ea"/>
                <a:cs typeface="+mn-cs"/>
              </a:rPr>
              <a:t>by 2030</a:t>
            </a:r>
          </a:p>
        </p:txBody>
      </p:sp>
      <p:sp>
        <p:nvSpPr>
          <p:cNvPr id="5" name="TextBox 4">
            <a:extLst>
              <a:ext uri="{FF2B5EF4-FFF2-40B4-BE49-F238E27FC236}">
                <a16:creationId xmlns:a16="http://schemas.microsoft.com/office/drawing/2014/main" id="{E1790439-490A-4759-3E52-8D544A9F26A7}"/>
              </a:ext>
            </a:extLst>
          </p:cNvPr>
          <p:cNvSpPr txBox="1"/>
          <p:nvPr/>
        </p:nvSpPr>
        <p:spPr>
          <a:xfrm>
            <a:off x="372959" y="3054096"/>
            <a:ext cx="5049433" cy="1969770"/>
          </a:xfrm>
          <a:prstGeom prst="rect">
            <a:avLst/>
          </a:prstGeom>
          <a:noFill/>
          <a:ln w="28575">
            <a:solidFill>
              <a:schemeClr val="tx1"/>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586E"/>
                </a:solidFill>
                <a:effectLst/>
                <a:uLnTx/>
                <a:uFillTx/>
                <a:latin typeface="Calibri" panose="020F0502020204030204"/>
                <a:ea typeface="+mn-ea"/>
                <a:cs typeface="+mn-cs"/>
              </a:rPr>
              <a:t>URBAN ECOSYSTEM AREA</a:t>
            </a:r>
            <a:r>
              <a:rPr kumimoji="0" lang="en-GB" sz="1200" b="0" i="0" u="none" strike="noStrike" kern="1200" cap="none" spc="0" normalizeH="0" baseline="0" noProof="0">
                <a:ln>
                  <a:noFill/>
                </a:ln>
                <a:solidFill>
                  <a:srgbClr val="00586E"/>
                </a:solidFill>
                <a:effectLst/>
                <a:uLnTx/>
                <a:uFillTx/>
                <a:latin typeface="Calibri" panose="020F0502020204030204"/>
                <a:ea typeface="+mn-ea"/>
                <a:cs typeface="+mn-cs"/>
              </a:rPr>
              <a:t>: </a:t>
            </a:r>
            <a:r>
              <a:rPr kumimoji="0" lang="en-GB" sz="1200" b="0" i="1" u="none" strike="noStrike" kern="1200" cap="none" spc="0" normalizeH="0" baseline="0" noProof="0">
                <a:ln>
                  <a:noFill/>
                </a:ln>
                <a:solidFill>
                  <a:srgbClr val="000000"/>
                </a:solidFill>
                <a:effectLst/>
                <a:uLnTx/>
                <a:uFillTx/>
                <a:latin typeface="Calibri" panose="020F0502020204030204"/>
                <a:ea typeface="+mn-ea"/>
                <a:cs typeface="+mn-cs"/>
              </a:rPr>
              <a:t>(Article 14)</a:t>
            </a:r>
            <a:endParaRPr kumimoji="0" lang="en-GB" sz="1200" b="0" i="0" u="none" strike="noStrike" kern="1200" cap="none" spc="0" normalizeH="0" baseline="0" noProof="0">
              <a:ln>
                <a:noFill/>
              </a:ln>
              <a:solidFill>
                <a:srgbClr val="00586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rPr>
              <a:t>The </a:t>
            </a:r>
            <a:r>
              <a:rPr kumimoji="0" lang="en-GB" sz="1100" b="1" i="0" u="none" strike="noStrike" kern="1200" cap="none" spc="0" normalizeH="0" baseline="0" noProof="0">
                <a:ln>
                  <a:noFill/>
                </a:ln>
                <a:solidFill>
                  <a:srgbClr val="000000"/>
                </a:solidFill>
                <a:effectLst/>
                <a:uLnTx/>
                <a:uFillTx/>
                <a:latin typeface="Calibri" panose="020F0502020204030204"/>
                <a:ea typeface="+mn-ea"/>
                <a:cs typeface="+mn-cs"/>
              </a:rPr>
              <a:t>urban ecosystem area of a city or of a town and suburb shall include</a:t>
            </a:r>
            <a:r>
              <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rPr>
              <a:t>the </a:t>
            </a:r>
            <a:r>
              <a:rPr kumimoji="0" lang="en-GB" sz="1100" b="1" i="0" u="none" strike="noStrike" kern="1200" cap="none" spc="0" normalizeH="0" baseline="0" noProof="0">
                <a:ln>
                  <a:noFill/>
                </a:ln>
                <a:solidFill>
                  <a:srgbClr val="000000"/>
                </a:solidFill>
                <a:effectLst/>
                <a:uLnTx/>
                <a:uFillTx/>
                <a:latin typeface="Calibri" panose="020F0502020204030204"/>
                <a:ea typeface="+mn-ea"/>
                <a:cs typeface="+mn-cs"/>
              </a:rPr>
              <a:t>entire city </a:t>
            </a:r>
            <a:r>
              <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rPr>
              <a:t>or town and suburb; or </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kumimoji="0" lang="en-GB" sz="1100" b="1" i="0" u="none" strike="noStrike" kern="1200" cap="none" spc="0" normalizeH="0" baseline="0" noProof="0">
                <a:ln>
                  <a:noFill/>
                </a:ln>
                <a:solidFill>
                  <a:srgbClr val="000000"/>
                </a:solidFill>
                <a:effectLst/>
                <a:uLnTx/>
                <a:uFillTx/>
                <a:latin typeface="Calibri" panose="020F0502020204030204"/>
                <a:ea typeface="+mn-ea"/>
                <a:cs typeface="+mn-cs"/>
              </a:rPr>
              <a:t>parts of the city </a:t>
            </a:r>
            <a:r>
              <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rPr>
              <a:t>or of the town and suburb, </a:t>
            </a:r>
            <a:r>
              <a:rPr kumimoji="0" lang="en-GB" sz="1100" b="1" i="0" u="none" strike="noStrike" kern="1200" cap="none" spc="0" normalizeH="0" baseline="0" noProof="0">
                <a:ln>
                  <a:noFill/>
                </a:ln>
                <a:solidFill>
                  <a:srgbClr val="000000"/>
                </a:solidFill>
                <a:effectLst/>
                <a:uLnTx/>
                <a:uFillTx/>
                <a:latin typeface="Calibri" panose="020F0502020204030204"/>
                <a:ea typeface="+mn-ea"/>
                <a:cs typeface="+mn-cs"/>
              </a:rPr>
              <a:t>including at least its urban centres, urban clusters and</a:t>
            </a:r>
            <a:r>
              <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rPr>
              <a:t>, if deemed appropriate by the Member State concerned, peri-urban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Calibri" panose="020F0502020204030204"/>
                <a:ea typeface="+mn-ea"/>
                <a:cs typeface="+mn-cs"/>
              </a:rPr>
              <a:t>Member States may aggregate the urban ecosystem areas of two or more adjacent cities</a:t>
            </a:r>
            <a:r>
              <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rPr>
              <a:t>, or two or more adjacent towns and suburbs, or both, </a:t>
            </a:r>
            <a:r>
              <a:rPr kumimoji="0" lang="en-GB" sz="1100" b="1" i="0" u="none" strike="noStrike" kern="1200" cap="none" spc="0" normalizeH="0" baseline="0" noProof="0">
                <a:ln>
                  <a:noFill/>
                </a:ln>
                <a:solidFill>
                  <a:srgbClr val="000000"/>
                </a:solidFill>
                <a:effectLst/>
                <a:uLnTx/>
                <a:uFillTx/>
                <a:latin typeface="Calibri" panose="020F0502020204030204"/>
                <a:ea typeface="+mn-ea"/>
                <a:cs typeface="+mn-cs"/>
              </a:rPr>
              <a:t>into one urban ecosystem area (…)</a:t>
            </a:r>
            <a:r>
              <a:rPr kumimoji="0" lang="en-GB" sz="1100"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6" name="TextBox 5">
            <a:extLst>
              <a:ext uri="{FF2B5EF4-FFF2-40B4-BE49-F238E27FC236}">
                <a16:creationId xmlns:a16="http://schemas.microsoft.com/office/drawing/2014/main" id="{C74C905E-9586-BE5A-B8D0-8F0F1B2EFDAA}"/>
              </a:ext>
            </a:extLst>
          </p:cNvPr>
          <p:cNvSpPr txBox="1"/>
          <p:nvPr/>
        </p:nvSpPr>
        <p:spPr>
          <a:xfrm>
            <a:off x="5610074" y="3654709"/>
            <a:ext cx="2059979" cy="461665"/>
          </a:xfrm>
          <a:prstGeom prst="rect">
            <a:avLst/>
          </a:prstGeom>
          <a:noFill/>
          <a:ln w="28575">
            <a:solidFill>
              <a:schemeClr val="bg2"/>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Calibri" panose="020F0502020204030204"/>
                <a:ea typeface="+mn-ea"/>
                <a:cs typeface="+mn-cs"/>
              </a:rPr>
              <a:t>Data set: </a:t>
            </a:r>
            <a:r>
              <a:rPr kumimoji="0" lang="fr-FR" sz="1200" b="0" i="0" u="none" strike="noStrike" kern="1200" cap="none" spc="0" normalizeH="0" baseline="0" noProof="0">
                <a:ln>
                  <a:noFill/>
                </a:ln>
                <a:solidFill>
                  <a:srgbClr val="000000"/>
                </a:solidFill>
                <a:effectLst/>
                <a:uLnTx/>
                <a:uFillTx/>
                <a:latin typeface="Calibri" panose="020F0502020204030204"/>
                <a:ea typeface="+mn-ea"/>
                <a:cs typeface="+mn-cs"/>
                <a:hlinkClick r:id="rId3"/>
              </a:rPr>
              <a:t>Eurostat</a:t>
            </a:r>
            <a:endParaRPr kumimoji="0" lang="fr-FR" sz="12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000000"/>
                </a:solidFill>
                <a:effectLst/>
                <a:uLnTx/>
                <a:uFillTx/>
                <a:latin typeface="Calibri" panose="020F0502020204030204"/>
                <a:ea typeface="+mn-ea"/>
                <a:cs typeface="+mn-cs"/>
              </a:rPr>
              <a:t>Baseline for NRL: 2021 </a:t>
            </a:r>
            <a:r>
              <a:rPr kumimoji="0" lang="fr-FR" sz="1200" b="1" i="0" u="none" strike="noStrike" kern="1200" cap="none" spc="0" normalizeH="0" baseline="0" noProof="0" err="1">
                <a:ln>
                  <a:noFill/>
                </a:ln>
                <a:solidFill>
                  <a:srgbClr val="000000"/>
                </a:solidFill>
                <a:effectLst/>
                <a:uLnTx/>
                <a:uFillTx/>
                <a:latin typeface="Calibri" panose="020F0502020204030204"/>
                <a:ea typeface="+mn-ea"/>
                <a:cs typeface="+mn-cs"/>
              </a:rPr>
              <a:t>ref</a:t>
            </a:r>
            <a:endParaRPr kumimoji="0" lang="en-GB" sz="12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E100D7C-3EBD-EB97-79F0-3BB71A502ACB}"/>
              </a:ext>
            </a:extLst>
          </p:cNvPr>
          <p:cNvSpPr txBox="1"/>
          <p:nvPr/>
        </p:nvSpPr>
        <p:spPr>
          <a:xfrm>
            <a:off x="7857735" y="3644809"/>
            <a:ext cx="2027993" cy="461665"/>
          </a:xfrm>
          <a:prstGeom prst="rect">
            <a:avLst/>
          </a:prstGeom>
          <a:noFill/>
          <a:ln w="28575">
            <a:solidFill>
              <a:schemeClr val="bg2"/>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Data set: CLC+ backbone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Baseline for NRL: 2023 </a:t>
            </a:r>
            <a:r>
              <a:rPr kumimoji="0" lang="fr-FR" sz="1200" b="0" i="0" u="none" strike="noStrike" kern="1200" cap="none" spc="0" normalizeH="0" baseline="0" noProof="0" err="1">
                <a:ln>
                  <a:noFill/>
                </a:ln>
                <a:solidFill>
                  <a:prstClr val="black"/>
                </a:solidFill>
                <a:effectLst/>
                <a:uLnTx/>
                <a:uFillTx/>
                <a:latin typeface="Calibri"/>
                <a:ea typeface="+mn-ea"/>
                <a:cs typeface="+mn-cs"/>
              </a:rPr>
              <a:t>ref</a:t>
            </a: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4B8CC56-CC90-35C5-7C74-5A98B8C2F543}"/>
              </a:ext>
            </a:extLst>
          </p:cNvPr>
          <p:cNvSpPr txBox="1"/>
          <p:nvPr/>
        </p:nvSpPr>
        <p:spPr>
          <a:xfrm>
            <a:off x="10084154" y="3644809"/>
            <a:ext cx="1909472" cy="646331"/>
          </a:xfrm>
          <a:prstGeom prst="rect">
            <a:avLst/>
          </a:prstGeom>
          <a:noFill/>
          <a:ln w="28575">
            <a:solidFill>
              <a:schemeClr val="bg2"/>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Data set: </a:t>
            </a:r>
            <a:r>
              <a:rPr kumimoji="0" lang="fr-FR" sz="1200" b="0" i="0" u="none" strike="noStrike" kern="1200" cap="none" spc="0" normalizeH="0" baseline="0" noProof="0">
                <a:ln>
                  <a:noFill/>
                </a:ln>
                <a:solidFill>
                  <a:prstClr val="black"/>
                </a:solidFill>
                <a:effectLst/>
                <a:uLnTx/>
                <a:uFillTx/>
                <a:latin typeface="Calibri"/>
                <a:ea typeface="+mn-ea"/>
                <a:cs typeface="+mn-cs"/>
                <a:hlinkClick r:id="rId4"/>
              </a:rPr>
              <a:t>High </a:t>
            </a:r>
            <a:r>
              <a:rPr kumimoji="0" lang="fr-FR" sz="1200" b="0" i="0" u="none" strike="noStrike" kern="1200" cap="none" spc="0" normalizeH="0" baseline="0" noProof="0" err="1">
                <a:ln>
                  <a:noFill/>
                </a:ln>
                <a:solidFill>
                  <a:prstClr val="black"/>
                </a:solidFill>
                <a:effectLst/>
                <a:uLnTx/>
                <a:uFillTx/>
                <a:latin typeface="Calibri"/>
                <a:ea typeface="+mn-ea"/>
                <a:cs typeface="+mn-cs"/>
                <a:hlinkClick r:id="rId4"/>
              </a:rPr>
              <a:t>Resolution</a:t>
            </a:r>
            <a:r>
              <a:rPr kumimoji="0" lang="fr-FR" sz="1200" b="0" i="0" u="none" strike="noStrike" kern="1200" cap="none" spc="0" normalizeH="0" baseline="0" noProof="0">
                <a:ln>
                  <a:noFill/>
                </a:ln>
                <a:solidFill>
                  <a:prstClr val="black"/>
                </a:solidFill>
                <a:effectLst/>
                <a:uLnTx/>
                <a:uFillTx/>
                <a:latin typeface="Calibri"/>
                <a:ea typeface="+mn-ea"/>
                <a:cs typeface="+mn-cs"/>
                <a:hlinkClick r:id="rId4"/>
              </a:rPr>
              <a:t> Layer </a:t>
            </a:r>
            <a:r>
              <a:rPr kumimoji="0" lang="fr-FR" sz="1200" b="0" i="0" u="none" strike="noStrike" kern="1200" cap="none" spc="0" normalizeH="0" baseline="0" noProof="0" err="1">
                <a:ln>
                  <a:noFill/>
                </a:ln>
                <a:solidFill>
                  <a:prstClr val="black"/>
                </a:solidFill>
                <a:effectLst/>
                <a:uLnTx/>
                <a:uFillTx/>
                <a:latin typeface="Calibri"/>
                <a:ea typeface="+mn-ea"/>
                <a:cs typeface="+mn-cs"/>
                <a:hlinkClick r:id="rId4"/>
              </a:rPr>
              <a:t>Tree</a:t>
            </a:r>
            <a:r>
              <a:rPr kumimoji="0" lang="fr-FR" sz="1200" b="0" i="0" u="none" strike="noStrike" kern="1200" cap="none" spc="0" normalizeH="0" baseline="0" noProof="0">
                <a:ln>
                  <a:noFill/>
                </a:ln>
                <a:solidFill>
                  <a:prstClr val="black"/>
                </a:solidFill>
                <a:effectLst/>
                <a:uLnTx/>
                <a:uFillTx/>
                <a:latin typeface="Calibri"/>
                <a:ea typeface="+mn-ea"/>
                <a:cs typeface="+mn-cs"/>
                <a:hlinkClick r:id="rId4"/>
              </a:rPr>
              <a:t> Cover Density</a:t>
            </a:r>
            <a:endParaRPr kumimoji="0" lang="fr-FR"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Baseline for NRL: 2023 </a:t>
            </a:r>
            <a:r>
              <a:rPr kumimoji="0" lang="fr-FR" sz="1200" b="0" i="0" u="none" strike="noStrike" kern="1200" cap="none" spc="0" normalizeH="0" baseline="0" noProof="0" err="1">
                <a:ln>
                  <a:noFill/>
                </a:ln>
                <a:solidFill>
                  <a:prstClr val="black"/>
                </a:solidFill>
                <a:effectLst/>
                <a:uLnTx/>
                <a:uFillTx/>
                <a:latin typeface="Calibri"/>
                <a:ea typeface="+mn-ea"/>
                <a:cs typeface="+mn-cs"/>
              </a:rPr>
              <a:t>ref</a:t>
            </a: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6AD8D20-2143-8375-8C29-2693CEBC968F}"/>
              </a:ext>
            </a:extLst>
          </p:cNvPr>
          <p:cNvSpPr txBox="1"/>
          <p:nvPr/>
        </p:nvSpPr>
        <p:spPr>
          <a:xfrm>
            <a:off x="8127835" y="3057039"/>
            <a:ext cx="1337154" cy="461665"/>
          </a:xfrm>
          <a:prstGeom prst="rect">
            <a:avLst/>
          </a:prstGeom>
          <a:noFill/>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F497D"/>
                </a:solidFill>
                <a:effectLst/>
                <a:uLnTx/>
                <a:uFillTx/>
                <a:latin typeface="Calibri"/>
                <a:ea typeface="+mn-ea"/>
                <a:cs typeface="+mn-cs"/>
              </a:rPr>
              <a:t>URBAN GREEN SPACE</a:t>
            </a:r>
          </a:p>
        </p:txBody>
      </p:sp>
      <p:sp>
        <p:nvSpPr>
          <p:cNvPr id="11" name="TextBox 10">
            <a:extLst>
              <a:ext uri="{FF2B5EF4-FFF2-40B4-BE49-F238E27FC236}">
                <a16:creationId xmlns:a16="http://schemas.microsoft.com/office/drawing/2014/main" id="{2F5793D1-41D3-3B4A-79B8-08E8CE87E222}"/>
              </a:ext>
            </a:extLst>
          </p:cNvPr>
          <p:cNvSpPr txBox="1"/>
          <p:nvPr/>
        </p:nvSpPr>
        <p:spPr>
          <a:xfrm>
            <a:off x="10235597" y="3047730"/>
            <a:ext cx="1629311" cy="461665"/>
          </a:xfrm>
          <a:prstGeom prst="rect">
            <a:avLst/>
          </a:prstGeom>
          <a:noFill/>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F497D"/>
                </a:solidFill>
                <a:effectLst/>
                <a:uLnTx/>
                <a:uFillTx/>
                <a:latin typeface="Calibri"/>
                <a:ea typeface="+mn-ea"/>
                <a:cs typeface="+mn-cs"/>
              </a:rPr>
              <a:t>URBAN TREE CANOPY COVER</a:t>
            </a:r>
          </a:p>
        </p:txBody>
      </p:sp>
      <p:sp>
        <p:nvSpPr>
          <p:cNvPr id="12" name="TextBox 11">
            <a:extLst>
              <a:ext uri="{FF2B5EF4-FFF2-40B4-BE49-F238E27FC236}">
                <a16:creationId xmlns:a16="http://schemas.microsoft.com/office/drawing/2014/main" id="{E9647AA5-8B26-2928-A0F8-F99F74B9C91B}"/>
              </a:ext>
            </a:extLst>
          </p:cNvPr>
          <p:cNvSpPr txBox="1"/>
          <p:nvPr/>
        </p:nvSpPr>
        <p:spPr>
          <a:xfrm>
            <a:off x="5789895" y="3057039"/>
            <a:ext cx="1766672" cy="461665"/>
          </a:xfrm>
          <a:prstGeom prst="rect">
            <a:avLst/>
          </a:prstGeom>
          <a:noFill/>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F497D"/>
                </a:solidFill>
                <a:effectLst/>
                <a:uLnTx/>
                <a:uFillTx/>
                <a:latin typeface="Calibri"/>
                <a:ea typeface="+mn-ea"/>
                <a:cs typeface="+mn-cs"/>
              </a:rPr>
              <a:t>URBAN CENTRE + CLUSTER</a:t>
            </a:r>
          </a:p>
        </p:txBody>
      </p:sp>
      <p:sp>
        <p:nvSpPr>
          <p:cNvPr id="13" name="TextBox 12">
            <a:extLst>
              <a:ext uri="{FF2B5EF4-FFF2-40B4-BE49-F238E27FC236}">
                <a16:creationId xmlns:a16="http://schemas.microsoft.com/office/drawing/2014/main" id="{8FB5E82F-5446-D9DA-F736-26619DDA634C}"/>
              </a:ext>
            </a:extLst>
          </p:cNvPr>
          <p:cNvSpPr txBox="1"/>
          <p:nvPr/>
        </p:nvSpPr>
        <p:spPr>
          <a:xfrm>
            <a:off x="3324061" y="5637808"/>
            <a:ext cx="7341796" cy="584775"/>
          </a:xfrm>
          <a:prstGeom prst="rect">
            <a:avLst/>
          </a:prstGeom>
          <a:noFill/>
          <a:ln w="28575">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Calibri"/>
                <a:ea typeface="+mn-ea"/>
                <a:cs typeface="+mn-cs"/>
              </a:rPr>
              <a:t>What supplementary data can be used? How often would that data need to be updated? How can we address the lack of quality in the urban targets? </a:t>
            </a:r>
          </a:p>
        </p:txBody>
      </p:sp>
      <p:sp>
        <p:nvSpPr>
          <p:cNvPr id="14" name="TextBox 13">
            <a:extLst>
              <a:ext uri="{FF2B5EF4-FFF2-40B4-BE49-F238E27FC236}">
                <a16:creationId xmlns:a16="http://schemas.microsoft.com/office/drawing/2014/main" id="{C6D0B939-882B-6D23-4922-5E9E964C9D22}"/>
              </a:ext>
            </a:extLst>
          </p:cNvPr>
          <p:cNvSpPr txBox="1"/>
          <p:nvPr/>
        </p:nvSpPr>
        <p:spPr>
          <a:xfrm>
            <a:off x="372959" y="1889010"/>
            <a:ext cx="87893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rPr>
              <a:t>Webinar #1 looked at the starting point: what are the definitions to  be aware of? what are the baseline years?</a:t>
            </a:r>
            <a:endParaRPr kumimoji="0" lang="en-GB" sz="4400" b="1"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D9E7F5B7-DDF4-182A-2CC7-BDE98DF89CB8}"/>
              </a:ext>
            </a:extLst>
          </p:cNvPr>
          <p:cNvSpPr txBox="1"/>
          <p:nvPr/>
        </p:nvSpPr>
        <p:spPr>
          <a:xfrm>
            <a:off x="10225552" y="2117795"/>
            <a:ext cx="1768073" cy="523220"/>
          </a:xfrm>
          <a:prstGeom prst="rect">
            <a:avLst/>
          </a:prstGeom>
          <a:noFill/>
          <a:ln w="28575">
            <a:solidFill>
              <a:srgbClr val="FFC000"/>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a:ln>
                  <a:noFill/>
                </a:ln>
                <a:solidFill>
                  <a:prstClr val="black"/>
                </a:solidFill>
                <a:effectLst/>
                <a:uLnTx/>
                <a:uFillTx/>
                <a:latin typeface="Calibri"/>
                <a:ea typeface="+mn-ea"/>
                <a:cs typeface="+mn-cs"/>
              </a:rPr>
              <a:t>Data </a:t>
            </a:r>
            <a:r>
              <a:rPr kumimoji="0" lang="fr-FR" sz="1400" b="0" i="1" u="none" strike="noStrike" kern="1200" cap="none" spc="0" normalizeH="0" baseline="0" noProof="0" err="1">
                <a:ln>
                  <a:noFill/>
                </a:ln>
                <a:solidFill>
                  <a:prstClr val="black"/>
                </a:solidFill>
                <a:effectLst/>
                <a:uLnTx/>
                <a:uFillTx/>
                <a:latin typeface="Calibri"/>
                <a:ea typeface="+mn-ea"/>
                <a:cs typeface="+mn-cs"/>
              </a:rPr>
              <a:t>is</a:t>
            </a:r>
            <a:r>
              <a:rPr kumimoji="0" lang="fr-FR" sz="1400" b="0" i="1" u="none" strike="noStrike" kern="1200" cap="none" spc="0" normalizeH="0" baseline="0" noProof="0">
                <a:ln>
                  <a:noFill/>
                </a:ln>
                <a:solidFill>
                  <a:prstClr val="black"/>
                </a:solidFill>
                <a:effectLst/>
                <a:uLnTx/>
                <a:uFillTx/>
                <a:latin typeface="Calibri"/>
                <a:ea typeface="+mn-ea"/>
                <a:cs typeface="+mn-cs"/>
              </a:rPr>
              <a:t> </a:t>
            </a:r>
            <a:r>
              <a:rPr kumimoji="0" lang="fr-FR" sz="1400" b="0" i="1" u="none" strike="noStrike" kern="1200" cap="none" spc="0" normalizeH="0" baseline="0" noProof="0" err="1">
                <a:ln>
                  <a:noFill/>
                </a:ln>
                <a:solidFill>
                  <a:prstClr val="black"/>
                </a:solidFill>
                <a:effectLst/>
                <a:uLnTx/>
                <a:uFillTx/>
                <a:latin typeface="Calibri"/>
                <a:ea typeface="+mn-ea"/>
                <a:cs typeface="+mn-cs"/>
              </a:rPr>
              <a:t>based</a:t>
            </a:r>
            <a:r>
              <a:rPr kumimoji="0" lang="fr-FR" sz="1400" b="0" i="1" u="none" strike="noStrike" kern="1200" cap="none" spc="0" normalizeH="0" baseline="0" noProof="0">
                <a:ln>
                  <a:noFill/>
                </a:ln>
                <a:solidFill>
                  <a:prstClr val="black"/>
                </a:solidFill>
                <a:effectLst/>
                <a:uLnTx/>
                <a:uFillTx/>
                <a:latin typeface="Calibri"/>
                <a:ea typeface="+mn-ea"/>
                <a:cs typeface="+mn-cs"/>
              </a:rPr>
              <a:t> on land cover; not land use</a:t>
            </a:r>
            <a:endParaRPr kumimoji="0" lang="en-GB" sz="1400" b="0" i="1" u="none" strike="noStrike" kern="1200" cap="none" spc="0" normalizeH="0" baseline="0" noProof="0">
              <a:ln>
                <a:noFill/>
              </a:ln>
              <a:solidFill>
                <a:prstClr val="black"/>
              </a:solidFill>
              <a:effectLst/>
              <a:uLnTx/>
              <a:uFillTx/>
              <a:latin typeface="Calibri"/>
              <a:ea typeface="+mn-ea"/>
              <a:cs typeface="+mn-cs"/>
            </a:endParaRPr>
          </a:p>
        </p:txBody>
      </p:sp>
      <p:cxnSp>
        <p:nvCxnSpPr>
          <p:cNvPr id="18" name="Straight Arrow Connector 17">
            <a:extLst>
              <a:ext uri="{FF2B5EF4-FFF2-40B4-BE49-F238E27FC236}">
                <a16:creationId xmlns:a16="http://schemas.microsoft.com/office/drawing/2014/main" id="{30C3AEED-EA11-3720-2F2C-9F247C1059CA}"/>
              </a:ext>
            </a:extLst>
          </p:cNvPr>
          <p:cNvCxnSpPr/>
          <p:nvPr/>
        </p:nvCxnSpPr>
        <p:spPr>
          <a:xfrm flipH="1">
            <a:off x="11311128" y="2758605"/>
            <a:ext cx="164592" cy="17153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a16="http://schemas.microsoft.com/office/drawing/2014/main" id="{8DC41694-99F4-E5CF-3DE0-483E6D3A3B49}"/>
              </a:ext>
            </a:extLst>
          </p:cNvPr>
          <p:cNvCxnSpPr>
            <a:cxnSpLocks/>
          </p:cNvCxnSpPr>
          <p:nvPr/>
        </p:nvCxnSpPr>
        <p:spPr>
          <a:xfrm flipH="1">
            <a:off x="9687303" y="2634239"/>
            <a:ext cx="396850" cy="33756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34569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lustraciones, imágenes clip art, dibujos animados e iconos de stock de mundo - soluciones basadas en la naturaleza">
            <a:extLst>
              <a:ext uri="{FF2B5EF4-FFF2-40B4-BE49-F238E27FC236}">
                <a16:creationId xmlns:a16="http://schemas.microsoft.com/office/drawing/2014/main" id="{7EB41BB9-F7BD-8521-AFDB-89103387F3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7713" y="2852936"/>
            <a:ext cx="1508787" cy="150878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3" name="Picture 12" descr="ilustraciones, imágenes clip art, dibujos animados e iconos de stock de icono de la línea de construcción escolar. trazo editable. píxel perfecto. para móviles y web. - colegios">
            <a:extLst>
              <a:ext uri="{FF2B5EF4-FFF2-40B4-BE49-F238E27FC236}">
                <a16:creationId xmlns:a16="http://schemas.microsoft.com/office/drawing/2014/main" id="{DAFE5FB2-63DA-1A78-A90C-99B2F9A2D6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02793" y="2852936"/>
            <a:ext cx="1508787" cy="150878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 name="Picture 14" descr="ilustraciones, imágenes clip art, dibujos animados e iconos de stock de icono editable del calentamiento global, ilustración vectorial aislada sobre fondo blanco. usar para la presentación, el sitio web o la aplicación móvil - cambio climático">
            <a:extLst>
              <a:ext uri="{FF2B5EF4-FFF2-40B4-BE49-F238E27FC236}">
                <a16:creationId xmlns:a16="http://schemas.microsoft.com/office/drawing/2014/main" id="{4FD2BF5F-E962-624E-0E95-64FBB3C5354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09795" y="2852936"/>
            <a:ext cx="1508787" cy="150878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5" name="Picture 16" descr="ilustraciones, imágenes clip art, dibujos animados e iconos de stock de icono de lista de verificación lineal con un reloj, portapapeles, documento, ilustración vectorial. - estrategia">
            <a:extLst>
              <a:ext uri="{FF2B5EF4-FFF2-40B4-BE49-F238E27FC236}">
                <a16:creationId xmlns:a16="http://schemas.microsoft.com/office/drawing/2014/main" id="{255CDE33-5518-57D5-0F6F-749676E4DFF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30710" y="2852937"/>
            <a:ext cx="1508788" cy="150878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 name="Picture 18" descr="ilustraciones, imágenes clip art, dibujos animados e iconos de stock de icono de línea de apretón de manos blanco y negro, concepto, firma de saludo de socios comerciales sobre fondo blanco, hermano blanco y negro que estrechan las manos icono en el contorno. gráficos vectoriales. - alianzas">
            <a:extLst>
              <a:ext uri="{FF2B5EF4-FFF2-40B4-BE49-F238E27FC236}">
                <a16:creationId xmlns:a16="http://schemas.microsoft.com/office/drawing/2014/main" id="{4C8F8CFF-EDA8-240A-DA1A-EFBD85FF21B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44717" y="2852937"/>
            <a:ext cx="1459863" cy="145986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AF7F958E-0FE4-73EF-09CD-0B716EE8E30C}"/>
              </a:ext>
            </a:extLst>
          </p:cNvPr>
          <p:cNvSpPr txBox="1"/>
          <p:nvPr/>
        </p:nvSpPr>
        <p:spPr>
          <a:xfrm>
            <a:off x="1298353" y="4470322"/>
            <a:ext cx="118660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black"/>
                </a:solidFill>
                <a:effectLst/>
                <a:uLnTx/>
                <a:uFillTx/>
                <a:latin typeface="Calibri" panose="020F0502020204030204"/>
                <a:ea typeface="+mn-ea"/>
                <a:cs typeface="+mn-cs"/>
              </a:rPr>
              <a:t>Green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err="1">
                <a:ln>
                  <a:noFill/>
                </a:ln>
                <a:solidFill>
                  <a:prstClr val="black"/>
                </a:solidFill>
                <a:effectLst/>
                <a:uLnTx/>
                <a:uFillTx/>
                <a:latin typeface="Calibri" panose="020F0502020204030204"/>
                <a:ea typeface="+mn-ea"/>
                <a:cs typeface="+mn-cs"/>
              </a:rPr>
              <a:t>strategy</a:t>
            </a:r>
            <a:endParaRPr kumimoji="0" lang="es-E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18B54FCF-6875-D1F3-302F-C0A733B83156}"/>
              </a:ext>
            </a:extLst>
          </p:cNvPr>
          <p:cNvSpPr txBox="1"/>
          <p:nvPr/>
        </p:nvSpPr>
        <p:spPr>
          <a:xfrm>
            <a:off x="5416518" y="4540873"/>
            <a:ext cx="128753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err="1">
                <a:ln>
                  <a:noFill/>
                </a:ln>
                <a:solidFill>
                  <a:prstClr val="black"/>
                </a:solidFill>
                <a:effectLst/>
                <a:uLnTx/>
                <a:uFillTx/>
                <a:latin typeface="Calibri" panose="020F0502020204030204"/>
                <a:ea typeface="+mn-ea"/>
                <a:cs typeface="+mn-cs"/>
              </a:rPr>
              <a:t>Alliances</a:t>
            </a:r>
            <a:endParaRPr kumimoji="0" lang="es-E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7B50D771-8AE5-C8A9-7ED2-47EFFD357039}"/>
              </a:ext>
            </a:extLst>
          </p:cNvPr>
          <p:cNvSpPr txBox="1"/>
          <p:nvPr/>
        </p:nvSpPr>
        <p:spPr>
          <a:xfrm>
            <a:off x="7357009" y="4424155"/>
            <a:ext cx="16003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black"/>
                </a:solidFill>
                <a:effectLst/>
                <a:uLnTx/>
                <a:uFillTx/>
                <a:latin typeface="Calibri" panose="020F0502020204030204"/>
                <a:ea typeface="+mn-ea"/>
                <a:cs typeface="+mn-cs"/>
              </a:rPr>
              <a:t>Multi sectorial</a:t>
            </a:r>
          </a:p>
        </p:txBody>
      </p:sp>
      <p:sp>
        <p:nvSpPr>
          <p:cNvPr id="11" name="CuadroTexto 10">
            <a:extLst>
              <a:ext uri="{FF2B5EF4-FFF2-40B4-BE49-F238E27FC236}">
                <a16:creationId xmlns:a16="http://schemas.microsoft.com/office/drawing/2014/main" id="{74878331-7708-EA5A-FA2A-A6490F5897D3}"/>
              </a:ext>
            </a:extLst>
          </p:cNvPr>
          <p:cNvSpPr txBox="1"/>
          <p:nvPr/>
        </p:nvSpPr>
        <p:spPr>
          <a:xfrm>
            <a:off x="9698073" y="4338415"/>
            <a:ext cx="113223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err="1">
                <a:ln>
                  <a:noFill/>
                </a:ln>
                <a:solidFill>
                  <a:prstClr val="black"/>
                </a:solidFill>
                <a:effectLst/>
                <a:uLnTx/>
                <a:uFillTx/>
                <a:latin typeface="Calibri" panose="020F0502020204030204"/>
                <a:ea typeface="+mn-ea"/>
                <a:cs typeface="+mn-cs"/>
              </a:rPr>
              <a:t>Climate</a:t>
            </a:r>
            <a:endParaRPr kumimoji="0" lang="es-E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black"/>
                </a:solidFill>
                <a:effectLst/>
                <a:uLnTx/>
                <a:uFillTx/>
                <a:latin typeface="Calibri" panose="020F0502020204030204"/>
                <a:ea typeface="+mn-ea"/>
                <a:cs typeface="+mn-cs"/>
              </a:rPr>
              <a:t>Change</a:t>
            </a:r>
          </a:p>
        </p:txBody>
      </p:sp>
      <p:sp>
        <p:nvSpPr>
          <p:cNvPr id="12" name="1 Rectángulo redondeado">
            <a:extLst>
              <a:ext uri="{FF2B5EF4-FFF2-40B4-BE49-F238E27FC236}">
                <a16:creationId xmlns:a16="http://schemas.microsoft.com/office/drawing/2014/main" id="{1B4E4025-22FD-B80E-1248-05CD641E2358}"/>
              </a:ext>
            </a:extLst>
          </p:cNvPr>
          <p:cNvSpPr/>
          <p:nvPr/>
        </p:nvSpPr>
        <p:spPr>
          <a:xfrm>
            <a:off x="1123051" y="2094322"/>
            <a:ext cx="9895531" cy="579617"/>
          </a:xfrm>
          <a:prstGeom prst="roundRect">
            <a:avLst/>
          </a:prstGeom>
          <a:solidFill>
            <a:srgbClr val="4A8B2C">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Calibri" panose="020F0502020204030204"/>
                <a:ea typeface="+mn-ea"/>
                <a:cs typeface="+mn-cs"/>
              </a:rPr>
              <a:t>Resilient, sustainable, inclusive and just cities </a:t>
            </a:r>
            <a:endParaRPr kumimoji="0" lang="es-ES" sz="2667"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nsert your title here">
            <a:extLst>
              <a:ext uri="{FF2B5EF4-FFF2-40B4-BE49-F238E27FC236}">
                <a16:creationId xmlns:a16="http://schemas.microsoft.com/office/drawing/2014/main" id="{4488C32E-1066-DD7E-CF2E-94FF22134938}"/>
              </a:ext>
            </a:extLst>
          </p:cNvPr>
          <p:cNvSpPr txBox="1"/>
          <p:nvPr/>
        </p:nvSpPr>
        <p:spPr>
          <a:xfrm>
            <a:off x="1123051" y="1064944"/>
            <a:ext cx="11097935" cy="6022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indent="12700">
              <a:defRPr sz="6300" b="1" spc="-100">
                <a:solidFill>
                  <a:srgbClr val="EC3024"/>
                </a:solidFill>
              </a:defRPr>
            </a:lvl1p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Expected</a:t>
            </a:r>
            <a:r>
              <a:rPr kumimoji="0" lang="es-ES" sz="4000" b="1" i="0" u="none" strike="noStrike" kern="1200" cap="none" spc="-100" normalizeH="0" baseline="0" noProof="0">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results</a:t>
            </a:r>
            <a:endParaRPr kumimoji="0" lang="es-ES" sz="3820" b="1" i="0" u="none" strike="noStrike" kern="1200" cap="none" spc="-100" normalizeH="0" baseline="0" noProof="0">
              <a:ln>
                <a:noFill/>
              </a:ln>
              <a:solidFill>
                <a:srgbClr val="EC3024"/>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303688E0-273E-8EDE-B4D1-1555F11D189A}"/>
              </a:ext>
            </a:extLst>
          </p:cNvPr>
          <p:cNvSpPr txBox="1"/>
          <p:nvPr/>
        </p:nvSpPr>
        <p:spPr>
          <a:xfrm>
            <a:off x="3656235" y="4580322"/>
            <a:ext cx="68640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err="1">
                <a:ln>
                  <a:noFill/>
                </a:ln>
                <a:solidFill>
                  <a:prstClr val="black"/>
                </a:solidFill>
                <a:effectLst/>
                <a:uLnTx/>
                <a:uFillTx/>
                <a:latin typeface="Calibri" panose="020F0502020204030204"/>
                <a:ea typeface="+mn-ea"/>
                <a:cs typeface="+mn-cs"/>
              </a:rPr>
              <a:t>NbS</a:t>
            </a:r>
            <a:endParaRPr kumimoji="0" lang="es-E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93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74E4860-C836-3CD2-10BA-B21D110C90D3}"/>
              </a:ext>
            </a:extLst>
          </p:cNvPr>
          <p:cNvPicPr>
            <a:picLocks noChangeAspect="1"/>
          </p:cNvPicPr>
          <p:nvPr/>
        </p:nvPicPr>
        <p:blipFill>
          <a:blip r:embed="rId3"/>
          <a:srcRect l="27977" r="18387" b="28318"/>
          <a:stretch/>
        </p:blipFill>
        <p:spPr>
          <a:xfrm>
            <a:off x="4871126" y="2621445"/>
            <a:ext cx="2753707" cy="2760076"/>
          </a:xfrm>
          <a:prstGeom prst="rect">
            <a:avLst/>
          </a:prstGeom>
        </p:spPr>
      </p:pic>
      <p:pic>
        <p:nvPicPr>
          <p:cNvPr id="19" name="Imagen 18">
            <a:extLst>
              <a:ext uri="{FF2B5EF4-FFF2-40B4-BE49-F238E27FC236}">
                <a16:creationId xmlns:a16="http://schemas.microsoft.com/office/drawing/2014/main" id="{1BCCCF1A-EB08-11F3-60F4-27ECDE7A545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704494" y="2762578"/>
            <a:ext cx="2563331" cy="2651473"/>
          </a:xfrm>
          <a:prstGeom prst="rect">
            <a:avLst/>
          </a:prstGeom>
        </p:spPr>
      </p:pic>
      <p:pic>
        <p:nvPicPr>
          <p:cNvPr id="9" name="Imagen 8">
            <a:extLst>
              <a:ext uri="{FF2B5EF4-FFF2-40B4-BE49-F238E27FC236}">
                <a16:creationId xmlns:a16="http://schemas.microsoft.com/office/drawing/2014/main" id="{96C990C5-1744-1EFE-0051-B151D039013F}"/>
              </a:ext>
            </a:extLst>
          </p:cNvPr>
          <p:cNvPicPr>
            <a:picLocks noChangeAspect="1"/>
          </p:cNvPicPr>
          <p:nvPr/>
        </p:nvPicPr>
        <p:blipFill>
          <a:blip r:embed="rId5"/>
          <a:srcRect l="22498" t="6646" r="20826" b="-6646"/>
          <a:stretch/>
        </p:blipFill>
        <p:spPr>
          <a:xfrm>
            <a:off x="2171708" y="2839079"/>
            <a:ext cx="2596887" cy="2827593"/>
          </a:xfrm>
          <a:prstGeom prst="rect">
            <a:avLst/>
          </a:prstGeom>
        </p:spPr>
      </p:pic>
      <p:sp>
        <p:nvSpPr>
          <p:cNvPr id="2" name="1 Rectángulo redondeado">
            <a:extLst>
              <a:ext uri="{FF2B5EF4-FFF2-40B4-BE49-F238E27FC236}">
                <a16:creationId xmlns:a16="http://schemas.microsoft.com/office/drawing/2014/main" id="{6B2D6546-3870-B1D2-8597-F701ED0F741E}"/>
              </a:ext>
            </a:extLst>
          </p:cNvPr>
          <p:cNvSpPr/>
          <p:nvPr/>
        </p:nvSpPr>
        <p:spPr>
          <a:xfrm>
            <a:off x="2210012" y="2138041"/>
            <a:ext cx="2520281" cy="338555"/>
          </a:xfrm>
          <a:prstGeom prst="roundRect">
            <a:avLst/>
          </a:prstGeom>
          <a:solidFill>
            <a:srgbClr val="4A8B2C">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err="1">
                <a:ln>
                  <a:noFill/>
                </a:ln>
                <a:solidFill>
                  <a:prstClr val="white"/>
                </a:solidFill>
                <a:effectLst/>
                <a:uLnTx/>
                <a:uFillTx/>
                <a:latin typeface="Calibri"/>
                <a:ea typeface="+mn-ea"/>
                <a:cs typeface="+mn-cs"/>
              </a:rPr>
              <a:t>Action</a:t>
            </a:r>
            <a:r>
              <a:rPr kumimoji="0" lang="es-ES" sz="1400" b="1" i="0" u="none" strike="noStrike" kern="1200" cap="none" spc="0" normalizeH="0" baseline="0" noProof="0">
                <a:ln>
                  <a:noFill/>
                </a:ln>
                <a:solidFill>
                  <a:prstClr val="white"/>
                </a:solidFill>
                <a:effectLst/>
                <a:uLnTx/>
                <a:uFillTx/>
                <a:latin typeface="Calibri"/>
                <a:ea typeface="+mn-ea"/>
                <a:cs typeface="+mn-cs"/>
              </a:rPr>
              <a:t> A</a:t>
            </a:r>
          </a:p>
        </p:txBody>
      </p:sp>
      <p:sp>
        <p:nvSpPr>
          <p:cNvPr id="8" name="10 Rectángulo redondeado">
            <a:extLst>
              <a:ext uri="{FF2B5EF4-FFF2-40B4-BE49-F238E27FC236}">
                <a16:creationId xmlns:a16="http://schemas.microsoft.com/office/drawing/2014/main" id="{023DD9CC-0314-21C4-D0E6-371D6F5AD190}"/>
              </a:ext>
            </a:extLst>
          </p:cNvPr>
          <p:cNvSpPr/>
          <p:nvPr/>
        </p:nvSpPr>
        <p:spPr>
          <a:xfrm>
            <a:off x="4968969" y="2114219"/>
            <a:ext cx="2520279" cy="346687"/>
          </a:xfrm>
          <a:prstGeom prst="roundRect">
            <a:avLst/>
          </a:prstGeom>
          <a:solidFill>
            <a:srgbClr val="4A8B2C">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err="1">
                <a:ln>
                  <a:noFill/>
                </a:ln>
                <a:solidFill>
                  <a:prstClr val="white"/>
                </a:solidFill>
                <a:effectLst/>
                <a:uLnTx/>
                <a:uFillTx/>
                <a:latin typeface="Calibri"/>
                <a:ea typeface="+mn-ea"/>
                <a:cs typeface="+mn-cs"/>
              </a:rPr>
              <a:t>Action</a:t>
            </a:r>
            <a:r>
              <a:rPr kumimoji="0" lang="es-ES" sz="1400" b="1" i="0" u="none" strike="noStrike" kern="1200" cap="none" spc="0" normalizeH="0" baseline="0" noProof="0">
                <a:ln>
                  <a:noFill/>
                </a:ln>
                <a:solidFill>
                  <a:prstClr val="white"/>
                </a:solidFill>
                <a:effectLst/>
                <a:uLnTx/>
                <a:uFillTx/>
                <a:latin typeface="Calibri"/>
                <a:ea typeface="+mn-ea"/>
                <a:cs typeface="+mn-cs"/>
              </a:rPr>
              <a:t> B</a:t>
            </a:r>
          </a:p>
        </p:txBody>
      </p:sp>
      <p:sp>
        <p:nvSpPr>
          <p:cNvPr id="11" name="12 Rectángulo redondeado">
            <a:extLst>
              <a:ext uri="{FF2B5EF4-FFF2-40B4-BE49-F238E27FC236}">
                <a16:creationId xmlns:a16="http://schemas.microsoft.com/office/drawing/2014/main" id="{8C2D2F1E-0A8D-1532-FD5A-077BD9654934}"/>
              </a:ext>
            </a:extLst>
          </p:cNvPr>
          <p:cNvSpPr/>
          <p:nvPr/>
        </p:nvSpPr>
        <p:spPr>
          <a:xfrm>
            <a:off x="7727925" y="2137619"/>
            <a:ext cx="2516467" cy="346687"/>
          </a:xfrm>
          <a:prstGeom prst="roundRect">
            <a:avLst/>
          </a:prstGeom>
          <a:solidFill>
            <a:srgbClr val="4A8B2C">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err="1">
                <a:ln>
                  <a:noFill/>
                </a:ln>
                <a:solidFill>
                  <a:prstClr val="white"/>
                </a:solidFill>
                <a:effectLst/>
                <a:uLnTx/>
                <a:uFillTx/>
                <a:latin typeface="Calibri"/>
                <a:ea typeface="+mn-ea"/>
                <a:cs typeface="+mn-cs"/>
              </a:rPr>
              <a:t>Action</a:t>
            </a:r>
            <a:r>
              <a:rPr kumimoji="0" lang="es-ES" sz="1400" b="1" i="0" u="none" strike="noStrike" kern="1200" cap="none" spc="0" normalizeH="0" baseline="0" noProof="0">
                <a:ln>
                  <a:noFill/>
                </a:ln>
                <a:solidFill>
                  <a:prstClr val="white"/>
                </a:solidFill>
                <a:effectLst/>
                <a:uLnTx/>
                <a:uFillTx/>
                <a:latin typeface="Calibri"/>
                <a:ea typeface="+mn-ea"/>
                <a:cs typeface="+mn-cs"/>
              </a:rPr>
              <a:t> C</a:t>
            </a:r>
          </a:p>
        </p:txBody>
      </p:sp>
      <p:sp>
        <p:nvSpPr>
          <p:cNvPr id="12" name="Rectángulo 11">
            <a:extLst>
              <a:ext uri="{FF2B5EF4-FFF2-40B4-BE49-F238E27FC236}">
                <a16:creationId xmlns:a16="http://schemas.microsoft.com/office/drawing/2014/main" id="{74522A68-D199-02F3-3C3C-BF8ED069DBC3}"/>
              </a:ext>
            </a:extLst>
          </p:cNvPr>
          <p:cNvSpPr/>
          <p:nvPr/>
        </p:nvSpPr>
        <p:spPr>
          <a:xfrm>
            <a:off x="2152854" y="2611256"/>
            <a:ext cx="2634823" cy="27702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ángulo 12">
            <a:extLst>
              <a:ext uri="{FF2B5EF4-FFF2-40B4-BE49-F238E27FC236}">
                <a16:creationId xmlns:a16="http://schemas.microsoft.com/office/drawing/2014/main" id="{2F110C7D-080A-8584-A4BC-2B508D9FC026}"/>
              </a:ext>
            </a:extLst>
          </p:cNvPr>
          <p:cNvSpPr/>
          <p:nvPr/>
        </p:nvSpPr>
        <p:spPr>
          <a:xfrm>
            <a:off x="4834603" y="2596824"/>
            <a:ext cx="2738271" cy="27702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ángulo 13">
            <a:extLst>
              <a:ext uri="{FF2B5EF4-FFF2-40B4-BE49-F238E27FC236}">
                <a16:creationId xmlns:a16="http://schemas.microsoft.com/office/drawing/2014/main" id="{C7082048-DCAC-092B-227E-694B9214F9A4}"/>
              </a:ext>
            </a:extLst>
          </p:cNvPr>
          <p:cNvSpPr/>
          <p:nvPr/>
        </p:nvSpPr>
        <p:spPr>
          <a:xfrm>
            <a:off x="7652535" y="2593177"/>
            <a:ext cx="2584669" cy="27702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adroTexto 14">
            <a:extLst>
              <a:ext uri="{FF2B5EF4-FFF2-40B4-BE49-F238E27FC236}">
                <a16:creationId xmlns:a16="http://schemas.microsoft.com/office/drawing/2014/main" id="{D2984B20-EE08-F9F9-E100-CEB82BB947A2}"/>
              </a:ext>
            </a:extLst>
          </p:cNvPr>
          <p:cNvSpPr txBox="1"/>
          <p:nvPr/>
        </p:nvSpPr>
        <p:spPr>
          <a:xfrm>
            <a:off x="2192291" y="1784633"/>
            <a:ext cx="8111376" cy="338554"/>
          </a:xfrm>
          <a:prstGeom prst="rect">
            <a:avLst/>
          </a:prstGeom>
          <a:solidFill>
            <a:srgbClr val="FFFFFF">
              <a:alpha val="7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4A8B2C"/>
                </a:solidFill>
                <a:effectLst/>
                <a:uLnTx/>
                <a:uFillTx/>
                <a:latin typeface="Calibri" panose="020F0502020204030204"/>
                <a:ea typeface="ＭＳ Ｐゴシック"/>
                <a:cs typeface="+mn-cs"/>
              </a:rPr>
              <a:t>MULTIFUNCTIONAL, MULTILEVEL, MULTIDISCIPLINARY AND PARTICIPATORY APPROACH</a:t>
            </a:r>
            <a:endParaRPr kumimoji="0" lang="es-ES" sz="1600" b="1" i="0" u="none" strike="noStrike" kern="0" cap="none" spc="0" normalizeH="0" baseline="0" noProof="0">
              <a:ln>
                <a:noFill/>
              </a:ln>
              <a:solidFill>
                <a:srgbClr val="4A8B2C"/>
              </a:solidFill>
              <a:effectLst/>
              <a:uLnTx/>
              <a:uFillTx/>
              <a:latin typeface="Calibri" panose="020F0502020204030204"/>
              <a:ea typeface="ＭＳ Ｐゴシック"/>
              <a:cs typeface="+mn-cs"/>
            </a:endParaRPr>
          </a:p>
        </p:txBody>
      </p:sp>
      <p:sp>
        <p:nvSpPr>
          <p:cNvPr id="10" name="CuadroTexto 9">
            <a:extLst>
              <a:ext uri="{FF2B5EF4-FFF2-40B4-BE49-F238E27FC236}">
                <a16:creationId xmlns:a16="http://schemas.microsoft.com/office/drawing/2014/main" id="{CC0E389B-4BF7-17CD-46A6-5631889EAC09}"/>
              </a:ext>
            </a:extLst>
          </p:cNvPr>
          <p:cNvSpPr txBox="1"/>
          <p:nvPr/>
        </p:nvSpPr>
        <p:spPr>
          <a:xfrm>
            <a:off x="2241062" y="2661369"/>
            <a:ext cx="2414995" cy="292388"/>
          </a:xfrm>
          <a:prstGeom prst="rect">
            <a:avLst/>
          </a:prstGeom>
          <a:solidFill>
            <a:srgbClr val="FFFFFF">
              <a:alpha val="7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0" cap="none" spc="0" normalizeH="0" baseline="0" noProof="0">
                <a:ln>
                  <a:noFill/>
                </a:ln>
                <a:solidFill>
                  <a:prstClr val="black"/>
                </a:solidFill>
                <a:effectLst/>
                <a:uLnTx/>
                <a:uFillTx/>
                <a:latin typeface="Calibri" panose="020F0502020204030204"/>
                <a:ea typeface="ＭＳ Ｐゴシック"/>
                <a:cs typeface="+mn-cs"/>
              </a:rPr>
              <a:t>STRATEGIC TOOLS</a:t>
            </a:r>
          </a:p>
        </p:txBody>
      </p:sp>
      <p:sp>
        <p:nvSpPr>
          <p:cNvPr id="16" name="CuadroTexto 15">
            <a:extLst>
              <a:ext uri="{FF2B5EF4-FFF2-40B4-BE49-F238E27FC236}">
                <a16:creationId xmlns:a16="http://schemas.microsoft.com/office/drawing/2014/main" id="{A6B23A22-910A-99BE-04B4-CC4F91C6F2A9}"/>
              </a:ext>
            </a:extLst>
          </p:cNvPr>
          <p:cNvSpPr txBox="1"/>
          <p:nvPr/>
        </p:nvSpPr>
        <p:spPr>
          <a:xfrm>
            <a:off x="4900973" y="2647053"/>
            <a:ext cx="2569427" cy="292388"/>
          </a:xfrm>
          <a:prstGeom prst="rect">
            <a:avLst/>
          </a:prstGeom>
          <a:solidFill>
            <a:srgbClr val="FFFFFF">
              <a:alpha val="7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0" cap="none" spc="0" normalizeH="0" baseline="0" noProof="0">
                <a:ln>
                  <a:noFill/>
                </a:ln>
                <a:solidFill>
                  <a:prstClr val="black"/>
                </a:solidFill>
                <a:effectLst/>
                <a:uLnTx/>
                <a:uFillTx/>
                <a:latin typeface="Calibri" panose="020F0502020204030204"/>
                <a:ea typeface="ＭＳ Ｐゴシック"/>
                <a:cs typeface="+mn-cs"/>
              </a:rPr>
              <a:t>NATURALIZATION ACTIONS</a:t>
            </a:r>
          </a:p>
        </p:txBody>
      </p:sp>
      <p:sp>
        <p:nvSpPr>
          <p:cNvPr id="17" name="CuadroTexto 16">
            <a:extLst>
              <a:ext uri="{FF2B5EF4-FFF2-40B4-BE49-F238E27FC236}">
                <a16:creationId xmlns:a16="http://schemas.microsoft.com/office/drawing/2014/main" id="{23076934-4275-DC94-CEB3-497B1BFC7209}"/>
              </a:ext>
            </a:extLst>
          </p:cNvPr>
          <p:cNvSpPr txBox="1"/>
          <p:nvPr/>
        </p:nvSpPr>
        <p:spPr>
          <a:xfrm>
            <a:off x="7709254" y="2640525"/>
            <a:ext cx="2414995" cy="292388"/>
          </a:xfrm>
          <a:prstGeom prst="rect">
            <a:avLst/>
          </a:prstGeom>
          <a:solidFill>
            <a:srgbClr val="FFFFFF">
              <a:alpha val="7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0" cap="none" spc="0" normalizeH="0" baseline="0" noProof="0">
                <a:ln>
                  <a:noFill/>
                </a:ln>
                <a:solidFill>
                  <a:prstClr val="black"/>
                </a:solidFill>
                <a:effectLst/>
                <a:uLnTx/>
                <a:uFillTx/>
                <a:latin typeface="Calibri" panose="020F0502020204030204"/>
                <a:ea typeface="ＭＳ Ｐゴシック"/>
                <a:cs typeface="+mn-cs"/>
              </a:rPr>
              <a:t>OTHER ACTIONS</a:t>
            </a:r>
          </a:p>
        </p:txBody>
      </p:sp>
      <p:sp>
        <p:nvSpPr>
          <p:cNvPr id="7" name="CuadroTexto 6">
            <a:extLst>
              <a:ext uri="{FF2B5EF4-FFF2-40B4-BE49-F238E27FC236}">
                <a16:creationId xmlns:a16="http://schemas.microsoft.com/office/drawing/2014/main" id="{040BA075-9E5C-F8D3-D107-D60E76252602}"/>
              </a:ext>
            </a:extLst>
          </p:cNvPr>
          <p:cNvSpPr txBox="1"/>
          <p:nvPr/>
        </p:nvSpPr>
        <p:spPr>
          <a:xfrm>
            <a:off x="2357967" y="5381521"/>
            <a:ext cx="7476065" cy="338554"/>
          </a:xfrm>
          <a:prstGeom prst="rect">
            <a:avLst/>
          </a:prstGeom>
          <a:solidFill>
            <a:srgbClr val="FFFFFF">
              <a:alpha val="7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4A8B2C"/>
                </a:solidFill>
                <a:effectLst/>
                <a:uLnTx/>
                <a:uFillTx/>
                <a:latin typeface="Calibri" panose="020F0502020204030204"/>
                <a:ea typeface="ＭＳ Ｐゴシック"/>
                <a:cs typeface="+mn-cs"/>
              </a:rPr>
              <a:t>TRANSFORMATIVE, SCALABLE, TRANSFERABLE AND SUSTAINABLE PROJECTS</a:t>
            </a:r>
            <a:endParaRPr kumimoji="0" lang="es-ES" sz="1600" b="1" i="0" u="none" strike="noStrike" kern="0" cap="none" spc="0" normalizeH="0" baseline="0" noProof="0">
              <a:ln>
                <a:noFill/>
              </a:ln>
              <a:solidFill>
                <a:srgbClr val="4A8B2C"/>
              </a:solidFill>
              <a:effectLst/>
              <a:uLnTx/>
              <a:uFillTx/>
              <a:latin typeface="Calibri" panose="020F0502020204030204"/>
              <a:ea typeface="ＭＳ Ｐゴシック"/>
              <a:cs typeface="+mn-cs"/>
            </a:endParaRPr>
          </a:p>
        </p:txBody>
      </p:sp>
      <p:sp>
        <p:nvSpPr>
          <p:cNvPr id="5" name="Insert your title here">
            <a:extLst>
              <a:ext uri="{FF2B5EF4-FFF2-40B4-BE49-F238E27FC236}">
                <a16:creationId xmlns:a16="http://schemas.microsoft.com/office/drawing/2014/main" id="{7D58B5F0-2C18-AED8-9A41-E73D0A9D6E83}"/>
              </a:ext>
            </a:extLst>
          </p:cNvPr>
          <p:cNvSpPr txBox="1"/>
          <p:nvPr/>
        </p:nvSpPr>
        <p:spPr>
          <a:xfrm>
            <a:off x="1123051" y="1064944"/>
            <a:ext cx="11097935" cy="6022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indent="12700">
              <a:defRPr sz="6300" b="1" spc="-100">
                <a:solidFill>
                  <a:srgbClr val="EC3024"/>
                </a:solidFill>
              </a:defRPr>
            </a:lvl1p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Renaturalization</a:t>
            </a:r>
            <a:r>
              <a:rPr kumimoji="0" lang="es-ES" sz="4000" b="1" i="0" u="none" strike="noStrike" kern="1200" cap="none" spc="-100" normalizeH="0" baseline="0" noProof="0">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urban</a:t>
            </a:r>
            <a:r>
              <a:rPr kumimoji="0" lang="es-ES" sz="4000" b="1" i="0" u="none" strike="noStrike" kern="1200" cap="none" spc="-100" normalizeH="0" baseline="0" noProof="0">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resilience</a:t>
            </a:r>
            <a:r>
              <a:rPr kumimoji="0" lang="es-ES" sz="4000" b="1" i="0" u="none" strike="noStrike" kern="1200" cap="none" spc="-100" normalizeH="0" baseline="0" noProof="0">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ES" sz="4000" b="1" i="0" u="none" strike="noStrike" kern="1200" cap="none" spc="-100" normalizeH="0" baseline="0" noProof="0" err="1">
                <a:ln>
                  <a:noFill/>
                </a:ln>
                <a:solidFill>
                  <a:srgbClr val="EC3024"/>
                </a:solidFill>
                <a:effectLst/>
                <a:uLnTx/>
                <a:uFillTx/>
                <a:latin typeface="Calibri" panose="020F0502020204030204" pitchFamily="34" charset="0"/>
                <a:ea typeface="Calibri" panose="020F0502020204030204" pitchFamily="34" charset="0"/>
                <a:cs typeface="Calibri" panose="020F0502020204030204" pitchFamily="34" charset="0"/>
              </a:rPr>
              <a:t>projects</a:t>
            </a:r>
            <a:endParaRPr kumimoji="0" lang="es-ES" sz="3820" b="1" i="0" u="none" strike="noStrike" kern="1200" cap="none" spc="-100" normalizeH="0" baseline="0" noProof="0">
              <a:ln>
                <a:noFill/>
              </a:ln>
              <a:solidFill>
                <a:srgbClr val="EC30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31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sert your title here">
            <a:extLst>
              <a:ext uri="{FF2B5EF4-FFF2-40B4-BE49-F238E27FC236}">
                <a16:creationId xmlns:a16="http://schemas.microsoft.com/office/drawing/2014/main" id="{3CCF7FB9-2432-8450-F5F1-56463E1D5245}"/>
              </a:ext>
            </a:extLst>
          </p:cNvPr>
          <p:cNvSpPr txBox="1"/>
          <p:nvPr/>
        </p:nvSpPr>
        <p:spPr>
          <a:xfrm>
            <a:off x="677206" y="891076"/>
            <a:ext cx="11196139" cy="5033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rmAutofit/>
          </a:bodyPr>
          <a:lstStyle>
            <a:lvl1pPr indent="12700">
              <a:defRPr sz="6300" b="1" spc="-100">
                <a:solidFill>
                  <a:srgbClr val="EC3024"/>
                </a:solidFill>
              </a:defRPr>
            </a:lvl1pPr>
          </a:lstStyle>
          <a:p>
            <a:pPr marL="0" marR="0" lvl="0" indent="12700" algn="l" defTabSz="914400" rtl="0" eaLnBrk="1" fontAlgn="auto" latinLnBrk="0" hangingPunct="1">
              <a:lnSpc>
                <a:spcPct val="80000"/>
              </a:lnSpc>
              <a:spcBef>
                <a:spcPts val="0"/>
              </a:spcBef>
              <a:spcAft>
                <a:spcPts val="0"/>
              </a:spcAft>
              <a:buClrTx/>
              <a:buSzTx/>
              <a:buFontTx/>
              <a:buNone/>
              <a:tabLst/>
              <a:defRPr/>
            </a:pPr>
            <a:r>
              <a:rPr kumimoji="0" lang="en-US" sz="2911" b="1" i="0" u="none" strike="noStrike" kern="1200" cap="none" spc="-100" normalizeH="0" baseline="0" noProof="0">
                <a:ln>
                  <a:noFill/>
                </a:ln>
                <a:solidFill>
                  <a:srgbClr val="EC3024"/>
                </a:solidFill>
                <a:effectLst/>
                <a:uLnTx/>
                <a:uFillTx/>
                <a:latin typeface="Helvetica"/>
                <a:ea typeface="+mn-ea"/>
                <a:cs typeface="Helvetica"/>
              </a:rPr>
              <a:t>Action A: Urban Nature Plan</a:t>
            </a:r>
          </a:p>
        </p:txBody>
      </p:sp>
      <p:sp>
        <p:nvSpPr>
          <p:cNvPr id="2" name="1 Rectángulo redondeado">
            <a:extLst>
              <a:ext uri="{FF2B5EF4-FFF2-40B4-BE49-F238E27FC236}">
                <a16:creationId xmlns:a16="http://schemas.microsoft.com/office/drawing/2014/main" id="{9E64CC51-2625-97B5-D6F1-3B7E27BF6489}"/>
              </a:ext>
            </a:extLst>
          </p:cNvPr>
          <p:cNvSpPr/>
          <p:nvPr/>
        </p:nvSpPr>
        <p:spPr>
          <a:xfrm>
            <a:off x="631414" y="1828901"/>
            <a:ext cx="6814479" cy="3765994"/>
          </a:xfrm>
          <a:prstGeom prst="roundRect">
            <a:avLst/>
          </a:prstGeom>
          <a:solidFill>
            <a:srgbClr val="4A8B2C">
              <a:alpha val="72157"/>
            </a:srgbClr>
          </a:solid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8530" marR="0" lvl="0" indent="0" algn="l" defTabSz="1219170" rtl="0" eaLnBrk="1" fontAlgn="auto" latinLnBrk="0" hangingPunct="1">
              <a:lnSpc>
                <a:spcPct val="100000"/>
              </a:lnSpc>
              <a:spcBef>
                <a:spcPts val="0"/>
              </a:spcBef>
              <a:spcAft>
                <a:spcPts val="533"/>
              </a:spcAft>
              <a:buClr>
                <a:prstClr val="white"/>
              </a:buClr>
              <a:buSzTx/>
              <a:buFontTx/>
              <a:buNone/>
              <a:tabLst/>
              <a:defRPr/>
            </a:pPr>
            <a:r>
              <a:rPr kumimoji="0" lang="es-ES" sz="1867" b="1"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MULTISCALE DIAGNOSIS</a:t>
            </a:r>
            <a:r>
              <a:rPr kumimoji="0" lang="es-E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 </a:t>
            </a:r>
          </a:p>
          <a:p>
            <a:pPr marL="918630" marR="0" lvl="1" indent="-342900" algn="l" defTabSz="1219170" rtl="0" eaLnBrk="1" fontAlgn="auto" latinLnBrk="0" hangingPunct="1">
              <a:lnSpc>
                <a:spcPct val="100000"/>
              </a:lnSpc>
              <a:spcBef>
                <a:spcPts val="0"/>
              </a:spcBef>
              <a:spcAft>
                <a:spcPts val="533"/>
              </a:spcAft>
              <a:buClr>
                <a:prstClr val="white"/>
              </a:buClr>
              <a:buSzTx/>
              <a:buFont typeface="Arial" panose="020B0604020202020204" pitchFamily="34" charset="0"/>
              <a:buChar char="•"/>
              <a:tabLst/>
              <a:defRPr/>
            </a:pPr>
            <a:r>
              <a:rPr kumimoji="0" lang="en-U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Identity the elements of the Green Infrastructure</a:t>
            </a:r>
            <a:r>
              <a:rPr kumimoji="0" lang="es-E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 </a:t>
            </a:r>
          </a:p>
          <a:p>
            <a:pPr marL="918630" marR="0" lvl="1" indent="-342900" algn="l" defTabSz="1219170" rtl="0" eaLnBrk="1" fontAlgn="auto" latinLnBrk="0" hangingPunct="1">
              <a:lnSpc>
                <a:spcPct val="100000"/>
              </a:lnSpc>
              <a:spcBef>
                <a:spcPts val="0"/>
              </a:spcBef>
              <a:spcAft>
                <a:spcPts val="533"/>
              </a:spcAft>
              <a:buClr>
                <a:prstClr val="white"/>
              </a:buClr>
              <a:buSzTx/>
              <a:buFont typeface="Arial" panose="020B0604020202020204" pitchFamily="34" charset="0"/>
              <a:buChar char="•"/>
              <a:tabLst/>
              <a:defRPr/>
            </a:pPr>
            <a:r>
              <a:rPr kumimoji="0" lang="es-ES" sz="1867" b="0" i="0" u="none" strike="noStrike" kern="1200" cap="none" spc="0" normalizeH="0" baseline="0" noProof="0" err="1">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Conservation</a:t>
            </a:r>
            <a:r>
              <a:rPr kumimoji="0" lang="es-E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 status </a:t>
            </a:r>
            <a:r>
              <a:rPr kumimoji="0" lang="es-ES" sz="1867" b="0" i="0" u="none" strike="noStrike" kern="1200" cap="none" spc="0" normalizeH="0" baseline="0" noProof="0" err="1">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of</a:t>
            </a:r>
            <a:r>
              <a:rPr kumimoji="0" lang="es-E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 </a:t>
            </a:r>
            <a:r>
              <a:rPr kumimoji="0" lang="es-ES" sz="1867" b="0" i="0" u="none" strike="noStrike" kern="1200" cap="none" spc="0" normalizeH="0" baseline="0" noProof="0" err="1">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habitats</a:t>
            </a:r>
            <a:endParaRPr kumimoji="0" lang="es-E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endParaRPr>
          </a:p>
          <a:p>
            <a:pPr marL="918630" marR="0" lvl="1" indent="-342900" algn="l" defTabSz="1219170" rtl="0" eaLnBrk="1" fontAlgn="auto" latinLnBrk="0" hangingPunct="1">
              <a:lnSpc>
                <a:spcPct val="100000"/>
              </a:lnSpc>
              <a:spcBef>
                <a:spcPts val="0"/>
              </a:spcBef>
              <a:spcAft>
                <a:spcPts val="533"/>
              </a:spcAft>
              <a:buClr>
                <a:prstClr val="white"/>
              </a:buClr>
              <a:buSzTx/>
              <a:buFont typeface="Arial" panose="020B0604020202020204" pitchFamily="34" charset="0"/>
              <a:buChar char="•"/>
              <a:tabLst/>
              <a:defRPr/>
            </a:pPr>
            <a:r>
              <a:rPr kumimoji="0" lang="en-U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Knowledge about local flora and fauna </a:t>
            </a:r>
          </a:p>
          <a:p>
            <a:pPr marL="0" marR="0" lvl="1" indent="0" algn="l" defTabSz="1219170" rtl="0" eaLnBrk="1" fontAlgn="auto" latinLnBrk="0" hangingPunct="1">
              <a:lnSpc>
                <a:spcPct val="100000"/>
              </a:lnSpc>
              <a:spcBef>
                <a:spcPts val="0"/>
              </a:spcBef>
              <a:spcAft>
                <a:spcPts val="533"/>
              </a:spcAft>
              <a:buClr>
                <a:prstClr val="white"/>
              </a:buClr>
              <a:buSzTx/>
              <a:buFontTx/>
              <a:buNone/>
              <a:tabLst/>
              <a:defRPr/>
            </a:pPr>
            <a:r>
              <a:rPr kumimoji="0" lang="es-ES" sz="1867" b="1" i="0" u="none" strike="noStrike" kern="1200" cap="none" spc="0" normalizeH="0" baseline="0" noProof="0">
                <a:ln>
                  <a:noFill/>
                </a:ln>
                <a:solidFill>
                  <a:prstClr val="white"/>
                </a:solidFill>
                <a:effectLst/>
                <a:uLnTx/>
                <a:uFillTx/>
                <a:latin typeface="Calibri" panose="020F0502020204030204"/>
                <a:ea typeface="+mn-ea"/>
                <a:cs typeface="Calibri Light" panose="020F0302020204030204" pitchFamily="34" charset="0"/>
              </a:rPr>
              <a:t>GIS MAPPING AND ANALYSIS </a:t>
            </a:r>
          </a:p>
          <a:p>
            <a:pPr marL="918630" marR="0" lvl="1" indent="-342900" algn="l" defTabSz="1219170" rtl="0" eaLnBrk="1" fontAlgn="auto" latinLnBrk="0" hangingPunct="1">
              <a:lnSpc>
                <a:spcPct val="100000"/>
              </a:lnSpc>
              <a:spcBef>
                <a:spcPts val="0"/>
              </a:spcBef>
              <a:spcAft>
                <a:spcPts val="533"/>
              </a:spcAft>
              <a:buClr>
                <a:prstClr val="white"/>
              </a:buClr>
              <a:buSzTx/>
              <a:buFont typeface="Arial" panose="020B0604020202020204" pitchFamily="34" charset="0"/>
              <a:buChar char="•"/>
              <a:tabLst/>
              <a:defRPr/>
            </a:pPr>
            <a:r>
              <a:rPr kumimoji="0" lang="en-U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Urban and peri-urban connectivity</a:t>
            </a:r>
          </a:p>
          <a:p>
            <a:pPr marL="918630" marR="0" lvl="1" indent="-342900" algn="l" defTabSz="1219170" rtl="0" eaLnBrk="1" fontAlgn="auto" latinLnBrk="0" hangingPunct="1">
              <a:lnSpc>
                <a:spcPct val="100000"/>
              </a:lnSpc>
              <a:spcBef>
                <a:spcPts val="0"/>
              </a:spcBef>
              <a:spcAft>
                <a:spcPts val="533"/>
              </a:spcAft>
              <a:buClr>
                <a:prstClr val="white"/>
              </a:buClr>
              <a:buSzTx/>
              <a:buFont typeface="Arial" panose="020B0604020202020204" pitchFamily="34" charset="0"/>
              <a:buChar char="•"/>
              <a:tabLst/>
              <a:defRPr/>
            </a:pPr>
            <a:r>
              <a:rPr kumimoji="0" lang="en-U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Climate change risks</a:t>
            </a:r>
          </a:p>
          <a:p>
            <a:pPr marL="918630" marR="0" lvl="1" indent="-342900" algn="l" defTabSz="1219170" rtl="0" eaLnBrk="1" fontAlgn="auto" latinLnBrk="0" hangingPunct="1">
              <a:lnSpc>
                <a:spcPct val="100000"/>
              </a:lnSpc>
              <a:spcBef>
                <a:spcPts val="0"/>
              </a:spcBef>
              <a:spcAft>
                <a:spcPts val="533"/>
              </a:spcAft>
              <a:buClr>
                <a:prstClr val="white"/>
              </a:buClr>
              <a:buSzTx/>
              <a:buFont typeface="Arial" panose="020B0604020202020204" pitchFamily="34" charset="0"/>
              <a:buChar char="•"/>
              <a:tabLst/>
              <a:defRPr/>
            </a:pPr>
            <a:r>
              <a:rPr kumimoji="0" lang="en-U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Opportunities </a:t>
            </a:r>
            <a:endParaRPr kumimoji="0" lang="es-E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endParaRPr>
          </a:p>
          <a:p>
            <a:pPr marL="118530" marR="0" lvl="0" indent="0" algn="l" defTabSz="1219170" rtl="0" eaLnBrk="1" fontAlgn="auto" latinLnBrk="0" hangingPunct="1">
              <a:lnSpc>
                <a:spcPct val="100000"/>
              </a:lnSpc>
              <a:spcBef>
                <a:spcPts val="0"/>
              </a:spcBef>
              <a:spcAft>
                <a:spcPts val="533"/>
              </a:spcAft>
              <a:buClr>
                <a:prstClr val="white"/>
              </a:buClr>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LINES AND ACTIONS to strengthen and manage </a:t>
            </a:r>
            <a:r>
              <a:rPr kumimoji="0" lang="es-ES" sz="1867" b="1"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Green </a:t>
            </a:r>
            <a:r>
              <a:rPr kumimoji="0" lang="es-ES" sz="1867" b="1" i="0" u="none" strike="noStrike" kern="1200" cap="none" spc="0" normalizeH="0" baseline="0" noProof="0" err="1">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rPr>
              <a:t>Infrastructure</a:t>
            </a:r>
            <a:endParaRPr kumimoji="0" lang="es-ES" sz="1867" b="0" i="0" u="none" strike="noStrike" kern="1200" cap="none" spc="0" normalizeH="0" baseline="0" noProof="0">
              <a:ln>
                <a:noFill/>
              </a:ln>
              <a:solidFill>
                <a:prstClr val="white"/>
              </a:solidFill>
              <a:effectLst/>
              <a:uLnTx/>
              <a:uFillTx/>
              <a:latin typeface="Calibri" panose="020F0502020204030204"/>
              <a:ea typeface="Calibri Light" panose="020F0302020204030204" pitchFamily="34" charset="0"/>
              <a:cs typeface="Calibri Light" panose="020F0302020204030204" pitchFamily="34" charset="0"/>
            </a:endParaRPr>
          </a:p>
        </p:txBody>
      </p:sp>
      <p:grpSp>
        <p:nvGrpSpPr>
          <p:cNvPr id="7" name="Grupo 6">
            <a:extLst>
              <a:ext uri="{FF2B5EF4-FFF2-40B4-BE49-F238E27FC236}">
                <a16:creationId xmlns:a16="http://schemas.microsoft.com/office/drawing/2014/main" id="{DCB41BE8-AF2B-9B99-9F7F-3858C0AD931E}"/>
              </a:ext>
            </a:extLst>
          </p:cNvPr>
          <p:cNvGrpSpPr/>
          <p:nvPr/>
        </p:nvGrpSpPr>
        <p:grpSpPr>
          <a:xfrm>
            <a:off x="7601998" y="1899541"/>
            <a:ext cx="3852653" cy="3651705"/>
            <a:chOff x="7457478" y="1899541"/>
            <a:chExt cx="3997174" cy="3390087"/>
          </a:xfrm>
        </p:grpSpPr>
        <p:sp>
          <p:nvSpPr>
            <p:cNvPr id="3" name="1 Rectángulo redondeado">
              <a:extLst>
                <a:ext uri="{FF2B5EF4-FFF2-40B4-BE49-F238E27FC236}">
                  <a16:creationId xmlns:a16="http://schemas.microsoft.com/office/drawing/2014/main" id="{38548071-68EE-6F9B-EEAB-61FC9F07AA30}"/>
                </a:ext>
              </a:extLst>
            </p:cNvPr>
            <p:cNvSpPr/>
            <p:nvPr/>
          </p:nvSpPr>
          <p:spPr>
            <a:xfrm>
              <a:off x="7457478" y="1899541"/>
              <a:ext cx="3997174" cy="3390087"/>
            </a:xfrm>
            <a:prstGeom prst="roundRect">
              <a:avLst/>
            </a:prstGeom>
            <a:solidFill>
              <a:schemeClr val="bg1">
                <a:alpha val="72157"/>
              </a:schemeClr>
            </a:solidFill>
            <a:ln w="38100">
              <a:solidFill>
                <a:schemeClr val="accent6">
                  <a:lumMod val="75000"/>
                </a:scheme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8530" marR="0" lvl="0" indent="0" algn="l" defTabSz="1219170" rtl="0" eaLnBrk="1" fontAlgn="auto" latinLnBrk="0" hangingPunct="1">
                <a:lnSpc>
                  <a:spcPct val="100000"/>
                </a:lnSpc>
                <a:spcBef>
                  <a:spcPts val="0"/>
                </a:spcBef>
                <a:spcAft>
                  <a:spcPts val="533"/>
                </a:spcAft>
                <a:buClr>
                  <a:prstClr val="white"/>
                </a:buClr>
                <a:buSzTx/>
                <a:buFontTx/>
                <a:buNone/>
                <a:tabLst/>
                <a:defRPr/>
              </a:pPr>
              <a:endParaRPr kumimoji="0" lang="es-ES" sz="1867" b="0" i="0" u="none" strike="noStrike" kern="1200" cap="none" spc="0" normalizeH="0" baseline="0" noProof="0">
                <a:ln>
                  <a:noFill/>
                </a:ln>
                <a:solidFill>
                  <a:srgbClr val="70AD47">
                    <a:lumMod val="75000"/>
                  </a:srgbClr>
                </a:solidFill>
                <a:effectLst/>
                <a:uLnTx/>
                <a:uFillTx/>
                <a:latin typeface="Calibri" panose="020F0502020204030204"/>
                <a:ea typeface="Calibri Light" panose="020F0302020204030204" pitchFamily="34" charset="0"/>
                <a:cs typeface="Calibri Light" panose="020F0302020204030204" pitchFamily="34" charset="0"/>
              </a:endParaRPr>
            </a:p>
          </p:txBody>
        </p:sp>
        <p:sp>
          <p:nvSpPr>
            <p:cNvPr id="4" name="CuadroTexto 3">
              <a:extLst>
                <a:ext uri="{FF2B5EF4-FFF2-40B4-BE49-F238E27FC236}">
                  <a16:creationId xmlns:a16="http://schemas.microsoft.com/office/drawing/2014/main" id="{F9DFA0B6-CAA6-F92A-74F2-2D3F5131393A}"/>
                </a:ext>
              </a:extLst>
            </p:cNvPr>
            <p:cNvSpPr txBox="1"/>
            <p:nvPr/>
          </p:nvSpPr>
          <p:spPr>
            <a:xfrm>
              <a:off x="7571928" y="2092842"/>
              <a:ext cx="3768273" cy="3801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s-ES" sz="187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grpSp>
      <p:sp>
        <p:nvSpPr>
          <p:cNvPr id="5" name="CuadroTexto 9">
            <a:extLst>
              <a:ext uri="{FF2B5EF4-FFF2-40B4-BE49-F238E27FC236}">
                <a16:creationId xmlns:a16="http://schemas.microsoft.com/office/drawing/2014/main" id="{573F3326-32A4-CA63-8C1B-444CAEB92316}"/>
              </a:ext>
            </a:extLst>
          </p:cNvPr>
          <p:cNvSpPr txBox="1"/>
          <p:nvPr/>
        </p:nvSpPr>
        <p:spPr>
          <a:xfrm>
            <a:off x="1083582" y="1363498"/>
            <a:ext cx="5423544" cy="40011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B8C865"/>
                </a:solidFill>
                <a:effectLst/>
                <a:uLnTx/>
                <a:uFillTx/>
                <a:latin typeface="Source Serif Pro" panose="02040603050405020204" pitchFamily="18" charset="0"/>
                <a:ea typeface="Source Serif Pro" panose="02040603050405020204" pitchFamily="18" charset="0"/>
                <a:cs typeface="+mn-cs"/>
              </a:rPr>
              <a:t>Basic </a:t>
            </a:r>
            <a:r>
              <a:rPr kumimoji="0" lang="es-ES" sz="2000" b="1" i="0" u="none" strike="noStrike" kern="1200" cap="none" spc="0" normalizeH="0" baseline="0" noProof="0" err="1">
                <a:ln>
                  <a:noFill/>
                </a:ln>
                <a:solidFill>
                  <a:srgbClr val="B8C865"/>
                </a:solidFill>
                <a:effectLst/>
                <a:uLnTx/>
                <a:uFillTx/>
                <a:latin typeface="Source Serif Pro" panose="02040603050405020204" pitchFamily="18" charset="0"/>
                <a:ea typeface="Source Serif Pro" panose="02040603050405020204" pitchFamily="18" charset="0"/>
                <a:cs typeface="+mn-cs"/>
              </a:rPr>
              <a:t>elements</a:t>
            </a:r>
            <a:r>
              <a:rPr kumimoji="0" lang="es-ES" sz="2000" b="1" i="0" u="none" strike="noStrike" kern="1200" cap="none" spc="0" normalizeH="0" baseline="0" noProof="0">
                <a:ln>
                  <a:noFill/>
                </a:ln>
                <a:solidFill>
                  <a:srgbClr val="B8C865"/>
                </a:solidFill>
                <a:effectLst/>
                <a:uLnTx/>
                <a:uFillTx/>
                <a:latin typeface="Source Serif Pro" panose="02040603050405020204" pitchFamily="18" charset="0"/>
                <a:ea typeface="Source Serif Pro" panose="02040603050405020204" pitchFamily="18" charset="0"/>
                <a:cs typeface="+mn-cs"/>
              </a:rPr>
              <a:t> (short </a:t>
            </a:r>
            <a:r>
              <a:rPr kumimoji="0" lang="es-ES" sz="2000" b="1" i="0" u="none" strike="noStrike" kern="1200" cap="none" spc="0" normalizeH="0" baseline="0" noProof="0" err="1">
                <a:ln>
                  <a:noFill/>
                </a:ln>
                <a:solidFill>
                  <a:srgbClr val="B8C865"/>
                </a:solidFill>
                <a:effectLst/>
                <a:uLnTx/>
                <a:uFillTx/>
                <a:latin typeface="Source Serif Pro" panose="02040603050405020204" pitchFamily="18" charset="0"/>
                <a:ea typeface="Source Serif Pro" panose="02040603050405020204" pitchFamily="18" charset="0"/>
                <a:cs typeface="+mn-cs"/>
              </a:rPr>
              <a:t>term</a:t>
            </a:r>
            <a:r>
              <a:rPr kumimoji="0" lang="es-ES" sz="2000" b="1" i="0" u="none" strike="noStrike" kern="1200" cap="none" spc="0" normalizeH="0" baseline="0" noProof="0">
                <a:ln>
                  <a:noFill/>
                </a:ln>
                <a:solidFill>
                  <a:srgbClr val="B8C865"/>
                </a:solidFill>
                <a:effectLst/>
                <a:uLnTx/>
                <a:uFillTx/>
                <a:latin typeface="Source Serif Pro" panose="02040603050405020204" pitchFamily="18" charset="0"/>
                <a:ea typeface="Source Serif Pro" panose="02040603050405020204" pitchFamily="18" charset="0"/>
                <a:cs typeface="+mn-cs"/>
              </a:rPr>
              <a:t>)</a:t>
            </a:r>
          </a:p>
        </p:txBody>
      </p:sp>
      <p:sp>
        <p:nvSpPr>
          <p:cNvPr id="6" name="CuadroTexto 9">
            <a:extLst>
              <a:ext uri="{FF2B5EF4-FFF2-40B4-BE49-F238E27FC236}">
                <a16:creationId xmlns:a16="http://schemas.microsoft.com/office/drawing/2014/main" id="{50BFD906-2673-75BC-D1F2-F1E8CBF451CB}"/>
              </a:ext>
            </a:extLst>
          </p:cNvPr>
          <p:cNvSpPr txBox="1"/>
          <p:nvPr/>
        </p:nvSpPr>
        <p:spPr>
          <a:xfrm>
            <a:off x="7314849" y="1385144"/>
            <a:ext cx="4165734" cy="400110"/>
          </a:xfrm>
          <a:prstGeom prst="rect">
            <a:avLst/>
          </a:prstGeom>
          <a:noFill/>
        </p:spPr>
        <p:txBody>
          <a:bodyPr wrap="square" rtlCol="0">
            <a:spAutoFit/>
          </a:bodyPr>
          <a:lstStyle>
            <a:defPPr>
              <a:defRPr lang="es-ES"/>
            </a:defPPr>
            <a:lvl1pPr>
              <a:defRPr sz="2400" b="1">
                <a:solidFill>
                  <a:srgbClr val="B8C865"/>
                </a:solidFill>
                <a:latin typeface="Source Serif Pro" panose="02040603050405020204" pitchFamily="18" charset="0"/>
                <a:ea typeface="Source Serif Pro" panose="020406030504050202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B8C865"/>
                </a:solidFill>
                <a:effectLst/>
                <a:uLnTx/>
                <a:uFillTx/>
                <a:latin typeface="Source Serif Pro" panose="02040603050405020204" pitchFamily="18" charset="0"/>
                <a:ea typeface="Source Serif Pro" panose="02040603050405020204" pitchFamily="18" charset="0"/>
                <a:cs typeface="+mn-cs"/>
              </a:rPr>
              <a:t>Desirable (short or medium term)</a:t>
            </a:r>
            <a:endParaRPr kumimoji="0" lang="es-ES" sz="2000" b="1" i="0" u="none" strike="noStrike" kern="1200" cap="none" spc="0" normalizeH="0" baseline="0" noProof="0">
              <a:ln>
                <a:noFill/>
              </a:ln>
              <a:solidFill>
                <a:srgbClr val="B8C865"/>
              </a:solidFill>
              <a:effectLst/>
              <a:uLnTx/>
              <a:uFillTx/>
              <a:latin typeface="Source Serif Pro" panose="02040603050405020204" pitchFamily="18" charset="0"/>
              <a:ea typeface="Source Serif Pro" panose="02040603050405020204" pitchFamily="18" charset="0"/>
              <a:cs typeface="+mn-cs"/>
            </a:endParaRPr>
          </a:p>
        </p:txBody>
      </p:sp>
      <p:sp>
        <p:nvSpPr>
          <p:cNvPr id="9" name="CuadroTexto 8">
            <a:extLst>
              <a:ext uri="{FF2B5EF4-FFF2-40B4-BE49-F238E27FC236}">
                <a16:creationId xmlns:a16="http://schemas.microsoft.com/office/drawing/2014/main" id="{13E24DE0-6490-CA48-5F39-5BB249B2C632}"/>
              </a:ext>
            </a:extLst>
          </p:cNvPr>
          <p:cNvSpPr txBox="1"/>
          <p:nvPr/>
        </p:nvSpPr>
        <p:spPr>
          <a:xfrm>
            <a:off x="7712310" y="2553582"/>
            <a:ext cx="376827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Urban tree inventory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Compatibility with urban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Quantification of ecosystem 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Biodiversity monitoring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Ecological maintenance plan</a:t>
            </a:r>
            <a:endParaRPr kumimoji="0" lang="es-ES"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14177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D1951-4BD9-1F13-DA5B-C36FAD09A52C}"/>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01E0CC3-A411-8A48-06B5-47786EF06610}"/>
              </a:ext>
            </a:extLst>
          </p:cNvPr>
          <p:cNvSpPr/>
          <p:nvPr/>
        </p:nvSpPr>
        <p:spPr>
          <a:xfrm>
            <a:off x="76200" y="1016900"/>
            <a:ext cx="12091534" cy="5841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Conector recto 46">
            <a:extLst>
              <a:ext uri="{FF2B5EF4-FFF2-40B4-BE49-F238E27FC236}">
                <a16:creationId xmlns:a16="http://schemas.microsoft.com/office/drawing/2014/main" id="{2F77C5D1-F799-5DBE-C3CE-18B56EA0DAAA}"/>
              </a:ext>
            </a:extLst>
          </p:cNvPr>
          <p:cNvCxnSpPr>
            <a:cxnSpLocks/>
          </p:cNvCxnSpPr>
          <p:nvPr/>
        </p:nvCxnSpPr>
        <p:spPr>
          <a:xfrm>
            <a:off x="6663246" y="6268364"/>
            <a:ext cx="0" cy="375817"/>
          </a:xfrm>
          <a:prstGeom prst="line">
            <a:avLst/>
          </a:prstGeom>
          <a:ln w="12700">
            <a:solidFill>
              <a:schemeClr val="tx1">
                <a:lumMod val="50000"/>
                <a:lumOff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58" name="Diagrama de flujo: conector 57">
            <a:extLst>
              <a:ext uri="{FF2B5EF4-FFF2-40B4-BE49-F238E27FC236}">
                <a16:creationId xmlns:a16="http://schemas.microsoft.com/office/drawing/2014/main" id="{20AE9EB0-C5CA-552D-25DA-690B40BAD197}"/>
              </a:ext>
            </a:extLst>
          </p:cNvPr>
          <p:cNvSpPr/>
          <p:nvPr/>
        </p:nvSpPr>
        <p:spPr>
          <a:xfrm>
            <a:off x="6632573" y="5486707"/>
            <a:ext cx="67475" cy="68577"/>
          </a:xfrm>
          <a:prstGeom prst="flowChartConnector">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Conector recto 74">
            <a:extLst>
              <a:ext uri="{FF2B5EF4-FFF2-40B4-BE49-F238E27FC236}">
                <a16:creationId xmlns:a16="http://schemas.microsoft.com/office/drawing/2014/main" id="{F3AFA5D3-53D8-4280-48C8-258F72B580B5}"/>
              </a:ext>
            </a:extLst>
          </p:cNvPr>
          <p:cNvCxnSpPr>
            <a:cxnSpLocks/>
          </p:cNvCxnSpPr>
          <p:nvPr/>
        </p:nvCxnSpPr>
        <p:spPr>
          <a:xfrm>
            <a:off x="9126752" y="6278133"/>
            <a:ext cx="0" cy="375817"/>
          </a:xfrm>
          <a:prstGeom prst="line">
            <a:avLst/>
          </a:prstGeom>
          <a:ln w="12700">
            <a:solidFill>
              <a:schemeClr val="tx1">
                <a:lumMod val="50000"/>
                <a:lumOff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76" name="Diagrama de flujo: conector 75">
            <a:extLst>
              <a:ext uri="{FF2B5EF4-FFF2-40B4-BE49-F238E27FC236}">
                <a16:creationId xmlns:a16="http://schemas.microsoft.com/office/drawing/2014/main" id="{D366E6B7-FF99-8504-B56D-CECE074D8436}"/>
              </a:ext>
            </a:extLst>
          </p:cNvPr>
          <p:cNvSpPr/>
          <p:nvPr/>
        </p:nvSpPr>
        <p:spPr>
          <a:xfrm>
            <a:off x="9126753" y="3614320"/>
            <a:ext cx="67475" cy="68577"/>
          </a:xfrm>
          <a:prstGeom prst="flowChartConnector">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4" name="Gráfico 93" descr="Flecha: giro a la izquierda con relleno sólido">
            <a:extLst>
              <a:ext uri="{FF2B5EF4-FFF2-40B4-BE49-F238E27FC236}">
                <a16:creationId xmlns:a16="http://schemas.microsoft.com/office/drawing/2014/main" id="{C058F2AD-4529-85CF-11A3-EA0FBC3969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0649" y="694232"/>
            <a:ext cx="233942" cy="233942"/>
          </a:xfrm>
          <a:prstGeom prst="rect">
            <a:avLst/>
          </a:prstGeom>
        </p:spPr>
      </p:pic>
      <p:sp>
        <p:nvSpPr>
          <p:cNvPr id="120" name="Diagrama de flujo: conector 119">
            <a:extLst>
              <a:ext uri="{FF2B5EF4-FFF2-40B4-BE49-F238E27FC236}">
                <a16:creationId xmlns:a16="http://schemas.microsoft.com/office/drawing/2014/main" id="{3AE6CFFB-95FF-5AF7-4282-6374EFFB4D2F}"/>
              </a:ext>
            </a:extLst>
          </p:cNvPr>
          <p:cNvSpPr/>
          <p:nvPr/>
        </p:nvSpPr>
        <p:spPr>
          <a:xfrm>
            <a:off x="1987537" y="4105391"/>
            <a:ext cx="67475" cy="68577"/>
          </a:xfrm>
          <a:prstGeom prst="flowChartConnector">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Conector recto 26">
            <a:extLst>
              <a:ext uri="{FF2B5EF4-FFF2-40B4-BE49-F238E27FC236}">
                <a16:creationId xmlns:a16="http://schemas.microsoft.com/office/drawing/2014/main" id="{EC307D76-0BF7-F973-5084-F5BF607CE393}"/>
              </a:ext>
            </a:extLst>
          </p:cNvPr>
          <p:cNvCxnSpPr>
            <a:cxnSpLocks/>
          </p:cNvCxnSpPr>
          <p:nvPr/>
        </p:nvCxnSpPr>
        <p:spPr>
          <a:xfrm>
            <a:off x="2676447" y="4689965"/>
            <a:ext cx="1021524" cy="1084050"/>
          </a:xfrm>
          <a:prstGeom prst="line">
            <a:avLst/>
          </a:prstGeom>
          <a:ln w="22225">
            <a:solidFill>
              <a:schemeClr val="bg1">
                <a:alpha val="61000"/>
              </a:schemeClr>
            </a:solidFill>
            <a:prstDash val="sysDot"/>
          </a:ln>
        </p:spPr>
        <p:style>
          <a:lnRef idx="2">
            <a:schemeClr val="accent2"/>
          </a:lnRef>
          <a:fillRef idx="0">
            <a:schemeClr val="accent2"/>
          </a:fillRef>
          <a:effectRef idx="1">
            <a:schemeClr val="accent2"/>
          </a:effectRef>
          <a:fontRef idx="minor">
            <a:schemeClr val="tx1"/>
          </a:fontRef>
        </p:style>
      </p:cxnSp>
      <p:grpSp>
        <p:nvGrpSpPr>
          <p:cNvPr id="29" name="Grupo 28">
            <a:extLst>
              <a:ext uri="{FF2B5EF4-FFF2-40B4-BE49-F238E27FC236}">
                <a16:creationId xmlns:a16="http://schemas.microsoft.com/office/drawing/2014/main" id="{26CBC375-0882-BD47-DAD8-CC410CA89235}"/>
              </a:ext>
            </a:extLst>
          </p:cNvPr>
          <p:cNvGrpSpPr/>
          <p:nvPr/>
        </p:nvGrpSpPr>
        <p:grpSpPr>
          <a:xfrm>
            <a:off x="3603812" y="1302716"/>
            <a:ext cx="8142325" cy="5225480"/>
            <a:chOff x="1826667" y="390161"/>
            <a:chExt cx="9233781" cy="6439996"/>
          </a:xfrm>
        </p:grpSpPr>
        <p:pic>
          <p:nvPicPr>
            <p:cNvPr id="3" name="Imagen 2">
              <a:extLst>
                <a:ext uri="{FF2B5EF4-FFF2-40B4-BE49-F238E27FC236}">
                  <a16:creationId xmlns:a16="http://schemas.microsoft.com/office/drawing/2014/main" id="{3B2C4069-BC46-39D3-793F-19A7B73E3795}"/>
                </a:ext>
              </a:extLst>
            </p:cNvPr>
            <p:cNvPicPr>
              <a:picLocks noChangeAspect="1"/>
            </p:cNvPicPr>
            <p:nvPr/>
          </p:nvPicPr>
          <p:blipFill>
            <a:blip r:embed="rId5" cstate="email">
              <a:extLst>
                <a:ext uri="{28A0092B-C50C-407E-A947-70E740481C1C}">
                  <a14:useLocalDpi xmlns:a14="http://schemas.microsoft.com/office/drawing/2010/main"/>
                </a:ext>
              </a:extLst>
            </a:blip>
            <a:srcRect l="-205"/>
            <a:stretch/>
          </p:blipFill>
          <p:spPr>
            <a:xfrm>
              <a:off x="1826667" y="1473891"/>
              <a:ext cx="9222333" cy="4882992"/>
            </a:xfrm>
            <a:prstGeom prst="rect">
              <a:avLst/>
            </a:prstGeom>
          </p:spPr>
        </p:pic>
        <p:sp>
          <p:nvSpPr>
            <p:cNvPr id="16" name="Rectángulo: esquinas redondeadas 15">
              <a:extLst>
                <a:ext uri="{FF2B5EF4-FFF2-40B4-BE49-F238E27FC236}">
                  <a16:creationId xmlns:a16="http://schemas.microsoft.com/office/drawing/2014/main" id="{61D3EE15-CA91-D199-63E1-61D9BCEB4B8C}"/>
                </a:ext>
              </a:extLst>
            </p:cNvPr>
            <p:cNvSpPr/>
            <p:nvPr/>
          </p:nvSpPr>
          <p:spPr>
            <a:xfrm>
              <a:off x="6431658" y="3158038"/>
              <a:ext cx="463175" cy="270963"/>
            </a:xfrm>
            <a:prstGeom prst="roundRect">
              <a:avLst/>
            </a:prstGeom>
            <a:noFill/>
            <a:ln w="25400">
              <a:solidFill>
                <a:srgbClr val="FFFFFF">
                  <a:alpha val="84000"/>
                </a:srgb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Conector recto 24">
              <a:extLst>
                <a:ext uri="{FF2B5EF4-FFF2-40B4-BE49-F238E27FC236}">
                  <a16:creationId xmlns:a16="http://schemas.microsoft.com/office/drawing/2014/main" id="{D754DEAF-5796-1CC6-99A9-94C0C1E860C6}"/>
                </a:ext>
              </a:extLst>
            </p:cNvPr>
            <p:cNvCxnSpPr>
              <a:cxnSpLocks/>
            </p:cNvCxnSpPr>
            <p:nvPr/>
          </p:nvCxnSpPr>
          <p:spPr>
            <a:xfrm>
              <a:off x="5461438" y="551375"/>
              <a:ext cx="0" cy="2059843"/>
            </a:xfrm>
            <a:prstGeom prst="line">
              <a:avLst/>
            </a:prstGeom>
            <a:ln w="22225">
              <a:solidFill>
                <a:srgbClr val="A1C751"/>
              </a:solidFill>
              <a:prstDash val="sysDot"/>
            </a:ln>
          </p:spPr>
          <p:style>
            <a:lnRef idx="2">
              <a:schemeClr val="accent2"/>
            </a:lnRef>
            <a:fillRef idx="0">
              <a:schemeClr val="accent2"/>
            </a:fillRef>
            <a:effectRef idx="1">
              <a:schemeClr val="accent2"/>
            </a:effectRef>
            <a:fontRef idx="minor">
              <a:schemeClr val="tx1"/>
            </a:fontRef>
          </p:style>
        </p:cxnSp>
        <p:sp>
          <p:nvSpPr>
            <p:cNvPr id="28" name="CuadroTexto 27">
              <a:extLst>
                <a:ext uri="{FF2B5EF4-FFF2-40B4-BE49-F238E27FC236}">
                  <a16:creationId xmlns:a16="http://schemas.microsoft.com/office/drawing/2014/main" id="{6234EFF9-F3F5-84C5-708D-182AC1BEE8B4}"/>
                </a:ext>
              </a:extLst>
            </p:cNvPr>
            <p:cNvSpPr txBox="1"/>
            <p:nvPr/>
          </p:nvSpPr>
          <p:spPr>
            <a:xfrm>
              <a:off x="5447461" y="829407"/>
              <a:ext cx="1093831" cy="367601"/>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Corredor Verde Urbano CVU-02</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 Bernardino Tirapu</a:t>
              </a:r>
            </a:p>
          </p:txBody>
        </p:sp>
        <p:grpSp>
          <p:nvGrpSpPr>
            <p:cNvPr id="34" name="Grupo 33">
              <a:extLst>
                <a:ext uri="{FF2B5EF4-FFF2-40B4-BE49-F238E27FC236}">
                  <a16:creationId xmlns:a16="http://schemas.microsoft.com/office/drawing/2014/main" id="{22C51339-F2AB-4F40-F450-9E480201E028}"/>
                </a:ext>
              </a:extLst>
            </p:cNvPr>
            <p:cNvGrpSpPr/>
            <p:nvPr/>
          </p:nvGrpSpPr>
          <p:grpSpPr>
            <a:xfrm>
              <a:off x="3824261" y="4689965"/>
              <a:ext cx="67475" cy="2063088"/>
              <a:chOff x="1665356" y="4647187"/>
              <a:chExt cx="67475" cy="2063088"/>
            </a:xfrm>
          </p:grpSpPr>
          <p:cxnSp>
            <p:nvCxnSpPr>
              <p:cNvPr id="36" name="Conector recto 35">
                <a:extLst>
                  <a:ext uri="{FF2B5EF4-FFF2-40B4-BE49-F238E27FC236}">
                    <a16:creationId xmlns:a16="http://schemas.microsoft.com/office/drawing/2014/main" id="{5C1CD156-56D9-FCBC-FE3C-2C6379CE585B}"/>
                  </a:ext>
                </a:extLst>
              </p:cNvPr>
              <p:cNvCxnSpPr>
                <a:cxnSpLocks/>
              </p:cNvCxnSpPr>
              <p:nvPr/>
            </p:nvCxnSpPr>
            <p:spPr>
              <a:xfrm>
                <a:off x="1699094" y="4681622"/>
                <a:ext cx="0" cy="2028653"/>
              </a:xfrm>
              <a:prstGeom prst="line">
                <a:avLst/>
              </a:prstGeom>
              <a:ln w="12700">
                <a:solidFill>
                  <a:schemeClr val="bg1"/>
                </a:solidFill>
                <a:prstDash val="sysDash"/>
              </a:ln>
            </p:spPr>
            <p:style>
              <a:lnRef idx="2">
                <a:schemeClr val="accent2"/>
              </a:lnRef>
              <a:fillRef idx="0">
                <a:schemeClr val="accent2"/>
              </a:fillRef>
              <a:effectRef idx="1">
                <a:schemeClr val="accent2"/>
              </a:effectRef>
              <a:fontRef idx="minor">
                <a:schemeClr val="tx1"/>
              </a:fontRef>
            </p:style>
          </p:cxnSp>
          <p:cxnSp>
            <p:nvCxnSpPr>
              <p:cNvPr id="39" name="Conector recto 38">
                <a:extLst>
                  <a:ext uri="{FF2B5EF4-FFF2-40B4-BE49-F238E27FC236}">
                    <a16:creationId xmlns:a16="http://schemas.microsoft.com/office/drawing/2014/main" id="{BEAB5D5C-749B-147A-94AC-AD1DFB80E768}"/>
                  </a:ext>
                </a:extLst>
              </p:cNvPr>
              <p:cNvCxnSpPr>
                <a:cxnSpLocks/>
              </p:cNvCxnSpPr>
              <p:nvPr/>
            </p:nvCxnSpPr>
            <p:spPr>
              <a:xfrm>
                <a:off x="1699094" y="6260373"/>
                <a:ext cx="0" cy="375817"/>
              </a:xfrm>
              <a:prstGeom prst="line">
                <a:avLst/>
              </a:prstGeom>
              <a:ln w="12700">
                <a:solidFill>
                  <a:schemeClr val="tx1">
                    <a:lumMod val="50000"/>
                    <a:lumOff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41" name="Diagrama de flujo: conector 40">
                <a:extLst>
                  <a:ext uri="{FF2B5EF4-FFF2-40B4-BE49-F238E27FC236}">
                    <a16:creationId xmlns:a16="http://schemas.microsoft.com/office/drawing/2014/main" id="{7AC1EFA5-E217-2601-0ECC-8CF4EE7A0193}"/>
                  </a:ext>
                </a:extLst>
              </p:cNvPr>
              <p:cNvSpPr/>
              <p:nvPr/>
            </p:nvSpPr>
            <p:spPr>
              <a:xfrm>
                <a:off x="1665356" y="4647187"/>
                <a:ext cx="67475" cy="68577"/>
              </a:xfrm>
              <a:prstGeom prst="flowChartConnector">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6" name="Conector recto 45">
              <a:extLst>
                <a:ext uri="{FF2B5EF4-FFF2-40B4-BE49-F238E27FC236}">
                  <a16:creationId xmlns:a16="http://schemas.microsoft.com/office/drawing/2014/main" id="{24F53336-036B-34D2-1ADA-E3027B87EA7B}"/>
                </a:ext>
              </a:extLst>
            </p:cNvPr>
            <p:cNvCxnSpPr>
              <a:cxnSpLocks/>
            </p:cNvCxnSpPr>
            <p:nvPr/>
          </p:nvCxnSpPr>
          <p:spPr>
            <a:xfrm>
              <a:off x="6663246" y="5556739"/>
              <a:ext cx="0" cy="1161527"/>
            </a:xfrm>
            <a:prstGeom prst="line">
              <a:avLst/>
            </a:prstGeom>
            <a:ln w="12700">
              <a:solidFill>
                <a:schemeClr val="bg1"/>
              </a:solidFill>
              <a:prstDash val="sysDash"/>
            </a:ln>
          </p:spPr>
          <p:style>
            <a:lnRef idx="2">
              <a:schemeClr val="accent2"/>
            </a:lnRef>
            <a:fillRef idx="0">
              <a:schemeClr val="accent2"/>
            </a:fillRef>
            <a:effectRef idx="1">
              <a:schemeClr val="accent2"/>
            </a:effectRef>
            <a:fontRef idx="minor">
              <a:schemeClr val="tx1"/>
            </a:fontRef>
          </p:style>
        </p:cxnSp>
        <p:sp>
          <p:nvSpPr>
            <p:cNvPr id="59" name="CuadroTexto 58">
              <a:extLst>
                <a:ext uri="{FF2B5EF4-FFF2-40B4-BE49-F238E27FC236}">
                  <a16:creationId xmlns:a16="http://schemas.microsoft.com/office/drawing/2014/main" id="{FFDD18CD-7018-7208-2ECB-5A55D3B31793}"/>
                </a:ext>
              </a:extLst>
            </p:cNvPr>
            <p:cNvSpPr txBox="1"/>
            <p:nvPr/>
          </p:nvSpPr>
          <p:spPr>
            <a:xfrm>
              <a:off x="3811193" y="6462556"/>
              <a:ext cx="806822" cy="367601"/>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PARQUE FLUVIAL DEL ARGA</a:t>
              </a:r>
            </a:p>
          </p:txBody>
        </p:sp>
        <p:sp>
          <p:nvSpPr>
            <p:cNvPr id="62" name="CuadroTexto 61">
              <a:extLst>
                <a:ext uri="{FF2B5EF4-FFF2-40B4-BE49-F238E27FC236}">
                  <a16:creationId xmlns:a16="http://schemas.microsoft.com/office/drawing/2014/main" id="{E98071DB-5545-1AAB-FCD7-DBB9A8FC40D4}"/>
                </a:ext>
              </a:extLst>
            </p:cNvPr>
            <p:cNvSpPr txBox="1"/>
            <p:nvPr/>
          </p:nvSpPr>
          <p:spPr>
            <a:xfrm>
              <a:off x="6629508" y="6430664"/>
              <a:ext cx="1311857" cy="367601"/>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APARCAMIENTO DE CORRALILLOS. </a:t>
              </a:r>
              <a:r>
                <a:rPr kumimoji="0" lang="es-ES" sz="800" b="0" i="0" u="none" strike="noStrike" kern="1200" cap="none" spc="0" normalizeH="0" baseline="0" noProof="0" err="1">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Rotxapea</a:t>
              </a:r>
              <a:endParaRPr kumimoji="0" lang="es-ES" sz="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Zona Territorio Fluvial</a:t>
              </a:r>
            </a:p>
          </p:txBody>
        </p:sp>
        <p:grpSp>
          <p:nvGrpSpPr>
            <p:cNvPr id="66" name="Grupo 65">
              <a:extLst>
                <a:ext uri="{FF2B5EF4-FFF2-40B4-BE49-F238E27FC236}">
                  <a16:creationId xmlns:a16="http://schemas.microsoft.com/office/drawing/2014/main" id="{41A8F1F6-A549-A9F8-23ED-2B19340EA04C}"/>
                </a:ext>
              </a:extLst>
            </p:cNvPr>
            <p:cNvGrpSpPr/>
            <p:nvPr/>
          </p:nvGrpSpPr>
          <p:grpSpPr>
            <a:xfrm>
              <a:off x="5058789" y="587151"/>
              <a:ext cx="384542" cy="387205"/>
              <a:chOff x="10158095" y="1161826"/>
              <a:chExt cx="714868" cy="616390"/>
            </a:xfrm>
          </p:grpSpPr>
          <p:pic>
            <p:nvPicPr>
              <p:cNvPr id="67" name="Gráfico 66" descr="Ciudad con relleno sólido">
                <a:extLst>
                  <a:ext uri="{FF2B5EF4-FFF2-40B4-BE49-F238E27FC236}">
                    <a16:creationId xmlns:a16="http://schemas.microsoft.com/office/drawing/2014/main" id="{1D411E67-7AB8-6822-3887-359E601B9319}"/>
                  </a:ext>
                </a:extLst>
              </p:cNvPr>
              <p:cNvPicPr>
                <a:picLocks noChangeAspect="1"/>
              </p:cNvPicPr>
              <p:nvPr/>
            </p:nvPicPr>
            <p:blipFill>
              <a:blip r:embed="rId6">
                <a:extLst>
                  <a:ext uri="{96DAC541-7B7A-43D3-8B79-37D633B846F1}">
                    <asvg:svgBlip xmlns:asvg="http://schemas.microsoft.com/office/drawing/2016/SVG/main" r:embed="rId7"/>
                  </a:ext>
                </a:extLst>
              </a:blip>
              <a:srcRect t="13820" r="37733" b="9683"/>
              <a:stretch/>
            </p:blipFill>
            <p:spPr>
              <a:xfrm>
                <a:off x="10158095" y="1161826"/>
                <a:ext cx="501719" cy="616390"/>
              </a:xfrm>
              <a:prstGeom prst="rect">
                <a:avLst/>
              </a:prstGeom>
            </p:spPr>
          </p:pic>
          <p:pic>
            <p:nvPicPr>
              <p:cNvPr id="68" name="Gráfico 67" descr="Árbol de hojas podridas con relleno sólido">
                <a:extLst>
                  <a:ext uri="{FF2B5EF4-FFF2-40B4-BE49-F238E27FC236}">
                    <a16:creationId xmlns:a16="http://schemas.microsoft.com/office/drawing/2014/main" id="{D961F39F-AFBC-A713-E5C0-204F4EB475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44569" y="1496227"/>
                <a:ext cx="270960" cy="270960"/>
              </a:xfrm>
              <a:prstGeom prst="rect">
                <a:avLst/>
              </a:prstGeom>
            </p:spPr>
          </p:pic>
          <p:pic>
            <p:nvPicPr>
              <p:cNvPr id="69" name="Gráfico 68" descr="Árbol de hojas podridas con relleno sólido">
                <a:extLst>
                  <a:ext uri="{FF2B5EF4-FFF2-40B4-BE49-F238E27FC236}">
                    <a16:creationId xmlns:a16="http://schemas.microsoft.com/office/drawing/2014/main" id="{3080B54A-4E81-E2D6-B171-E06187E15F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52680" y="1446904"/>
                <a:ext cx="320283" cy="320283"/>
              </a:xfrm>
              <a:prstGeom prst="rect">
                <a:avLst/>
              </a:prstGeom>
            </p:spPr>
          </p:pic>
        </p:grpSp>
        <p:cxnSp>
          <p:nvCxnSpPr>
            <p:cNvPr id="74" name="Conector recto 73">
              <a:extLst>
                <a:ext uri="{FF2B5EF4-FFF2-40B4-BE49-F238E27FC236}">
                  <a16:creationId xmlns:a16="http://schemas.microsoft.com/office/drawing/2014/main" id="{94039D7D-5271-FA9E-25A6-DC615F6D987C}"/>
                </a:ext>
              </a:extLst>
            </p:cNvPr>
            <p:cNvCxnSpPr>
              <a:cxnSpLocks/>
            </p:cNvCxnSpPr>
            <p:nvPr/>
          </p:nvCxnSpPr>
          <p:spPr>
            <a:xfrm flipH="1">
              <a:off x="9126753" y="3665466"/>
              <a:ext cx="33737" cy="3062569"/>
            </a:xfrm>
            <a:prstGeom prst="line">
              <a:avLst/>
            </a:prstGeom>
            <a:ln w="12700">
              <a:solidFill>
                <a:schemeClr val="bg1"/>
              </a:solidFill>
              <a:prstDash val="sysDash"/>
            </a:ln>
          </p:spPr>
          <p:style>
            <a:lnRef idx="2">
              <a:schemeClr val="accent2"/>
            </a:lnRef>
            <a:fillRef idx="0">
              <a:schemeClr val="accent2"/>
            </a:fillRef>
            <a:effectRef idx="1">
              <a:schemeClr val="accent2"/>
            </a:effectRef>
            <a:fontRef idx="minor">
              <a:schemeClr val="tx1"/>
            </a:fontRef>
          </p:style>
        </p:cxnSp>
        <p:sp>
          <p:nvSpPr>
            <p:cNvPr id="77" name="CuadroTexto 76">
              <a:extLst>
                <a:ext uri="{FF2B5EF4-FFF2-40B4-BE49-F238E27FC236}">
                  <a16:creationId xmlns:a16="http://schemas.microsoft.com/office/drawing/2014/main" id="{C633A194-C876-017F-170D-E94CEEDE147D}"/>
                </a:ext>
              </a:extLst>
            </p:cNvPr>
            <p:cNvSpPr txBox="1"/>
            <p:nvPr/>
          </p:nvSpPr>
          <p:spPr>
            <a:xfrm>
              <a:off x="9093014" y="6440433"/>
              <a:ext cx="806822" cy="367601"/>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BARRIO DE Rochapea / Arrotxapea</a:t>
              </a:r>
            </a:p>
          </p:txBody>
        </p:sp>
        <p:sp>
          <p:nvSpPr>
            <p:cNvPr id="78" name="Arco 77">
              <a:extLst>
                <a:ext uri="{FF2B5EF4-FFF2-40B4-BE49-F238E27FC236}">
                  <a16:creationId xmlns:a16="http://schemas.microsoft.com/office/drawing/2014/main" id="{6EEF3E9C-1723-BA3C-247C-9EFEE71D8281}"/>
                </a:ext>
              </a:extLst>
            </p:cNvPr>
            <p:cNvSpPr/>
            <p:nvPr/>
          </p:nvSpPr>
          <p:spPr>
            <a:xfrm rot="20259348">
              <a:off x="6994960" y="4017460"/>
              <a:ext cx="867046" cy="1346469"/>
            </a:xfrm>
            <a:prstGeom prst="arc">
              <a:avLst>
                <a:gd name="adj1" fmla="val 17247475"/>
                <a:gd name="adj2" fmla="val 3299274"/>
              </a:avLst>
            </a:prstGeom>
            <a:ln w="38100">
              <a:solidFill>
                <a:schemeClr val="bg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2" name="Conector recto 81">
              <a:extLst>
                <a:ext uri="{FF2B5EF4-FFF2-40B4-BE49-F238E27FC236}">
                  <a16:creationId xmlns:a16="http://schemas.microsoft.com/office/drawing/2014/main" id="{D2AF1989-000F-A4BA-0098-72A728A2F33E}"/>
                </a:ext>
              </a:extLst>
            </p:cNvPr>
            <p:cNvCxnSpPr>
              <a:cxnSpLocks/>
            </p:cNvCxnSpPr>
            <p:nvPr/>
          </p:nvCxnSpPr>
          <p:spPr>
            <a:xfrm>
              <a:off x="6692890" y="826129"/>
              <a:ext cx="15845" cy="2464877"/>
            </a:xfrm>
            <a:prstGeom prst="line">
              <a:avLst/>
            </a:prstGeom>
            <a:ln w="22225">
              <a:prstDash val="sysDot"/>
            </a:ln>
          </p:spPr>
          <p:style>
            <a:lnRef idx="2">
              <a:schemeClr val="accent2"/>
            </a:lnRef>
            <a:fillRef idx="0">
              <a:schemeClr val="accent2"/>
            </a:fillRef>
            <a:effectRef idx="1">
              <a:schemeClr val="accent2"/>
            </a:effectRef>
            <a:fontRef idx="minor">
              <a:schemeClr val="tx1"/>
            </a:fontRef>
          </p:style>
        </p:cxnSp>
        <p:sp>
          <p:nvSpPr>
            <p:cNvPr id="83" name="CuadroTexto 82">
              <a:extLst>
                <a:ext uri="{FF2B5EF4-FFF2-40B4-BE49-F238E27FC236}">
                  <a16:creationId xmlns:a16="http://schemas.microsoft.com/office/drawing/2014/main" id="{C9D63512-62A4-DF72-9517-A1DF42B46D30}"/>
                </a:ext>
              </a:extLst>
            </p:cNvPr>
            <p:cNvSpPr txBox="1"/>
            <p:nvPr/>
          </p:nvSpPr>
          <p:spPr>
            <a:xfrm>
              <a:off x="6667635" y="775931"/>
              <a:ext cx="906791" cy="457369"/>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Acción Piloto AP-08</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Pérgola de </a:t>
              </a:r>
              <a:r>
                <a:rPr kumimoji="0" lang="es-ES" sz="8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Anelier</a:t>
              </a:r>
              <a:endPar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3" name="Rectángulo: esquinas redondeadas 92">
              <a:extLst>
                <a:ext uri="{FF2B5EF4-FFF2-40B4-BE49-F238E27FC236}">
                  <a16:creationId xmlns:a16="http://schemas.microsoft.com/office/drawing/2014/main" id="{3F885191-B90C-70C8-7761-AD4F7A4DFFB5}"/>
                </a:ext>
              </a:extLst>
            </p:cNvPr>
            <p:cNvSpPr/>
            <p:nvPr/>
          </p:nvSpPr>
          <p:spPr>
            <a:xfrm>
              <a:off x="7663182" y="2267182"/>
              <a:ext cx="463175" cy="270963"/>
            </a:xfrm>
            <a:prstGeom prst="roundRect">
              <a:avLst/>
            </a:prstGeom>
            <a:noFill/>
            <a:ln w="25400">
              <a:solidFill>
                <a:srgbClr val="FFFFFF">
                  <a:alpha val="83000"/>
                </a:srgb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5" name="Conector recto 94">
              <a:extLst>
                <a:ext uri="{FF2B5EF4-FFF2-40B4-BE49-F238E27FC236}">
                  <a16:creationId xmlns:a16="http://schemas.microsoft.com/office/drawing/2014/main" id="{406CFBE8-11AE-307A-3FD5-F87785B6C355}"/>
                </a:ext>
              </a:extLst>
            </p:cNvPr>
            <p:cNvCxnSpPr>
              <a:cxnSpLocks/>
            </p:cNvCxnSpPr>
            <p:nvPr/>
          </p:nvCxnSpPr>
          <p:spPr>
            <a:xfrm flipH="1">
              <a:off x="7610024" y="826129"/>
              <a:ext cx="7350" cy="1441053"/>
            </a:xfrm>
            <a:prstGeom prst="line">
              <a:avLst/>
            </a:prstGeom>
            <a:ln w="22225">
              <a:prstDash val="sysDot"/>
            </a:ln>
          </p:spPr>
          <p:style>
            <a:lnRef idx="2">
              <a:schemeClr val="accent2"/>
            </a:lnRef>
            <a:fillRef idx="0">
              <a:schemeClr val="accent2"/>
            </a:fillRef>
            <a:effectRef idx="1">
              <a:schemeClr val="accent2"/>
            </a:effectRef>
            <a:fontRef idx="minor">
              <a:schemeClr val="tx1"/>
            </a:fontRef>
          </p:style>
        </p:cxnSp>
        <p:sp>
          <p:nvSpPr>
            <p:cNvPr id="96" name="CuadroTexto 95">
              <a:extLst>
                <a:ext uri="{FF2B5EF4-FFF2-40B4-BE49-F238E27FC236}">
                  <a16:creationId xmlns:a16="http://schemas.microsoft.com/office/drawing/2014/main" id="{1B293CB6-D9CA-B8F0-31CD-813F43D349D4}"/>
                </a:ext>
              </a:extLst>
            </p:cNvPr>
            <p:cNvSpPr txBox="1"/>
            <p:nvPr/>
          </p:nvSpPr>
          <p:spPr>
            <a:xfrm>
              <a:off x="7624568" y="775931"/>
              <a:ext cx="906791" cy="367601"/>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Acción Piloto AP-07</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Calle Urzainqui</a:t>
              </a:r>
            </a:p>
          </p:txBody>
        </p:sp>
        <p:sp>
          <p:nvSpPr>
            <p:cNvPr id="105" name="CuadroTexto 104">
              <a:extLst>
                <a:ext uri="{FF2B5EF4-FFF2-40B4-BE49-F238E27FC236}">
                  <a16:creationId xmlns:a16="http://schemas.microsoft.com/office/drawing/2014/main" id="{5CB0668B-3EF2-C483-DE9C-E9D24555FCFF}"/>
                </a:ext>
              </a:extLst>
            </p:cNvPr>
            <p:cNvSpPr txBox="1"/>
            <p:nvPr/>
          </p:nvSpPr>
          <p:spPr>
            <a:xfrm>
              <a:off x="5441765" y="504655"/>
              <a:ext cx="1093831" cy="367601"/>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Corredor Verde Urbano CVU-17</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Avda. de San Jorge</a:t>
              </a:r>
            </a:p>
          </p:txBody>
        </p:sp>
        <p:pic>
          <p:nvPicPr>
            <p:cNvPr id="111" name="Gráfico 110" descr="Flecha: giro a la izquierda con relleno sólido">
              <a:extLst>
                <a:ext uri="{FF2B5EF4-FFF2-40B4-BE49-F238E27FC236}">
                  <a16:creationId xmlns:a16="http://schemas.microsoft.com/office/drawing/2014/main" id="{377B98CC-3408-B05E-6E7D-CBC4715428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7024" y="827619"/>
              <a:ext cx="233942" cy="233942"/>
            </a:xfrm>
            <a:prstGeom prst="rect">
              <a:avLst/>
            </a:prstGeom>
          </p:spPr>
        </p:pic>
        <p:cxnSp>
          <p:nvCxnSpPr>
            <p:cNvPr id="112" name="Conector recto 111">
              <a:extLst>
                <a:ext uri="{FF2B5EF4-FFF2-40B4-BE49-F238E27FC236}">
                  <a16:creationId xmlns:a16="http://schemas.microsoft.com/office/drawing/2014/main" id="{7B2B490E-3AED-999B-BD70-48083EE6C0CC}"/>
                </a:ext>
              </a:extLst>
            </p:cNvPr>
            <p:cNvCxnSpPr>
              <a:cxnSpLocks/>
            </p:cNvCxnSpPr>
            <p:nvPr/>
          </p:nvCxnSpPr>
          <p:spPr>
            <a:xfrm>
              <a:off x="10241544" y="807249"/>
              <a:ext cx="0" cy="774046"/>
            </a:xfrm>
            <a:prstGeom prst="line">
              <a:avLst/>
            </a:prstGeom>
            <a:ln w="22225">
              <a:prstDash val="sysDot"/>
            </a:ln>
          </p:spPr>
          <p:style>
            <a:lnRef idx="2">
              <a:schemeClr val="accent2"/>
            </a:lnRef>
            <a:fillRef idx="0">
              <a:schemeClr val="accent2"/>
            </a:fillRef>
            <a:effectRef idx="1">
              <a:schemeClr val="accent2"/>
            </a:effectRef>
            <a:fontRef idx="minor">
              <a:schemeClr val="tx1"/>
            </a:fontRef>
          </p:style>
        </p:cxnSp>
        <p:sp>
          <p:nvSpPr>
            <p:cNvPr id="113" name="CuadroTexto 112">
              <a:extLst>
                <a:ext uri="{FF2B5EF4-FFF2-40B4-BE49-F238E27FC236}">
                  <a16:creationId xmlns:a16="http://schemas.microsoft.com/office/drawing/2014/main" id="{3F10F4C9-BC93-0D3F-AC08-CE59D09A9472}"/>
                </a:ext>
              </a:extLst>
            </p:cNvPr>
            <p:cNvSpPr txBox="1"/>
            <p:nvPr/>
          </p:nvSpPr>
          <p:spPr>
            <a:xfrm>
              <a:off x="10267401" y="757051"/>
              <a:ext cx="793047" cy="636906"/>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Acción Piloto AP-06</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SUDS aparcamiento Cardenal Ilundain</a:t>
              </a:r>
            </a:p>
          </p:txBody>
        </p:sp>
        <p:sp>
          <p:nvSpPr>
            <p:cNvPr id="115" name="Rectángulo: esquinas redondeadas 114">
              <a:extLst>
                <a:ext uri="{FF2B5EF4-FFF2-40B4-BE49-F238E27FC236}">
                  <a16:creationId xmlns:a16="http://schemas.microsoft.com/office/drawing/2014/main" id="{E64EFA0E-7BED-0734-8D9E-59EC6681DF98}"/>
                </a:ext>
              </a:extLst>
            </p:cNvPr>
            <p:cNvSpPr/>
            <p:nvPr/>
          </p:nvSpPr>
          <p:spPr>
            <a:xfrm>
              <a:off x="10082999" y="1535422"/>
              <a:ext cx="463175" cy="270963"/>
            </a:xfrm>
            <a:prstGeom prst="roundRect">
              <a:avLst/>
            </a:prstGeom>
            <a:noFill/>
            <a:ln w="25400">
              <a:solidFill>
                <a:srgbClr val="FFFFFF">
                  <a:alpha val="84000"/>
                </a:srgb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8" name="Conector recto 117">
              <a:extLst>
                <a:ext uri="{FF2B5EF4-FFF2-40B4-BE49-F238E27FC236}">
                  <a16:creationId xmlns:a16="http://schemas.microsoft.com/office/drawing/2014/main" id="{F8430DE5-DACB-1AAF-F6D6-D7A859D7DCA9}"/>
                </a:ext>
              </a:extLst>
            </p:cNvPr>
            <p:cNvCxnSpPr>
              <a:cxnSpLocks/>
            </p:cNvCxnSpPr>
            <p:nvPr/>
          </p:nvCxnSpPr>
          <p:spPr>
            <a:xfrm>
              <a:off x="2009824" y="4173967"/>
              <a:ext cx="0" cy="2579086"/>
            </a:xfrm>
            <a:prstGeom prst="line">
              <a:avLst/>
            </a:prstGeom>
            <a:ln w="12700">
              <a:solidFill>
                <a:schemeClr val="bg1"/>
              </a:solidFill>
              <a:prstDash val="sysDash"/>
            </a:ln>
          </p:spPr>
          <p:style>
            <a:lnRef idx="2">
              <a:schemeClr val="accent2"/>
            </a:lnRef>
            <a:fillRef idx="0">
              <a:schemeClr val="accent2"/>
            </a:fillRef>
            <a:effectRef idx="1">
              <a:schemeClr val="accent2"/>
            </a:effectRef>
            <a:fontRef idx="minor">
              <a:schemeClr val="tx1"/>
            </a:fontRef>
          </p:style>
        </p:cxnSp>
        <p:sp>
          <p:nvSpPr>
            <p:cNvPr id="121" name="CuadroTexto 120">
              <a:extLst>
                <a:ext uri="{FF2B5EF4-FFF2-40B4-BE49-F238E27FC236}">
                  <a16:creationId xmlns:a16="http://schemas.microsoft.com/office/drawing/2014/main" id="{A86C96C2-A2E3-0090-AE3F-32E314E577EF}"/>
                </a:ext>
              </a:extLst>
            </p:cNvPr>
            <p:cNvSpPr txBox="1"/>
            <p:nvPr/>
          </p:nvSpPr>
          <p:spPr>
            <a:xfrm>
              <a:off x="1963019" y="6462556"/>
              <a:ext cx="806822" cy="188065"/>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OBLATAS</a:t>
              </a:r>
            </a:p>
          </p:txBody>
        </p:sp>
        <p:grpSp>
          <p:nvGrpSpPr>
            <p:cNvPr id="129" name="Grupo 128">
              <a:extLst>
                <a:ext uri="{FF2B5EF4-FFF2-40B4-BE49-F238E27FC236}">
                  <a16:creationId xmlns:a16="http://schemas.microsoft.com/office/drawing/2014/main" id="{D58F1211-A3BA-F784-C645-0040D397FE7D}"/>
                </a:ext>
              </a:extLst>
            </p:cNvPr>
            <p:cNvGrpSpPr/>
            <p:nvPr/>
          </p:nvGrpSpPr>
          <p:grpSpPr>
            <a:xfrm>
              <a:off x="9505046" y="400961"/>
              <a:ext cx="313772" cy="416499"/>
              <a:chOff x="10422421" y="483624"/>
              <a:chExt cx="926055" cy="910333"/>
            </a:xfrm>
          </p:grpSpPr>
          <p:pic>
            <p:nvPicPr>
              <p:cNvPr id="124" name="Gráfico 123" descr="Onda con relleno sólido">
                <a:extLst>
                  <a:ext uri="{FF2B5EF4-FFF2-40B4-BE49-F238E27FC236}">
                    <a16:creationId xmlns:a16="http://schemas.microsoft.com/office/drawing/2014/main" id="{CFAB0D40-69F5-8DAF-ADBE-6A969B4C8DE2}"/>
                  </a:ext>
                </a:extLst>
              </p:cNvPr>
              <p:cNvPicPr>
                <a:picLocks noChangeAspect="1"/>
              </p:cNvPicPr>
              <p:nvPr/>
            </p:nvPicPr>
            <p:blipFill>
              <a:blip r:embed="rId10">
                <a:extLst>
                  <a:ext uri="{96DAC541-7B7A-43D3-8B79-37D633B846F1}">
                    <asvg:svgBlip xmlns:asvg="http://schemas.microsoft.com/office/drawing/2016/SVG/main" r:embed="rId11"/>
                  </a:ext>
                </a:extLst>
              </a:blip>
              <a:srcRect t="71076"/>
              <a:stretch/>
            </p:blipFill>
            <p:spPr>
              <a:xfrm>
                <a:off x="10434076" y="963106"/>
                <a:ext cx="914400" cy="264486"/>
              </a:xfrm>
              <a:prstGeom prst="rect">
                <a:avLst/>
              </a:prstGeom>
            </p:spPr>
          </p:pic>
          <p:pic>
            <p:nvPicPr>
              <p:cNvPr id="126" name="Gráfico 125" descr="Onda con relleno sólido">
                <a:extLst>
                  <a:ext uri="{FF2B5EF4-FFF2-40B4-BE49-F238E27FC236}">
                    <a16:creationId xmlns:a16="http://schemas.microsoft.com/office/drawing/2014/main" id="{A9300D46-36FB-7730-3E9F-3817B92AC638}"/>
                  </a:ext>
                </a:extLst>
              </p:cNvPr>
              <p:cNvPicPr>
                <a:picLocks noChangeAspect="1"/>
              </p:cNvPicPr>
              <p:nvPr/>
            </p:nvPicPr>
            <p:blipFill>
              <a:blip r:embed="rId10">
                <a:extLst>
                  <a:ext uri="{96DAC541-7B7A-43D3-8B79-37D633B846F1}">
                    <asvg:svgBlip xmlns:asvg="http://schemas.microsoft.com/office/drawing/2016/SVG/main" r:embed="rId11"/>
                  </a:ext>
                </a:extLst>
              </a:blip>
              <a:srcRect t="71076"/>
              <a:stretch/>
            </p:blipFill>
            <p:spPr>
              <a:xfrm>
                <a:off x="10422421" y="1129471"/>
                <a:ext cx="914400" cy="264486"/>
              </a:xfrm>
              <a:prstGeom prst="rect">
                <a:avLst/>
              </a:prstGeom>
            </p:spPr>
          </p:pic>
          <p:pic>
            <p:nvPicPr>
              <p:cNvPr id="128" name="Gráfico 127" descr="Búho con relleno sólido">
                <a:extLst>
                  <a:ext uri="{FF2B5EF4-FFF2-40B4-BE49-F238E27FC236}">
                    <a16:creationId xmlns:a16="http://schemas.microsoft.com/office/drawing/2014/main" id="{FCEF902F-A538-E2F9-BDDB-AB57811642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607011" y="483624"/>
                <a:ext cx="552460" cy="427545"/>
              </a:xfrm>
              <a:prstGeom prst="rect">
                <a:avLst/>
              </a:prstGeom>
            </p:spPr>
          </p:pic>
        </p:grpSp>
        <p:sp>
          <p:nvSpPr>
            <p:cNvPr id="131" name="CuadroTexto 130">
              <a:extLst>
                <a:ext uri="{FF2B5EF4-FFF2-40B4-BE49-F238E27FC236}">
                  <a16:creationId xmlns:a16="http://schemas.microsoft.com/office/drawing/2014/main" id="{859702B3-F3CB-F903-D574-8C996DBB35E5}"/>
                </a:ext>
              </a:extLst>
            </p:cNvPr>
            <p:cNvSpPr txBox="1"/>
            <p:nvPr/>
          </p:nvSpPr>
          <p:spPr>
            <a:xfrm>
              <a:off x="9798364" y="390161"/>
              <a:ext cx="906791" cy="277833"/>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Territorio Fluvial del Arga</a:t>
              </a:r>
            </a:p>
          </p:txBody>
        </p:sp>
        <p:pic>
          <p:nvPicPr>
            <p:cNvPr id="4" name="Gráfico 3" descr="Flecha: giro a la izquierda con relleno sólido">
              <a:extLst>
                <a:ext uri="{FF2B5EF4-FFF2-40B4-BE49-F238E27FC236}">
                  <a16:creationId xmlns:a16="http://schemas.microsoft.com/office/drawing/2014/main" id="{6C337DAD-61C4-CCD1-99DD-41AFB2B8CE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2159" y="1047573"/>
              <a:ext cx="233942" cy="233942"/>
            </a:xfrm>
            <a:prstGeom prst="rect">
              <a:avLst/>
            </a:prstGeom>
          </p:spPr>
        </p:pic>
        <p:cxnSp>
          <p:nvCxnSpPr>
            <p:cNvPr id="5" name="Conector recto 4">
              <a:extLst>
                <a:ext uri="{FF2B5EF4-FFF2-40B4-BE49-F238E27FC236}">
                  <a16:creationId xmlns:a16="http://schemas.microsoft.com/office/drawing/2014/main" id="{88709E14-47AB-BB54-9B1B-6EF5F0A380A2}"/>
                </a:ext>
              </a:extLst>
            </p:cNvPr>
            <p:cNvCxnSpPr>
              <a:cxnSpLocks/>
            </p:cNvCxnSpPr>
            <p:nvPr/>
          </p:nvCxnSpPr>
          <p:spPr>
            <a:xfrm>
              <a:off x="2685626" y="1393958"/>
              <a:ext cx="0" cy="3330443"/>
            </a:xfrm>
            <a:prstGeom prst="line">
              <a:avLst/>
            </a:prstGeom>
            <a:ln w="22225">
              <a:solidFill>
                <a:schemeClr val="bg1">
                  <a:alpha val="61000"/>
                </a:schemeClr>
              </a:solidFill>
              <a:prstDash val="sysDot"/>
            </a:ln>
          </p:spPr>
          <p:style>
            <a:lnRef idx="2">
              <a:schemeClr val="accent2"/>
            </a:lnRef>
            <a:fillRef idx="0">
              <a:schemeClr val="accent2"/>
            </a:fillRef>
            <a:effectRef idx="1">
              <a:schemeClr val="accent2"/>
            </a:effectRef>
            <a:fontRef idx="minor">
              <a:schemeClr val="tx1"/>
            </a:fontRef>
          </p:style>
        </p:cxnSp>
        <p:sp>
          <p:nvSpPr>
            <p:cNvPr id="6" name="CuadroTexto 5">
              <a:extLst>
                <a:ext uri="{FF2B5EF4-FFF2-40B4-BE49-F238E27FC236}">
                  <a16:creationId xmlns:a16="http://schemas.microsoft.com/office/drawing/2014/main" id="{D9E42BE9-C02A-6A7A-40F0-2897D351BA80}"/>
                </a:ext>
              </a:extLst>
            </p:cNvPr>
            <p:cNvSpPr txBox="1"/>
            <p:nvPr/>
          </p:nvSpPr>
          <p:spPr>
            <a:xfrm>
              <a:off x="2735254" y="572104"/>
              <a:ext cx="903360" cy="367601"/>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Refugios de biodiversidad en el Arga RB-13</a:t>
              </a:r>
            </a:p>
          </p:txBody>
        </p:sp>
        <p:sp>
          <p:nvSpPr>
            <p:cNvPr id="7" name="CuadroTexto 6">
              <a:extLst>
                <a:ext uri="{FF2B5EF4-FFF2-40B4-BE49-F238E27FC236}">
                  <a16:creationId xmlns:a16="http://schemas.microsoft.com/office/drawing/2014/main" id="{3189808B-A0AF-7C68-5111-0F9D424F01EE}"/>
                </a:ext>
              </a:extLst>
            </p:cNvPr>
            <p:cNvSpPr txBox="1"/>
            <p:nvPr/>
          </p:nvSpPr>
          <p:spPr>
            <a:xfrm>
              <a:off x="2738020" y="907053"/>
              <a:ext cx="1059137" cy="367601"/>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Acción Piloto AP-02</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Red de Refugios de Biodiversidad</a:t>
              </a:r>
            </a:p>
          </p:txBody>
        </p:sp>
        <p:pic>
          <p:nvPicPr>
            <p:cNvPr id="8" name="Gráfico 7" descr="Mariposa con relleno sólido">
              <a:extLst>
                <a:ext uri="{FF2B5EF4-FFF2-40B4-BE49-F238E27FC236}">
                  <a16:creationId xmlns:a16="http://schemas.microsoft.com/office/drawing/2014/main" id="{80D513A6-C339-E604-DA19-5D0EC045759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226856" y="577045"/>
              <a:ext cx="452638" cy="452638"/>
            </a:xfrm>
            <a:prstGeom prst="rect">
              <a:avLst/>
            </a:prstGeom>
          </p:spPr>
        </p:pic>
        <p:cxnSp>
          <p:nvCxnSpPr>
            <p:cNvPr id="11" name="Conector recto 10">
              <a:extLst>
                <a:ext uri="{FF2B5EF4-FFF2-40B4-BE49-F238E27FC236}">
                  <a16:creationId xmlns:a16="http://schemas.microsoft.com/office/drawing/2014/main" id="{3CBC60FE-B283-0EDD-C682-55528274F9EA}"/>
                </a:ext>
              </a:extLst>
            </p:cNvPr>
            <p:cNvCxnSpPr>
              <a:cxnSpLocks/>
            </p:cNvCxnSpPr>
            <p:nvPr/>
          </p:nvCxnSpPr>
          <p:spPr>
            <a:xfrm>
              <a:off x="2680677" y="585436"/>
              <a:ext cx="0" cy="803597"/>
            </a:xfrm>
            <a:prstGeom prst="line">
              <a:avLst/>
            </a:prstGeom>
            <a:ln w="22225">
              <a:solidFill>
                <a:srgbClr val="398B34">
                  <a:alpha val="61000"/>
                </a:srgbClr>
              </a:solidFill>
              <a:prstDash val="sysDot"/>
            </a:ln>
          </p:spPr>
          <p:style>
            <a:lnRef idx="2">
              <a:schemeClr val="accent2"/>
            </a:lnRef>
            <a:fillRef idx="0">
              <a:schemeClr val="accent2"/>
            </a:fillRef>
            <a:effectRef idx="1">
              <a:schemeClr val="accent2"/>
            </a:effectRef>
            <a:fontRef idx="minor">
              <a:schemeClr val="tx1"/>
            </a:fontRef>
          </p:style>
        </p:cxnSp>
        <p:sp>
          <p:nvSpPr>
            <p:cNvPr id="14" name="Forma libre: forma 13">
              <a:extLst>
                <a:ext uri="{FF2B5EF4-FFF2-40B4-BE49-F238E27FC236}">
                  <a16:creationId xmlns:a16="http://schemas.microsoft.com/office/drawing/2014/main" id="{5B67766B-1874-9757-910F-A85C247F9EAF}"/>
                </a:ext>
              </a:extLst>
            </p:cNvPr>
            <p:cNvSpPr/>
            <p:nvPr/>
          </p:nvSpPr>
          <p:spPr>
            <a:xfrm>
              <a:off x="4517266" y="2949263"/>
              <a:ext cx="1268569" cy="785611"/>
            </a:xfrm>
            <a:custGeom>
              <a:avLst/>
              <a:gdLst>
                <a:gd name="connsiteX0" fmla="*/ 0 w 1268569"/>
                <a:gd name="connsiteY0" fmla="*/ 135228 h 785611"/>
                <a:gd name="connsiteX1" fmla="*/ 0 w 1268569"/>
                <a:gd name="connsiteY1" fmla="*/ 135228 h 785611"/>
                <a:gd name="connsiteX2" fmla="*/ 70834 w 1268569"/>
                <a:gd name="connsiteY2" fmla="*/ 141668 h 785611"/>
                <a:gd name="connsiteX3" fmla="*/ 895081 w 1268569"/>
                <a:gd name="connsiteY3" fmla="*/ 0 h 785611"/>
                <a:gd name="connsiteX4" fmla="*/ 1268569 w 1268569"/>
                <a:gd name="connsiteY4" fmla="*/ 540913 h 785611"/>
                <a:gd name="connsiteX5" fmla="*/ 251138 w 1268569"/>
                <a:gd name="connsiteY5" fmla="*/ 785611 h 785611"/>
                <a:gd name="connsiteX6" fmla="*/ 0 w 1268569"/>
                <a:gd name="connsiteY6" fmla="*/ 135228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569" h="785611">
                  <a:moveTo>
                    <a:pt x="0" y="135228"/>
                  </a:moveTo>
                  <a:lnTo>
                    <a:pt x="0" y="135228"/>
                  </a:lnTo>
                  <a:lnTo>
                    <a:pt x="70834" y="141668"/>
                  </a:lnTo>
                  <a:lnTo>
                    <a:pt x="895081" y="0"/>
                  </a:lnTo>
                  <a:lnTo>
                    <a:pt x="1268569" y="540913"/>
                  </a:lnTo>
                  <a:lnTo>
                    <a:pt x="251138" y="785611"/>
                  </a:lnTo>
                  <a:lnTo>
                    <a:pt x="0" y="135228"/>
                  </a:lnTo>
                  <a:close/>
                </a:path>
              </a:pathLst>
            </a:custGeom>
            <a:noFill/>
            <a:ln>
              <a:solidFill>
                <a:srgbClr val="F5860B">
                  <a:alpha val="7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1C97F516-A2F5-BECB-F129-996DA7394A9D}"/>
                </a:ext>
              </a:extLst>
            </p:cNvPr>
            <p:cNvSpPr txBox="1"/>
            <p:nvPr/>
          </p:nvSpPr>
          <p:spPr>
            <a:xfrm rot="20845347">
              <a:off x="4543878" y="2994693"/>
              <a:ext cx="1190817" cy="188065"/>
            </a:xfrm>
            <a:prstGeom prst="rect">
              <a:avLst/>
            </a:prstGeom>
            <a:noFill/>
            <a:scene3d>
              <a:camera prst="orthographicFront">
                <a:rot lat="2400000" lon="1200000" rev="600000"/>
              </a:camera>
              <a:lightRig rig="threePt" dir="t"/>
            </a:scene3d>
          </p:spPr>
          <p:txBody>
            <a:bodyPr wrap="square" rtlCol="0">
              <a:spAutoFit/>
              <a:scene3d>
                <a:camera prst="orthographicFront">
                  <a:rot lat="3000000" lon="0" rev="0"/>
                </a:camera>
                <a:lightRig rig="threePt" dir="t"/>
              </a:scene3d>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srgbClr val="F5860B"/>
                  </a:solidFill>
                  <a:effectLst/>
                  <a:uLnTx/>
                  <a:uFillTx/>
                  <a:latin typeface="Calibri" panose="020F0502020204030204"/>
                  <a:ea typeface="+mn-ea"/>
                  <a:cs typeface="+mn-cs"/>
                </a:rPr>
                <a:t>Nodo NU-03</a:t>
              </a:r>
            </a:p>
          </p:txBody>
        </p:sp>
        <p:cxnSp>
          <p:nvCxnSpPr>
            <p:cNvPr id="18" name="Conector recto 17">
              <a:extLst>
                <a:ext uri="{FF2B5EF4-FFF2-40B4-BE49-F238E27FC236}">
                  <a16:creationId xmlns:a16="http://schemas.microsoft.com/office/drawing/2014/main" id="{DD0A44F9-B7AE-DBE4-58BD-F06272F95BF2}"/>
                </a:ext>
              </a:extLst>
            </p:cNvPr>
            <p:cNvCxnSpPr>
              <a:cxnSpLocks/>
            </p:cNvCxnSpPr>
            <p:nvPr/>
          </p:nvCxnSpPr>
          <p:spPr>
            <a:xfrm>
              <a:off x="4668350" y="791903"/>
              <a:ext cx="0" cy="573435"/>
            </a:xfrm>
            <a:prstGeom prst="line">
              <a:avLst/>
            </a:prstGeom>
            <a:ln w="22225">
              <a:solidFill>
                <a:schemeClr val="accent5">
                  <a:lumMod val="75000"/>
                  <a:alpha val="61000"/>
                </a:schemeClr>
              </a:solidFill>
              <a:prstDash val="sysDot"/>
            </a:ln>
          </p:spPr>
          <p:style>
            <a:lnRef idx="2">
              <a:schemeClr val="accent2"/>
            </a:lnRef>
            <a:fillRef idx="0">
              <a:schemeClr val="accent2"/>
            </a:fillRef>
            <a:effectRef idx="1">
              <a:schemeClr val="accent2"/>
            </a:effectRef>
            <a:fontRef idx="minor">
              <a:schemeClr val="tx1"/>
            </a:fontRef>
          </p:style>
        </p:cxnSp>
        <p:sp>
          <p:nvSpPr>
            <p:cNvPr id="19" name="CuadroTexto 18">
              <a:extLst>
                <a:ext uri="{FF2B5EF4-FFF2-40B4-BE49-F238E27FC236}">
                  <a16:creationId xmlns:a16="http://schemas.microsoft.com/office/drawing/2014/main" id="{268F9604-5541-87E1-5B61-A6E02EA42A41}"/>
                </a:ext>
              </a:extLst>
            </p:cNvPr>
            <p:cNvSpPr txBox="1"/>
            <p:nvPr/>
          </p:nvSpPr>
          <p:spPr>
            <a:xfrm>
              <a:off x="3892603" y="751543"/>
              <a:ext cx="797176" cy="457369"/>
            </a:xfrm>
            <a:prstGeom prst="rect">
              <a:avLst/>
            </a:prstGeom>
            <a:noFill/>
          </p:spPr>
          <p:txBody>
            <a:bodyPr wrap="square" rtlCol="0">
              <a:spAutoFit/>
            </a:bodyPr>
            <a:lstStyle/>
            <a:p>
              <a:pPr marL="0" marR="0" lvl="0" indent="0" algn="r"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Itinerario Verde ITV-02</a:t>
              </a:r>
            </a:p>
            <a:p>
              <a:pPr marL="0" marR="0" lvl="0" indent="0" algn="r"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Vía Verde del Plazaola</a:t>
              </a:r>
            </a:p>
          </p:txBody>
        </p:sp>
        <p:pic>
          <p:nvPicPr>
            <p:cNvPr id="20" name="Gráfico 19" descr="Transferencia con relleno sólido">
              <a:extLst>
                <a:ext uri="{FF2B5EF4-FFF2-40B4-BE49-F238E27FC236}">
                  <a16:creationId xmlns:a16="http://schemas.microsoft.com/office/drawing/2014/main" id="{BEBBB7A6-E713-F4C0-C2A6-6BF41D3FC2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6200000">
              <a:off x="4679800" y="775380"/>
              <a:ext cx="246361" cy="246361"/>
            </a:xfrm>
            <a:prstGeom prst="rect">
              <a:avLst/>
            </a:prstGeom>
          </p:spPr>
        </p:pic>
        <p:cxnSp>
          <p:nvCxnSpPr>
            <p:cNvPr id="21" name="Conector recto 20">
              <a:extLst>
                <a:ext uri="{FF2B5EF4-FFF2-40B4-BE49-F238E27FC236}">
                  <a16:creationId xmlns:a16="http://schemas.microsoft.com/office/drawing/2014/main" id="{B0014ECE-7CDC-2677-DAA7-CFAC4D087D23}"/>
                </a:ext>
              </a:extLst>
            </p:cNvPr>
            <p:cNvCxnSpPr>
              <a:cxnSpLocks/>
            </p:cNvCxnSpPr>
            <p:nvPr/>
          </p:nvCxnSpPr>
          <p:spPr>
            <a:xfrm flipH="1">
              <a:off x="4667950" y="1357349"/>
              <a:ext cx="401" cy="264063"/>
            </a:xfrm>
            <a:prstGeom prst="line">
              <a:avLst/>
            </a:prstGeom>
            <a:ln w="22225">
              <a:solidFill>
                <a:schemeClr val="bg1">
                  <a:alpha val="80000"/>
                </a:schemeClr>
              </a:solidFill>
              <a:prstDash val="sysDot"/>
            </a:ln>
          </p:spPr>
          <p:style>
            <a:lnRef idx="2">
              <a:schemeClr val="accent2"/>
            </a:lnRef>
            <a:fillRef idx="0">
              <a:schemeClr val="accent2"/>
            </a:fillRef>
            <a:effectRef idx="1">
              <a:schemeClr val="accent2"/>
            </a:effectRef>
            <a:fontRef idx="minor">
              <a:schemeClr val="tx1"/>
            </a:fontRef>
          </p:style>
        </p:cxnSp>
        <p:grpSp>
          <p:nvGrpSpPr>
            <p:cNvPr id="10" name="Grupo 9">
              <a:extLst>
                <a:ext uri="{FF2B5EF4-FFF2-40B4-BE49-F238E27FC236}">
                  <a16:creationId xmlns:a16="http://schemas.microsoft.com/office/drawing/2014/main" id="{7A67771C-DDB3-3202-5EA5-9451EBEF09D2}"/>
                </a:ext>
              </a:extLst>
            </p:cNvPr>
            <p:cNvGrpSpPr/>
            <p:nvPr/>
          </p:nvGrpSpPr>
          <p:grpSpPr>
            <a:xfrm>
              <a:off x="8494013" y="807430"/>
              <a:ext cx="384542" cy="387205"/>
              <a:chOff x="10158095" y="1161826"/>
              <a:chExt cx="714868" cy="616390"/>
            </a:xfrm>
          </p:grpSpPr>
          <p:pic>
            <p:nvPicPr>
              <p:cNvPr id="12" name="Gráfico 11" descr="Ciudad con relleno sólido">
                <a:extLst>
                  <a:ext uri="{FF2B5EF4-FFF2-40B4-BE49-F238E27FC236}">
                    <a16:creationId xmlns:a16="http://schemas.microsoft.com/office/drawing/2014/main" id="{52481DAF-D5B6-9E95-3531-B9B1F5EE7062}"/>
                  </a:ext>
                </a:extLst>
              </p:cNvPr>
              <p:cNvPicPr>
                <a:picLocks noChangeAspect="1"/>
              </p:cNvPicPr>
              <p:nvPr/>
            </p:nvPicPr>
            <p:blipFill>
              <a:blip r:embed="rId6">
                <a:extLst>
                  <a:ext uri="{96DAC541-7B7A-43D3-8B79-37D633B846F1}">
                    <asvg:svgBlip xmlns:asvg="http://schemas.microsoft.com/office/drawing/2016/SVG/main" r:embed="rId7"/>
                  </a:ext>
                </a:extLst>
              </a:blip>
              <a:srcRect t="13820" r="37733" b="9683"/>
              <a:stretch/>
            </p:blipFill>
            <p:spPr>
              <a:xfrm>
                <a:off x="10158095" y="1161826"/>
                <a:ext cx="501719" cy="616390"/>
              </a:xfrm>
              <a:prstGeom prst="rect">
                <a:avLst/>
              </a:prstGeom>
            </p:spPr>
          </p:pic>
          <p:pic>
            <p:nvPicPr>
              <p:cNvPr id="13" name="Gráfico 12" descr="Árbol de hojas podridas con relleno sólido">
                <a:extLst>
                  <a:ext uri="{FF2B5EF4-FFF2-40B4-BE49-F238E27FC236}">
                    <a16:creationId xmlns:a16="http://schemas.microsoft.com/office/drawing/2014/main" id="{7500D7BD-A632-FB3B-AF1E-F0635ECAA5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44569" y="1496227"/>
                <a:ext cx="270960" cy="270960"/>
              </a:xfrm>
              <a:prstGeom prst="rect">
                <a:avLst/>
              </a:prstGeom>
            </p:spPr>
          </p:pic>
          <p:pic>
            <p:nvPicPr>
              <p:cNvPr id="17" name="Gráfico 16" descr="Árbol de hojas podridas con relleno sólido">
                <a:extLst>
                  <a:ext uri="{FF2B5EF4-FFF2-40B4-BE49-F238E27FC236}">
                    <a16:creationId xmlns:a16="http://schemas.microsoft.com/office/drawing/2014/main" id="{948EDF7D-A494-262B-88D3-A3A2F9C7B2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52680" y="1446904"/>
                <a:ext cx="320283" cy="320283"/>
              </a:xfrm>
              <a:prstGeom prst="rect">
                <a:avLst/>
              </a:prstGeom>
            </p:spPr>
          </p:pic>
        </p:grpSp>
        <p:sp>
          <p:nvSpPr>
            <p:cNvPr id="24" name="CuadroTexto 23">
              <a:extLst>
                <a:ext uri="{FF2B5EF4-FFF2-40B4-BE49-F238E27FC236}">
                  <a16:creationId xmlns:a16="http://schemas.microsoft.com/office/drawing/2014/main" id="{8045A143-C168-9090-6392-52FE5548BB36}"/>
                </a:ext>
              </a:extLst>
            </p:cNvPr>
            <p:cNvSpPr txBox="1"/>
            <p:nvPr/>
          </p:nvSpPr>
          <p:spPr>
            <a:xfrm>
              <a:off x="8878556" y="776913"/>
              <a:ext cx="1093831" cy="457369"/>
            </a:xfrm>
            <a:prstGeom prst="rect">
              <a:avLst/>
            </a:prstGeom>
            <a:noFill/>
          </p:spPr>
          <p:txBody>
            <a:bodyPr wrap="square" rtlCol="0">
              <a:sp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Corredor Verde Urbano CVU-055</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Paseo de los Enamorados</a:t>
              </a:r>
            </a:p>
          </p:txBody>
        </p:sp>
      </p:grpSp>
      <p:pic>
        <p:nvPicPr>
          <p:cNvPr id="1026" name="Picture 2">
            <a:extLst>
              <a:ext uri="{FF2B5EF4-FFF2-40B4-BE49-F238E27FC236}">
                <a16:creationId xmlns:a16="http://schemas.microsoft.com/office/drawing/2014/main" id="{DB114EC1-5F99-B342-FF93-DB6693605D17}"/>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26691" y="4324889"/>
            <a:ext cx="3299543" cy="2403953"/>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39">
            <a:extLst>
              <a:ext uri="{FF2B5EF4-FFF2-40B4-BE49-F238E27FC236}">
                <a16:creationId xmlns:a16="http://schemas.microsoft.com/office/drawing/2014/main" id="{68D0703C-1E8C-BA81-6767-A7006B4D088D}"/>
              </a:ext>
            </a:extLst>
          </p:cNvPr>
          <p:cNvSpPr txBox="1"/>
          <p:nvPr/>
        </p:nvSpPr>
        <p:spPr>
          <a:xfrm>
            <a:off x="-9638370" y="5052882"/>
            <a:ext cx="86036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1028" name="Picture 4">
            <a:extLst>
              <a:ext uri="{FF2B5EF4-FFF2-40B4-BE49-F238E27FC236}">
                <a16:creationId xmlns:a16="http://schemas.microsoft.com/office/drawing/2014/main" id="{E17F7CA8-C399-5B6C-77CA-F0C8B7D186D4}"/>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438737" y="1876878"/>
            <a:ext cx="3262897" cy="2266855"/>
          </a:xfrm>
          <a:prstGeom prst="rect">
            <a:avLst/>
          </a:prstGeom>
          <a:noFill/>
          <a:extLst>
            <a:ext uri="{909E8E84-426E-40DD-AFC4-6F175D3DCCD1}">
              <a14:hiddenFill xmlns:a14="http://schemas.microsoft.com/office/drawing/2010/main">
                <a:solidFill>
                  <a:srgbClr val="FFFFFF"/>
                </a:solidFill>
              </a14:hiddenFill>
            </a:ext>
          </a:extLst>
        </p:spPr>
      </p:pic>
      <p:sp>
        <p:nvSpPr>
          <p:cNvPr id="9" name="Insert your title here">
            <a:extLst>
              <a:ext uri="{FF2B5EF4-FFF2-40B4-BE49-F238E27FC236}">
                <a16:creationId xmlns:a16="http://schemas.microsoft.com/office/drawing/2014/main" id="{7034EE11-D406-D49B-7AC3-3ED91D4640EB}"/>
              </a:ext>
            </a:extLst>
          </p:cNvPr>
          <p:cNvSpPr txBox="1"/>
          <p:nvPr/>
        </p:nvSpPr>
        <p:spPr>
          <a:xfrm>
            <a:off x="414838" y="210565"/>
            <a:ext cx="4671541" cy="806335"/>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rmAutofit/>
          </a:bodyPr>
          <a:lstStyle>
            <a:lvl1pPr indent="12700">
              <a:defRPr sz="6300" b="1" spc="-100">
                <a:solidFill>
                  <a:srgbClr val="EC3024"/>
                </a:solidFill>
              </a:defRPr>
            </a:lvl1pPr>
          </a:lstStyle>
          <a:p>
            <a:pPr marL="0" marR="0" lvl="0" indent="12700" algn="l" defTabSz="914400" rtl="0" eaLnBrk="1" fontAlgn="auto" latinLnBrk="0" hangingPunct="1">
              <a:lnSpc>
                <a:spcPct val="80000"/>
              </a:lnSpc>
              <a:spcBef>
                <a:spcPts val="0"/>
              </a:spcBef>
              <a:spcAft>
                <a:spcPts val="0"/>
              </a:spcAft>
              <a:buClrTx/>
              <a:buSzTx/>
              <a:buFontTx/>
              <a:buNone/>
              <a:tabLst/>
              <a:defRPr/>
            </a:pPr>
            <a:endParaRPr kumimoji="0" lang="en-US" sz="2911" b="1" i="0" u="none" strike="noStrike" kern="1200" cap="none" spc="-100" normalizeH="0" baseline="0" noProof="0">
              <a:ln>
                <a:noFill/>
              </a:ln>
              <a:solidFill>
                <a:srgbClr val="EC3024"/>
              </a:solidFill>
              <a:effectLst/>
              <a:uLnTx/>
              <a:uFillTx/>
              <a:latin typeface="Helvetica"/>
              <a:ea typeface="+mn-ea"/>
              <a:cs typeface="Helvetica"/>
            </a:endParaRPr>
          </a:p>
          <a:p>
            <a:pPr marL="0" marR="0" lvl="0" indent="12700" algn="l" defTabSz="914400" rtl="0" eaLnBrk="1" fontAlgn="auto" latinLnBrk="0" hangingPunct="1">
              <a:lnSpc>
                <a:spcPct val="80000"/>
              </a:lnSpc>
              <a:spcBef>
                <a:spcPts val="0"/>
              </a:spcBef>
              <a:spcAft>
                <a:spcPts val="0"/>
              </a:spcAft>
              <a:buClrTx/>
              <a:buSzTx/>
              <a:buFontTx/>
              <a:buNone/>
              <a:tabLst/>
              <a:defRPr/>
            </a:pPr>
            <a:r>
              <a:rPr kumimoji="0" lang="en-US" sz="2911" b="1" i="0" u="none" strike="noStrike" kern="1200" cap="none" spc="-100" normalizeH="0" baseline="0" noProof="0">
                <a:ln>
                  <a:noFill/>
                </a:ln>
                <a:solidFill>
                  <a:srgbClr val="EC3024"/>
                </a:solidFill>
                <a:effectLst/>
                <a:uLnTx/>
                <a:uFillTx/>
                <a:latin typeface="Helvetica"/>
                <a:ea typeface="+mn-ea"/>
                <a:cs typeface="Helvetica"/>
              </a:rPr>
              <a:t>Some examples</a:t>
            </a:r>
          </a:p>
          <a:p>
            <a:pPr marL="0" marR="0" lvl="0" indent="12700" algn="l" defTabSz="914400" rtl="0" eaLnBrk="1" fontAlgn="auto" latinLnBrk="0" hangingPunct="1">
              <a:lnSpc>
                <a:spcPct val="80000"/>
              </a:lnSpc>
              <a:spcBef>
                <a:spcPts val="0"/>
              </a:spcBef>
              <a:spcAft>
                <a:spcPts val="0"/>
              </a:spcAft>
              <a:buClrTx/>
              <a:buSzTx/>
              <a:buFontTx/>
              <a:buNone/>
              <a:tabLst/>
              <a:defRPr/>
            </a:pPr>
            <a:endParaRPr kumimoji="0" lang="en-US" sz="2911" b="1" i="0" u="none" strike="noStrike" kern="1200" cap="none" spc="-100" normalizeH="0" baseline="0" noProof="0">
              <a:ln>
                <a:noFill/>
              </a:ln>
              <a:solidFill>
                <a:srgbClr val="EC3024"/>
              </a:solidFill>
              <a:effectLst/>
              <a:uLnTx/>
              <a:uFillTx/>
              <a:latin typeface="Helvetica"/>
              <a:ea typeface="+mn-ea"/>
              <a:cs typeface="Helvetica"/>
            </a:endParaRPr>
          </a:p>
        </p:txBody>
      </p:sp>
      <p:sp>
        <p:nvSpPr>
          <p:cNvPr id="23" name="Text Placeholder 2">
            <a:extLst>
              <a:ext uri="{FF2B5EF4-FFF2-40B4-BE49-F238E27FC236}">
                <a16:creationId xmlns:a16="http://schemas.microsoft.com/office/drawing/2014/main" id="{EF3ABCAA-63BC-F858-1646-4DFE8D6647EE}"/>
              </a:ext>
            </a:extLst>
          </p:cNvPr>
          <p:cNvSpPr txBox="1">
            <a:spLocks/>
          </p:cNvSpPr>
          <p:nvPr/>
        </p:nvSpPr>
        <p:spPr>
          <a:xfrm>
            <a:off x="383447" y="997991"/>
            <a:ext cx="4579575" cy="61854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lumMod val="50000"/>
                    <a:lumOff val="50000"/>
                  </a:prstClr>
                </a:solidFill>
                <a:effectLst/>
                <a:uLnTx/>
                <a:uFillTx/>
                <a:latin typeface="Calibri Light" panose="020F0302020204030204"/>
                <a:ea typeface="+mn-ea"/>
                <a:cs typeface="+mn-cs"/>
              </a:rPr>
              <a:t>Green and blue infrastructure plan in Pamplona. </a:t>
            </a:r>
            <a:r>
              <a:rPr kumimoji="0" lang="es-ES" sz="1600" b="1" i="0" u="none" strike="noStrike" kern="1200" cap="none" spc="0" normalizeH="0" baseline="0" noProof="0">
                <a:ln>
                  <a:noFill/>
                </a:ln>
                <a:solidFill>
                  <a:srgbClr val="A5A5A5"/>
                </a:solidFill>
                <a:effectLst/>
                <a:uLnTx/>
                <a:uFillTx/>
                <a:latin typeface="Calibri Light" panose="020F0302020204030204"/>
                <a:ea typeface="+mn-ea"/>
                <a:cs typeface="+mn-cs"/>
              </a:rPr>
              <a:t>Proyecto RUNA. Pamplona</a:t>
            </a:r>
            <a:endParaRPr kumimoji="0" lang="en-US" sz="1600" b="1" i="0" u="none" strike="noStrike" kern="1200" cap="none" spc="0" normalizeH="0" baseline="0" noProof="0">
              <a:ln>
                <a:noFill/>
              </a:ln>
              <a:solidFill>
                <a:srgbClr val="A5A5A5"/>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328179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5521-CE8D-56B8-84FF-2FBA2987CF03}"/>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6DBCCD65-60C4-1D6B-B50B-0146B3937876}"/>
              </a:ext>
            </a:extLst>
          </p:cNvPr>
          <p:cNvSpPr/>
          <p:nvPr/>
        </p:nvSpPr>
        <p:spPr>
          <a:xfrm>
            <a:off x="-3571" y="1101251"/>
            <a:ext cx="12166021" cy="57567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1D99F102-563B-C8A8-EDED-CD41D9EA29E6}"/>
              </a:ext>
            </a:extLst>
          </p:cNvPr>
          <p:cNvPicPr>
            <a:picLocks noChangeAspect="1"/>
          </p:cNvPicPr>
          <p:nvPr/>
        </p:nvPicPr>
        <p:blipFill>
          <a:blip r:embed="rId3"/>
          <a:stretch>
            <a:fillRect/>
          </a:stretch>
        </p:blipFill>
        <p:spPr>
          <a:xfrm>
            <a:off x="8086956" y="1751794"/>
            <a:ext cx="3341141" cy="2222708"/>
          </a:xfrm>
          <a:prstGeom prst="rect">
            <a:avLst/>
          </a:prstGeom>
        </p:spPr>
      </p:pic>
      <p:pic>
        <p:nvPicPr>
          <p:cNvPr id="22" name="Imagen 21">
            <a:extLst>
              <a:ext uri="{FF2B5EF4-FFF2-40B4-BE49-F238E27FC236}">
                <a16:creationId xmlns:a16="http://schemas.microsoft.com/office/drawing/2014/main" id="{01A003F2-5F87-88F0-6AD2-3B6E7957B4E8}"/>
              </a:ext>
            </a:extLst>
          </p:cNvPr>
          <p:cNvPicPr>
            <a:picLocks noChangeAspect="1"/>
          </p:cNvPicPr>
          <p:nvPr/>
        </p:nvPicPr>
        <p:blipFill>
          <a:blip r:embed="rId4"/>
          <a:stretch>
            <a:fillRect/>
          </a:stretch>
        </p:blipFill>
        <p:spPr>
          <a:xfrm>
            <a:off x="8086956" y="3974502"/>
            <a:ext cx="3321779" cy="2370006"/>
          </a:xfrm>
          <a:prstGeom prst="rect">
            <a:avLst/>
          </a:prstGeom>
        </p:spPr>
      </p:pic>
      <p:pic>
        <p:nvPicPr>
          <p:cNvPr id="7" name="Marcador de contenido 4">
            <a:extLst>
              <a:ext uri="{FF2B5EF4-FFF2-40B4-BE49-F238E27FC236}">
                <a16:creationId xmlns:a16="http://schemas.microsoft.com/office/drawing/2014/main" id="{EF7C97A3-020F-FB5E-EE2C-720BCDF891A8}"/>
              </a:ext>
            </a:extLst>
          </p:cNvPr>
          <p:cNvPicPr>
            <a:picLocks noChangeAspect="1"/>
          </p:cNvPicPr>
          <p:nvPr/>
        </p:nvPicPr>
        <p:blipFill>
          <a:blip r:embed="rId5"/>
          <a:stretch>
            <a:fillRect/>
          </a:stretch>
        </p:blipFill>
        <p:spPr>
          <a:xfrm>
            <a:off x="529489" y="1751794"/>
            <a:ext cx="7594075" cy="4592714"/>
          </a:xfrm>
          <a:prstGeom prst="rect">
            <a:avLst/>
          </a:prstGeom>
        </p:spPr>
      </p:pic>
      <p:sp>
        <p:nvSpPr>
          <p:cNvPr id="8" name="Text Placeholder 2">
            <a:extLst>
              <a:ext uri="{FF2B5EF4-FFF2-40B4-BE49-F238E27FC236}">
                <a16:creationId xmlns:a16="http://schemas.microsoft.com/office/drawing/2014/main" id="{6DA75D08-8027-B502-0699-0F6AF2B4860E}"/>
              </a:ext>
            </a:extLst>
          </p:cNvPr>
          <p:cNvSpPr txBox="1">
            <a:spLocks/>
          </p:cNvSpPr>
          <p:nvPr/>
        </p:nvSpPr>
        <p:spPr>
          <a:xfrm>
            <a:off x="562144" y="1111114"/>
            <a:ext cx="4099619" cy="61854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lumMod val="50000"/>
                    <a:lumOff val="50000"/>
                  </a:prstClr>
                </a:solidFill>
                <a:effectLst/>
                <a:uLnTx/>
                <a:uFillTx/>
                <a:latin typeface="Calibri Light" panose="020F0302020204030204"/>
                <a:ea typeface="+mn-ea"/>
                <a:cs typeface="+mn-cs"/>
              </a:rPr>
              <a:t>Updating of the UGI System in Granollers.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ES" sz="1600" b="1" i="0" u="none" strike="noStrike" kern="1200" cap="none" spc="0" normalizeH="0" baseline="0" noProof="0">
                <a:ln>
                  <a:noFill/>
                </a:ln>
                <a:solidFill>
                  <a:srgbClr val="A5A5A5"/>
                </a:solidFill>
                <a:effectLst/>
                <a:uLnTx/>
                <a:uFillTx/>
                <a:latin typeface="Calibri Light" panose="020F0302020204030204"/>
                <a:ea typeface="+mn-ea"/>
                <a:cs typeface="+mn-cs"/>
              </a:rPr>
              <a:t>FEUT. Proyecto </a:t>
            </a:r>
            <a:r>
              <a:rPr kumimoji="0" lang="es-ES" sz="1600" b="1" i="0" u="none" strike="noStrike" kern="1200" cap="none" spc="0" normalizeH="0" baseline="0" noProof="0" err="1">
                <a:ln>
                  <a:noFill/>
                </a:ln>
                <a:solidFill>
                  <a:srgbClr val="A5A5A5"/>
                </a:solidFill>
                <a:effectLst/>
                <a:uLnTx/>
                <a:uFillTx/>
                <a:latin typeface="Calibri Light" panose="020F0302020204030204"/>
                <a:ea typeface="+mn-ea"/>
                <a:cs typeface="+mn-cs"/>
              </a:rPr>
              <a:t>CoCoNat</a:t>
            </a:r>
            <a:r>
              <a:rPr kumimoji="0" lang="es-ES" sz="1600" b="1" i="0" u="none" strike="noStrike" kern="1200" cap="none" spc="0" normalizeH="0" baseline="0" noProof="0">
                <a:ln>
                  <a:noFill/>
                </a:ln>
                <a:solidFill>
                  <a:srgbClr val="A5A5A5"/>
                </a:solidFill>
                <a:effectLst/>
                <a:uLnTx/>
                <a:uFillTx/>
                <a:latin typeface="Calibri Light" panose="020F0302020204030204"/>
                <a:ea typeface="+mn-ea"/>
                <a:cs typeface="+mn-cs"/>
              </a:rPr>
              <a:t>_ Granollers</a:t>
            </a:r>
            <a:endParaRPr kumimoji="0" lang="en-US" sz="1600" b="1" i="0" u="none" strike="noStrike" kern="1200" cap="none" spc="0" normalizeH="0" baseline="0" noProof="0">
              <a:ln>
                <a:noFill/>
              </a:ln>
              <a:solidFill>
                <a:srgbClr val="A5A5A5"/>
              </a:solidFill>
              <a:effectLst/>
              <a:uLnTx/>
              <a:uFillTx/>
              <a:latin typeface="Calibri Light" panose="020F0302020204030204"/>
              <a:ea typeface="+mn-ea"/>
              <a:cs typeface="+mn-cs"/>
            </a:endParaRPr>
          </a:p>
        </p:txBody>
      </p:sp>
      <p:sp>
        <p:nvSpPr>
          <p:cNvPr id="4" name="Insert your title here">
            <a:extLst>
              <a:ext uri="{FF2B5EF4-FFF2-40B4-BE49-F238E27FC236}">
                <a16:creationId xmlns:a16="http://schemas.microsoft.com/office/drawing/2014/main" id="{820E7BBB-A288-3711-844D-4B9E793A1FE4}"/>
              </a:ext>
            </a:extLst>
          </p:cNvPr>
          <p:cNvSpPr txBox="1"/>
          <p:nvPr/>
        </p:nvSpPr>
        <p:spPr>
          <a:xfrm>
            <a:off x="414837" y="304779"/>
            <a:ext cx="4671541" cy="806335"/>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rmAutofit/>
          </a:bodyPr>
          <a:lstStyle>
            <a:lvl1pPr indent="12700">
              <a:defRPr sz="6300" b="1" spc="-100">
                <a:solidFill>
                  <a:srgbClr val="EC3024"/>
                </a:solidFill>
              </a:defRPr>
            </a:lvl1pPr>
          </a:lstStyle>
          <a:p>
            <a:pPr marL="0" marR="0" lvl="0" indent="12700" algn="l" defTabSz="914400" rtl="0" eaLnBrk="1" fontAlgn="auto" latinLnBrk="0" hangingPunct="1">
              <a:lnSpc>
                <a:spcPct val="80000"/>
              </a:lnSpc>
              <a:spcBef>
                <a:spcPts val="0"/>
              </a:spcBef>
              <a:spcAft>
                <a:spcPts val="0"/>
              </a:spcAft>
              <a:buClrTx/>
              <a:buSzTx/>
              <a:buFontTx/>
              <a:buNone/>
              <a:tabLst/>
              <a:defRPr/>
            </a:pPr>
            <a:endParaRPr kumimoji="0" lang="en-US" sz="2911" b="1" i="0" u="none" strike="noStrike" kern="1200" cap="none" spc="-100" normalizeH="0" baseline="0" noProof="0">
              <a:ln>
                <a:noFill/>
              </a:ln>
              <a:solidFill>
                <a:srgbClr val="EC3024"/>
              </a:solidFill>
              <a:effectLst/>
              <a:uLnTx/>
              <a:uFillTx/>
              <a:latin typeface="Helvetica"/>
              <a:ea typeface="+mn-ea"/>
              <a:cs typeface="Helvetica"/>
            </a:endParaRPr>
          </a:p>
          <a:p>
            <a:pPr marL="0" marR="0" lvl="0" indent="12700" algn="l" defTabSz="914400" rtl="0" eaLnBrk="1" fontAlgn="auto" latinLnBrk="0" hangingPunct="1">
              <a:lnSpc>
                <a:spcPct val="80000"/>
              </a:lnSpc>
              <a:spcBef>
                <a:spcPts val="0"/>
              </a:spcBef>
              <a:spcAft>
                <a:spcPts val="0"/>
              </a:spcAft>
              <a:buClrTx/>
              <a:buSzTx/>
              <a:buFontTx/>
              <a:buNone/>
              <a:tabLst/>
              <a:defRPr/>
            </a:pPr>
            <a:r>
              <a:rPr kumimoji="0" lang="en-US" sz="2911" b="1" i="0" u="none" strike="noStrike" kern="1200" cap="none" spc="-100" normalizeH="0" baseline="0" noProof="0">
                <a:ln>
                  <a:noFill/>
                </a:ln>
                <a:solidFill>
                  <a:srgbClr val="EC3024"/>
                </a:solidFill>
                <a:effectLst/>
                <a:uLnTx/>
                <a:uFillTx/>
                <a:latin typeface="Helvetica"/>
                <a:ea typeface="+mn-ea"/>
                <a:cs typeface="Helvetica"/>
              </a:rPr>
              <a:t>Some examples</a:t>
            </a:r>
          </a:p>
          <a:p>
            <a:pPr marL="0" marR="0" lvl="0" indent="12700" algn="l" defTabSz="914400" rtl="0" eaLnBrk="1" fontAlgn="auto" latinLnBrk="0" hangingPunct="1">
              <a:lnSpc>
                <a:spcPct val="80000"/>
              </a:lnSpc>
              <a:spcBef>
                <a:spcPts val="0"/>
              </a:spcBef>
              <a:spcAft>
                <a:spcPts val="0"/>
              </a:spcAft>
              <a:buClrTx/>
              <a:buSzTx/>
              <a:buFontTx/>
              <a:buNone/>
              <a:tabLst/>
              <a:defRPr/>
            </a:pPr>
            <a:endParaRPr kumimoji="0" lang="en-US" sz="2911" b="1" i="0" u="none" strike="noStrike" kern="1200" cap="none" spc="-100" normalizeH="0" baseline="0" noProof="0">
              <a:ln>
                <a:noFill/>
              </a:ln>
              <a:solidFill>
                <a:srgbClr val="EC3024"/>
              </a:solidFill>
              <a:effectLst/>
              <a:uLnTx/>
              <a:uFillTx/>
              <a:latin typeface="Helvetica"/>
              <a:ea typeface="+mn-ea"/>
              <a:cs typeface="Helvetica"/>
            </a:endParaRPr>
          </a:p>
        </p:txBody>
      </p:sp>
      <p:pic>
        <p:nvPicPr>
          <p:cNvPr id="20" name="Imagen 19">
            <a:extLst>
              <a:ext uri="{FF2B5EF4-FFF2-40B4-BE49-F238E27FC236}">
                <a16:creationId xmlns:a16="http://schemas.microsoft.com/office/drawing/2014/main" id="{382AD4E9-887A-E6D6-6751-B01BBA2024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866" y="1729654"/>
            <a:ext cx="2432742" cy="1548712"/>
          </a:xfrm>
          <a:prstGeom prst="rect">
            <a:avLst/>
          </a:prstGeom>
        </p:spPr>
      </p:pic>
    </p:spTree>
    <p:extLst>
      <p:ext uri="{BB962C8B-B14F-4D97-AF65-F5344CB8AC3E}">
        <p14:creationId xmlns:p14="http://schemas.microsoft.com/office/powerpoint/2010/main" val="1835131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33C860-9A9B-CB50-89BB-7821658200F3}"/>
              </a:ext>
            </a:extLst>
          </p:cNvPr>
          <p:cNvSpPr>
            <a:spLocks noGrp="1"/>
          </p:cNvSpPr>
          <p:nvPr>
            <p:ph idx="1"/>
          </p:nvPr>
        </p:nvSpPr>
        <p:spPr>
          <a:xfrm>
            <a:off x="6591316" y="1988840"/>
            <a:ext cx="4896544" cy="3264363"/>
          </a:xfrm>
          <a:ln w="19050">
            <a:solidFill>
              <a:schemeClr val="accent6">
                <a:lumMod val="75000"/>
              </a:schemeClr>
            </a:solidFill>
          </a:ln>
        </p:spPr>
        <p:txBody>
          <a:bodyPr>
            <a:normAutofit/>
          </a:bodyPr>
          <a:lstStyle/>
          <a:p>
            <a:pPr marL="0" indent="0" algn="ctr">
              <a:buNone/>
            </a:pPr>
            <a:r>
              <a:rPr lang="es-ES" sz="2400">
                <a:hlinkClick r:id="" action="ppaction://noaction"/>
              </a:rPr>
              <a:t>www.fundacion-biodiversidad.es</a:t>
            </a:r>
          </a:p>
          <a:p>
            <a:pPr marL="0" indent="0">
              <a:buNone/>
            </a:pPr>
            <a:r>
              <a:rPr lang="es-ES" sz="2400" err="1">
                <a:latin typeface="Calibri" panose="020F0502020204030204" pitchFamily="34" charset="0"/>
                <a:ea typeface="Calibri" panose="020F0502020204030204" pitchFamily="34" charset="0"/>
                <a:cs typeface="Calibri" panose="020F0502020204030204" pitchFamily="34" charset="0"/>
              </a:rPr>
              <a:t>Renaturalization</a:t>
            </a:r>
            <a:r>
              <a:rPr lang="es-ES" sz="2400">
                <a:latin typeface="Calibri" panose="020F0502020204030204" pitchFamily="34" charset="0"/>
                <a:ea typeface="Calibri" panose="020F0502020204030204" pitchFamily="34" charset="0"/>
                <a:cs typeface="Calibri" panose="020F0502020204030204" pitchFamily="34" charset="0"/>
              </a:rPr>
              <a:t> and </a:t>
            </a:r>
            <a:r>
              <a:rPr lang="es-ES" sz="2400" err="1">
                <a:latin typeface="Calibri" panose="020F0502020204030204" pitchFamily="34" charset="0"/>
                <a:ea typeface="Calibri" panose="020F0502020204030204" pitchFamily="34" charset="0"/>
                <a:cs typeface="Calibri" panose="020F0502020204030204" pitchFamily="34" charset="0"/>
              </a:rPr>
              <a:t>urban</a:t>
            </a:r>
            <a:r>
              <a:rPr lang="es-ES" sz="2400">
                <a:latin typeface="Calibri" panose="020F0502020204030204" pitchFamily="34" charset="0"/>
                <a:ea typeface="Calibri" panose="020F0502020204030204" pitchFamily="34" charset="0"/>
                <a:cs typeface="Calibri" panose="020F0502020204030204" pitchFamily="34" charset="0"/>
              </a:rPr>
              <a:t> </a:t>
            </a:r>
            <a:r>
              <a:rPr lang="es-ES" sz="2400" err="1">
                <a:latin typeface="Calibri" panose="020F0502020204030204" pitchFamily="34" charset="0"/>
                <a:ea typeface="Calibri" panose="020F0502020204030204" pitchFamily="34" charset="0"/>
                <a:cs typeface="Calibri" panose="020F0502020204030204" pitchFamily="34" charset="0"/>
              </a:rPr>
              <a:t>resilience</a:t>
            </a:r>
            <a:r>
              <a:rPr lang="es-ES" sz="2400">
                <a:latin typeface="Calibri" panose="020F0502020204030204" pitchFamily="34" charset="0"/>
                <a:ea typeface="Calibri" panose="020F0502020204030204" pitchFamily="34" charset="0"/>
                <a:cs typeface="Calibri" panose="020F0502020204030204" pitchFamily="34" charset="0"/>
              </a:rPr>
              <a:t> </a:t>
            </a:r>
            <a:r>
              <a:rPr lang="es-ES" sz="2400" err="1">
                <a:latin typeface="Calibri" panose="020F0502020204030204" pitchFamily="34" charset="0"/>
                <a:ea typeface="Calibri" panose="020F0502020204030204" pitchFamily="34" charset="0"/>
                <a:cs typeface="Calibri" panose="020F0502020204030204" pitchFamily="34" charset="0"/>
              </a:rPr>
              <a:t>calls</a:t>
            </a:r>
            <a:endParaRPr lang="es-ES" sz="2400"/>
          </a:p>
          <a:p>
            <a:r>
              <a:rPr lang="en-US" sz="2400">
                <a:latin typeface="Calibri" panose="020F0502020204030204" pitchFamily="34" charset="0"/>
                <a:cs typeface="Calibri" panose="020F0502020204030204" pitchFamily="34" charset="0"/>
              </a:rPr>
              <a:t>“Guidance for measuring and monitoring indicators for re-</a:t>
            </a:r>
            <a:r>
              <a:rPr lang="en-US" sz="2400" err="1">
                <a:latin typeface="Calibri" panose="020F0502020204030204" pitchFamily="34" charset="0"/>
                <a:cs typeface="Calibri" panose="020F0502020204030204" pitchFamily="34" charset="0"/>
              </a:rPr>
              <a:t>naturalisation</a:t>
            </a:r>
            <a:r>
              <a:rPr lang="en-US" sz="2400">
                <a:latin typeface="Calibri" panose="020F0502020204030204" pitchFamily="34" charset="0"/>
                <a:cs typeface="Calibri" panose="020F0502020204030204" pitchFamily="34" charset="0"/>
              </a:rPr>
              <a:t> and resilience projects in Spanish cities” </a:t>
            </a:r>
            <a:endParaRPr lang="es-ES" sz="2400">
              <a:latin typeface="Calibri" panose="020F0502020204030204" pitchFamily="34" charset="0"/>
              <a:cs typeface="Calibri" panose="020F0502020204030204" pitchFamily="34" charset="0"/>
            </a:endParaRPr>
          </a:p>
          <a:p>
            <a:r>
              <a:rPr lang="es-ES" sz="2400">
                <a:latin typeface="Calibri" panose="020F0502020204030204" pitchFamily="34" charset="0"/>
                <a:cs typeface="Calibri" panose="020F0502020204030204" pitchFamily="34" charset="0"/>
              </a:rPr>
              <a:t> </a:t>
            </a:r>
            <a:r>
              <a:rPr lang="es-ES" sz="2400" err="1">
                <a:latin typeface="Calibri" panose="020F0502020204030204" pitchFamily="34" charset="0"/>
                <a:cs typeface="Calibri" panose="020F0502020204030204" pitchFamily="34" charset="0"/>
              </a:rPr>
              <a:t>Indicator</a:t>
            </a:r>
            <a:r>
              <a:rPr lang="es-ES" sz="2400">
                <a:latin typeface="Calibri" panose="020F0502020204030204" pitchFamily="34" charset="0"/>
                <a:cs typeface="Calibri" panose="020F0502020204030204" pitchFamily="34" charset="0"/>
              </a:rPr>
              <a:t> Matrix </a:t>
            </a:r>
          </a:p>
        </p:txBody>
      </p:sp>
      <p:pic>
        <p:nvPicPr>
          <p:cNvPr id="4" name="Imagen 3">
            <a:extLst>
              <a:ext uri="{FF2B5EF4-FFF2-40B4-BE49-F238E27FC236}">
                <a16:creationId xmlns:a16="http://schemas.microsoft.com/office/drawing/2014/main" id="{36345BEE-4BED-9ACF-A003-AE14C33456C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4772" y="977756"/>
            <a:ext cx="5011228" cy="4563796"/>
          </a:xfrm>
          <a:prstGeom prst="rect">
            <a:avLst/>
          </a:prstGeom>
        </p:spPr>
      </p:pic>
      <p:sp>
        <p:nvSpPr>
          <p:cNvPr id="5" name="Elipse 4">
            <a:extLst>
              <a:ext uri="{FF2B5EF4-FFF2-40B4-BE49-F238E27FC236}">
                <a16:creationId xmlns:a16="http://schemas.microsoft.com/office/drawing/2014/main" id="{69333BD9-DFBE-3CC1-6425-652AD0335520}"/>
              </a:ext>
            </a:extLst>
          </p:cNvPr>
          <p:cNvSpPr/>
          <p:nvPr/>
        </p:nvSpPr>
        <p:spPr>
          <a:xfrm>
            <a:off x="4079776" y="4773150"/>
            <a:ext cx="1056117" cy="480053"/>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 name="Conector recto de flecha 6">
            <a:extLst>
              <a:ext uri="{FF2B5EF4-FFF2-40B4-BE49-F238E27FC236}">
                <a16:creationId xmlns:a16="http://schemas.microsoft.com/office/drawing/2014/main" id="{98B503C3-6377-729B-1974-7031B6A14821}"/>
              </a:ext>
            </a:extLst>
          </p:cNvPr>
          <p:cNvCxnSpPr>
            <a:cxnSpLocks/>
          </p:cNvCxnSpPr>
          <p:nvPr/>
        </p:nvCxnSpPr>
        <p:spPr>
          <a:xfrm flipV="1">
            <a:off x="5135894" y="4389107"/>
            <a:ext cx="1455423" cy="480053"/>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909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sert your title here">
            <a:extLst>
              <a:ext uri="{FF2B5EF4-FFF2-40B4-BE49-F238E27FC236}">
                <a16:creationId xmlns:a16="http://schemas.microsoft.com/office/drawing/2014/main" id="{AA30FA56-7188-F912-F490-8E63903B7068}"/>
              </a:ext>
            </a:extLst>
          </p:cNvPr>
          <p:cNvSpPr txBox="1"/>
          <p:nvPr/>
        </p:nvSpPr>
        <p:spPr>
          <a:xfrm>
            <a:off x="808241" y="1003982"/>
            <a:ext cx="6358103" cy="57171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rmAutofit fontScale="92500" lnSpcReduction="20000"/>
          </a:bodyPr>
          <a:lstStyle>
            <a:lvl1pPr indent="12700">
              <a:defRPr sz="6300" b="1" spc="-100">
                <a:solidFill>
                  <a:srgbClr val="EC3024"/>
                </a:solidFill>
              </a:defRPr>
            </a:lvl1pPr>
          </a:lstStyle>
          <a:p>
            <a:pPr marL="0" marR="0" lvl="0" indent="12700" algn="l" defTabSz="914400" rtl="0" eaLnBrk="1" fontAlgn="auto" latinLnBrk="0" hangingPunct="1">
              <a:lnSpc>
                <a:spcPct val="80000"/>
              </a:lnSpc>
              <a:spcBef>
                <a:spcPts val="0"/>
              </a:spcBef>
              <a:spcAft>
                <a:spcPts val="0"/>
              </a:spcAft>
              <a:buClrTx/>
              <a:buSzTx/>
              <a:buFontTx/>
              <a:buNone/>
              <a:tabLst/>
              <a:defRPr/>
            </a:pPr>
            <a:endParaRPr kumimoji="0" lang="en-US" sz="2911" b="1" i="0" u="none" strike="noStrike" kern="1200" cap="none" spc="-100" normalizeH="0" baseline="0" noProof="0">
              <a:ln>
                <a:noFill/>
              </a:ln>
              <a:solidFill>
                <a:srgbClr val="EC3024"/>
              </a:solidFill>
              <a:effectLst/>
              <a:uLnTx/>
              <a:uFillTx/>
              <a:latin typeface="Helvetica"/>
              <a:ea typeface="+mn-ea"/>
              <a:cs typeface="Helvetica"/>
            </a:endParaRPr>
          </a:p>
          <a:p>
            <a:pPr marL="0" marR="0" lvl="0" indent="12700" algn="l" defTabSz="914400" rtl="0" eaLnBrk="1" fontAlgn="auto" latinLnBrk="0" hangingPunct="1">
              <a:lnSpc>
                <a:spcPct val="80000"/>
              </a:lnSpc>
              <a:spcBef>
                <a:spcPts val="0"/>
              </a:spcBef>
              <a:spcAft>
                <a:spcPts val="0"/>
              </a:spcAft>
              <a:buClrTx/>
              <a:buSzTx/>
              <a:buFontTx/>
              <a:buNone/>
              <a:tabLst/>
              <a:defRPr/>
            </a:pPr>
            <a:r>
              <a:rPr kumimoji="0" lang="en-US" sz="2911" b="1" i="0" u="none" strike="noStrike" kern="1200" cap="none" spc="-100" normalizeH="0" baseline="0" noProof="0">
                <a:ln>
                  <a:noFill/>
                </a:ln>
                <a:solidFill>
                  <a:srgbClr val="EC3024"/>
                </a:solidFill>
                <a:effectLst/>
                <a:uLnTx/>
                <a:uFillTx/>
                <a:latin typeface="Helvetica"/>
                <a:ea typeface="+mn-ea"/>
                <a:cs typeface="Helvetica"/>
              </a:rPr>
              <a:t>Indicators system</a:t>
            </a:r>
          </a:p>
          <a:p>
            <a:pPr marL="0" marR="0" lvl="0" indent="12700" algn="l" defTabSz="914400" rtl="0" eaLnBrk="1" fontAlgn="auto" latinLnBrk="0" hangingPunct="1">
              <a:lnSpc>
                <a:spcPct val="80000"/>
              </a:lnSpc>
              <a:spcBef>
                <a:spcPts val="0"/>
              </a:spcBef>
              <a:spcAft>
                <a:spcPts val="0"/>
              </a:spcAft>
              <a:buClrTx/>
              <a:buSzTx/>
              <a:buFontTx/>
              <a:buNone/>
              <a:tabLst/>
              <a:defRPr/>
            </a:pPr>
            <a:endParaRPr kumimoji="0" lang="en-US" sz="2911" b="1" i="0" u="none" strike="noStrike" kern="1200" cap="none" spc="-100" normalizeH="0" baseline="0" noProof="0">
              <a:ln>
                <a:noFill/>
              </a:ln>
              <a:solidFill>
                <a:srgbClr val="EC3024"/>
              </a:solidFill>
              <a:effectLst/>
              <a:uLnTx/>
              <a:uFillTx/>
              <a:latin typeface="Helvetica"/>
              <a:ea typeface="+mn-ea"/>
              <a:cs typeface="Helvetica"/>
            </a:endParaRPr>
          </a:p>
        </p:txBody>
      </p:sp>
      <p:pic>
        <p:nvPicPr>
          <p:cNvPr id="5" name="Imagen 4">
            <a:extLst>
              <a:ext uri="{FF2B5EF4-FFF2-40B4-BE49-F238E27FC236}">
                <a16:creationId xmlns:a16="http://schemas.microsoft.com/office/drawing/2014/main" id="{33D60300-62A0-3019-AD49-298492F860E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08241" y="1860884"/>
            <a:ext cx="10533471" cy="3721769"/>
          </a:xfrm>
          <a:prstGeom prst="rect">
            <a:avLst/>
          </a:prstGeom>
        </p:spPr>
      </p:pic>
    </p:spTree>
    <p:extLst>
      <p:ext uri="{BB962C8B-B14F-4D97-AF65-F5344CB8AC3E}">
        <p14:creationId xmlns:p14="http://schemas.microsoft.com/office/powerpoint/2010/main" val="4012865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A66E9-6B3D-D009-8A83-B60E2A9315C5}"/>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C1DD4F77-AE86-7376-DBA8-C2D9EA127779}"/>
              </a:ext>
            </a:extLst>
          </p:cNvPr>
          <p:cNvSpPr txBox="1"/>
          <p:nvPr/>
        </p:nvSpPr>
        <p:spPr>
          <a:xfrm>
            <a:off x="721342" y="1037408"/>
            <a:ext cx="11250223" cy="52322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CC9900"/>
                </a:solidFill>
                <a:effectLst/>
                <a:uLnTx/>
                <a:uFillTx/>
                <a:latin typeface="Helvetica" panose="020B0604020202020204" pitchFamily="34" charset="0"/>
                <a:ea typeface="Source Serif Pro" panose="02040603050405020204" pitchFamily="18" charset="0"/>
                <a:cs typeface="Helvetica" panose="020B0604020202020204" pitchFamily="34" charset="0"/>
              </a:rPr>
              <a:t> </a:t>
            </a:r>
            <a:r>
              <a:rPr kumimoji="0" lang="es-ES" sz="2800" b="1" i="0" u="none" strike="noStrike" kern="1200" cap="none" spc="0" normalizeH="0" baseline="0" noProof="0" err="1">
                <a:ln>
                  <a:noFill/>
                </a:ln>
                <a:solidFill>
                  <a:srgbClr val="CC9900"/>
                </a:solidFill>
                <a:effectLst/>
                <a:uLnTx/>
                <a:uFillTx/>
                <a:latin typeface="Helvetica" panose="020B0604020202020204" pitchFamily="34" charset="0"/>
                <a:ea typeface="Source Serif Pro" panose="02040603050405020204" pitchFamily="18" charset="0"/>
                <a:cs typeface="Helvetica" panose="020B0604020202020204" pitchFamily="34" charset="0"/>
              </a:rPr>
              <a:t>Ecological</a:t>
            </a:r>
            <a:r>
              <a:rPr kumimoji="0" lang="es-ES" sz="2800" b="1" i="0" u="none" strike="noStrike" kern="1200" cap="none" spc="0" normalizeH="0" baseline="0" noProof="0">
                <a:ln>
                  <a:noFill/>
                </a:ln>
                <a:solidFill>
                  <a:srgbClr val="CC9900"/>
                </a:solidFill>
                <a:effectLst/>
                <a:uLnTx/>
                <a:uFillTx/>
                <a:latin typeface="Helvetica" panose="020B0604020202020204" pitchFamily="34" charset="0"/>
                <a:ea typeface="Source Serif Pro" panose="02040603050405020204" pitchFamily="18" charset="0"/>
                <a:cs typeface="Helvetica" panose="020B0604020202020204" pitchFamily="34" charset="0"/>
              </a:rPr>
              <a:t> </a:t>
            </a:r>
            <a:r>
              <a:rPr kumimoji="0" lang="es-ES" sz="2800" b="1" i="0" u="none" strike="noStrike" kern="1200" cap="none" spc="0" normalizeH="0" baseline="0" noProof="0" err="1">
                <a:ln>
                  <a:noFill/>
                </a:ln>
                <a:solidFill>
                  <a:srgbClr val="CC9900"/>
                </a:solidFill>
                <a:effectLst/>
                <a:uLnTx/>
                <a:uFillTx/>
                <a:latin typeface="Helvetica" panose="020B0604020202020204" pitchFamily="34" charset="0"/>
                <a:ea typeface="Source Serif Pro" panose="02040603050405020204" pitchFamily="18" charset="0"/>
                <a:cs typeface="Helvetica" panose="020B0604020202020204" pitchFamily="34" charset="0"/>
              </a:rPr>
              <a:t>connectivity</a:t>
            </a:r>
            <a:endParaRPr kumimoji="0" lang="es-ES" sz="2800" b="1" i="0" u="none" strike="noStrike" kern="1200" cap="none" spc="0" normalizeH="0" baseline="0" noProof="0">
              <a:ln>
                <a:noFill/>
              </a:ln>
              <a:solidFill>
                <a:srgbClr val="CC9900"/>
              </a:solidFill>
              <a:effectLst/>
              <a:uLnTx/>
              <a:uFillTx/>
              <a:latin typeface="Helvetica" panose="020B0604020202020204" pitchFamily="34" charset="0"/>
              <a:ea typeface="Source Serif Pro" panose="02040603050405020204" pitchFamily="18" charset="0"/>
              <a:cs typeface="Helvetica" panose="020B0604020202020204" pitchFamily="34" charset="0"/>
            </a:endParaRPr>
          </a:p>
        </p:txBody>
      </p:sp>
      <p:sp>
        <p:nvSpPr>
          <p:cNvPr id="8" name="CuadroTexto 7">
            <a:extLst>
              <a:ext uri="{FF2B5EF4-FFF2-40B4-BE49-F238E27FC236}">
                <a16:creationId xmlns:a16="http://schemas.microsoft.com/office/drawing/2014/main" id="{9178A858-D138-0BD4-0162-439DE639A541}"/>
              </a:ext>
            </a:extLst>
          </p:cNvPr>
          <p:cNvSpPr txBox="1"/>
          <p:nvPr/>
        </p:nvSpPr>
        <p:spPr>
          <a:xfrm>
            <a:off x="7422180" y="1763929"/>
            <a:ext cx="399013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Urban </a:t>
            </a: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tree</a:t>
            </a: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 </a:t>
            </a: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cover</a:t>
            </a:r>
            <a:endPar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It is recommended to calculate it based on available resources</a:t>
            </a:r>
            <a:r>
              <a:rPr kumimoji="0" lang="es-ES" sz="20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 (LIDAR, I-</a:t>
            </a:r>
            <a:r>
              <a:rPr kumimoji="0" lang="es-ES" sz="2000" b="0" i="1"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Tree</a:t>
            </a:r>
            <a:r>
              <a:rPr kumimoji="0" lang="es-ES" sz="20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 etc.) </a:t>
            </a:r>
          </a:p>
        </p:txBody>
      </p:sp>
      <p:pic>
        <p:nvPicPr>
          <p:cNvPr id="2" name="Imagen 1">
            <a:extLst>
              <a:ext uri="{FF2B5EF4-FFF2-40B4-BE49-F238E27FC236}">
                <a16:creationId xmlns:a16="http://schemas.microsoft.com/office/drawing/2014/main" id="{FDDDF7AA-BEE3-996D-AF94-9011A44D7C99}"/>
              </a:ext>
            </a:extLst>
          </p:cNvPr>
          <p:cNvPicPr>
            <a:picLocks noChangeAspect="1"/>
          </p:cNvPicPr>
          <p:nvPr/>
        </p:nvPicPr>
        <p:blipFill>
          <a:blip r:embed="rId3"/>
          <a:stretch>
            <a:fillRect/>
          </a:stretch>
        </p:blipFill>
        <p:spPr>
          <a:xfrm>
            <a:off x="910415" y="1763929"/>
            <a:ext cx="6381033" cy="3937785"/>
          </a:xfrm>
          <a:prstGeom prst="rect">
            <a:avLst/>
          </a:prstGeom>
        </p:spPr>
      </p:pic>
      <p:pic>
        <p:nvPicPr>
          <p:cNvPr id="3" name="Imagen 2">
            <a:extLst>
              <a:ext uri="{FF2B5EF4-FFF2-40B4-BE49-F238E27FC236}">
                <a16:creationId xmlns:a16="http://schemas.microsoft.com/office/drawing/2014/main" id="{BBA14480-8E6E-F31C-4814-A275484A3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7752" y="3257635"/>
            <a:ext cx="3839197" cy="2444079"/>
          </a:xfrm>
          <a:prstGeom prst="rect">
            <a:avLst/>
          </a:prstGeom>
        </p:spPr>
      </p:pic>
      <p:sp>
        <p:nvSpPr>
          <p:cNvPr id="9" name="CuadroTexto 8">
            <a:extLst>
              <a:ext uri="{FF2B5EF4-FFF2-40B4-BE49-F238E27FC236}">
                <a16:creationId xmlns:a16="http://schemas.microsoft.com/office/drawing/2014/main" id="{E17FBF93-03AE-5197-3076-1A47148A889B}"/>
              </a:ext>
            </a:extLst>
          </p:cNvPr>
          <p:cNvSpPr txBox="1"/>
          <p:nvPr/>
        </p:nvSpPr>
        <p:spPr>
          <a:xfrm>
            <a:off x="854111" y="5157943"/>
            <a:ext cx="2933700" cy="5849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67" b="1" i="0" u="none" strike="noStrike" kern="1200" cap="none" spc="0" normalizeH="0" baseline="0" noProof="0">
                <a:ln>
                  <a:noFill/>
                </a:ln>
                <a:solidFill>
                  <a:srgbClr val="74A485"/>
                </a:solidFill>
                <a:effectLst/>
                <a:uLnTx/>
                <a:uFillTx/>
                <a:latin typeface="Montserrat" panose="00000500000000000000" pitchFamily="2" charset="0"/>
                <a:ea typeface="+mn-ea"/>
                <a:cs typeface="+mn-cs"/>
              </a:rPr>
              <a:t>GRANOLLERS </a:t>
            </a:r>
            <a:endParaRPr kumimoji="0" lang="es-ES" sz="1067" b="0" i="0" u="none" strike="noStrike" kern="1200" cap="none" spc="0" normalizeH="0" baseline="0" noProof="0">
              <a:ln>
                <a:noFill/>
              </a:ln>
              <a:solidFill>
                <a:srgbClr val="74A485"/>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67" b="1" i="0" u="none" strike="noStrike" kern="1200" cap="none" spc="0" normalizeH="0" baseline="0" noProof="0">
                <a:ln>
                  <a:noFill/>
                </a:ln>
                <a:solidFill>
                  <a:srgbClr val="000000"/>
                </a:solidFill>
                <a:effectLst/>
                <a:uLnTx/>
                <a:uFillTx/>
                <a:latin typeface="Montserrat" panose="00000500000000000000" pitchFamily="2" charset="0"/>
                <a:ea typeface="+mn-ea"/>
                <a:cs typeface="+mn-cs"/>
              </a:rPr>
              <a:t>Propuesta final </a:t>
            </a:r>
            <a:endParaRPr kumimoji="0" lang="es-ES" sz="1067" b="0" i="0" u="none" strike="noStrike" kern="1200" cap="none" spc="0" normalizeH="0" baseline="0" noProof="0">
              <a:ln>
                <a:noFill/>
              </a:ln>
              <a:solidFill>
                <a:srgbClr val="000000"/>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67"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15.938 árboles en la vía pública </a:t>
            </a:r>
            <a:r>
              <a:rPr kumimoji="0" lang="es-ES" sz="1067" b="1" i="0" u="none" strike="noStrike" kern="1200" cap="none" spc="0" normalizeH="0" baseline="0" noProof="0">
                <a:ln>
                  <a:noFill/>
                </a:ln>
                <a:solidFill>
                  <a:srgbClr val="699F7B"/>
                </a:solidFill>
                <a:effectLst/>
                <a:uLnTx/>
                <a:uFillTx/>
                <a:latin typeface="Montserrat" panose="00000500000000000000" pitchFamily="2" charset="0"/>
                <a:ea typeface="+mn-ea"/>
                <a:cs typeface="+mn-cs"/>
              </a:rPr>
              <a:t>+113% </a:t>
            </a:r>
            <a:endParaRPr kumimoji="0" lang="es-ES"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1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EE20898-B8C0-F7C4-9A49-10C1411706BA}"/>
              </a:ext>
            </a:extLst>
          </p:cNvPr>
          <p:cNvSpPr txBox="1"/>
          <p:nvPr/>
        </p:nvSpPr>
        <p:spPr>
          <a:xfrm>
            <a:off x="6969021" y="5269400"/>
            <a:ext cx="4203804" cy="502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Urban green infrastructure strategy of Sant Boi. Barcelona. Sant Boi Breathes Project</a:t>
            </a:r>
            <a:endParaRPr kumimoji="0" lang="es-ES" sz="1333"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8BBCE8BB-281C-4E10-7580-923F1631662E}"/>
              </a:ext>
            </a:extLst>
          </p:cNvPr>
          <p:cNvSpPr txBox="1"/>
          <p:nvPr/>
        </p:nvSpPr>
        <p:spPr>
          <a:xfrm>
            <a:off x="602585" y="960143"/>
            <a:ext cx="11250223" cy="52322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DF4E8C"/>
                </a:solidFill>
                <a:effectLst/>
                <a:uLnTx/>
                <a:uFillTx/>
                <a:latin typeface="Helvetica" panose="020B0604020202020204" pitchFamily="34" charset="0"/>
                <a:ea typeface="Source Serif Pro" panose="02040603050405020204" pitchFamily="18" charset="0"/>
                <a:cs typeface="Helvetica" panose="020B0604020202020204" pitchFamily="34" charset="0"/>
              </a:rPr>
              <a:t>Social-</a:t>
            </a:r>
            <a:r>
              <a:rPr kumimoji="0" lang="es-ES" sz="2800" b="1" i="0" u="none" strike="noStrike" kern="1200" cap="none" spc="0" normalizeH="0" baseline="0" noProof="0" err="1">
                <a:ln>
                  <a:noFill/>
                </a:ln>
                <a:solidFill>
                  <a:srgbClr val="DF4E8C"/>
                </a:solidFill>
                <a:effectLst/>
                <a:uLnTx/>
                <a:uFillTx/>
                <a:latin typeface="Helvetica" panose="020B0604020202020204" pitchFamily="34" charset="0"/>
                <a:ea typeface="Source Serif Pro" panose="02040603050405020204" pitchFamily="18" charset="0"/>
                <a:cs typeface="Helvetica" panose="020B0604020202020204" pitchFamily="34" charset="0"/>
              </a:rPr>
              <a:t>Economic</a:t>
            </a:r>
            <a:r>
              <a:rPr kumimoji="0" lang="es-ES" sz="2800" b="1" i="0" u="none" strike="noStrike" kern="1200" cap="none" spc="0" normalizeH="0" baseline="0" noProof="0">
                <a:ln>
                  <a:noFill/>
                </a:ln>
                <a:solidFill>
                  <a:srgbClr val="DF4E8C"/>
                </a:solidFill>
                <a:effectLst/>
                <a:uLnTx/>
                <a:uFillTx/>
                <a:latin typeface="Helvetica" panose="020B0604020202020204" pitchFamily="34" charset="0"/>
                <a:ea typeface="Source Serif Pro" panose="02040603050405020204" pitchFamily="18" charset="0"/>
                <a:cs typeface="Helvetica" panose="020B0604020202020204" pitchFamily="34" charset="0"/>
              </a:rPr>
              <a:t> </a:t>
            </a:r>
            <a:r>
              <a:rPr kumimoji="0" lang="es-ES" sz="2800" b="1" i="0" u="none" strike="noStrike" kern="1200" cap="none" spc="0" normalizeH="0" baseline="0" noProof="0" err="1">
                <a:ln>
                  <a:noFill/>
                </a:ln>
                <a:solidFill>
                  <a:srgbClr val="DF4E8C"/>
                </a:solidFill>
                <a:effectLst/>
                <a:uLnTx/>
                <a:uFillTx/>
                <a:latin typeface="Helvetica" panose="020B0604020202020204" pitchFamily="34" charset="0"/>
                <a:ea typeface="Source Serif Pro" panose="02040603050405020204" pitchFamily="18" charset="0"/>
                <a:cs typeface="Helvetica" panose="020B0604020202020204" pitchFamily="34" charset="0"/>
              </a:rPr>
              <a:t>co-benefits</a:t>
            </a:r>
            <a:endParaRPr kumimoji="0" lang="es-ES" sz="2800" b="1" i="0" u="none" strike="noStrike" kern="1200" cap="none" spc="0" normalizeH="0" baseline="0" noProof="0">
              <a:ln>
                <a:noFill/>
              </a:ln>
              <a:solidFill>
                <a:srgbClr val="DF4E8C"/>
              </a:solidFill>
              <a:effectLst/>
              <a:uLnTx/>
              <a:uFillTx/>
              <a:latin typeface="Helvetica" panose="020B0604020202020204" pitchFamily="34" charset="0"/>
              <a:ea typeface="Source Serif Pro" panose="02040603050405020204" pitchFamily="18" charset="0"/>
              <a:cs typeface="Helvetica" panose="020B0604020202020204" pitchFamily="34" charset="0"/>
            </a:endParaRPr>
          </a:p>
        </p:txBody>
      </p:sp>
      <p:sp>
        <p:nvSpPr>
          <p:cNvPr id="8" name="CuadroTexto 7">
            <a:extLst>
              <a:ext uri="{FF2B5EF4-FFF2-40B4-BE49-F238E27FC236}">
                <a16:creationId xmlns:a16="http://schemas.microsoft.com/office/drawing/2014/main" id="{69CE6914-6A8B-7140-FF9E-A95D2AB01BF9}"/>
              </a:ext>
            </a:extLst>
          </p:cNvPr>
          <p:cNvSpPr txBox="1"/>
          <p:nvPr/>
        </p:nvSpPr>
        <p:spPr>
          <a:xfrm>
            <a:off x="7181849" y="1575696"/>
            <a:ext cx="4194738" cy="3826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Provision</a:t>
            </a: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 </a:t>
            </a: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of</a:t>
            </a: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 </a:t>
            </a: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green</a:t>
            </a: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 áreas </a:t>
            </a: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for</a:t>
            </a: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 </a:t>
            </a:r>
            <a:r>
              <a:rPr kumimoji="0" lang="en-U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public use per capita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Proximity</a:t>
            </a: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 </a:t>
            </a: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to</a:t>
            </a: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 a </a:t>
            </a: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green</a:t>
            </a: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 </a:t>
            </a: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area</a:t>
            </a: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 </a:t>
            </a: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for</a:t>
            </a: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 </a:t>
            </a:r>
            <a:r>
              <a:rPr kumimoji="0" lang="es-ES" sz="2400" b="1" i="1" u="sng" strike="noStrike" kern="1200" cap="none" spc="0" normalizeH="0" baseline="0" noProof="0" err="1">
                <a:ln>
                  <a:noFill/>
                </a:ln>
                <a:solidFill>
                  <a:prstClr val="white">
                    <a:lumMod val="50000"/>
                  </a:prstClr>
                </a:solidFill>
                <a:effectLst/>
                <a:uLnTx/>
                <a:uFillTx/>
                <a:latin typeface="Calibri" panose="020F0502020204030204"/>
                <a:ea typeface="+mn-ea"/>
                <a:cs typeface="+mn-cs"/>
              </a:rPr>
              <a:t>public</a:t>
            </a:r>
            <a:r>
              <a:rPr kumimoji="0" lang="es-ES" sz="2400" b="1" i="1" u="sng" strike="noStrike" kern="1200" cap="none" spc="0" normalizeH="0" baseline="0" noProof="0">
                <a:ln>
                  <a:noFill/>
                </a:ln>
                <a:solidFill>
                  <a:prstClr val="white">
                    <a:lumMod val="50000"/>
                  </a:prstClr>
                </a:solidFill>
                <a:effectLst/>
                <a:uLnTx/>
                <a:uFillTx/>
                <a:latin typeface="Calibri" panose="020F0502020204030204"/>
                <a:ea typeface="+mn-ea"/>
                <a:cs typeface="+mn-cs"/>
              </a:rPr>
              <a:t> use</a:t>
            </a:r>
          </a:p>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s-ES" sz="1867" b="0" i="0" u="none" strike="noStrike" kern="1200" cap="none" spc="0" normalizeH="0" baseline="0" noProof="0">
                <a:ln>
                  <a:noFill/>
                </a:ln>
                <a:solidFill>
                  <a:prstClr val="black"/>
                </a:solidFill>
                <a:effectLst/>
                <a:uLnTx/>
                <a:uFillTx/>
                <a:latin typeface="Calibri" panose="020F0502020204030204"/>
                <a:ea typeface="+mn-ea"/>
                <a:cs typeface="+mn-cs"/>
              </a:rPr>
              <a:t>Green </a:t>
            </a:r>
            <a:r>
              <a:rPr kumimoji="0" lang="es-ES" sz="1867" b="0" i="0" u="none" strike="noStrike" kern="1200" cap="none" spc="0" normalizeH="0" baseline="0" noProof="0" err="1">
                <a:ln>
                  <a:noFill/>
                </a:ln>
                <a:solidFill>
                  <a:prstClr val="black"/>
                </a:solidFill>
                <a:effectLst/>
                <a:uLnTx/>
                <a:uFillTx/>
                <a:latin typeface="Calibri" panose="020F0502020204030204"/>
                <a:ea typeface="+mn-ea"/>
                <a:cs typeface="+mn-cs"/>
              </a:rPr>
              <a:t>area</a:t>
            </a:r>
            <a:r>
              <a:rPr kumimoji="0" lang="es-ES" sz="1867" b="0" i="0" u="none" strike="noStrike" kern="1200" cap="none" spc="0" normalizeH="0" baseline="0" noProof="0">
                <a:ln>
                  <a:noFill/>
                </a:ln>
                <a:solidFill>
                  <a:prstClr val="black"/>
                </a:solidFill>
                <a:effectLst/>
                <a:uLnTx/>
                <a:uFillTx/>
                <a:latin typeface="Calibri" panose="020F0502020204030204"/>
                <a:ea typeface="+mn-ea"/>
                <a:cs typeface="+mn-cs"/>
              </a:rPr>
              <a:t> &gt;0,1 ha &lt;300m</a:t>
            </a:r>
          </a:p>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s-ES" sz="1867" b="0" i="0" u="none" strike="noStrike" kern="1200" cap="none" spc="0" normalizeH="0" baseline="0" noProof="0">
                <a:ln>
                  <a:noFill/>
                </a:ln>
                <a:solidFill>
                  <a:prstClr val="black"/>
                </a:solidFill>
                <a:effectLst/>
                <a:uLnTx/>
                <a:uFillTx/>
                <a:latin typeface="Calibri" panose="020F0502020204030204"/>
                <a:ea typeface="+mn-ea"/>
                <a:cs typeface="+mn-cs"/>
              </a:rPr>
              <a:t>Green </a:t>
            </a:r>
            <a:r>
              <a:rPr kumimoji="0" lang="es-ES" sz="1867" b="0" i="0" u="none" strike="noStrike" kern="1200" cap="none" spc="0" normalizeH="0" baseline="0" noProof="0" err="1">
                <a:ln>
                  <a:noFill/>
                </a:ln>
                <a:solidFill>
                  <a:prstClr val="black"/>
                </a:solidFill>
                <a:effectLst/>
                <a:uLnTx/>
                <a:uFillTx/>
                <a:latin typeface="Calibri" panose="020F0502020204030204"/>
                <a:ea typeface="+mn-ea"/>
                <a:cs typeface="+mn-cs"/>
              </a:rPr>
              <a:t>area</a:t>
            </a:r>
            <a:r>
              <a:rPr kumimoji="0" lang="es-ES" sz="1867" b="0" i="0" u="none" strike="noStrike" kern="1200" cap="none" spc="0" normalizeH="0" baseline="0" noProof="0">
                <a:ln>
                  <a:noFill/>
                </a:ln>
                <a:solidFill>
                  <a:prstClr val="black"/>
                </a:solidFill>
                <a:effectLst/>
                <a:uLnTx/>
                <a:uFillTx/>
                <a:latin typeface="Calibri" panose="020F0502020204030204"/>
                <a:ea typeface="+mn-ea"/>
                <a:cs typeface="+mn-cs"/>
              </a:rPr>
              <a:t> &gt;0,5 ha &lt;500m</a:t>
            </a:r>
          </a:p>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s-ES" sz="1867" b="0" i="0" u="none" strike="noStrike" kern="1200" cap="none" spc="0" normalizeH="0" baseline="0" noProof="0">
                <a:ln>
                  <a:noFill/>
                </a:ln>
                <a:solidFill>
                  <a:prstClr val="black"/>
                </a:solidFill>
                <a:effectLst/>
                <a:uLnTx/>
                <a:uFillTx/>
                <a:latin typeface="Calibri" panose="020F0502020204030204"/>
                <a:ea typeface="+mn-ea"/>
                <a:cs typeface="+mn-cs"/>
              </a:rPr>
              <a:t>Green </a:t>
            </a:r>
            <a:r>
              <a:rPr kumimoji="0" lang="es-ES" sz="1867" b="0" i="0" u="none" strike="noStrike" kern="1200" cap="none" spc="0" normalizeH="0" baseline="0" noProof="0" err="1">
                <a:ln>
                  <a:noFill/>
                </a:ln>
                <a:solidFill>
                  <a:prstClr val="black"/>
                </a:solidFill>
                <a:effectLst/>
                <a:uLnTx/>
                <a:uFillTx/>
                <a:latin typeface="Calibri" panose="020F0502020204030204"/>
                <a:ea typeface="+mn-ea"/>
                <a:cs typeface="+mn-cs"/>
              </a:rPr>
              <a:t>area</a:t>
            </a:r>
            <a:r>
              <a:rPr kumimoji="0" lang="es-ES" sz="1867" b="0" i="0" u="none" strike="noStrike" kern="1200" cap="none" spc="0" normalizeH="0" baseline="0" noProof="0">
                <a:ln>
                  <a:noFill/>
                </a:ln>
                <a:solidFill>
                  <a:prstClr val="black"/>
                </a:solidFill>
                <a:effectLst/>
                <a:uLnTx/>
                <a:uFillTx/>
                <a:latin typeface="Calibri" panose="020F0502020204030204"/>
                <a:ea typeface="+mn-ea"/>
                <a:cs typeface="+mn-cs"/>
              </a:rPr>
              <a:t> &gt;1 ha &lt;900m</a:t>
            </a:r>
          </a:p>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s-ES" sz="1867" b="0" i="0" u="none" strike="noStrike" kern="1200" cap="none" spc="0" normalizeH="0" baseline="0" noProof="0">
                <a:ln>
                  <a:noFill/>
                </a:ln>
                <a:solidFill>
                  <a:prstClr val="black"/>
                </a:solidFill>
                <a:effectLst/>
                <a:uLnTx/>
                <a:uFillTx/>
                <a:latin typeface="Calibri" panose="020F0502020204030204"/>
                <a:ea typeface="+mn-ea"/>
                <a:cs typeface="+mn-cs"/>
              </a:rPr>
              <a:t>Green </a:t>
            </a:r>
            <a:r>
              <a:rPr kumimoji="0" lang="es-ES" sz="1867" b="0" i="0" u="none" strike="noStrike" kern="1200" cap="none" spc="0" normalizeH="0" baseline="0" noProof="0" err="1">
                <a:ln>
                  <a:noFill/>
                </a:ln>
                <a:solidFill>
                  <a:prstClr val="black"/>
                </a:solidFill>
                <a:effectLst/>
                <a:uLnTx/>
                <a:uFillTx/>
                <a:latin typeface="Calibri" panose="020F0502020204030204"/>
                <a:ea typeface="+mn-ea"/>
                <a:cs typeface="+mn-cs"/>
              </a:rPr>
              <a:t>area</a:t>
            </a:r>
            <a:r>
              <a:rPr kumimoji="0" lang="es-ES" sz="1867" b="0" i="0" u="none" strike="noStrike" kern="1200" cap="none" spc="0" normalizeH="0" baseline="0" noProof="0">
                <a:ln>
                  <a:noFill/>
                </a:ln>
                <a:solidFill>
                  <a:prstClr val="black"/>
                </a:solidFill>
                <a:effectLst/>
                <a:uLnTx/>
                <a:uFillTx/>
                <a:latin typeface="Calibri" panose="020F0502020204030204"/>
                <a:ea typeface="+mn-ea"/>
                <a:cs typeface="+mn-cs"/>
              </a:rPr>
              <a:t> &gt;10 ha &lt; 4 km</a:t>
            </a:r>
          </a:p>
          <a:p>
            <a:pPr marL="990575" marR="0" lvl="1" indent="-380990" algn="l" defTabSz="914400" rtl="0" eaLnBrk="1" fontAlgn="auto" latinLnBrk="0" hangingPunct="1">
              <a:lnSpc>
                <a:spcPct val="100000"/>
              </a:lnSpc>
              <a:spcBef>
                <a:spcPts val="0"/>
              </a:spcBef>
              <a:spcAft>
                <a:spcPts val="0"/>
              </a:spcAft>
              <a:buClrTx/>
              <a:buSzTx/>
              <a:buFontTx/>
              <a:buChar char="-"/>
              <a:tabLst/>
              <a:defRPr/>
            </a:pPr>
            <a:endParaRPr kumimoji="0" lang="es-E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990575" marR="0" lvl="1" indent="-380990" algn="l" defTabSz="914400" rtl="0" eaLnBrk="1" fontAlgn="auto" latinLnBrk="0" hangingPunct="1">
              <a:lnSpc>
                <a:spcPct val="100000"/>
              </a:lnSpc>
              <a:spcBef>
                <a:spcPts val="0"/>
              </a:spcBef>
              <a:spcAft>
                <a:spcPts val="0"/>
              </a:spcAft>
              <a:buClrTx/>
              <a:buSzTx/>
              <a:buFontTx/>
              <a:buChar char="-"/>
              <a:tabLst/>
              <a:defRPr/>
            </a:pPr>
            <a:endParaRPr kumimoji="0" lang="es-E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5DFC7673-1534-0D8E-0A91-BB5CA0C7B274}"/>
              </a:ext>
            </a:extLst>
          </p:cNvPr>
          <p:cNvPicPr>
            <a:picLocks noChangeAspect="1"/>
          </p:cNvPicPr>
          <p:nvPr/>
        </p:nvPicPr>
        <p:blipFill>
          <a:blip r:embed="rId3"/>
          <a:stretch>
            <a:fillRect/>
          </a:stretch>
        </p:blipFill>
        <p:spPr>
          <a:xfrm>
            <a:off x="938325" y="2029896"/>
            <a:ext cx="5924282" cy="3625403"/>
          </a:xfrm>
          <a:prstGeom prst="rect">
            <a:avLst/>
          </a:prstGeom>
        </p:spPr>
      </p:pic>
    </p:spTree>
    <p:extLst>
      <p:ext uri="{BB962C8B-B14F-4D97-AF65-F5344CB8AC3E}">
        <p14:creationId xmlns:p14="http://schemas.microsoft.com/office/powerpoint/2010/main" val="4151497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861652-04C0-805A-7D49-075A6141AEF8}"/>
              </a:ext>
            </a:extLst>
          </p:cNvPr>
          <p:cNvSpPr txBox="1"/>
          <p:nvPr/>
        </p:nvSpPr>
        <p:spPr>
          <a:xfrm>
            <a:off x="1167599" y="4270950"/>
            <a:ext cx="5564113" cy="10637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725" tIns="27725" rIns="27725" bIns="27725"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183"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Victoria Pérez</a:t>
            </a:r>
            <a:endParaRPr kumimoji="0" lang="es-ES" sz="2183" b="0" i="0" u="none" strike="noStrike" kern="1200" cap="none" spc="0" normalizeH="0" baseline="0" noProof="0">
              <a:ln>
                <a:noFill/>
              </a:ln>
              <a:solidFill>
                <a:prstClr val="black">
                  <a:lumMod val="75000"/>
                  <a:lumOff val="25000"/>
                </a:prstClr>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183" b="0" i="0" u="none" strike="noStrike" kern="1200" cap="none" spc="0" normalizeH="0" baseline="0" noProof="0" err="1">
                <a:ln>
                  <a:noFill/>
                </a:ln>
                <a:solidFill>
                  <a:prstClr val="black">
                    <a:lumMod val="75000"/>
                    <a:lumOff val="25000"/>
                  </a:prstClr>
                </a:solidFill>
                <a:effectLst/>
                <a:uLnTx/>
                <a:uFillTx/>
                <a:latin typeface="Calibri" panose="020F0502020204030204"/>
                <a:ea typeface="+mn-ea"/>
                <a:cs typeface="+mn-cs"/>
              </a:rPr>
              <a:t>Cities</a:t>
            </a:r>
            <a:r>
              <a:rPr kumimoji="0" lang="es-ES" sz="2183"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a:t>
            </a:r>
            <a:r>
              <a:rPr kumimoji="0" lang="es-ES" sz="2183" b="0" i="0" u="none" strike="noStrike" kern="1200" cap="none" spc="0" normalizeH="0" baseline="0" noProof="0" err="1">
                <a:ln>
                  <a:noFill/>
                </a:ln>
                <a:solidFill>
                  <a:prstClr val="black">
                    <a:lumMod val="75000"/>
                    <a:lumOff val="25000"/>
                  </a:prstClr>
                </a:solidFill>
                <a:effectLst/>
                <a:uLnTx/>
                <a:uFillTx/>
                <a:latin typeface="Calibri" panose="020F0502020204030204"/>
                <a:ea typeface="+mn-ea"/>
                <a:cs typeface="+mn-cs"/>
              </a:rPr>
              <a:t>Area</a:t>
            </a:r>
            <a:r>
              <a:rPr kumimoji="0" lang="es-ES" sz="2183"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a:t>
            </a:r>
            <a:r>
              <a:rPr kumimoji="0" lang="es-ES" sz="2183" b="0" i="0" u="none" strike="noStrike" kern="1200" cap="none" spc="0" normalizeH="0" baseline="0" noProof="0" err="1">
                <a:ln>
                  <a:noFill/>
                </a:ln>
                <a:solidFill>
                  <a:prstClr val="black">
                    <a:lumMod val="75000"/>
                    <a:lumOff val="25000"/>
                  </a:prstClr>
                </a:solidFill>
                <a:effectLst/>
                <a:uLnTx/>
                <a:uFillTx/>
                <a:latin typeface="Calibri" panose="020F0502020204030204"/>
                <a:ea typeface="+mn-ea"/>
                <a:cs typeface="+mn-cs"/>
              </a:rPr>
              <a:t>Coordinator</a:t>
            </a:r>
            <a:endParaRPr kumimoji="0" lang="es-ES" sz="2183" b="0" i="0" u="none" strike="noStrike" kern="1200" cap="none" spc="0" normalizeH="0" baseline="0" noProof="0">
              <a:ln>
                <a:noFill/>
              </a:ln>
              <a:solidFill>
                <a:prstClr val="black">
                  <a:lumMod val="75000"/>
                  <a:lumOff val="25000"/>
                </a:prstClr>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83"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vperez@fundacion-biodiversidad.es</a:t>
            </a:r>
            <a:endParaRPr kumimoji="0" lang="es-ES" sz="2183"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3" name="Insert your title here">
            <a:extLst>
              <a:ext uri="{FF2B5EF4-FFF2-40B4-BE49-F238E27FC236}">
                <a16:creationId xmlns:a16="http://schemas.microsoft.com/office/drawing/2014/main" id="{7CAEED9C-C6EF-6694-0E22-4204A72FCEAF}"/>
              </a:ext>
            </a:extLst>
          </p:cNvPr>
          <p:cNvSpPr txBox="1"/>
          <p:nvPr/>
        </p:nvSpPr>
        <p:spPr>
          <a:xfrm>
            <a:off x="4158567" y="2422647"/>
            <a:ext cx="5550327" cy="6022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indent="12700">
              <a:defRPr sz="6300" b="1" spc="-100">
                <a:solidFill>
                  <a:srgbClr val="EC3024"/>
                </a:solidFill>
              </a:defRPr>
            </a:lvl1p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n-US" sz="5579" b="1" i="0" u="none" strike="noStrike" kern="1200" cap="none" spc="-100" normalizeH="0" baseline="0" noProof="0">
                <a:ln>
                  <a:noFill/>
                </a:ln>
                <a:solidFill>
                  <a:srgbClr val="EC3024"/>
                </a:solidFill>
                <a:effectLst/>
                <a:uLnTx/>
                <a:uFillTx/>
                <a:latin typeface="Calibri" panose="020F0502020204030204"/>
                <a:ea typeface="+mn-ea"/>
                <a:cs typeface="+mn-cs"/>
              </a:rPr>
              <a:t>Thank you</a:t>
            </a:r>
            <a:r>
              <a:rPr kumimoji="0" sz="5579" b="1" i="0" u="none" strike="noStrike" kern="1200" cap="none" spc="-100" normalizeH="0" baseline="0" noProof="0">
                <a:ln>
                  <a:noFill/>
                </a:ln>
                <a:solidFill>
                  <a:srgbClr val="EC3024"/>
                </a:solidFill>
                <a:effectLst/>
                <a:uLnTx/>
                <a:uFillTx/>
                <a:latin typeface="Calibri" panose="020F0502020204030204"/>
                <a:ea typeface="+mn-ea"/>
                <a:cs typeface="+mn-cs"/>
              </a:rPr>
              <a:t>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562D-71E0-3850-ED7B-DE4572D88BFE}"/>
              </a:ext>
            </a:extLst>
          </p:cNvPr>
          <p:cNvSpPr>
            <a:spLocks noGrp="1"/>
          </p:cNvSpPr>
          <p:nvPr>
            <p:ph type="title"/>
          </p:nvPr>
        </p:nvSpPr>
        <p:spPr>
          <a:xfrm>
            <a:off x="290663" y="659926"/>
            <a:ext cx="9932330" cy="1288617"/>
          </a:xfrm>
        </p:spPr>
        <p:txBody>
          <a:bodyPr/>
          <a:lstStyle/>
          <a:p>
            <a:pPr algn="l"/>
            <a:r>
              <a:rPr lang="fr-FR" sz="3600"/>
              <a:t>Webinar #2: how to </a:t>
            </a:r>
            <a:r>
              <a:rPr lang="fr-FR" sz="3600" err="1"/>
              <a:t>develop</a:t>
            </a:r>
            <a:r>
              <a:rPr lang="fr-FR" sz="3600"/>
              <a:t> a municipal roadmap for nature </a:t>
            </a:r>
            <a:r>
              <a:rPr lang="fr-FR" sz="3600" err="1"/>
              <a:t>restoration</a:t>
            </a:r>
            <a:endParaRPr lang="en-GB" sz="3600"/>
          </a:p>
        </p:txBody>
      </p:sp>
      <p:sp>
        <p:nvSpPr>
          <p:cNvPr id="5" name="TextBox 4">
            <a:extLst>
              <a:ext uri="{FF2B5EF4-FFF2-40B4-BE49-F238E27FC236}">
                <a16:creationId xmlns:a16="http://schemas.microsoft.com/office/drawing/2014/main" id="{5AC11FA5-C71A-71A2-51B9-27FD7E5D3C0D}"/>
              </a:ext>
            </a:extLst>
          </p:cNvPr>
          <p:cNvSpPr txBox="1"/>
          <p:nvPr/>
        </p:nvSpPr>
        <p:spPr>
          <a:xfrm>
            <a:off x="554355" y="2154395"/>
            <a:ext cx="11083290" cy="3662541"/>
          </a:xfrm>
          <a:prstGeom prst="rect">
            <a:avLst/>
          </a:prstGeom>
          <a:noFill/>
        </p:spPr>
        <p:txBody>
          <a:bodyPr wrap="square">
            <a:spAutoFit/>
          </a:bodyPr>
          <a:lstStyle/>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How can your city plan for urban ecosystem restoration?</a:t>
            </a:r>
          </a:p>
          <a:p>
            <a:pPr marL="914400" marR="0" lvl="1"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Philipp </a:t>
            </a:r>
            <a:r>
              <a:rPr kumimoji="0" lang="en-GB" sz="2000" b="1"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Lahaela</a:t>
            </a: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-Walter</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Head of Biodiversity Head of Biodiversity and Nature-Based Solutions, ICLEI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just" defTabSz="914400" rtl="0" eaLnBrk="1" fontAlgn="base" latinLnBrk="0" hangingPunct="1">
              <a:lnSpc>
                <a:spcPct val="100000"/>
              </a:lnSpc>
              <a:spcBef>
                <a:spcPts val="0"/>
              </a:spcBef>
              <a:spcAft>
                <a:spcPts val="0"/>
              </a:spcAft>
              <a:buClrTx/>
              <a:buSzTx/>
              <a:buFont typeface="+mj-lt"/>
              <a:buAutoNum type="arabicPeriod" startAt="2"/>
              <a:tabLst/>
              <a:defRPr/>
            </a:pP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   What is needed in the short term? In the longer-term? </a:t>
            </a:r>
          </a:p>
          <a:p>
            <a:pPr marL="914400" marR="0" lvl="1" indent="-4572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Victoria Perez Garcia</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GB" sz="20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Fondation</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GB" sz="20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Biodiversidad</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just" defTabSz="914400" rtl="0" eaLnBrk="1" fontAlgn="base" latinLnBrk="0" hangingPunct="1">
              <a:lnSpc>
                <a:spcPct val="100000"/>
              </a:lnSpc>
              <a:spcBef>
                <a:spcPts val="0"/>
              </a:spcBef>
              <a:spcAft>
                <a:spcPts val="0"/>
              </a:spcAft>
              <a:buClrTx/>
              <a:buSzTx/>
              <a:buFont typeface="+mj-lt"/>
              <a:buAutoNum type="arabicPeriod" startAt="3"/>
              <a:tabLst/>
              <a:defRPr/>
            </a:pPr>
            <a:r>
              <a:rPr kumimoji="0" lang="en-GB" sz="2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   How are cities working on this already? </a:t>
            </a:r>
          </a:p>
          <a:p>
            <a:pPr marL="914400" marR="0" lvl="1" indent="-4572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Tarja Soderman</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Director of Environment, city of Espoo   </a:t>
            </a:r>
          </a:p>
          <a:p>
            <a:pPr marL="914400" marR="0" lvl="1" indent="-4572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Albin Hunia</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Senior Policy Advisor, city of Utrecht </a:t>
            </a:r>
          </a:p>
        </p:txBody>
      </p:sp>
    </p:spTree>
    <p:extLst>
      <p:ext uri="{BB962C8B-B14F-4D97-AF65-F5344CB8AC3E}">
        <p14:creationId xmlns:p14="http://schemas.microsoft.com/office/powerpoint/2010/main" val="229715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Kuva 5" descr="Kuva, joka sisältää kohteen graafinen suunnittelu, clipart, Grafiikka, kukka&#10;&#10;Kuvaus luotu automaattisesti">
            <a:extLst>
              <a:ext uri="{FF2B5EF4-FFF2-40B4-BE49-F238E27FC236}">
                <a16:creationId xmlns:a16="http://schemas.microsoft.com/office/drawing/2014/main" id="{48B557CB-C794-A1A4-A896-9CF01A19A6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730" y="707009"/>
            <a:ext cx="4476816" cy="4800875"/>
          </a:xfrm>
          <a:prstGeom prst="rect">
            <a:avLst/>
          </a:prstGeom>
          <a:noFill/>
        </p:spPr>
      </p:pic>
      <p:sp>
        <p:nvSpPr>
          <p:cNvPr id="2" name="Otsikko 1">
            <a:extLst>
              <a:ext uri="{FF2B5EF4-FFF2-40B4-BE49-F238E27FC236}">
                <a16:creationId xmlns:a16="http://schemas.microsoft.com/office/drawing/2014/main" id="{43A33ADC-4A8E-401B-8AB7-FCF10A3B3499}"/>
              </a:ext>
            </a:extLst>
          </p:cNvPr>
          <p:cNvSpPr>
            <a:spLocks noGrp="1"/>
          </p:cNvSpPr>
          <p:nvPr>
            <p:ph type="title"/>
          </p:nvPr>
        </p:nvSpPr>
        <p:spPr>
          <a:xfrm>
            <a:off x="5686525" y="775874"/>
            <a:ext cx="5567427" cy="5873810"/>
          </a:xfrm>
        </p:spPr>
        <p:txBody>
          <a:bodyPr anchor="t">
            <a:normAutofit/>
          </a:bodyPr>
          <a:lstStyle/>
          <a:p>
            <a:r>
              <a:rPr lang="en-GB" sz="3200" noProof="0"/>
              <a:t>How to develop a m</a:t>
            </a:r>
            <a:r>
              <a:rPr lang="en-GB" sz="3200" err="1"/>
              <a:t>unicipal</a:t>
            </a:r>
            <a:r>
              <a:rPr lang="en-GB" sz="3200"/>
              <a:t> </a:t>
            </a:r>
            <a:r>
              <a:rPr lang="en-GB" sz="3200" noProof="0"/>
              <a:t>roadmap for urban nature restoration</a:t>
            </a:r>
            <a:br>
              <a:rPr lang="en-GB" sz="3200" noProof="0"/>
            </a:br>
            <a:br>
              <a:rPr lang="en-GB" sz="3200" noProof="0"/>
            </a:br>
            <a:r>
              <a:rPr lang="en-GB" sz="3200" noProof="0"/>
              <a:t>Nature</a:t>
            </a:r>
            <a:r>
              <a:rPr lang="en-GB" sz="3200"/>
              <a:t>-wise Espoo roadmap</a:t>
            </a:r>
            <a:br>
              <a:rPr lang="en-GB" sz="3200" noProof="0"/>
            </a:br>
            <a:br>
              <a:rPr lang="en-GB" sz="3200" noProof="0"/>
            </a:br>
            <a:r>
              <a:rPr lang="en-GB" sz="2700" noProof="0"/>
              <a:t>Greening cities webinar </a:t>
            </a:r>
            <a:br>
              <a:rPr lang="en-GB" sz="2700" noProof="0"/>
            </a:br>
            <a:r>
              <a:rPr lang="en-GB" sz="2700" noProof="0"/>
              <a:t>22 April 2025</a:t>
            </a:r>
            <a:br>
              <a:rPr lang="en-GB" sz="2700"/>
            </a:br>
            <a:br>
              <a:rPr lang="fi-FI" sz="1600" noProof="0"/>
            </a:br>
            <a:r>
              <a:rPr kumimoji="0" lang="en-GB" sz="2000" b="1" i="0" u="none" strike="noStrike" kern="1200" cap="none" spc="0" normalizeH="0" baseline="0">
                <a:ln>
                  <a:noFill/>
                </a:ln>
                <a:solidFill>
                  <a:prstClr val="black"/>
                </a:solidFill>
                <a:effectLst/>
                <a:uLnTx/>
                <a:uFillTx/>
                <a:latin typeface="Arial" panose="020B0604020202020204"/>
                <a:ea typeface="+mj-ea"/>
                <a:cs typeface="+mj-cs"/>
              </a:rPr>
              <a:t>Tarja Söderman, </a:t>
            </a:r>
            <a:br>
              <a:rPr kumimoji="0" lang="en-GB" sz="2000" b="1" i="0" u="none" strike="noStrike" kern="1200" cap="none" spc="0" normalizeH="0" baseline="0">
                <a:ln>
                  <a:noFill/>
                </a:ln>
                <a:solidFill>
                  <a:prstClr val="black"/>
                </a:solidFill>
                <a:effectLst/>
                <a:uLnTx/>
                <a:uFillTx/>
                <a:latin typeface="Arial" panose="020B0604020202020204"/>
                <a:ea typeface="+mj-ea"/>
                <a:cs typeface="+mj-cs"/>
              </a:rPr>
            </a:br>
            <a:r>
              <a:rPr kumimoji="0" lang="en-GB" sz="2000" b="1" i="0" u="none" strike="noStrike" kern="1200" cap="none" spc="0" normalizeH="0" baseline="0">
                <a:ln>
                  <a:noFill/>
                </a:ln>
                <a:solidFill>
                  <a:prstClr val="black"/>
                </a:solidFill>
                <a:effectLst/>
                <a:uLnTx/>
                <a:uFillTx/>
                <a:latin typeface="Arial" panose="020B0604020202020204"/>
                <a:ea typeface="+mj-ea"/>
                <a:cs typeface="+mj-cs"/>
              </a:rPr>
              <a:t>Director of Environmental Affairs</a:t>
            </a:r>
            <a:br>
              <a:rPr kumimoji="0" lang="en-GB" sz="2000" b="1" i="0" u="none" strike="noStrike" kern="1200" cap="none" spc="0" normalizeH="0" baseline="0">
                <a:ln>
                  <a:noFill/>
                </a:ln>
                <a:solidFill>
                  <a:prstClr val="black"/>
                </a:solidFill>
                <a:effectLst/>
                <a:uLnTx/>
                <a:uFillTx/>
                <a:latin typeface="Arial" panose="020B0604020202020204"/>
                <a:ea typeface="+mj-ea"/>
                <a:cs typeface="+mj-cs"/>
              </a:rPr>
            </a:br>
            <a:r>
              <a:rPr kumimoji="0" lang="en-GB" sz="2000" b="1" i="0" u="none" strike="noStrike" kern="1200" cap="none" spc="0" normalizeH="0" baseline="0">
                <a:ln>
                  <a:noFill/>
                </a:ln>
                <a:solidFill>
                  <a:prstClr val="black"/>
                </a:solidFill>
                <a:effectLst/>
                <a:uLnTx/>
                <a:uFillTx/>
                <a:latin typeface="Arial" panose="020B0604020202020204"/>
                <a:ea typeface="+mj-ea"/>
                <a:cs typeface="+mj-cs"/>
              </a:rPr>
              <a:t>City of Espoo</a:t>
            </a:r>
            <a:br>
              <a:rPr kumimoji="0" lang="fi-FI" sz="2700" b="1" i="0" u="none" strike="noStrike" kern="1200" cap="none" spc="0" normalizeH="0" baseline="0" noProof="0">
                <a:ln>
                  <a:noFill/>
                </a:ln>
                <a:solidFill>
                  <a:prstClr val="black"/>
                </a:solidFill>
                <a:effectLst/>
                <a:uLnTx/>
                <a:uFillTx/>
                <a:latin typeface="Arial" panose="020B0604020202020204"/>
                <a:ea typeface="+mj-ea"/>
                <a:cs typeface="+mj-cs"/>
              </a:rPr>
            </a:br>
            <a:br>
              <a:rPr kumimoji="0" lang="fi-FI" sz="1600" b="1" i="0" u="none" strike="noStrike" kern="1200" cap="none" spc="0" normalizeH="0" baseline="0" noProof="0">
                <a:ln>
                  <a:noFill/>
                </a:ln>
                <a:solidFill>
                  <a:prstClr val="black"/>
                </a:solidFill>
                <a:effectLst/>
                <a:uLnTx/>
                <a:uFillTx/>
                <a:latin typeface="Arial" panose="020B0604020202020204"/>
                <a:ea typeface="+mj-ea"/>
                <a:cs typeface="+mj-cs"/>
              </a:rPr>
            </a:br>
            <a:endParaRPr lang="fi-FI" sz="1600" noProof="0"/>
          </a:p>
        </p:txBody>
      </p:sp>
      <p:sp>
        <p:nvSpPr>
          <p:cNvPr id="5" name="Dian numeron paikkamerkki 4">
            <a:extLst>
              <a:ext uri="{FF2B5EF4-FFF2-40B4-BE49-F238E27FC236}">
                <a16:creationId xmlns:a16="http://schemas.microsoft.com/office/drawing/2014/main" id="{1240949D-B665-444C-A8F0-A29E91BDDDCC}"/>
              </a:ext>
            </a:extLst>
          </p:cNvPr>
          <p:cNvSpPr>
            <a:spLocks noGrp="1"/>
          </p:cNvSpPr>
          <p:nvPr>
            <p:ph type="sldNum" sz="quarter" idx="12"/>
          </p:nvPr>
        </p:nvSpPr>
        <p:spPr>
          <a:xfrm>
            <a:off x="10993488" y="6432605"/>
            <a:ext cx="868886" cy="28887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Tekstiruutu 2">
            <a:extLst>
              <a:ext uri="{FF2B5EF4-FFF2-40B4-BE49-F238E27FC236}">
                <a16:creationId xmlns:a16="http://schemas.microsoft.com/office/drawing/2014/main" id="{C90CAD33-46FD-6E4E-69A3-BF33EA882048}"/>
              </a:ext>
            </a:extLst>
          </p:cNvPr>
          <p:cNvSpPr txBox="1"/>
          <p:nvPr/>
        </p:nvSpPr>
        <p:spPr>
          <a:xfrm>
            <a:off x="938048" y="5507884"/>
            <a:ext cx="527901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err="1">
                <a:ln>
                  <a:noFill/>
                </a:ln>
                <a:solidFill>
                  <a:prstClr val="black"/>
                </a:solidFill>
                <a:effectLst/>
                <a:uLnTx/>
                <a:uFillTx/>
                <a:latin typeface="Arial" panose="020B0604020202020204"/>
                <a:ea typeface="ADLaM Display" panose="020F0502020204030204" pitchFamily="2" charset="0"/>
                <a:cs typeface="ADLaM Display" panose="020F0502020204030204" pitchFamily="2" charset="0"/>
              </a:rPr>
              <a:t>Nature-wise</a:t>
            </a:r>
            <a:r>
              <a:rPr kumimoji="0" lang="fi-FI" sz="1800" b="0" i="0" u="none" strike="noStrike" kern="1200" cap="none" spc="0" normalizeH="0" baseline="0" noProof="0">
                <a:ln>
                  <a:noFill/>
                </a:ln>
                <a:solidFill>
                  <a:prstClr val="black"/>
                </a:solidFill>
                <a:effectLst/>
                <a:uLnTx/>
                <a:uFillTx/>
                <a:latin typeface="Arial" panose="020B0604020202020204"/>
                <a:ea typeface="ADLaM Display" panose="020F0502020204030204" pitchFamily="2" charset="0"/>
                <a:cs typeface="ADLaM Display" panose="020F0502020204030204" pitchFamily="2" charset="0"/>
              </a:rPr>
              <a:t> Espoo</a:t>
            </a:r>
          </a:p>
        </p:txBody>
      </p:sp>
    </p:spTree>
    <p:extLst>
      <p:ext uri="{BB962C8B-B14F-4D97-AF65-F5344CB8AC3E}">
        <p14:creationId xmlns:p14="http://schemas.microsoft.com/office/powerpoint/2010/main" val="3090881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descr="Boat harbour in Haukilahti at sunset.">
            <a:extLst>
              <a:ext uri="{FF2B5EF4-FFF2-40B4-BE49-F238E27FC236}">
                <a16:creationId xmlns:a16="http://schemas.microsoft.com/office/drawing/2014/main" id="{F588378A-519F-E48B-E691-A99C28E31756}"/>
              </a:ext>
            </a:extLst>
          </p:cNvPr>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xfrm>
            <a:off x="0" y="-77492"/>
            <a:ext cx="12192000" cy="6858000"/>
          </a:xfrm>
        </p:spPr>
      </p:pic>
      <p:sp>
        <p:nvSpPr>
          <p:cNvPr id="3" name="Tekstin paikkamerkki 2">
            <a:extLst>
              <a:ext uri="{FF2B5EF4-FFF2-40B4-BE49-F238E27FC236}">
                <a16:creationId xmlns:a16="http://schemas.microsoft.com/office/drawing/2014/main" id="{372121F0-6287-A5EB-B119-C00B9BA5D03D}"/>
              </a:ext>
            </a:extLst>
          </p:cNvPr>
          <p:cNvSpPr>
            <a:spLocks noGrp="1"/>
          </p:cNvSpPr>
          <p:nvPr>
            <p:ph type="body" sz="quarter" idx="14"/>
          </p:nvPr>
        </p:nvSpPr>
        <p:spPr/>
        <p:txBody>
          <a:bodyPr/>
          <a:lstStyle/>
          <a:p>
            <a:endParaRPr lang="en-GB"/>
          </a:p>
        </p:txBody>
      </p:sp>
      <p:sp>
        <p:nvSpPr>
          <p:cNvPr id="6" name="Otsikko">
            <a:extLst>
              <a:ext uri="{FF2B5EF4-FFF2-40B4-BE49-F238E27FC236}">
                <a16:creationId xmlns:a16="http://schemas.microsoft.com/office/drawing/2014/main" id="{48694D54-69E0-70E9-6688-133518FB7DF7}"/>
              </a:ext>
            </a:extLst>
          </p:cNvPr>
          <p:cNvSpPr txBox="1">
            <a:spLocks/>
          </p:cNvSpPr>
          <p:nvPr/>
        </p:nvSpPr>
        <p:spPr>
          <a:xfrm>
            <a:off x="998900" y="339747"/>
            <a:ext cx="10045500" cy="1053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5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Pts val="3000"/>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ct val="0"/>
              </a:spcBef>
              <a:spcAft>
                <a:spcPts val="0"/>
              </a:spcAft>
              <a:buClrTx/>
              <a:buSzPts val="3000"/>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a:ea typeface="Lato" panose="020F0502020204030203" pitchFamily="34" charset="0"/>
                <a:cs typeface="Lato" panose="020F0502020204030203" pitchFamily="34" charset="0"/>
              </a:rPr>
              <a:t>Challenge: How to grow </a:t>
            </a:r>
          </a:p>
          <a:p>
            <a:pPr marL="0" marR="0" lvl="0" indent="0" algn="l" defTabSz="914400" rtl="0" eaLnBrk="1" fontAlgn="auto" latinLnBrk="0" hangingPunct="1">
              <a:lnSpc>
                <a:spcPct val="100000"/>
              </a:lnSpc>
              <a:spcBef>
                <a:spcPct val="0"/>
              </a:spcBef>
              <a:spcAft>
                <a:spcPts val="0"/>
              </a:spcAft>
              <a:buClrTx/>
              <a:buSzPts val="3000"/>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a:ea typeface="Lato" panose="020F0502020204030203" pitchFamily="34" charset="0"/>
                <a:cs typeface="Lato" panose="020F0502020204030203" pitchFamily="34" charset="0"/>
              </a:rPr>
              <a:t>and stay green?</a:t>
            </a:r>
          </a:p>
          <a:p>
            <a:pPr marL="0" marR="0" lvl="0" indent="0" algn="l" defTabSz="914400" rtl="0" eaLnBrk="1" fontAlgn="auto" latinLnBrk="0" hangingPunct="1">
              <a:lnSpc>
                <a:spcPct val="100000"/>
              </a:lnSpc>
              <a:spcBef>
                <a:spcPct val="0"/>
              </a:spcBef>
              <a:spcAft>
                <a:spcPts val="0"/>
              </a:spcAft>
              <a:buClrTx/>
              <a:buSzPts val="3000"/>
              <a:buFontTx/>
              <a:buNone/>
              <a:tabLst/>
              <a:defRPr/>
            </a:pPr>
            <a:endParaRPr kumimoji="0" lang="en-US" sz="3600" b="1" i="0" u="none" strike="noStrike" kern="1200" cap="none" spc="0" normalizeH="0" baseline="0" noProof="0">
              <a:ln>
                <a:noFill/>
              </a:ln>
              <a:solidFill>
                <a:prstClr val="white"/>
              </a:solidFill>
              <a:effectLst/>
              <a:uLnTx/>
              <a:uFillTx/>
              <a:latin typeface="Arial" panose="020B0604020202020204"/>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ct val="0"/>
              </a:spcBef>
              <a:spcAft>
                <a:spcPts val="0"/>
              </a:spcAft>
              <a:buClrTx/>
              <a:buSzPts val="3000"/>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a:ea typeface="Lato" panose="020F0502020204030203" pitchFamily="34" charset="0"/>
                <a:cs typeface="Lato" panose="020F0502020204030203" pitchFamily="34" charset="0"/>
              </a:rPr>
              <a:t>Espoo</a:t>
            </a:r>
            <a:endParaRPr kumimoji="0" lang="fi-FI" sz="2400" b="1" i="0" u="none" strike="noStrike" kern="1200" cap="none" spc="0" normalizeH="0" baseline="0" noProof="0">
              <a:ln>
                <a:noFill/>
              </a:ln>
              <a:solidFill>
                <a:prstClr val="black"/>
              </a:solidFill>
              <a:effectLst/>
              <a:uLnTx/>
              <a:uFillTx/>
              <a:latin typeface="Arial" panose="020B0604020202020204"/>
              <a:ea typeface="Lato" panose="020F0502020204030203" pitchFamily="34" charset="0"/>
              <a:cs typeface="Lato" panose="020F0502020204030203" pitchFamily="34" charset="0"/>
            </a:endParaRPr>
          </a:p>
        </p:txBody>
      </p:sp>
      <p:sp>
        <p:nvSpPr>
          <p:cNvPr id="7" name="Suorakulmio: Vastakkaiset kulmat pyöristetty 6" descr="Population 314,024 (31.12.2023).">
            <a:extLst>
              <a:ext uri="{FF2B5EF4-FFF2-40B4-BE49-F238E27FC236}">
                <a16:creationId xmlns:a16="http://schemas.microsoft.com/office/drawing/2014/main" id="{A6F15ED1-F0C6-D7B2-CC19-825E61560356}"/>
              </a:ext>
            </a:extLst>
          </p:cNvPr>
          <p:cNvSpPr/>
          <p:nvPr/>
        </p:nvSpPr>
        <p:spPr>
          <a:xfrm>
            <a:off x="839787" y="3170626"/>
            <a:ext cx="2870063" cy="1252966"/>
          </a:xfrm>
          <a:prstGeom prst="round2DiagRect">
            <a:avLst>
              <a:gd name="adj1" fmla="val 16667"/>
              <a:gd name="adj2" fmla="val 114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50"/>
              </a:spcBef>
              <a:spcAft>
                <a:spcPts val="0"/>
              </a:spcAft>
              <a:buClr>
                <a:srgbClr val="000000"/>
              </a:buClr>
              <a:buSzTx/>
              <a:buFontTx/>
              <a:buNone/>
              <a:tabLst/>
              <a:defRPr/>
            </a:pPr>
            <a:r>
              <a:rPr kumimoji="0" lang="fi-FI"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321,030 </a:t>
            </a:r>
            <a:r>
              <a:rPr kumimoji="0" lang="fi-FI" sz="1600" b="1" i="0" u="none" strike="noStrike" kern="0" cap="none" spc="0" normalizeH="0" baseline="0" noProof="0" err="1">
                <a:ln>
                  <a:noFill/>
                </a:ln>
                <a:solidFill>
                  <a:srgbClr val="000000"/>
                </a:solidFill>
                <a:effectLst/>
                <a:uLnTx/>
                <a:uFillTx/>
                <a:latin typeface="Arial" panose="020B0604020202020204"/>
                <a:ea typeface="+mn-ea"/>
                <a:cs typeface="Arial"/>
                <a:sym typeface="Arial"/>
              </a:rPr>
              <a:t>Population</a:t>
            </a:r>
            <a:r>
              <a:rPr kumimoji="0" lang="fi-FI" sz="1600" b="1" i="0" u="none" strike="noStrike" kern="0" cap="none" spc="0" normalizeH="0" baseline="0" noProof="0">
                <a:ln>
                  <a:noFill/>
                </a:ln>
                <a:solidFill>
                  <a:srgbClr val="000000"/>
                </a:solidFill>
                <a:effectLst/>
                <a:uLnTx/>
                <a:uFillTx/>
                <a:latin typeface="Arial" panose="020B0604020202020204"/>
                <a:ea typeface="+mn-ea"/>
                <a:cs typeface="Arial"/>
                <a:sym typeface="Arial"/>
              </a:rPr>
              <a:t> 31 </a:t>
            </a:r>
            <a:r>
              <a:rPr kumimoji="0" lang="fi-FI" sz="1600" b="1" i="0" u="none" strike="noStrike" kern="0" cap="none" spc="0" normalizeH="0" baseline="0" noProof="0" err="1">
                <a:ln>
                  <a:noFill/>
                </a:ln>
                <a:solidFill>
                  <a:srgbClr val="000000"/>
                </a:solidFill>
                <a:effectLst/>
                <a:uLnTx/>
                <a:uFillTx/>
                <a:latin typeface="Arial" panose="020B0604020202020204"/>
                <a:ea typeface="+mn-ea"/>
                <a:cs typeface="Arial"/>
                <a:sym typeface="Arial"/>
              </a:rPr>
              <a:t>Dec</a:t>
            </a:r>
            <a:r>
              <a:rPr kumimoji="0" lang="fi-FI" sz="1600" b="1" i="0" u="none" strike="noStrike" kern="0" cap="none" spc="0" normalizeH="0" baseline="0" noProof="0">
                <a:ln>
                  <a:noFill/>
                </a:ln>
                <a:solidFill>
                  <a:srgbClr val="000000"/>
                </a:solidFill>
                <a:effectLst/>
                <a:uLnTx/>
                <a:uFillTx/>
                <a:latin typeface="Arial" panose="020B0604020202020204"/>
                <a:ea typeface="+mn-ea"/>
                <a:cs typeface="Arial"/>
                <a:sym typeface="Arial"/>
              </a:rPr>
              <a:t> 2024</a:t>
            </a:r>
          </a:p>
          <a:p>
            <a:pPr marL="0" marR="0" lvl="0" indent="0" algn="ctr" defTabSz="914400" rtl="0" eaLnBrk="1" fontAlgn="auto" latinLnBrk="0" hangingPunct="1">
              <a:lnSpc>
                <a:spcPct val="100000"/>
              </a:lnSpc>
              <a:spcBef>
                <a:spcPts val="50"/>
              </a:spcBef>
              <a:spcAft>
                <a:spcPts val="0"/>
              </a:spcAft>
              <a:buClr>
                <a:srgbClr val="000000"/>
              </a:buClr>
              <a:buSzTx/>
              <a:buFontTx/>
              <a:buNone/>
              <a:tabLst/>
              <a:defRPr/>
            </a:pPr>
            <a:endParaRPr kumimoji="0" lang="fi-FI" sz="1600" b="0" i="0" u="none" strike="noStrike" kern="1200" cap="none" spc="0" normalizeH="0" baseline="0" noProof="0">
              <a:ln>
                <a:noFill/>
              </a:ln>
              <a:solidFill>
                <a:srgbClr val="000000"/>
              </a:solidFill>
              <a:effectLst/>
              <a:uLnTx/>
              <a:uFillTx/>
              <a:latin typeface="lato" panose="020F0502020204030203" pitchFamily="34" charset="0"/>
              <a:ea typeface="+mn-ea"/>
              <a:cs typeface="+mn-cs"/>
            </a:endParaRPr>
          </a:p>
        </p:txBody>
      </p:sp>
      <p:sp>
        <p:nvSpPr>
          <p:cNvPr id="8" name="Suorakulmio: Vastakkaiset kulmat pyöristetty 7" descr="Population growth 8,878 in 2023.">
            <a:extLst>
              <a:ext uri="{FF2B5EF4-FFF2-40B4-BE49-F238E27FC236}">
                <a16:creationId xmlns:a16="http://schemas.microsoft.com/office/drawing/2014/main" id="{1E94BE44-C4ED-A9CB-95E8-9CBB027E421E}"/>
              </a:ext>
            </a:extLst>
          </p:cNvPr>
          <p:cNvSpPr/>
          <p:nvPr/>
        </p:nvSpPr>
        <p:spPr>
          <a:xfrm>
            <a:off x="4451566" y="3170626"/>
            <a:ext cx="2984739" cy="1252966"/>
          </a:xfrm>
          <a:prstGeom prst="round2DiagRect">
            <a:avLst>
              <a:gd name="adj1" fmla="val 16667"/>
              <a:gd name="adj2" fmla="val 114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50"/>
              </a:spcBef>
              <a:spcAft>
                <a:spcPts val="0"/>
              </a:spcAft>
              <a:buClr>
                <a:srgbClr val="000000"/>
              </a:buClr>
              <a:buSzTx/>
              <a:buFontTx/>
              <a:buNone/>
              <a:tabLst/>
              <a:defRPr/>
            </a:pPr>
            <a:r>
              <a:rPr kumimoji="0" lang="en-GB" sz="1600" b="1" i="0" u="none" strike="noStrike" kern="0" cap="none" spc="0" normalizeH="0" baseline="0" noProof="0">
                <a:ln>
                  <a:noFill/>
                </a:ln>
                <a:solidFill>
                  <a:srgbClr val="000000"/>
                </a:solidFill>
                <a:effectLst/>
                <a:uLnTx/>
                <a:uFillTx/>
                <a:latin typeface="Arial" panose="020B0604020202020204"/>
                <a:ea typeface="+mn-ea"/>
                <a:cs typeface="Arial"/>
                <a:sym typeface="Arial"/>
              </a:rPr>
              <a:t> </a:t>
            </a:r>
            <a:r>
              <a:rPr kumimoji="0" lang="fi-FI" sz="3600" b="1"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7,500</a:t>
            </a:r>
            <a:br>
              <a:rPr kumimoji="0" lang="fi-FI" sz="1800" b="1" i="0" u="none" strike="noStrike" kern="0" cap="none" spc="0" normalizeH="0" baseline="0" noProof="0">
                <a:ln>
                  <a:noFill/>
                </a:ln>
                <a:solidFill>
                  <a:srgbClr val="000000"/>
                </a:solidFill>
                <a:effectLst/>
                <a:uLnTx/>
                <a:uFillTx/>
                <a:latin typeface="Arial" panose="020B0604020202020204"/>
                <a:ea typeface="+mn-ea"/>
                <a:cs typeface="Arial"/>
                <a:sym typeface="Arial"/>
              </a:rPr>
            </a:br>
            <a:r>
              <a:rPr kumimoji="0" lang="en-GB" sz="1600" b="1" i="0" u="none" strike="noStrike" kern="0" cap="none" spc="0" normalizeH="0" baseline="0" noProof="0">
                <a:ln>
                  <a:noFill/>
                </a:ln>
                <a:solidFill>
                  <a:srgbClr val="000000"/>
                </a:solidFill>
                <a:effectLst/>
                <a:uLnTx/>
                <a:uFillTx/>
                <a:latin typeface="Arial" panose="020B0604020202020204"/>
                <a:ea typeface="+mn-ea"/>
                <a:cs typeface="Arial"/>
                <a:sym typeface="Arial"/>
              </a:rPr>
              <a:t>Population growth </a:t>
            </a:r>
          </a:p>
          <a:p>
            <a:pPr marL="0" marR="0" lvl="0" indent="0" algn="ctr" defTabSz="914400" rtl="0" eaLnBrk="1" fontAlgn="auto" latinLnBrk="0" hangingPunct="1">
              <a:lnSpc>
                <a:spcPct val="100000"/>
              </a:lnSpc>
              <a:spcBef>
                <a:spcPts val="50"/>
              </a:spcBef>
              <a:spcAft>
                <a:spcPts val="0"/>
              </a:spcAft>
              <a:buClr>
                <a:srgbClr val="000000"/>
              </a:buClr>
              <a:buSzTx/>
              <a:buFontTx/>
              <a:buNone/>
              <a:tabLst/>
              <a:defRPr/>
            </a:pPr>
            <a:r>
              <a:rPr kumimoji="0" lang="en-GB" sz="1600" b="1" i="0" u="none" strike="noStrike" kern="0" cap="none" spc="0" normalizeH="0" baseline="0" noProof="0">
                <a:ln>
                  <a:noFill/>
                </a:ln>
                <a:solidFill>
                  <a:srgbClr val="000000"/>
                </a:solidFill>
                <a:effectLst/>
                <a:uLnTx/>
                <a:uFillTx/>
                <a:latin typeface="Arial" panose="020B0604020202020204"/>
                <a:ea typeface="+mn-ea"/>
                <a:cs typeface="Arial"/>
                <a:sym typeface="Arial"/>
              </a:rPr>
              <a:t>Jan-Dec 2024 (</a:t>
            </a:r>
            <a:r>
              <a:rPr kumimoji="0" lang="en-GB" sz="1600" b="1" i="0" u="none" strike="noStrike" kern="0" cap="none" spc="0" normalizeH="0" baseline="0" noProof="0" err="1">
                <a:ln>
                  <a:noFill/>
                </a:ln>
                <a:solidFill>
                  <a:srgbClr val="000000"/>
                </a:solidFill>
                <a:effectLst/>
                <a:uLnTx/>
                <a:uFillTx/>
                <a:latin typeface="Arial" panose="020B0604020202020204"/>
                <a:ea typeface="+mn-ea"/>
                <a:cs typeface="Arial"/>
                <a:sym typeface="Arial"/>
              </a:rPr>
              <a:t>approx</a:t>
            </a:r>
            <a:r>
              <a:rPr kumimoji="0" lang="en-GB" sz="1600" b="1" i="0" u="none" strike="noStrike" kern="0" cap="none" spc="0" normalizeH="0" baseline="0" noProof="0">
                <a:ln>
                  <a:noFill/>
                </a:ln>
                <a:solidFill>
                  <a:srgbClr val="000000"/>
                </a:solidFill>
                <a:effectLst/>
                <a:uLnTx/>
                <a:uFillTx/>
                <a:latin typeface="Arial" panose="020B0604020202020204"/>
                <a:ea typeface="+mn-ea"/>
                <a:cs typeface="Arial"/>
                <a:sym typeface="Arial"/>
              </a:rPr>
              <a:t>)</a:t>
            </a:r>
          </a:p>
        </p:txBody>
      </p:sp>
      <p:pic>
        <p:nvPicPr>
          <p:cNvPr id="2" name="Kuva 1">
            <a:extLst>
              <a:ext uri="{FF2B5EF4-FFF2-40B4-BE49-F238E27FC236}">
                <a16:creationId xmlns:a16="http://schemas.microsoft.com/office/drawing/2014/main" id="{76D86401-12C2-F06A-645E-F002DE2DC6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0839" y="275485"/>
            <a:ext cx="3251424" cy="1828926"/>
          </a:xfrm>
          <a:prstGeom prst="rect">
            <a:avLst/>
          </a:prstGeom>
        </p:spPr>
      </p:pic>
      <p:sp>
        <p:nvSpPr>
          <p:cNvPr id="4" name="Tekstiruutu 3">
            <a:extLst>
              <a:ext uri="{FF2B5EF4-FFF2-40B4-BE49-F238E27FC236}">
                <a16:creationId xmlns:a16="http://schemas.microsoft.com/office/drawing/2014/main" id="{D8C2F64C-935C-CE76-A52B-A0176A261204}"/>
              </a:ext>
            </a:extLst>
          </p:cNvPr>
          <p:cNvSpPr txBox="1"/>
          <p:nvPr/>
        </p:nvSpPr>
        <p:spPr>
          <a:xfrm>
            <a:off x="7718155" y="453128"/>
            <a:ext cx="1201119"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Espoo is the second-largest city in Finland and a part of the Helsinki Metropolitan Area.</a:t>
            </a:r>
          </a:p>
        </p:txBody>
      </p:sp>
      <p:sp>
        <p:nvSpPr>
          <p:cNvPr id="13" name="Tekstiruutu 12">
            <a:extLst>
              <a:ext uri="{FF2B5EF4-FFF2-40B4-BE49-F238E27FC236}">
                <a16:creationId xmlns:a16="http://schemas.microsoft.com/office/drawing/2014/main" id="{49457FEA-39E7-51B9-9D62-24BEA2C126BC}"/>
              </a:ext>
            </a:extLst>
          </p:cNvPr>
          <p:cNvSpPr txBox="1"/>
          <p:nvPr/>
        </p:nvSpPr>
        <p:spPr>
          <a:xfrm>
            <a:off x="9290838" y="1190028"/>
            <a:ext cx="100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black"/>
                </a:solidFill>
                <a:effectLst/>
                <a:uLnTx/>
                <a:uFillTx/>
                <a:latin typeface="Arial" panose="020B0604020202020204"/>
                <a:ea typeface="+mn-ea"/>
                <a:cs typeface="+mn-cs"/>
              </a:rPr>
              <a:t>Espoo</a:t>
            </a:r>
          </a:p>
        </p:txBody>
      </p:sp>
      <p:sp>
        <p:nvSpPr>
          <p:cNvPr id="14" name="Tekstiruutu 13">
            <a:extLst>
              <a:ext uri="{FF2B5EF4-FFF2-40B4-BE49-F238E27FC236}">
                <a16:creationId xmlns:a16="http://schemas.microsoft.com/office/drawing/2014/main" id="{B5A6F33F-E731-9EFB-A90C-8F1F611D21F3}"/>
              </a:ext>
            </a:extLst>
          </p:cNvPr>
          <p:cNvSpPr txBox="1"/>
          <p:nvPr/>
        </p:nvSpPr>
        <p:spPr>
          <a:xfrm>
            <a:off x="10039674" y="1200729"/>
            <a:ext cx="100472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black"/>
                </a:solidFill>
                <a:effectLst/>
                <a:uLnTx/>
                <a:uFillTx/>
                <a:latin typeface="Arial" panose="020B0604020202020204"/>
                <a:ea typeface="+mn-ea"/>
                <a:cs typeface="+mn-cs"/>
              </a:rPr>
              <a:t>Helsinki</a:t>
            </a:r>
          </a:p>
        </p:txBody>
      </p:sp>
      <p:cxnSp>
        <p:nvCxnSpPr>
          <p:cNvPr id="16" name="Suora nuoliyhdysviiva 15">
            <a:extLst>
              <a:ext uri="{FF2B5EF4-FFF2-40B4-BE49-F238E27FC236}">
                <a16:creationId xmlns:a16="http://schemas.microsoft.com/office/drawing/2014/main" id="{1435851E-AAD3-5361-128A-A1E84BB7B006}"/>
              </a:ext>
            </a:extLst>
          </p:cNvPr>
          <p:cNvCxnSpPr>
            <a:cxnSpLocks/>
          </p:cNvCxnSpPr>
          <p:nvPr/>
        </p:nvCxnSpPr>
        <p:spPr>
          <a:xfrm flipV="1">
            <a:off x="9640600" y="1257869"/>
            <a:ext cx="154016" cy="41643"/>
          </a:xfrm>
          <a:prstGeom prst="straightConnector1">
            <a:avLst/>
          </a:prstGeom>
          <a:ln w="12700">
            <a:solidFill>
              <a:srgbClr val="0047B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uora nuoliyhdysviiva 17">
            <a:extLst>
              <a:ext uri="{FF2B5EF4-FFF2-40B4-BE49-F238E27FC236}">
                <a16:creationId xmlns:a16="http://schemas.microsoft.com/office/drawing/2014/main" id="{A8AD8034-CCD7-5CAC-0D02-9778BE36A626}"/>
              </a:ext>
            </a:extLst>
          </p:cNvPr>
          <p:cNvCxnSpPr>
            <a:cxnSpLocks/>
            <a:stCxn id="14" idx="1"/>
          </p:cNvCxnSpPr>
          <p:nvPr/>
        </p:nvCxnSpPr>
        <p:spPr>
          <a:xfrm flipH="1" flipV="1">
            <a:off x="9872737" y="1236030"/>
            <a:ext cx="166937" cy="41643"/>
          </a:xfrm>
          <a:prstGeom prst="straightConnector1">
            <a:avLst/>
          </a:prstGeom>
          <a:ln w="12700">
            <a:solidFill>
              <a:srgbClr val="0047B6"/>
            </a:solidFill>
            <a:tailEnd type="triangle"/>
          </a:ln>
        </p:spPr>
        <p:style>
          <a:lnRef idx="1">
            <a:schemeClr val="accent1"/>
          </a:lnRef>
          <a:fillRef idx="0">
            <a:schemeClr val="accent1"/>
          </a:fillRef>
          <a:effectRef idx="0">
            <a:schemeClr val="accent1"/>
          </a:effectRef>
          <a:fontRef idx="minor">
            <a:schemeClr val="tx1"/>
          </a:fontRef>
        </p:style>
      </p:cxnSp>
      <p:sp>
        <p:nvSpPr>
          <p:cNvPr id="20" name="Suorakulmio: Vastakkaiset kulmat pyöristetty 19" descr="Area 528 square kilometres.">
            <a:extLst>
              <a:ext uri="{FF2B5EF4-FFF2-40B4-BE49-F238E27FC236}">
                <a16:creationId xmlns:a16="http://schemas.microsoft.com/office/drawing/2014/main" id="{7B6AD3B0-6B89-1AAF-2F2B-89631B2017E0}"/>
              </a:ext>
            </a:extLst>
          </p:cNvPr>
          <p:cNvSpPr/>
          <p:nvPr/>
        </p:nvSpPr>
        <p:spPr>
          <a:xfrm>
            <a:off x="839787" y="4875964"/>
            <a:ext cx="2870063" cy="1252966"/>
          </a:xfrm>
          <a:prstGeom prst="round2DiagRect">
            <a:avLst>
              <a:gd name="adj1" fmla="val 16667"/>
              <a:gd name="adj2" fmla="val 114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50"/>
              </a:spcBef>
              <a:spcAft>
                <a:spcPts val="0"/>
              </a:spcAft>
              <a:buClr>
                <a:srgbClr val="000000"/>
              </a:buClr>
              <a:buSzTx/>
              <a:buFontTx/>
              <a:buNone/>
              <a:tabLst/>
              <a:defRPr/>
            </a:pPr>
            <a:r>
              <a:rPr kumimoji="0" lang="fi-FI" sz="4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528 </a:t>
            </a:r>
            <a:r>
              <a:rPr kumimoji="0" lang="fi-FI" sz="4000" b="1" i="0" u="none" strike="noStrike" kern="0" cap="none" spc="0" normalizeH="0" baseline="0" noProof="0">
                <a:ln>
                  <a:noFill/>
                </a:ln>
                <a:solidFill>
                  <a:srgbClr val="000000"/>
                </a:solidFill>
                <a:effectLst/>
                <a:uLnTx/>
                <a:uFillTx/>
                <a:latin typeface="Arial" panose="020B0604020202020204"/>
                <a:ea typeface="+mn-ea"/>
                <a:cs typeface="Arial"/>
                <a:sym typeface="Arial"/>
              </a:rPr>
              <a:t>km</a:t>
            </a:r>
            <a:r>
              <a:rPr kumimoji="0" lang="fi-FI" sz="4000" b="1" i="0" u="none" strike="noStrike" kern="0" cap="none" spc="0" normalizeH="0" baseline="30000" noProof="0">
                <a:ln>
                  <a:noFill/>
                </a:ln>
                <a:solidFill>
                  <a:srgbClr val="000000"/>
                </a:solidFill>
                <a:effectLst/>
                <a:uLnTx/>
                <a:uFillTx/>
                <a:latin typeface="Arial" panose="020B0604020202020204"/>
                <a:ea typeface="+mn-ea"/>
                <a:cs typeface="Arial"/>
                <a:sym typeface="Arial"/>
              </a:rPr>
              <a:t>2</a:t>
            </a:r>
            <a:br>
              <a:rPr kumimoji="0" lang="fi-FI" sz="3600" b="1" i="0" u="none" strike="noStrike" kern="0" cap="none" spc="0" normalizeH="0" baseline="0" noProof="0">
                <a:ln>
                  <a:noFill/>
                </a:ln>
                <a:solidFill>
                  <a:srgbClr val="000000"/>
                </a:solidFill>
                <a:effectLst/>
                <a:uLnTx/>
                <a:uFillTx/>
                <a:latin typeface="Arial" panose="020B0604020202020204"/>
                <a:ea typeface="+mn-ea"/>
                <a:cs typeface="Arial"/>
                <a:sym typeface="Arial"/>
              </a:rPr>
            </a:br>
            <a:r>
              <a:rPr kumimoji="0" lang="en-US" sz="1800" b="1" i="0" u="none" strike="noStrike" kern="0" cap="none" spc="0" normalizeH="0" baseline="0" noProof="0">
                <a:ln>
                  <a:noFill/>
                </a:ln>
                <a:solidFill>
                  <a:srgbClr val="000000"/>
                </a:solidFill>
                <a:effectLst/>
                <a:uLnTx/>
                <a:uFillTx/>
                <a:latin typeface="Arial" panose="020B0604020202020204"/>
                <a:ea typeface="+mn-lt"/>
                <a:cs typeface="Arial" panose="020B0604020202020204"/>
                <a:sym typeface="Arial"/>
              </a:rPr>
              <a:t>Area</a:t>
            </a:r>
            <a:r>
              <a:rPr kumimoji="0" lang="fi-FI"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Suorakulmio: Vastakkaiset kulmat pyöristetty 22" descr="Waterways 216 square kilometres.">
            <a:extLst>
              <a:ext uri="{FF2B5EF4-FFF2-40B4-BE49-F238E27FC236}">
                <a16:creationId xmlns:a16="http://schemas.microsoft.com/office/drawing/2014/main" id="{D348AC4A-CE15-23C0-F7E2-5CC80F01FFA9}"/>
              </a:ext>
            </a:extLst>
          </p:cNvPr>
          <p:cNvSpPr/>
          <p:nvPr/>
        </p:nvSpPr>
        <p:spPr>
          <a:xfrm>
            <a:off x="4508903" y="4897940"/>
            <a:ext cx="2870064" cy="1209013"/>
          </a:xfrm>
          <a:prstGeom prst="round2DiagRect">
            <a:avLst>
              <a:gd name="adj1" fmla="val 16667"/>
              <a:gd name="adj2" fmla="val 114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50"/>
              </a:spcBef>
              <a:spcAft>
                <a:spcPts val="0"/>
              </a:spcAft>
              <a:buClr>
                <a:srgbClr val="000000"/>
              </a:buClr>
              <a:buSzTx/>
              <a:buFontTx/>
              <a:buNone/>
              <a:tabLst/>
              <a:defRPr/>
            </a:pPr>
            <a:r>
              <a:rPr kumimoji="0" lang="fi-FI" sz="4000" b="1" i="0" u="none" strike="noStrike" kern="0" cap="none" spc="0" normalizeH="0" baseline="0" noProof="0">
                <a:ln>
                  <a:noFill/>
                </a:ln>
                <a:solidFill>
                  <a:srgbClr val="000000"/>
                </a:solidFill>
                <a:effectLst/>
                <a:uLnTx/>
                <a:uFillTx/>
                <a:latin typeface="Arial" panose="020B0604020202020204"/>
                <a:ea typeface="+mn-ea"/>
                <a:cs typeface="Arial"/>
                <a:sym typeface="Arial"/>
              </a:rPr>
              <a:t>185 km</a:t>
            </a:r>
            <a:r>
              <a:rPr kumimoji="0" lang="fi-FI" sz="4000" b="1" i="0" u="none" strike="noStrike" kern="0" cap="none" spc="0" normalizeH="0" baseline="30000" noProof="0">
                <a:ln>
                  <a:noFill/>
                </a:ln>
                <a:solidFill>
                  <a:srgbClr val="000000"/>
                </a:solidFill>
                <a:effectLst/>
                <a:uLnTx/>
                <a:uFillTx/>
                <a:latin typeface="Arial" panose="020B0604020202020204"/>
                <a:ea typeface="+mn-ea"/>
                <a:cs typeface="Arial"/>
                <a:sym typeface="Arial"/>
              </a:rPr>
              <a:t>2</a:t>
            </a:r>
            <a:br>
              <a:rPr kumimoji="0" lang="fi-FI" sz="1800" b="1" i="0" u="none" strike="noStrike" kern="0" cap="none" spc="0" normalizeH="0" baseline="0" noProof="0">
                <a:ln>
                  <a:noFill/>
                </a:ln>
                <a:solidFill>
                  <a:srgbClr val="000000"/>
                </a:solidFill>
                <a:effectLst/>
                <a:uLnTx/>
                <a:uFillTx/>
                <a:latin typeface="Arial" panose="020B0604020202020204"/>
                <a:ea typeface="+mn-ea"/>
                <a:cs typeface="Arial"/>
                <a:sym typeface="Arial"/>
              </a:rPr>
            </a:br>
            <a:r>
              <a:rPr kumimoji="0" lang="en-US" sz="1800" b="1" i="0" u="none" strike="noStrike" kern="0" cap="none" spc="0" normalizeH="0" baseline="0" noProof="0">
                <a:ln>
                  <a:noFill/>
                </a:ln>
                <a:solidFill>
                  <a:srgbClr val="000000"/>
                </a:solidFill>
                <a:effectLst/>
                <a:uLnTx/>
                <a:uFillTx/>
                <a:latin typeface="Arial" panose="020B0604020202020204"/>
                <a:ea typeface="+mn-ea"/>
                <a:cs typeface="Arial"/>
                <a:sym typeface="Arial"/>
              </a:rPr>
              <a:t>Green areas</a:t>
            </a:r>
            <a:endParaRPr kumimoji="0" lang="fi-FI" sz="1800" b="1"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24" name="Suorakulmio: Vastakkaiset kulmat pyöristetty 23" descr="95 lakes.">
            <a:extLst>
              <a:ext uri="{FF2B5EF4-FFF2-40B4-BE49-F238E27FC236}">
                <a16:creationId xmlns:a16="http://schemas.microsoft.com/office/drawing/2014/main" id="{F4110E69-D9DD-DD58-0B80-C889B51200B8}"/>
              </a:ext>
            </a:extLst>
          </p:cNvPr>
          <p:cNvSpPr/>
          <p:nvPr/>
        </p:nvSpPr>
        <p:spPr>
          <a:xfrm>
            <a:off x="8205568" y="4847985"/>
            <a:ext cx="2870063" cy="1252966"/>
          </a:xfrm>
          <a:prstGeom prst="round2DiagRect">
            <a:avLst>
              <a:gd name="adj1" fmla="val 16667"/>
              <a:gd name="adj2" fmla="val 114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50"/>
              </a:spcBef>
              <a:spcAft>
                <a:spcPts val="0"/>
              </a:spcAft>
              <a:buClr>
                <a:srgbClr val="000000"/>
              </a:buClr>
              <a:buSzTx/>
              <a:buFontTx/>
              <a:buNone/>
              <a:tabLst/>
              <a:defRPr/>
            </a:pPr>
            <a:r>
              <a:rPr kumimoji="0" lang="fi-FI" sz="4000" b="1" i="0" u="none" strike="noStrike" kern="0" cap="none" spc="0" normalizeH="0" baseline="0" noProof="0">
                <a:ln>
                  <a:noFill/>
                </a:ln>
                <a:solidFill>
                  <a:srgbClr val="000000"/>
                </a:solidFill>
                <a:effectLst/>
                <a:uLnTx/>
                <a:uFillTx/>
                <a:latin typeface="Arial" panose="020B0604020202020204"/>
                <a:ea typeface="+mn-ea"/>
                <a:cs typeface="Arial"/>
                <a:sym typeface="Arial"/>
              </a:rPr>
              <a:t>13%</a:t>
            </a:r>
            <a:br>
              <a:rPr kumimoji="0" lang="fi-FI" sz="1600" b="1" i="0" u="none" strike="noStrike" kern="0" cap="none" spc="0" normalizeH="0" baseline="0" noProof="0">
                <a:ln>
                  <a:noFill/>
                </a:ln>
                <a:solidFill>
                  <a:srgbClr val="000000"/>
                </a:solidFill>
                <a:effectLst/>
                <a:uLnTx/>
                <a:uFillTx/>
                <a:latin typeface="Arial" panose="020B0604020202020204"/>
                <a:ea typeface="+mn-ea"/>
                <a:cs typeface="Arial"/>
                <a:sym typeface="Arial"/>
              </a:rPr>
            </a:br>
            <a:r>
              <a:rPr kumimoji="0" lang="en-US" sz="1600" b="1" i="0" u="none" strike="noStrike" kern="0" cap="none" spc="0" normalizeH="0" baseline="0" noProof="0">
                <a:ln>
                  <a:noFill/>
                </a:ln>
                <a:solidFill>
                  <a:srgbClr val="000000"/>
                </a:solidFill>
                <a:effectLst/>
                <a:uLnTx/>
                <a:uFillTx/>
                <a:latin typeface="Arial" panose="020B0604020202020204"/>
                <a:ea typeface="+mn-ea"/>
                <a:cs typeface="Arial"/>
                <a:sym typeface="Arial"/>
              </a:rPr>
              <a:t>Strictly protected nature of the land area</a:t>
            </a:r>
            <a:endParaRPr kumimoji="0" lang="fi-FI" sz="1600" b="1"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25" name="Suorakulmio: Vastakkaiset kulmat pyöristetty 24" descr="Population growth 8,878 in 2023.">
            <a:extLst>
              <a:ext uri="{FF2B5EF4-FFF2-40B4-BE49-F238E27FC236}">
                <a16:creationId xmlns:a16="http://schemas.microsoft.com/office/drawing/2014/main" id="{634D7722-866B-1B79-722F-D719FD274B15}"/>
              </a:ext>
            </a:extLst>
          </p:cNvPr>
          <p:cNvSpPr/>
          <p:nvPr/>
        </p:nvSpPr>
        <p:spPr>
          <a:xfrm>
            <a:off x="8059661" y="3140031"/>
            <a:ext cx="2984739" cy="1252966"/>
          </a:xfrm>
          <a:prstGeom prst="round2DiagRect">
            <a:avLst>
              <a:gd name="adj1" fmla="val 16667"/>
              <a:gd name="adj2" fmla="val 114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50"/>
              </a:spcBef>
              <a:spcAft>
                <a:spcPts val="0"/>
              </a:spcAft>
              <a:buClr>
                <a:srgbClr val="000000"/>
              </a:buClr>
              <a:buSzTx/>
              <a:buFontTx/>
              <a:buNone/>
              <a:tabLst/>
              <a:defRPr/>
            </a:pPr>
            <a:r>
              <a:rPr kumimoji="0" lang="fi-FI" sz="3600" b="1"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2,2%</a:t>
            </a:r>
            <a:br>
              <a:rPr kumimoji="0" lang="fi-FI" sz="1800" b="1" i="0" u="none" strike="noStrike" kern="0" cap="none" spc="0" normalizeH="0" baseline="0" noProof="0">
                <a:ln>
                  <a:noFill/>
                </a:ln>
                <a:solidFill>
                  <a:srgbClr val="000000"/>
                </a:solidFill>
                <a:effectLst/>
                <a:uLnTx/>
                <a:uFillTx/>
                <a:latin typeface="Arial" panose="020B0604020202020204"/>
                <a:ea typeface="+mn-ea"/>
                <a:cs typeface="Arial"/>
                <a:sym typeface="Arial"/>
              </a:rPr>
            </a:br>
            <a:r>
              <a:rPr kumimoji="0" lang="en-GB" sz="1600" b="1" i="0" u="none" strike="noStrike" kern="0" cap="none" spc="0" normalizeH="0" baseline="0" noProof="0">
                <a:ln>
                  <a:noFill/>
                </a:ln>
                <a:solidFill>
                  <a:srgbClr val="000000"/>
                </a:solidFill>
                <a:effectLst/>
                <a:uLnTx/>
                <a:uFillTx/>
                <a:latin typeface="Arial" panose="020B0604020202020204"/>
                <a:ea typeface="+mn-ea"/>
                <a:cs typeface="Arial"/>
                <a:sym typeface="Arial"/>
              </a:rPr>
              <a:t>Annual growth rate </a:t>
            </a:r>
          </a:p>
          <a:p>
            <a:pPr marL="0" marR="0" lvl="0" indent="0" algn="ctr" defTabSz="914400" rtl="0" eaLnBrk="1" fontAlgn="auto" latinLnBrk="0" hangingPunct="1">
              <a:lnSpc>
                <a:spcPct val="100000"/>
              </a:lnSpc>
              <a:spcBef>
                <a:spcPts val="50"/>
              </a:spcBef>
              <a:spcAft>
                <a:spcPts val="0"/>
              </a:spcAft>
              <a:buClr>
                <a:srgbClr val="000000"/>
              </a:buClr>
              <a:buSzTx/>
              <a:buFontTx/>
              <a:buNone/>
              <a:tabLst/>
              <a:defRPr/>
            </a:pPr>
            <a:r>
              <a:rPr kumimoji="0" lang="en-GB" sz="1600" b="1" i="0" u="none" strike="noStrike" kern="0" cap="none" spc="0" normalizeH="0" baseline="0" noProof="0">
                <a:ln>
                  <a:noFill/>
                </a:ln>
                <a:solidFill>
                  <a:srgbClr val="000000"/>
                </a:solidFill>
                <a:effectLst/>
                <a:uLnTx/>
                <a:uFillTx/>
                <a:latin typeface="Arial" panose="020B0604020202020204"/>
                <a:ea typeface="+mn-ea"/>
                <a:cs typeface="Arial"/>
                <a:sym typeface="Arial"/>
              </a:rPr>
              <a:t>Jan-Dec 2024</a:t>
            </a:r>
          </a:p>
        </p:txBody>
      </p:sp>
    </p:spTree>
    <p:extLst>
      <p:ext uri="{BB962C8B-B14F-4D97-AF65-F5344CB8AC3E}">
        <p14:creationId xmlns:p14="http://schemas.microsoft.com/office/powerpoint/2010/main" val="1056162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5D88FA-B2FD-4950-C05A-3469231E8105}"/>
              </a:ext>
            </a:extLst>
          </p:cNvPr>
          <p:cNvSpPr>
            <a:spLocks noGrp="1"/>
          </p:cNvSpPr>
          <p:nvPr>
            <p:ph type="title"/>
          </p:nvPr>
        </p:nvSpPr>
        <p:spPr/>
        <p:txBody>
          <a:bodyPr/>
          <a:lstStyle/>
          <a:p>
            <a:r>
              <a:rPr lang="en-GB"/>
              <a:t>Presentation</a:t>
            </a:r>
          </a:p>
        </p:txBody>
      </p:sp>
      <p:sp>
        <p:nvSpPr>
          <p:cNvPr id="3" name="Sisällön paikkamerkki 2">
            <a:extLst>
              <a:ext uri="{FF2B5EF4-FFF2-40B4-BE49-F238E27FC236}">
                <a16:creationId xmlns:a16="http://schemas.microsoft.com/office/drawing/2014/main" id="{C6E09D8C-F999-4EF6-77EB-A0152B4B9112}"/>
              </a:ext>
            </a:extLst>
          </p:cNvPr>
          <p:cNvSpPr>
            <a:spLocks noGrp="1"/>
          </p:cNvSpPr>
          <p:nvPr>
            <p:ph idx="1"/>
          </p:nvPr>
        </p:nvSpPr>
        <p:spPr>
          <a:xfrm>
            <a:off x="757173" y="1853625"/>
            <a:ext cx="5338827" cy="4261684"/>
          </a:xfrm>
        </p:spPr>
        <p:txBody>
          <a:bodyPr/>
          <a:lstStyle/>
          <a:p>
            <a:endParaRPr lang="fi-FI"/>
          </a:p>
          <a:p>
            <a:r>
              <a:rPr lang="en-GB" b="1"/>
              <a:t>Journey of preparing and implementing </a:t>
            </a:r>
            <a:r>
              <a:rPr lang="en-GB"/>
              <a:t>the No Net Loss of biodiversity municipal roadmap in the City of Espoo</a:t>
            </a:r>
          </a:p>
          <a:p>
            <a:endParaRPr lang="en-GB"/>
          </a:p>
          <a:p>
            <a:r>
              <a:rPr lang="en-GB"/>
              <a:t>Example of </a:t>
            </a:r>
            <a:r>
              <a:rPr lang="en-GB" b="1"/>
              <a:t>a concrete measure </a:t>
            </a:r>
            <a:r>
              <a:rPr lang="en-GB"/>
              <a:t>of the roadmap </a:t>
            </a:r>
            <a:br>
              <a:rPr lang="en-GB"/>
            </a:br>
            <a:r>
              <a:rPr lang="en-GB"/>
              <a:t>– piloting ecological restoration on 18 sites</a:t>
            </a:r>
          </a:p>
          <a:p>
            <a:endParaRPr lang="en-GB"/>
          </a:p>
          <a:p>
            <a:r>
              <a:rPr lang="en-GB" b="1"/>
              <a:t>Concluding with political and managerial context </a:t>
            </a:r>
            <a:br>
              <a:rPr lang="en-GB"/>
            </a:br>
            <a:r>
              <a:rPr lang="en-GB"/>
              <a:t>– what factors contribute success in developing a municipal roadmap to halt biodiversity loss   </a:t>
            </a:r>
          </a:p>
        </p:txBody>
      </p:sp>
      <p:sp>
        <p:nvSpPr>
          <p:cNvPr id="4" name="Dian numeron paikkamerkki 3">
            <a:extLst>
              <a:ext uri="{FF2B5EF4-FFF2-40B4-BE49-F238E27FC236}">
                <a16:creationId xmlns:a16="http://schemas.microsoft.com/office/drawing/2014/main" id="{65566F20-D0D8-D756-2E41-BBCD776A74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5" name="Kuvan paikkamerkki 9">
            <a:extLst>
              <a:ext uri="{FF2B5EF4-FFF2-40B4-BE49-F238E27FC236}">
                <a16:creationId xmlns:a16="http://schemas.microsoft.com/office/drawing/2014/main" id="{5CAD35E1-0B1B-D78E-7550-4C5E245B2C6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Tekstiruutu 5">
            <a:extLst>
              <a:ext uri="{FF2B5EF4-FFF2-40B4-BE49-F238E27FC236}">
                <a16:creationId xmlns:a16="http://schemas.microsoft.com/office/drawing/2014/main" id="{3999B469-E0E0-895D-6FA6-33594A3C546D}"/>
              </a:ext>
            </a:extLst>
          </p:cNvPr>
          <p:cNvSpPr txBox="1"/>
          <p:nvPr/>
        </p:nvSpPr>
        <p:spPr>
          <a:xfrm>
            <a:off x="8755780" y="6649264"/>
            <a:ext cx="234033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Drawings: City of Espoo</a:t>
            </a:r>
          </a:p>
        </p:txBody>
      </p:sp>
    </p:spTree>
    <p:extLst>
      <p:ext uri="{BB962C8B-B14F-4D97-AF65-F5344CB8AC3E}">
        <p14:creationId xmlns:p14="http://schemas.microsoft.com/office/powerpoint/2010/main" val="158531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8D98-39A2-F07F-B5A7-0F2F45D58FE7}"/>
              </a:ext>
            </a:extLst>
          </p:cNvPr>
          <p:cNvSpPr>
            <a:spLocks noGrp="1"/>
          </p:cNvSpPr>
          <p:nvPr>
            <p:ph type="title"/>
          </p:nvPr>
        </p:nvSpPr>
        <p:spPr>
          <a:xfrm>
            <a:off x="6393016" y="874667"/>
            <a:ext cx="4824477" cy="1053504"/>
          </a:xfrm>
        </p:spPr>
        <p:txBody>
          <a:bodyPr/>
          <a:lstStyle/>
          <a:p>
            <a:r>
              <a:rPr lang="en-GB" sz="2600">
                <a:cs typeface="Arial"/>
              </a:rPr>
              <a:t>Goals of Nature-wise roadmap</a:t>
            </a:r>
            <a:endParaRPr lang="en-GB"/>
          </a:p>
        </p:txBody>
      </p:sp>
      <p:sp>
        <p:nvSpPr>
          <p:cNvPr id="4" name="Slide Number Placeholder 3">
            <a:extLst>
              <a:ext uri="{FF2B5EF4-FFF2-40B4-BE49-F238E27FC236}">
                <a16:creationId xmlns:a16="http://schemas.microsoft.com/office/drawing/2014/main" id="{8DFFCCEA-BA7F-3C2F-C993-0EA24452C1D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Sisällön paikkamerkki 11">
            <a:extLst>
              <a:ext uri="{FF2B5EF4-FFF2-40B4-BE49-F238E27FC236}">
                <a16:creationId xmlns:a16="http://schemas.microsoft.com/office/drawing/2014/main" id="{6957B26D-7D64-EF4E-C039-D4954E380CD9}"/>
              </a:ext>
            </a:extLst>
          </p:cNvPr>
          <p:cNvSpPr>
            <a:spLocks noGrp="1"/>
          </p:cNvSpPr>
          <p:nvPr>
            <p:ph idx="1"/>
          </p:nvPr>
        </p:nvSpPr>
        <p:spPr>
          <a:xfrm>
            <a:off x="6512759" y="1622136"/>
            <a:ext cx="4824477" cy="4976627"/>
          </a:xfrm>
        </p:spPr>
        <p:txBody>
          <a:bodyPr/>
          <a:lstStyle/>
          <a:p>
            <a:pPr marL="285750" indent="-285750">
              <a:spcAft>
                <a:spcPts val="1200"/>
              </a:spcAft>
              <a:buFont typeface="Arial" panose="020B0604020202020204" pitchFamily="34" charset="0"/>
              <a:buChar char="•"/>
            </a:pPr>
            <a:r>
              <a:rPr lang="en-GB" sz="2000">
                <a:solidFill>
                  <a:srgbClr val="110A0B"/>
                </a:solidFill>
                <a:cs typeface="Arial"/>
              </a:rPr>
              <a:t>We need new ways</a:t>
            </a:r>
            <a:r>
              <a:rPr lang="en-GB" sz="2000">
                <a:cs typeface="Arial"/>
              </a:rPr>
              <a:t> </a:t>
            </a:r>
            <a:r>
              <a:rPr lang="en-GB" sz="2000">
                <a:solidFill>
                  <a:srgbClr val="110A0B"/>
                </a:solidFill>
                <a:cs typeface="Arial"/>
              </a:rPr>
              <a:t>to safeguard</a:t>
            </a:r>
            <a:r>
              <a:rPr lang="en-GB" sz="2000">
                <a:cs typeface="Arial"/>
              </a:rPr>
              <a:t> biodiversity</a:t>
            </a:r>
          </a:p>
          <a:p>
            <a:pPr marL="285750" indent="-285750">
              <a:spcAft>
                <a:spcPts val="1200"/>
              </a:spcAft>
              <a:buFont typeface="Arial" panose="020B0604020202020204" pitchFamily="34" charset="0"/>
              <a:buChar char="•"/>
            </a:pPr>
            <a:r>
              <a:rPr lang="en-GB" sz="2000">
                <a:solidFill>
                  <a:srgbClr val="110A0B"/>
                </a:solidFill>
              </a:rPr>
              <a:t>The city strategy, the Espoo story, for this council season 2021 – 2025  set an objective to prepare a roadmap so that biodiversity can recover, and we can achieve No Net Loss of biodiversity by 2035 </a:t>
            </a:r>
          </a:p>
          <a:p>
            <a:pPr marL="285750" indent="-285750">
              <a:spcAft>
                <a:spcPts val="1200"/>
              </a:spcAft>
              <a:buFont typeface="Arial" panose="020B0604020202020204" pitchFamily="34" charset="0"/>
              <a:buChar char="•"/>
            </a:pPr>
            <a:r>
              <a:rPr lang="en-GB" sz="2000">
                <a:solidFill>
                  <a:srgbClr val="110A0B"/>
                </a:solidFill>
              </a:rPr>
              <a:t>The best means at our disposal </a:t>
            </a:r>
          </a:p>
          <a:p>
            <a:pPr marL="285750" indent="-285750">
              <a:spcAft>
                <a:spcPts val="1200"/>
              </a:spcAft>
              <a:buFont typeface="Arial" panose="020B0604020202020204" pitchFamily="34" charset="0"/>
              <a:buChar char="•"/>
            </a:pPr>
            <a:r>
              <a:rPr lang="en-GB" sz="2000">
                <a:solidFill>
                  <a:srgbClr val="110A0B"/>
                </a:solidFill>
                <a:ea typeface="+mn-lt"/>
                <a:cs typeface="+mn-lt"/>
              </a:rPr>
              <a:t>Preparing for changes in EU-level and national legislation</a:t>
            </a:r>
          </a:p>
          <a:p>
            <a:pPr marL="285750" indent="-285750">
              <a:spcAft>
                <a:spcPts val="1200"/>
              </a:spcAft>
              <a:buFont typeface="Arial" panose="020B0604020202020204" pitchFamily="34" charset="0"/>
              <a:buChar char="•"/>
            </a:pPr>
            <a:r>
              <a:rPr lang="en-GB" sz="2000">
                <a:solidFill>
                  <a:srgbClr val="110A0B"/>
                </a:solidFill>
              </a:rPr>
              <a:t>Encourage the entire Espoo community to act for biodiversity </a:t>
            </a:r>
          </a:p>
          <a:p>
            <a:pPr marL="0" indent="0">
              <a:buNone/>
            </a:pPr>
            <a:endParaRPr lang="fi-FI" sz="2000"/>
          </a:p>
        </p:txBody>
      </p:sp>
    </p:spTree>
    <p:extLst>
      <p:ext uri="{BB962C8B-B14F-4D97-AF65-F5344CB8AC3E}">
        <p14:creationId xmlns:p14="http://schemas.microsoft.com/office/powerpoint/2010/main" val="2681112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43297605-8EB7-8225-4723-BA521D953D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kstiruutu 8">
            <a:extLst>
              <a:ext uri="{FF2B5EF4-FFF2-40B4-BE49-F238E27FC236}">
                <a16:creationId xmlns:a16="http://schemas.microsoft.com/office/drawing/2014/main" id="{1B525CA3-9F08-DC67-62D5-C6220C426C66}"/>
              </a:ext>
            </a:extLst>
          </p:cNvPr>
          <p:cNvSpPr txBox="1"/>
          <p:nvPr/>
        </p:nvSpPr>
        <p:spPr>
          <a:xfrm>
            <a:off x="598116" y="323041"/>
            <a:ext cx="5098418"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a:ea typeface="+mn-ea"/>
                <a:cs typeface="+mn-cs"/>
              </a:rPr>
              <a:t>Putting  strategic goals into action step by step</a:t>
            </a:r>
          </a:p>
        </p:txBody>
      </p:sp>
      <p:sp>
        <p:nvSpPr>
          <p:cNvPr id="12" name="Tekstiruutu 11">
            <a:extLst>
              <a:ext uri="{FF2B5EF4-FFF2-40B4-BE49-F238E27FC236}">
                <a16:creationId xmlns:a16="http://schemas.microsoft.com/office/drawing/2014/main" id="{2351A982-3372-59B1-C47A-9619092AF2A5}"/>
              </a:ext>
            </a:extLst>
          </p:cNvPr>
          <p:cNvSpPr txBox="1"/>
          <p:nvPr/>
        </p:nvSpPr>
        <p:spPr>
          <a:xfrm>
            <a:off x="5706353" y="283237"/>
            <a:ext cx="4806494" cy="1064495"/>
          </a:xfrm>
          <a:prstGeom prst="rect">
            <a:avLst/>
          </a:prstGeom>
          <a:solidFill>
            <a:srgbClr val="0050BB"/>
          </a:solidFill>
          <a:ln>
            <a:solidFill>
              <a:srgbClr val="0050BB"/>
            </a:solidFill>
          </a:ln>
        </p:spPr>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panose="020B0604020202020204"/>
                <a:ea typeface="+mn-lt"/>
                <a:cs typeface="Arial" panose="020B0604020202020204"/>
              </a:rPr>
              <a:t>Espoo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a:ea typeface="+mn-lt"/>
                <a:cs typeface="Arial" panose="020B0604020202020204"/>
              </a:rPr>
              <a:t>Espoo is a pioneer in combining a growing city and diverse nature. Espoo’s urban development fosters, revives and increases biodiversity. </a:t>
            </a:r>
            <a:r>
              <a:rPr kumimoji="0" lang="en-GB" sz="1100" b="0" i="0" u="none" strike="noStrike" kern="1200" cap="none" spc="0" normalizeH="0" baseline="0" noProof="0">
                <a:ln>
                  <a:noFill/>
                </a:ln>
                <a:solidFill>
                  <a:prstClr val="white"/>
                </a:solidFill>
                <a:effectLst/>
                <a:uLnTx/>
                <a:uFillTx/>
                <a:latin typeface="Arial" panose="020B0604020202020204"/>
                <a:ea typeface="+mn-ea"/>
                <a:cs typeface="+mn-cs"/>
              </a:rPr>
              <a:t>We prepared a roadmap to support the recovery of biodiversity and achievement of no net loss of biodiversity by 2035.</a:t>
            </a:r>
          </a:p>
        </p:txBody>
      </p:sp>
      <p:pic>
        <p:nvPicPr>
          <p:cNvPr id="6" name="Kuva 5">
            <a:extLst>
              <a:ext uri="{FF2B5EF4-FFF2-40B4-BE49-F238E27FC236}">
                <a16:creationId xmlns:a16="http://schemas.microsoft.com/office/drawing/2014/main" id="{0A323781-4E6F-55EC-B771-0D264624F8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23781" y="3172600"/>
            <a:ext cx="2296270" cy="3685400"/>
          </a:xfrm>
          <a:prstGeom prst="rect">
            <a:avLst/>
          </a:prstGeom>
        </p:spPr>
      </p:pic>
      <p:cxnSp>
        <p:nvCxnSpPr>
          <p:cNvPr id="16" name="Suora nuoliyhdysviiva 15">
            <a:extLst>
              <a:ext uri="{FF2B5EF4-FFF2-40B4-BE49-F238E27FC236}">
                <a16:creationId xmlns:a16="http://schemas.microsoft.com/office/drawing/2014/main" id="{2370C24A-18D3-F910-1A1F-A969F07D39F6}"/>
              </a:ext>
            </a:extLst>
          </p:cNvPr>
          <p:cNvCxnSpPr>
            <a:cxnSpLocks/>
          </p:cNvCxnSpPr>
          <p:nvPr/>
        </p:nvCxnSpPr>
        <p:spPr>
          <a:xfrm>
            <a:off x="8109600" y="1347732"/>
            <a:ext cx="0" cy="347237"/>
          </a:xfrm>
          <a:prstGeom prst="straightConnector1">
            <a:avLst/>
          </a:prstGeom>
          <a:ln w="57150">
            <a:solidFill>
              <a:srgbClr val="0050BB"/>
            </a:solidFill>
            <a:tailEnd type="triangle"/>
          </a:ln>
        </p:spPr>
        <p:style>
          <a:lnRef idx="1">
            <a:schemeClr val="accent1"/>
          </a:lnRef>
          <a:fillRef idx="0">
            <a:schemeClr val="accent1"/>
          </a:fillRef>
          <a:effectRef idx="0">
            <a:schemeClr val="accent1"/>
          </a:effectRef>
          <a:fontRef idx="minor">
            <a:schemeClr val="tx1"/>
          </a:fontRef>
        </p:style>
      </p:cxnSp>
      <p:grpSp>
        <p:nvGrpSpPr>
          <p:cNvPr id="14" name="Ryhmä 13">
            <a:extLst>
              <a:ext uri="{FF2B5EF4-FFF2-40B4-BE49-F238E27FC236}">
                <a16:creationId xmlns:a16="http://schemas.microsoft.com/office/drawing/2014/main" id="{5265D66C-5004-141A-B289-CA8B57DAC6AB}"/>
              </a:ext>
            </a:extLst>
          </p:cNvPr>
          <p:cNvGrpSpPr/>
          <p:nvPr/>
        </p:nvGrpSpPr>
        <p:grpSpPr>
          <a:xfrm>
            <a:off x="5085464" y="1694969"/>
            <a:ext cx="6342467" cy="5148047"/>
            <a:chOff x="4227561" y="1963717"/>
            <a:chExt cx="5574183" cy="4532061"/>
          </a:xfrm>
        </p:grpSpPr>
        <p:pic>
          <p:nvPicPr>
            <p:cNvPr id="3" name="Kuva 2">
              <a:extLst>
                <a:ext uri="{FF2B5EF4-FFF2-40B4-BE49-F238E27FC236}">
                  <a16:creationId xmlns:a16="http://schemas.microsoft.com/office/drawing/2014/main" id="{ED67F4D5-BE49-4767-63A3-00B14534E4C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27561" y="1969653"/>
              <a:ext cx="5503388" cy="4526125"/>
            </a:xfrm>
            <a:prstGeom prst="rect">
              <a:avLst/>
            </a:prstGeom>
          </p:spPr>
        </p:pic>
        <p:sp>
          <p:nvSpPr>
            <p:cNvPr id="13" name="Suorakulmio 12">
              <a:extLst>
                <a:ext uri="{FF2B5EF4-FFF2-40B4-BE49-F238E27FC236}">
                  <a16:creationId xmlns:a16="http://schemas.microsoft.com/office/drawing/2014/main" id="{C11D1031-B5AC-1FB0-98FE-EA289A28F352}"/>
                </a:ext>
              </a:extLst>
            </p:cNvPr>
            <p:cNvSpPr/>
            <p:nvPr/>
          </p:nvSpPr>
          <p:spPr>
            <a:xfrm>
              <a:off x="8768645" y="1963717"/>
              <a:ext cx="1033099" cy="989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Suorakulmio 4">
              <a:extLst>
                <a:ext uri="{FF2B5EF4-FFF2-40B4-BE49-F238E27FC236}">
                  <a16:creationId xmlns:a16="http://schemas.microsoft.com/office/drawing/2014/main" id="{6C47294C-A80B-6E1A-8287-C2CE78DEBB42}"/>
                </a:ext>
              </a:extLst>
            </p:cNvPr>
            <p:cNvSpPr/>
            <p:nvPr/>
          </p:nvSpPr>
          <p:spPr>
            <a:xfrm>
              <a:off x="4227561" y="1967433"/>
              <a:ext cx="1181015" cy="1068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0" name="Tekstiruutu 9">
            <a:extLst>
              <a:ext uri="{FF2B5EF4-FFF2-40B4-BE49-F238E27FC236}">
                <a16:creationId xmlns:a16="http://schemas.microsoft.com/office/drawing/2014/main" id="{E1EAAAE5-CFBA-9623-297E-EA011DDCF47C}"/>
              </a:ext>
            </a:extLst>
          </p:cNvPr>
          <p:cNvSpPr txBox="1"/>
          <p:nvPr/>
        </p:nvSpPr>
        <p:spPr>
          <a:xfrm>
            <a:off x="598116" y="1721114"/>
            <a:ext cx="6161721"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0A0B"/>
                </a:solidFill>
                <a:effectLst/>
                <a:uLnTx/>
                <a:uFillTx/>
                <a:latin typeface="Arial" panose="020B0604020202020204"/>
                <a:ea typeface="+mn-ea"/>
                <a:cs typeface="+mn-cs"/>
              </a:rPr>
              <a:t>The roadmap consists of four different steps: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a:ln>
                  <a:noFill/>
                </a:ln>
                <a:solidFill>
                  <a:srgbClr val="110A0B"/>
                </a:solidFill>
                <a:effectLst/>
                <a:uLnTx/>
                <a:uFillTx/>
                <a:latin typeface="Arial" panose="020B0604020202020204"/>
                <a:ea typeface="+mn-ea"/>
                <a:cs typeface="+mn-cs"/>
              </a:rPr>
              <a:t>goals,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a:ln>
                  <a:noFill/>
                </a:ln>
                <a:solidFill>
                  <a:srgbClr val="110A0B"/>
                </a:solidFill>
                <a:effectLst/>
                <a:uLnTx/>
                <a:uFillTx/>
                <a:latin typeface="Arial" panose="020B0604020202020204"/>
                <a:ea typeface="+mn-ea"/>
                <a:cs typeface="+mn-cs"/>
              </a:rPr>
              <a:t>operating principles,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a:ln>
                  <a:noFill/>
                </a:ln>
                <a:solidFill>
                  <a:srgbClr val="110A0B"/>
                </a:solidFill>
                <a:effectLst/>
                <a:uLnTx/>
                <a:uFillTx/>
                <a:latin typeface="Arial" panose="020B0604020202020204"/>
                <a:ea typeface="+mn-ea"/>
                <a:cs typeface="+mn-cs"/>
              </a:rPr>
              <a:t>development entities,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a:ln>
                  <a:noFill/>
                </a:ln>
                <a:solidFill>
                  <a:srgbClr val="110A0B"/>
                </a:solidFill>
                <a:effectLst/>
                <a:uLnTx/>
                <a:uFillTx/>
                <a:latin typeface="Arial" panose="020B0604020202020204"/>
                <a:ea typeface="+mn-ea"/>
                <a:cs typeface="+mn-cs"/>
              </a:rPr>
              <a:t>measures </a:t>
            </a:r>
          </a:p>
        </p:txBody>
      </p:sp>
    </p:spTree>
    <p:extLst>
      <p:ext uri="{BB962C8B-B14F-4D97-AF65-F5344CB8AC3E}">
        <p14:creationId xmlns:p14="http://schemas.microsoft.com/office/powerpoint/2010/main" val="1221007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A89BBA-0BAA-C819-F6DE-E2B8280C85BF}"/>
              </a:ext>
            </a:extLst>
          </p:cNvPr>
          <p:cNvSpPr>
            <a:spLocks noGrp="1"/>
          </p:cNvSpPr>
          <p:nvPr>
            <p:ph type="title"/>
          </p:nvPr>
        </p:nvSpPr>
        <p:spPr>
          <a:xfrm>
            <a:off x="450938" y="301031"/>
            <a:ext cx="8428391" cy="1053504"/>
          </a:xfrm>
        </p:spPr>
        <p:txBody>
          <a:bodyPr/>
          <a:lstStyle/>
          <a:p>
            <a:r>
              <a:rPr lang="en-GB"/>
              <a:t>Achieving goals through operating principles</a:t>
            </a:r>
            <a:br>
              <a:rPr lang="en-GB"/>
            </a:br>
            <a:endParaRPr lang="fi-FI"/>
          </a:p>
        </p:txBody>
      </p:sp>
      <p:sp>
        <p:nvSpPr>
          <p:cNvPr id="4" name="Dian numeron paikkamerkki 3">
            <a:extLst>
              <a:ext uri="{FF2B5EF4-FFF2-40B4-BE49-F238E27FC236}">
                <a16:creationId xmlns:a16="http://schemas.microsoft.com/office/drawing/2014/main" id="{F16999A9-DE3B-20D0-7BFB-07FB9F1D3D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Suorakulmio 8">
            <a:extLst>
              <a:ext uri="{FF2B5EF4-FFF2-40B4-BE49-F238E27FC236}">
                <a16:creationId xmlns:a16="http://schemas.microsoft.com/office/drawing/2014/main" id="{D36611AE-D2B2-B1F8-80A2-45405166522F}"/>
              </a:ext>
            </a:extLst>
          </p:cNvPr>
          <p:cNvSpPr/>
          <p:nvPr/>
        </p:nvSpPr>
        <p:spPr>
          <a:xfrm>
            <a:off x="4665134" y="6344357"/>
            <a:ext cx="2974623" cy="451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Kuva 10">
            <a:extLst>
              <a:ext uri="{FF2B5EF4-FFF2-40B4-BE49-F238E27FC236}">
                <a16:creationId xmlns:a16="http://schemas.microsoft.com/office/drawing/2014/main" id="{BCC2461B-3CDE-6784-FC25-BE4D3D6F552B}"/>
              </a:ext>
            </a:extLst>
          </p:cNvPr>
          <p:cNvPicPr>
            <a:picLocks noChangeAspect="1"/>
          </p:cNvPicPr>
          <p:nvPr/>
        </p:nvPicPr>
        <p:blipFill>
          <a:blip r:embed="rId3" cstate="email">
            <a:extLst>
              <a:ext uri="{28A0092B-C50C-407E-A947-70E740481C1C}">
                <a14:useLocalDpi xmlns:a14="http://schemas.microsoft.com/office/drawing/2010/main"/>
              </a:ext>
            </a:extLst>
          </a:blip>
          <a:srcRect t="3838"/>
          <a:stretch/>
        </p:blipFill>
        <p:spPr>
          <a:xfrm>
            <a:off x="311198" y="1114609"/>
            <a:ext cx="11116733" cy="5394477"/>
          </a:xfrm>
          <a:prstGeom prst="rect">
            <a:avLst/>
          </a:prstGeom>
        </p:spPr>
      </p:pic>
      <p:sp>
        <p:nvSpPr>
          <p:cNvPr id="3" name="Suorakulmio 2">
            <a:extLst>
              <a:ext uri="{FF2B5EF4-FFF2-40B4-BE49-F238E27FC236}">
                <a16:creationId xmlns:a16="http://schemas.microsoft.com/office/drawing/2014/main" id="{34C95491-D8E7-1B96-CEB0-1D28B8FB0875}"/>
              </a:ext>
            </a:extLst>
          </p:cNvPr>
          <p:cNvSpPr/>
          <p:nvPr/>
        </p:nvSpPr>
        <p:spPr>
          <a:xfrm>
            <a:off x="8471361" y="2842934"/>
            <a:ext cx="2658359" cy="58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5" name="Tekstiruutu 4">
            <a:extLst>
              <a:ext uri="{FF2B5EF4-FFF2-40B4-BE49-F238E27FC236}">
                <a16:creationId xmlns:a16="http://schemas.microsoft.com/office/drawing/2014/main" id="{A0775F56-C2EC-361B-9946-C3F4F708AE9B}"/>
              </a:ext>
            </a:extLst>
          </p:cNvPr>
          <p:cNvSpPr txBox="1"/>
          <p:nvPr/>
        </p:nvSpPr>
        <p:spPr>
          <a:xfrm>
            <a:off x="8561372" y="2875002"/>
            <a:ext cx="231899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black"/>
                </a:solidFill>
                <a:effectLst/>
                <a:uLnTx/>
                <a:uFillTx/>
                <a:latin typeface="Arial" panose="020B0604020202020204"/>
                <a:ea typeface="+mn-ea"/>
                <a:cs typeface="+mn-cs"/>
              </a:rPr>
              <a:t>B. </a:t>
            </a:r>
            <a:r>
              <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We use the mitigation hierarchy in planning and implementation  to alleviate harm to nature.</a:t>
            </a:r>
          </a:p>
        </p:txBody>
      </p:sp>
    </p:spTree>
    <p:extLst>
      <p:ext uri="{BB962C8B-B14F-4D97-AF65-F5344CB8AC3E}">
        <p14:creationId xmlns:p14="http://schemas.microsoft.com/office/powerpoint/2010/main" val="3056856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849773-C97D-1342-FEE8-08D47E761655}"/>
              </a:ext>
            </a:extLst>
          </p:cNvPr>
          <p:cNvSpPr>
            <a:spLocks noGrp="1"/>
          </p:cNvSpPr>
          <p:nvPr>
            <p:ph type="title"/>
          </p:nvPr>
        </p:nvSpPr>
        <p:spPr>
          <a:xfrm>
            <a:off x="757173" y="616494"/>
            <a:ext cx="10507858" cy="1053504"/>
          </a:xfrm>
        </p:spPr>
        <p:txBody>
          <a:bodyPr/>
          <a:lstStyle/>
          <a:p>
            <a:r>
              <a:rPr lang="en-GB" sz="3200" b="1"/>
              <a:t>Operating principle:  We use mitigation hierarchy in planning and implementation to alleviate </a:t>
            </a:r>
            <a:br>
              <a:rPr lang="en-GB" sz="3200" b="1"/>
            </a:br>
            <a:r>
              <a:rPr lang="en-GB" sz="3200" b="1"/>
              <a:t>harm to nature</a:t>
            </a:r>
            <a:br>
              <a:rPr lang="en-GB" sz="3200" b="1">
                <a:solidFill>
                  <a:srgbClr val="FF0000"/>
                </a:solidFill>
              </a:rPr>
            </a:br>
            <a:endParaRPr lang="fi-FI"/>
          </a:p>
        </p:txBody>
      </p:sp>
      <p:sp>
        <p:nvSpPr>
          <p:cNvPr id="4" name="Dian numeron paikkamerkki 3">
            <a:extLst>
              <a:ext uri="{FF2B5EF4-FFF2-40B4-BE49-F238E27FC236}">
                <a16:creationId xmlns:a16="http://schemas.microsoft.com/office/drawing/2014/main" id="{5173F6F8-3601-5891-398C-433DC1BF38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Kuva 5">
            <a:extLst>
              <a:ext uri="{FF2B5EF4-FFF2-40B4-BE49-F238E27FC236}">
                <a16:creationId xmlns:a16="http://schemas.microsoft.com/office/drawing/2014/main" id="{7B878A1D-7617-BE67-5E94-5A977B7D6ED5}"/>
              </a:ext>
            </a:extLst>
          </p:cNvPr>
          <p:cNvPicPr>
            <a:picLocks noChangeAspect="1"/>
          </p:cNvPicPr>
          <p:nvPr/>
        </p:nvPicPr>
        <p:blipFill>
          <a:blip r:embed="rId3"/>
          <a:stretch>
            <a:fillRect/>
          </a:stretch>
        </p:blipFill>
        <p:spPr>
          <a:xfrm>
            <a:off x="528637" y="2343467"/>
            <a:ext cx="11134725" cy="3552825"/>
          </a:xfrm>
          <a:prstGeom prst="rect">
            <a:avLst/>
          </a:prstGeom>
        </p:spPr>
      </p:pic>
      <p:sp>
        <p:nvSpPr>
          <p:cNvPr id="10" name="Suorakulmio 9">
            <a:extLst>
              <a:ext uri="{FF2B5EF4-FFF2-40B4-BE49-F238E27FC236}">
                <a16:creationId xmlns:a16="http://schemas.microsoft.com/office/drawing/2014/main" id="{7F704516-D0E8-3461-4FE6-58031C5ABA0C}"/>
              </a:ext>
            </a:extLst>
          </p:cNvPr>
          <p:cNvSpPr/>
          <p:nvPr/>
        </p:nvSpPr>
        <p:spPr>
          <a:xfrm>
            <a:off x="7761714" y="1857649"/>
            <a:ext cx="4100660" cy="1134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Kuva 7" descr="Kuva, joka sisältää kohteen clipart, animaatio, kuvitus, muotoilu&#10;&#10;Kuvaus luotu automaattisesti">
            <a:extLst>
              <a:ext uri="{FF2B5EF4-FFF2-40B4-BE49-F238E27FC236}">
                <a16:creationId xmlns:a16="http://schemas.microsoft.com/office/drawing/2014/main" id="{49BF43E3-315B-D9AA-D648-30DC5D23CF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9076636" y="1450170"/>
            <a:ext cx="841246" cy="705646"/>
          </a:xfrm>
          <a:prstGeom prst="rect">
            <a:avLst/>
          </a:prstGeom>
        </p:spPr>
      </p:pic>
      <p:pic>
        <p:nvPicPr>
          <p:cNvPr id="9" name="Kuva 8" descr="Kuva, joka sisältää kohteen clipart, animaatio, kuvitus, muotoilu&#10;&#10;Kuvaus luotu automaattisesti">
            <a:extLst>
              <a:ext uri="{FF2B5EF4-FFF2-40B4-BE49-F238E27FC236}">
                <a16:creationId xmlns:a16="http://schemas.microsoft.com/office/drawing/2014/main" id="{D63E542E-A30F-9ECA-619B-DA716246CB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95281" y="1129524"/>
            <a:ext cx="1389694" cy="1134009"/>
          </a:xfrm>
          <a:prstGeom prst="rect">
            <a:avLst/>
          </a:prstGeom>
        </p:spPr>
      </p:pic>
    </p:spTree>
    <p:extLst>
      <p:ext uri="{BB962C8B-B14F-4D97-AF65-F5344CB8AC3E}">
        <p14:creationId xmlns:p14="http://schemas.microsoft.com/office/powerpoint/2010/main" val="837571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829F28-934D-DD97-1A92-17B349463D43}"/>
              </a:ext>
            </a:extLst>
          </p:cNvPr>
          <p:cNvSpPr>
            <a:spLocks noGrp="1"/>
          </p:cNvSpPr>
          <p:nvPr>
            <p:ph type="title"/>
          </p:nvPr>
        </p:nvSpPr>
        <p:spPr>
          <a:xfrm>
            <a:off x="348102" y="480676"/>
            <a:ext cx="10929497" cy="1053504"/>
          </a:xfrm>
        </p:spPr>
        <p:txBody>
          <a:bodyPr/>
          <a:lstStyle/>
          <a:p>
            <a:r>
              <a:rPr lang="en-US" sz="2600"/>
              <a:t>Development entities 2025–2035, guided by operating principles</a:t>
            </a:r>
            <a:endParaRPr lang="fi-FI" sz="2600"/>
          </a:p>
        </p:txBody>
      </p:sp>
      <p:sp>
        <p:nvSpPr>
          <p:cNvPr id="4" name="Dian numeron paikkamerkki 3">
            <a:extLst>
              <a:ext uri="{FF2B5EF4-FFF2-40B4-BE49-F238E27FC236}">
                <a16:creationId xmlns:a16="http://schemas.microsoft.com/office/drawing/2014/main" id="{C9E1FCC5-0464-EA95-54C2-84E3693680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Kuva 5">
            <a:extLst>
              <a:ext uri="{FF2B5EF4-FFF2-40B4-BE49-F238E27FC236}">
                <a16:creationId xmlns:a16="http://schemas.microsoft.com/office/drawing/2014/main" id="{43DFB9CB-681E-CD5A-ECAB-8917734BEB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710" y="1151863"/>
            <a:ext cx="10804221" cy="5425177"/>
          </a:xfrm>
          <a:prstGeom prst="rect">
            <a:avLst/>
          </a:prstGeom>
        </p:spPr>
      </p:pic>
    </p:spTree>
    <p:extLst>
      <p:ext uri="{BB962C8B-B14F-4D97-AF65-F5344CB8AC3E}">
        <p14:creationId xmlns:p14="http://schemas.microsoft.com/office/powerpoint/2010/main" val="1727372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B50BF50-EDFA-86E3-2837-22D5D27ECE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Suorakulmio 7">
            <a:extLst>
              <a:ext uri="{FF2B5EF4-FFF2-40B4-BE49-F238E27FC236}">
                <a16:creationId xmlns:a16="http://schemas.microsoft.com/office/drawing/2014/main" id="{81C99F99-0865-181D-E405-D9612A37E8C9}"/>
              </a:ext>
            </a:extLst>
          </p:cNvPr>
          <p:cNvSpPr/>
          <p:nvPr/>
        </p:nvSpPr>
        <p:spPr>
          <a:xfrm>
            <a:off x="1651356" y="299878"/>
            <a:ext cx="4687410" cy="1053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Otsikko 1">
            <a:extLst>
              <a:ext uri="{FF2B5EF4-FFF2-40B4-BE49-F238E27FC236}">
                <a16:creationId xmlns:a16="http://schemas.microsoft.com/office/drawing/2014/main" id="{8400803C-B0B6-05EC-D749-45C758F2A910}"/>
              </a:ext>
            </a:extLst>
          </p:cNvPr>
          <p:cNvSpPr txBox="1">
            <a:spLocks/>
          </p:cNvSpPr>
          <p:nvPr/>
        </p:nvSpPr>
        <p:spPr>
          <a:xfrm>
            <a:off x="843858" y="103118"/>
            <a:ext cx="9530498" cy="1053504"/>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250" b="1"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GB" sz="2600" b="1" i="0" u="none" strike="noStrike" kern="1200" cap="none" spc="0" normalizeH="0" baseline="0" noProof="0">
                <a:ln>
                  <a:noFill/>
                </a:ln>
                <a:solidFill>
                  <a:prstClr val="black"/>
                </a:solidFill>
                <a:effectLst/>
                <a:uLnTx/>
                <a:uFillTx/>
                <a:latin typeface="Arial" panose="020B0604020202020204"/>
                <a:ea typeface="+mj-ea"/>
                <a:cs typeface="+mj-cs"/>
              </a:rPr>
              <a:t>Starting measures for 2025–2029, </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GB" sz="2600" b="1" i="0" u="none" strike="noStrike" kern="1200" cap="none" spc="0" normalizeH="0" baseline="0" noProof="0">
                <a:ln>
                  <a:noFill/>
                </a:ln>
                <a:solidFill>
                  <a:prstClr val="black"/>
                </a:solidFill>
                <a:effectLst/>
                <a:uLnTx/>
                <a:uFillTx/>
                <a:latin typeface="Arial" panose="020B0604020202020204"/>
                <a:ea typeface="+mj-ea"/>
                <a:cs typeface="+mj-cs"/>
              </a:rPr>
              <a:t>based on development entities </a:t>
            </a:r>
          </a:p>
        </p:txBody>
      </p:sp>
      <p:sp>
        <p:nvSpPr>
          <p:cNvPr id="2" name="Suorakulmio 1">
            <a:extLst>
              <a:ext uri="{FF2B5EF4-FFF2-40B4-BE49-F238E27FC236}">
                <a16:creationId xmlns:a16="http://schemas.microsoft.com/office/drawing/2014/main" id="{3BB4E962-B8E2-66F8-DEBA-86A8379E1B4F}"/>
              </a:ext>
            </a:extLst>
          </p:cNvPr>
          <p:cNvSpPr/>
          <p:nvPr/>
        </p:nvSpPr>
        <p:spPr>
          <a:xfrm>
            <a:off x="850037" y="1139636"/>
            <a:ext cx="5004008" cy="3029700"/>
          </a:xfrm>
          <a:prstGeom prst="rect">
            <a:avLst/>
          </a:prstGeom>
          <a:noFill/>
          <a:ln w="38100">
            <a:solidFill>
              <a:srgbClr val="02153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panose="020B0604020202020204"/>
                <a:ea typeface="+mn-ea"/>
                <a:cs typeface="+mn-cs"/>
              </a:rPr>
              <a:t>Our approach to strengthening the ecological network is proactive and systematic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Arial" panose="020B060402020202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The city will buy valuable natural sites to be protected when it is critical for nature values and the integrity of protected areas.</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 will improve the functionality of key development points for ecological corridors.</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 will support the connectivity of protected areas with broader nature entities.</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 will consider the need to prepare for climate change when establishing protected areas.</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 will explore areas suitable for restoration and prepare restoration plans.</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 will pilot ecological restoration on city land in 2–4 locations.</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 will develop the natural construction of green areas and pilot new solutions and materials in things such as technical structures.</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Suorakulmio 2">
            <a:extLst>
              <a:ext uri="{FF2B5EF4-FFF2-40B4-BE49-F238E27FC236}">
                <a16:creationId xmlns:a16="http://schemas.microsoft.com/office/drawing/2014/main" id="{95BE5589-9CD3-3616-CC6D-843EF493C109}"/>
              </a:ext>
            </a:extLst>
          </p:cNvPr>
          <p:cNvSpPr/>
          <p:nvPr/>
        </p:nvSpPr>
        <p:spPr>
          <a:xfrm>
            <a:off x="843858" y="4373951"/>
            <a:ext cx="5000220" cy="2058653"/>
          </a:xfrm>
          <a:prstGeom prst="rect">
            <a:avLst/>
          </a:prstGeom>
          <a:noFill/>
          <a:ln w="38100">
            <a:solidFill>
              <a:srgbClr val="FFC38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panose="020B0604020202020204"/>
                <a:ea typeface="+mn-ea"/>
                <a:cs typeface="+mn-cs"/>
              </a:rPr>
              <a:t>To alleviate harm to nature, we use the mitigation hierarchy extensively in planning and implementation </a:t>
            </a:r>
          </a:p>
          <a:p>
            <a:pPr marL="171450" marR="0" lvl="0" indent="-171450" algn="l" defTabSz="914400" rtl="0" eaLnBrk="1" fontAlgn="t"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 will develop and establish tools, such as regional and city-block-specific green factors, for planning and assessing impacts.</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 will adjust the building ordinance so that it better guides to safeguarding and increasing biodiversity and urban green.</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We pilot compensation calculation in city projects in 2–4 locations.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We will develop and implement sustainability criteria for commitments related to the plot conveyance terms and land use agreements.</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Suorakulmio 4">
            <a:extLst>
              <a:ext uri="{FF2B5EF4-FFF2-40B4-BE49-F238E27FC236}">
                <a16:creationId xmlns:a16="http://schemas.microsoft.com/office/drawing/2014/main" id="{126B7603-8550-682C-70B8-09F629657163}"/>
              </a:ext>
            </a:extLst>
          </p:cNvPr>
          <p:cNvSpPr/>
          <p:nvPr/>
        </p:nvSpPr>
        <p:spPr>
          <a:xfrm>
            <a:off x="6181632" y="1143138"/>
            <a:ext cx="5000221" cy="1688312"/>
          </a:xfrm>
          <a:prstGeom prst="rect">
            <a:avLst/>
          </a:prstGeom>
          <a:noFill/>
          <a:ln w="38100">
            <a:solidFill>
              <a:srgbClr val="FF4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We develop operating methods as research data, legislation and national operating models develop, and as knowledge of nature increases </a:t>
            </a:r>
          </a:p>
          <a:p>
            <a:pPr marL="171450" marR="0" lvl="0" indent="-171450" algn="l" defTabSz="914400" rtl="0" eaLnBrk="1" fontAlgn="t"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 will enhance the collection and sharing of nature data by, for example, establishing a nature knowledge system.</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To form an understanding of the initial situation, we will increase the coverage of information on biotopes in Espoo.</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uorakulmio 5">
            <a:extLst>
              <a:ext uri="{FF2B5EF4-FFF2-40B4-BE49-F238E27FC236}">
                <a16:creationId xmlns:a16="http://schemas.microsoft.com/office/drawing/2014/main" id="{482203D8-A844-653F-E92A-7A4B3B177DDF}"/>
              </a:ext>
            </a:extLst>
          </p:cNvPr>
          <p:cNvSpPr/>
          <p:nvPr/>
        </p:nvSpPr>
        <p:spPr>
          <a:xfrm>
            <a:off x="6181633" y="3040753"/>
            <a:ext cx="5000220" cy="1128583"/>
          </a:xfrm>
          <a:prstGeom prst="rect">
            <a:avLst/>
          </a:prstGeom>
          <a:noFill/>
          <a:ln w="38100">
            <a:solidFill>
              <a:srgbClr val="004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We increase cooperation and clarify roles in the promotion of diversity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We will prepare the city units’ own tool kits for taking biodiversity into account and report on them in the scorecards of the units.</a:t>
            </a:r>
          </a:p>
        </p:txBody>
      </p:sp>
      <p:sp>
        <p:nvSpPr>
          <p:cNvPr id="9" name="Suorakulmio 8">
            <a:extLst>
              <a:ext uri="{FF2B5EF4-FFF2-40B4-BE49-F238E27FC236}">
                <a16:creationId xmlns:a16="http://schemas.microsoft.com/office/drawing/2014/main" id="{BB0973C8-8714-C191-E836-D02D59F66426}"/>
              </a:ext>
            </a:extLst>
          </p:cNvPr>
          <p:cNvSpPr/>
          <p:nvPr/>
        </p:nvSpPr>
        <p:spPr>
          <a:xfrm>
            <a:off x="6181633" y="4350272"/>
            <a:ext cx="5000220" cy="2053965"/>
          </a:xfrm>
          <a:prstGeom prst="rect">
            <a:avLst/>
          </a:prstGeom>
          <a:noFill/>
          <a:ln w="38100">
            <a:solidFill>
              <a:srgbClr val="FCA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We increase the Espoo community’s opportunities to act for the benefit of biodiversity </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 will create a website that is open and understandable to everyone and contains information about nature work in Espoo and the progress of the measures.</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We will develop and adopt a cooperation model with which we encourage, guide and coordinate the actions of residents and communities for the benefit of nature as a partner of the city. </a:t>
            </a:r>
            <a:endParaRPr kumimoji="0" lang="fi-FI"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221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1B946D-EE5B-7DEE-5382-11E40A27E877}"/>
              </a:ext>
            </a:extLst>
          </p:cNvPr>
          <p:cNvSpPr>
            <a:spLocks noGrp="1"/>
          </p:cNvSpPr>
          <p:nvPr>
            <p:ph type="title"/>
          </p:nvPr>
        </p:nvSpPr>
        <p:spPr>
          <a:xfrm>
            <a:off x="621628" y="458919"/>
            <a:ext cx="8428391" cy="1053504"/>
          </a:xfrm>
        </p:spPr>
        <p:txBody>
          <a:bodyPr/>
          <a:lstStyle/>
          <a:p>
            <a:r>
              <a:rPr lang="en-GB"/>
              <a:t>Making the roadmap happen</a:t>
            </a:r>
          </a:p>
        </p:txBody>
      </p:sp>
      <p:sp>
        <p:nvSpPr>
          <p:cNvPr id="3" name="Sisällön paikkamerkki 2">
            <a:extLst>
              <a:ext uri="{FF2B5EF4-FFF2-40B4-BE49-F238E27FC236}">
                <a16:creationId xmlns:a16="http://schemas.microsoft.com/office/drawing/2014/main" id="{CB301F25-40A6-34CB-B80C-27DEAAE3FCBE}"/>
              </a:ext>
            </a:extLst>
          </p:cNvPr>
          <p:cNvSpPr>
            <a:spLocks noGrp="1"/>
          </p:cNvSpPr>
          <p:nvPr>
            <p:ph idx="1"/>
          </p:nvPr>
        </p:nvSpPr>
        <p:spPr>
          <a:xfrm>
            <a:off x="580154" y="1572867"/>
            <a:ext cx="10074950" cy="6088278"/>
          </a:xfrm>
        </p:spPr>
        <p:txBody>
          <a:bodyPr/>
          <a:lstStyle/>
          <a:p>
            <a:r>
              <a:rPr lang="en-GB"/>
              <a:t>The roadmap was prepared multi-professionally by the Urban Environment Sector</a:t>
            </a:r>
          </a:p>
          <a:p>
            <a:pPr lvl="1"/>
            <a:r>
              <a:rPr lang="en-GB"/>
              <a:t>A concise project plan, developing by doing  </a:t>
            </a:r>
          </a:p>
          <a:p>
            <a:pPr lvl="1"/>
            <a:r>
              <a:rPr lang="en-GB"/>
              <a:t>Over 60 management meetings,</a:t>
            </a:r>
            <a:br>
              <a:rPr lang="en-GB"/>
            </a:br>
            <a:r>
              <a:rPr lang="en-GB"/>
              <a:t>and numerous informal brainstorms in 2022-2025 </a:t>
            </a:r>
          </a:p>
          <a:p>
            <a:endParaRPr lang="en-GB"/>
          </a:p>
          <a:p>
            <a:r>
              <a:rPr lang="en-GB"/>
              <a:t>Involving other city units and actors</a:t>
            </a:r>
          </a:p>
          <a:p>
            <a:pPr lvl="1"/>
            <a:r>
              <a:rPr lang="en-GB" sz="1400"/>
              <a:t>A policymaker-workshop </a:t>
            </a:r>
          </a:p>
          <a:p>
            <a:pPr lvl="1"/>
            <a:r>
              <a:rPr lang="en-GB" sz="1400"/>
              <a:t>Business actors group</a:t>
            </a:r>
          </a:p>
          <a:p>
            <a:pPr lvl="1"/>
            <a:r>
              <a:rPr lang="en-GB" sz="1400"/>
              <a:t>The follow-up group </a:t>
            </a:r>
          </a:p>
          <a:p>
            <a:pPr lvl="1"/>
            <a:r>
              <a:rPr lang="en-GB" sz="1400"/>
              <a:t>Participatory workshops for key experts</a:t>
            </a:r>
          </a:p>
          <a:p>
            <a:pPr lvl="1"/>
            <a:r>
              <a:rPr lang="en-GB" sz="1400"/>
              <a:t>Nature-wise expert network with researcher’s talks </a:t>
            </a:r>
          </a:p>
          <a:p>
            <a:endParaRPr lang="en-GB"/>
          </a:p>
          <a:p>
            <a:r>
              <a:rPr lang="en-GB"/>
              <a:t>Final decision on 10th February 2025  by the city government</a:t>
            </a:r>
          </a:p>
          <a:p>
            <a:endParaRPr lang="en-GB"/>
          </a:p>
          <a:p>
            <a:r>
              <a:rPr lang="en-GB"/>
              <a:t>Implementation is supported by a steering group (directors) and working group</a:t>
            </a:r>
            <a:br>
              <a:rPr lang="en-GB"/>
            </a:br>
            <a:r>
              <a:rPr lang="en-GB"/>
              <a:t>(managers) and nature-wise expert network as part of daily leadership and expert work </a:t>
            </a:r>
          </a:p>
          <a:p>
            <a:endParaRPr lang="fi-FI"/>
          </a:p>
          <a:p>
            <a:pPr marL="0" indent="0">
              <a:buNone/>
            </a:pPr>
            <a:endParaRPr lang="fi-FI"/>
          </a:p>
        </p:txBody>
      </p:sp>
      <p:sp>
        <p:nvSpPr>
          <p:cNvPr id="4" name="Dian numeron paikkamerkki 3">
            <a:extLst>
              <a:ext uri="{FF2B5EF4-FFF2-40B4-BE49-F238E27FC236}">
                <a16:creationId xmlns:a16="http://schemas.microsoft.com/office/drawing/2014/main" id="{B9428A1F-C949-0136-FCB5-E51BBD5AAC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5" name="Kuva 4" descr="Kuva, joka sisältää kohteen kasvi, kukka, siluetti&#10;&#10;Kuvaus luotu automaattisesti">
            <a:extLst>
              <a:ext uri="{FF2B5EF4-FFF2-40B4-BE49-F238E27FC236}">
                <a16:creationId xmlns:a16="http://schemas.microsoft.com/office/drawing/2014/main" id="{80343105-53CE-B6D8-FE0E-6122283FC7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74190" y="1497704"/>
            <a:ext cx="2561827" cy="5038260"/>
          </a:xfrm>
          <a:prstGeom prst="rect">
            <a:avLst/>
          </a:prstGeom>
        </p:spPr>
      </p:pic>
      <p:sp>
        <p:nvSpPr>
          <p:cNvPr id="6" name="Tekstiruutu 5">
            <a:extLst>
              <a:ext uri="{FF2B5EF4-FFF2-40B4-BE49-F238E27FC236}">
                <a16:creationId xmlns:a16="http://schemas.microsoft.com/office/drawing/2014/main" id="{CC64CDA7-D48B-D6D3-325B-F761A61EC2A9}"/>
              </a:ext>
            </a:extLst>
          </p:cNvPr>
          <p:cNvSpPr txBox="1"/>
          <p:nvPr/>
        </p:nvSpPr>
        <p:spPr>
          <a:xfrm>
            <a:off x="9126253" y="2185609"/>
            <a:ext cx="233024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336600"/>
                </a:solidFill>
                <a:effectLst/>
                <a:uLnTx/>
                <a:uFillTx/>
                <a:latin typeface="Arial" panose="020B0604020202020204"/>
                <a:ea typeface="+mn-ea"/>
                <a:cs typeface="+mn-cs"/>
              </a:rPr>
              <a:t>”</a:t>
            </a:r>
            <a:r>
              <a:rPr kumimoji="0" lang="fi-FI" sz="1800" b="1" i="0" u="none" strike="noStrike" kern="1200" cap="none" spc="0" normalizeH="0" baseline="0" noProof="0" err="1">
                <a:ln>
                  <a:noFill/>
                </a:ln>
                <a:solidFill>
                  <a:srgbClr val="336600"/>
                </a:solidFill>
                <a:effectLst/>
                <a:uLnTx/>
                <a:uFillTx/>
                <a:latin typeface="Arial" panose="020B0604020202020204"/>
                <a:ea typeface="+mn-ea"/>
                <a:cs typeface="+mn-cs"/>
              </a:rPr>
              <a:t>Everyone</a:t>
            </a:r>
            <a:r>
              <a:rPr kumimoji="0" lang="fi-FI" sz="1800" b="1" i="0" u="none" strike="noStrike" kern="1200" cap="none" spc="0" normalizeH="0" baseline="0" noProof="0">
                <a:ln>
                  <a:noFill/>
                </a:ln>
                <a:solidFill>
                  <a:srgbClr val="336600"/>
                </a:solidFill>
                <a:effectLst/>
                <a:uLnTx/>
                <a:uFillTx/>
                <a:latin typeface="Arial" panose="020B0604020202020204"/>
                <a:ea typeface="+mn-ea"/>
                <a:cs typeface="+mn-cs"/>
              </a:rPr>
              <a:t> </a:t>
            </a:r>
            <a:r>
              <a:rPr kumimoji="0" lang="fi-FI" sz="1800" b="1" i="0" u="none" strike="noStrike" kern="1200" cap="none" spc="0" normalizeH="0" baseline="0" noProof="0" err="1">
                <a:ln>
                  <a:noFill/>
                </a:ln>
                <a:solidFill>
                  <a:srgbClr val="336600"/>
                </a:solidFill>
                <a:effectLst/>
                <a:uLnTx/>
                <a:uFillTx/>
                <a:latin typeface="Arial" panose="020B0604020202020204"/>
                <a:ea typeface="+mn-ea"/>
                <a:cs typeface="+mn-cs"/>
              </a:rPr>
              <a:t>can</a:t>
            </a:r>
            <a:r>
              <a:rPr kumimoji="0" lang="fi-FI" sz="1800" b="1" i="0" u="none" strike="noStrike" kern="1200" cap="none" spc="0" normalizeH="0" baseline="0" noProof="0">
                <a:ln>
                  <a:noFill/>
                </a:ln>
                <a:solidFill>
                  <a:srgbClr val="336600"/>
                </a:solidFill>
                <a:effectLst/>
                <a:uLnTx/>
                <a:uFillTx/>
                <a:latin typeface="Arial" panose="020B0604020202020204"/>
                <a:ea typeface="+mn-ea"/>
                <a:cs typeface="+mn-cs"/>
              </a:rPr>
              <a:t> </a:t>
            </a:r>
            <a:r>
              <a:rPr kumimoji="0" lang="fi-FI" sz="1800" b="1" i="0" u="none" strike="noStrike" kern="1200" cap="none" spc="0" normalizeH="0" baseline="0" noProof="0" err="1">
                <a:ln>
                  <a:noFill/>
                </a:ln>
                <a:solidFill>
                  <a:srgbClr val="336600"/>
                </a:solidFill>
                <a:effectLst/>
                <a:uLnTx/>
                <a:uFillTx/>
                <a:latin typeface="Arial" panose="020B0604020202020204"/>
                <a:ea typeface="+mn-ea"/>
                <a:cs typeface="+mn-cs"/>
              </a:rPr>
              <a:t>be</a:t>
            </a:r>
            <a:r>
              <a:rPr kumimoji="0" lang="fi-FI" sz="1800" b="1" i="0" u="none" strike="noStrike" kern="1200" cap="none" spc="0" normalizeH="0" baseline="0" noProof="0">
                <a:ln>
                  <a:noFill/>
                </a:ln>
                <a:solidFill>
                  <a:srgbClr val="336600"/>
                </a:solidFill>
                <a:effectLst/>
                <a:uLnTx/>
                <a:uFillTx/>
                <a:latin typeface="Arial" panose="020B0604020202020204"/>
                <a:ea typeface="+mn-ea"/>
                <a:cs typeface="+mn-cs"/>
              </a:rPr>
              <a:t> </a:t>
            </a:r>
            <a:r>
              <a:rPr kumimoji="0" lang="fi-FI" sz="1800" b="1" i="0" u="none" strike="noStrike" kern="1200" cap="none" spc="0" normalizeH="0" baseline="0" noProof="0" err="1">
                <a:ln>
                  <a:noFill/>
                </a:ln>
                <a:solidFill>
                  <a:srgbClr val="336600"/>
                </a:solidFill>
                <a:effectLst/>
                <a:uLnTx/>
                <a:uFillTx/>
                <a:latin typeface="Arial" panose="020B0604020202020204"/>
                <a:ea typeface="+mn-ea"/>
                <a:cs typeface="+mn-cs"/>
              </a:rPr>
              <a:t>nature-wise</a:t>
            </a:r>
            <a:r>
              <a:rPr kumimoji="0" lang="fi-FI" sz="1800" b="1" i="0" u="none" strike="noStrike" kern="1200" cap="none" spc="0" normalizeH="0" baseline="0" noProof="0">
                <a:ln>
                  <a:noFill/>
                </a:ln>
                <a:solidFill>
                  <a:prstClr val="black"/>
                </a:solidFill>
                <a:effectLst/>
                <a:uLnTx/>
                <a:uFillTx/>
                <a:latin typeface="Arial" panose="020B0604020202020204"/>
                <a:ea typeface="+mn-ea"/>
                <a:cs typeface="+mn-cs"/>
              </a:rPr>
              <a:t>”</a:t>
            </a:r>
          </a:p>
        </p:txBody>
      </p:sp>
    </p:spTree>
    <p:extLst>
      <p:ext uri="{BB962C8B-B14F-4D97-AF65-F5344CB8AC3E}">
        <p14:creationId xmlns:p14="http://schemas.microsoft.com/office/powerpoint/2010/main" val="498070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3150830" y="483428"/>
            <a:ext cx="8800441" cy="3291840"/>
          </a:xfrm>
        </p:spPr>
        <p:txBody>
          <a:bodyPr/>
          <a:lstStyle/>
          <a:p>
            <a:pPr algn="r"/>
            <a:r>
              <a:rPr lang="en-US" sz="2800">
                <a:solidFill>
                  <a:schemeClr val="bg2">
                    <a:lumMod val="25000"/>
                  </a:schemeClr>
                </a:solidFill>
                <a:latin typeface="Aptos" panose="020B0004020202020204" pitchFamily="34" charset="0"/>
              </a:rPr>
              <a:t>Greening Cities Partnership: </a:t>
            </a:r>
            <a:br>
              <a:rPr lang="en-US" sz="2800">
                <a:solidFill>
                  <a:schemeClr val="bg2">
                    <a:lumMod val="25000"/>
                  </a:schemeClr>
                </a:solidFill>
                <a:latin typeface="Aptos" panose="020B0004020202020204" pitchFamily="34" charset="0"/>
              </a:rPr>
            </a:br>
            <a:r>
              <a:rPr lang="en-US" sz="2800">
                <a:solidFill>
                  <a:schemeClr val="bg2">
                    <a:lumMod val="25000"/>
                  </a:schemeClr>
                </a:solidFill>
                <a:latin typeface="Aptos" panose="020B0004020202020204" pitchFamily="34" charset="0"/>
              </a:rPr>
              <a:t>Monitoring Urban Nature Plans Across Europe</a:t>
            </a:r>
          </a:p>
        </p:txBody>
      </p:sp>
      <p:sp>
        <p:nvSpPr>
          <p:cNvPr id="3" name="Subtitle 2">
            <a:extLst>
              <a:ext uri="{FF2B5EF4-FFF2-40B4-BE49-F238E27FC236}">
                <a16:creationId xmlns:a16="http://schemas.microsoft.com/office/drawing/2014/main" id="{0B44678D-C435-4A05-C1D9-BF05486DFB29}"/>
              </a:ext>
            </a:extLst>
          </p:cNvPr>
          <p:cNvSpPr txBox="1">
            <a:spLocks/>
          </p:cNvSpPr>
          <p:nvPr/>
        </p:nvSpPr>
        <p:spPr>
          <a:xfrm>
            <a:off x="5664467" y="3835530"/>
            <a:ext cx="9144000" cy="38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E4E4E4">
                    <a:lumMod val="25000"/>
                  </a:srgbClr>
                </a:solidFill>
                <a:effectLst/>
                <a:uLnTx/>
                <a:uFillTx/>
                <a:latin typeface="Aptos" panose="020B0004020202020204" pitchFamily="34" charset="0"/>
                <a:ea typeface="+mn-ea"/>
                <a:cs typeface="+mn-cs"/>
              </a:rPr>
              <a:t>Initial findings from 89 municipalities across 11 EU countries</a:t>
            </a:r>
          </a:p>
        </p:txBody>
      </p:sp>
      <p:sp>
        <p:nvSpPr>
          <p:cNvPr id="4" name="Subtitle 2">
            <a:extLst>
              <a:ext uri="{FF2B5EF4-FFF2-40B4-BE49-F238E27FC236}">
                <a16:creationId xmlns:a16="http://schemas.microsoft.com/office/drawing/2014/main" id="{95A8D121-A4CB-1045-337E-0D7AA63A6398}"/>
              </a:ext>
            </a:extLst>
          </p:cNvPr>
          <p:cNvSpPr txBox="1">
            <a:spLocks/>
          </p:cNvSpPr>
          <p:nvPr/>
        </p:nvSpPr>
        <p:spPr>
          <a:xfrm>
            <a:off x="7753739" y="5878286"/>
            <a:ext cx="4438261" cy="821472"/>
          </a:xfrm>
          <a:prstGeom prst="rect">
            <a:avLst/>
          </a:prstGeom>
        </p:spPr>
        <p:txBody>
          <a:bodyPr>
            <a:normAutofit fontScale="77500" lnSpcReduction="20000"/>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E4E4E4">
                    <a:lumMod val="25000"/>
                  </a:srgbClr>
                </a:solidFill>
                <a:effectLst/>
                <a:uLnTx/>
                <a:uFillTx/>
                <a:latin typeface="Aptos" panose="020B0004020202020204" pitchFamily="34" charset="0"/>
                <a:ea typeface="+mn-ea"/>
                <a:cs typeface="+mn-cs"/>
              </a:rPr>
              <a:t>Leon Kapetas</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E4E4E4">
                    <a:lumMod val="25000"/>
                  </a:srgbClr>
                </a:solidFill>
                <a:effectLst/>
                <a:uLnTx/>
                <a:uFillTx/>
                <a:latin typeface="Aptos" panose="020B0004020202020204" pitchFamily="34" charset="0"/>
                <a:ea typeface="+mn-ea"/>
                <a:cs typeface="+mn-cs"/>
              </a:rPr>
              <a:t>NBS expert EUI - Greening Cities Partnership</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E4E4E4">
                    <a:lumMod val="25000"/>
                  </a:srgbClr>
                </a:solidFill>
                <a:effectLst/>
                <a:uLnTx/>
                <a:uFillTx/>
                <a:latin typeface="Aptos" panose="020B0004020202020204" pitchFamily="34" charset="0"/>
                <a:ea typeface="+mn-ea"/>
                <a:cs typeface="+mn-cs"/>
              </a:rPr>
              <a:t>Resilient Cities Network</a:t>
            </a:r>
          </a:p>
        </p:txBody>
      </p:sp>
    </p:spTree>
    <p:extLst>
      <p:ext uri="{BB962C8B-B14F-4D97-AF65-F5344CB8AC3E}">
        <p14:creationId xmlns:p14="http://schemas.microsoft.com/office/powerpoint/2010/main" val="33903042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uhekupla: Soikea 15">
            <a:extLst>
              <a:ext uri="{FF2B5EF4-FFF2-40B4-BE49-F238E27FC236}">
                <a16:creationId xmlns:a16="http://schemas.microsoft.com/office/drawing/2014/main" id="{E96897E2-6583-94FA-16C3-18B7DD96E746}"/>
              </a:ext>
            </a:extLst>
          </p:cNvPr>
          <p:cNvSpPr/>
          <p:nvPr/>
        </p:nvSpPr>
        <p:spPr>
          <a:xfrm rot="1191977">
            <a:off x="3463318" y="5200519"/>
            <a:ext cx="2175050" cy="1319980"/>
          </a:xfrm>
          <a:prstGeom prst="wedgeEllipseCallou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Puhekupla: Soikea 16">
            <a:extLst>
              <a:ext uri="{FF2B5EF4-FFF2-40B4-BE49-F238E27FC236}">
                <a16:creationId xmlns:a16="http://schemas.microsoft.com/office/drawing/2014/main" id="{E13B8508-042B-97B4-F3CA-80770C8109FE}"/>
              </a:ext>
            </a:extLst>
          </p:cNvPr>
          <p:cNvSpPr/>
          <p:nvPr/>
        </p:nvSpPr>
        <p:spPr>
          <a:xfrm rot="1607974">
            <a:off x="9066947" y="4373349"/>
            <a:ext cx="3056778" cy="1943826"/>
          </a:xfrm>
          <a:prstGeom prst="wedgeEllipseCallout">
            <a:avLst/>
          </a:prstGeom>
          <a:noFill/>
          <a:ln w="38100">
            <a:solidFill>
              <a:srgbClr val="004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Calibri" panose="020F0502020204030204" pitchFamily="34" charset="0"/>
            </a:endParaRPr>
          </a:p>
        </p:txBody>
      </p:sp>
      <p:sp>
        <p:nvSpPr>
          <p:cNvPr id="18" name="Puhekupla: Soikea 17">
            <a:extLst>
              <a:ext uri="{FF2B5EF4-FFF2-40B4-BE49-F238E27FC236}">
                <a16:creationId xmlns:a16="http://schemas.microsoft.com/office/drawing/2014/main" id="{658A315E-5B24-1B76-45C0-62E3EF41D78D}"/>
              </a:ext>
            </a:extLst>
          </p:cNvPr>
          <p:cNvSpPr/>
          <p:nvPr/>
        </p:nvSpPr>
        <p:spPr>
          <a:xfrm rot="1785893">
            <a:off x="10001393" y="1972508"/>
            <a:ext cx="1812034" cy="2006694"/>
          </a:xfrm>
          <a:prstGeom prst="wedgeEllipseCallout">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Puhekupla: Soikea 18">
            <a:extLst>
              <a:ext uri="{FF2B5EF4-FFF2-40B4-BE49-F238E27FC236}">
                <a16:creationId xmlns:a16="http://schemas.microsoft.com/office/drawing/2014/main" id="{C62BD1AC-FF98-D72E-1BD6-D21A482EA932}"/>
              </a:ext>
            </a:extLst>
          </p:cNvPr>
          <p:cNvSpPr/>
          <p:nvPr/>
        </p:nvSpPr>
        <p:spPr>
          <a:xfrm rot="1524810">
            <a:off x="5464400" y="4171052"/>
            <a:ext cx="2776440" cy="1928420"/>
          </a:xfrm>
          <a:prstGeom prst="wedgeEllipseCallou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Puhekupla: Soikea 19">
            <a:extLst>
              <a:ext uri="{FF2B5EF4-FFF2-40B4-BE49-F238E27FC236}">
                <a16:creationId xmlns:a16="http://schemas.microsoft.com/office/drawing/2014/main" id="{406C883B-789D-9367-C505-8C236E1787A9}"/>
              </a:ext>
            </a:extLst>
          </p:cNvPr>
          <p:cNvSpPr/>
          <p:nvPr/>
        </p:nvSpPr>
        <p:spPr>
          <a:xfrm rot="1799976">
            <a:off x="7312481" y="2624917"/>
            <a:ext cx="2379945" cy="1816274"/>
          </a:xfrm>
          <a:prstGeom prst="wedgeEllipseCallou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Puhekupla: Soikea 20">
            <a:extLst>
              <a:ext uri="{FF2B5EF4-FFF2-40B4-BE49-F238E27FC236}">
                <a16:creationId xmlns:a16="http://schemas.microsoft.com/office/drawing/2014/main" id="{353B8366-DB18-F8A6-5FA6-262CA7B15027}"/>
              </a:ext>
            </a:extLst>
          </p:cNvPr>
          <p:cNvSpPr/>
          <p:nvPr/>
        </p:nvSpPr>
        <p:spPr>
          <a:xfrm rot="987585">
            <a:off x="8102293" y="531457"/>
            <a:ext cx="2379945" cy="1816274"/>
          </a:xfrm>
          <a:prstGeom prst="wedgeEllipseCallout">
            <a:avLst/>
          </a:prstGeom>
          <a:solidFill>
            <a:schemeClr val="accent5">
              <a:lumMod val="90000"/>
            </a:schemeClr>
          </a:solidFill>
          <a:ln w="38100">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Puhekupla: Soikea 21">
            <a:extLst>
              <a:ext uri="{FF2B5EF4-FFF2-40B4-BE49-F238E27FC236}">
                <a16:creationId xmlns:a16="http://schemas.microsoft.com/office/drawing/2014/main" id="{A27C5270-D797-84CD-A413-9E52ADAE39E6}"/>
              </a:ext>
            </a:extLst>
          </p:cNvPr>
          <p:cNvSpPr/>
          <p:nvPr/>
        </p:nvSpPr>
        <p:spPr>
          <a:xfrm>
            <a:off x="4652892" y="944215"/>
            <a:ext cx="3153941" cy="2158569"/>
          </a:xfrm>
          <a:prstGeom prst="wedgeEllipse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Otsikko 1">
            <a:extLst>
              <a:ext uri="{FF2B5EF4-FFF2-40B4-BE49-F238E27FC236}">
                <a16:creationId xmlns:a16="http://schemas.microsoft.com/office/drawing/2014/main" id="{BB857F07-4DCA-1724-910B-4380D0D91839}"/>
              </a:ext>
            </a:extLst>
          </p:cNvPr>
          <p:cNvSpPr>
            <a:spLocks noGrp="1"/>
          </p:cNvSpPr>
          <p:nvPr>
            <p:ph type="title"/>
          </p:nvPr>
        </p:nvSpPr>
        <p:spPr>
          <a:xfrm>
            <a:off x="541619" y="228538"/>
            <a:ext cx="8428391" cy="1053504"/>
          </a:xfrm>
        </p:spPr>
        <p:txBody>
          <a:bodyPr/>
          <a:lstStyle/>
          <a:p>
            <a:r>
              <a:rPr lang="en-GB"/>
              <a:t>Nature-wise Espoo work-packages</a:t>
            </a:r>
            <a:br>
              <a:rPr lang="en-GB"/>
            </a:br>
            <a:r>
              <a:rPr lang="en-GB" sz="2000"/>
              <a:t>- to survey, develop and solve</a:t>
            </a:r>
          </a:p>
        </p:txBody>
      </p:sp>
      <p:sp>
        <p:nvSpPr>
          <p:cNvPr id="4" name="Dian numeron paikkamerkki 3">
            <a:extLst>
              <a:ext uri="{FF2B5EF4-FFF2-40B4-BE49-F238E27FC236}">
                <a16:creationId xmlns:a16="http://schemas.microsoft.com/office/drawing/2014/main" id="{24059F63-C2E4-F6C4-7FC7-7CD0CFC570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Puhekupla: Soikea 4">
            <a:extLst>
              <a:ext uri="{FF2B5EF4-FFF2-40B4-BE49-F238E27FC236}">
                <a16:creationId xmlns:a16="http://schemas.microsoft.com/office/drawing/2014/main" id="{7A6C6353-65F1-F4CF-990C-7E2248C1AB03}"/>
              </a:ext>
            </a:extLst>
          </p:cNvPr>
          <p:cNvSpPr/>
          <p:nvPr/>
        </p:nvSpPr>
        <p:spPr>
          <a:xfrm rot="1692718">
            <a:off x="2350405" y="2681773"/>
            <a:ext cx="2788437" cy="2303659"/>
          </a:xfrm>
          <a:prstGeom prst="wedgeEllipseCallou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kstiruutu 5">
            <a:extLst>
              <a:ext uri="{FF2B5EF4-FFF2-40B4-BE49-F238E27FC236}">
                <a16:creationId xmlns:a16="http://schemas.microsoft.com/office/drawing/2014/main" id="{8D9A4313-2102-AE5C-14C0-279AE2085901}"/>
              </a:ext>
            </a:extLst>
          </p:cNvPr>
          <p:cNvSpPr txBox="1"/>
          <p:nvPr/>
        </p:nvSpPr>
        <p:spPr>
          <a:xfrm>
            <a:off x="2868808" y="3003482"/>
            <a:ext cx="1853852" cy="16004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Updating present biodiversity practices* based on </a:t>
            </a:r>
            <a:r>
              <a:rPr kumimoji="0" lang="en-GB" sz="18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hlinkClick r:id="rId3"/>
              </a:rPr>
              <a:t>Urban Nature plan</a:t>
            </a:r>
            <a:r>
              <a:rPr kumimoji="0" lang="en-GB" sz="18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 Full English version on the website</a:t>
            </a:r>
          </a:p>
        </p:txBody>
      </p:sp>
      <p:pic>
        <p:nvPicPr>
          <p:cNvPr id="7" name="Kuva 6">
            <a:extLst>
              <a:ext uri="{FF2B5EF4-FFF2-40B4-BE49-F238E27FC236}">
                <a16:creationId xmlns:a16="http://schemas.microsoft.com/office/drawing/2014/main" id="{F0FC7C29-EC17-9C31-D51F-53C4AFBC47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47488">
            <a:off x="119014" y="3936932"/>
            <a:ext cx="2297578" cy="2510317"/>
          </a:xfrm>
          <a:prstGeom prst="rect">
            <a:avLst/>
          </a:prstGeom>
        </p:spPr>
      </p:pic>
      <p:sp>
        <p:nvSpPr>
          <p:cNvPr id="11" name="Tekstiruutu 10">
            <a:extLst>
              <a:ext uri="{FF2B5EF4-FFF2-40B4-BE49-F238E27FC236}">
                <a16:creationId xmlns:a16="http://schemas.microsoft.com/office/drawing/2014/main" id="{A3FEBEAC-8843-C18C-CAFF-82A769742D0C}"/>
              </a:ext>
            </a:extLst>
          </p:cNvPr>
          <p:cNvSpPr txBox="1"/>
          <p:nvPr/>
        </p:nvSpPr>
        <p:spPr>
          <a:xfrm>
            <a:off x="7852389" y="2967209"/>
            <a:ext cx="1853852"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Mapping, developing  and testing planning tools* </a:t>
            </a:r>
          </a:p>
        </p:txBody>
      </p:sp>
      <p:sp>
        <p:nvSpPr>
          <p:cNvPr id="12" name="Tekstiruutu 11">
            <a:extLst>
              <a:ext uri="{FF2B5EF4-FFF2-40B4-BE49-F238E27FC236}">
                <a16:creationId xmlns:a16="http://schemas.microsoft.com/office/drawing/2014/main" id="{3C67202F-ACF4-3B96-C9B1-474852590D05}"/>
              </a:ext>
            </a:extLst>
          </p:cNvPr>
          <p:cNvSpPr txBox="1"/>
          <p:nvPr/>
        </p:nvSpPr>
        <p:spPr>
          <a:xfrm>
            <a:off x="5576954" y="1316780"/>
            <a:ext cx="2276169"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No Net Loss and ecological compensation practices in other growing cities *</a:t>
            </a:r>
          </a:p>
        </p:txBody>
      </p:sp>
      <p:sp>
        <p:nvSpPr>
          <p:cNvPr id="13" name="Tekstiruutu 12">
            <a:extLst>
              <a:ext uri="{FF2B5EF4-FFF2-40B4-BE49-F238E27FC236}">
                <a16:creationId xmlns:a16="http://schemas.microsoft.com/office/drawing/2014/main" id="{C7B4FEFE-9621-0407-1DFB-2764ADD02D00}"/>
              </a:ext>
            </a:extLst>
          </p:cNvPr>
          <p:cNvSpPr txBox="1"/>
          <p:nvPr/>
        </p:nvSpPr>
        <p:spPr>
          <a:xfrm>
            <a:off x="9786254" y="4691878"/>
            <a:ext cx="1853852"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Compiling the Roadmap</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 Full English version soon to be published on the website</a:t>
            </a:r>
          </a:p>
        </p:txBody>
      </p:sp>
      <p:sp>
        <p:nvSpPr>
          <p:cNvPr id="14" name="Tekstiruutu 13">
            <a:extLst>
              <a:ext uri="{FF2B5EF4-FFF2-40B4-BE49-F238E27FC236}">
                <a16:creationId xmlns:a16="http://schemas.microsoft.com/office/drawing/2014/main" id="{E4B6B44C-3216-5B5E-E3DC-2DED1CD911FE}"/>
              </a:ext>
            </a:extLst>
          </p:cNvPr>
          <p:cNvSpPr txBox="1"/>
          <p:nvPr/>
        </p:nvSpPr>
        <p:spPr>
          <a:xfrm>
            <a:off x="8520297" y="897277"/>
            <a:ext cx="1853852"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Participation in research projects and follow-up of new legislation</a:t>
            </a:r>
          </a:p>
        </p:txBody>
      </p:sp>
      <p:sp>
        <p:nvSpPr>
          <p:cNvPr id="23" name="Tekstiruutu 22">
            <a:extLst>
              <a:ext uri="{FF2B5EF4-FFF2-40B4-BE49-F238E27FC236}">
                <a16:creationId xmlns:a16="http://schemas.microsoft.com/office/drawing/2014/main" id="{61B7E561-548A-CA68-AF26-4FD9E5C8D70B}"/>
              </a:ext>
            </a:extLst>
          </p:cNvPr>
          <p:cNvSpPr txBox="1"/>
          <p:nvPr/>
        </p:nvSpPr>
        <p:spPr>
          <a:xfrm>
            <a:off x="4031259" y="5306511"/>
            <a:ext cx="1853852"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Survey of ecological restoration potential *</a:t>
            </a:r>
          </a:p>
        </p:txBody>
      </p:sp>
      <p:sp>
        <p:nvSpPr>
          <p:cNvPr id="25" name="Tekstiruutu 24">
            <a:extLst>
              <a:ext uri="{FF2B5EF4-FFF2-40B4-BE49-F238E27FC236}">
                <a16:creationId xmlns:a16="http://schemas.microsoft.com/office/drawing/2014/main" id="{281FB486-49DE-F155-F875-3D58055B686D}"/>
              </a:ext>
            </a:extLst>
          </p:cNvPr>
          <p:cNvSpPr txBox="1"/>
          <p:nvPr/>
        </p:nvSpPr>
        <p:spPr>
          <a:xfrm>
            <a:off x="5902138" y="4825998"/>
            <a:ext cx="223140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No Net Loss as part of the land use examination</a:t>
            </a:r>
          </a:p>
        </p:txBody>
      </p:sp>
      <p:sp>
        <p:nvSpPr>
          <p:cNvPr id="26" name="Tekstiruutu 25">
            <a:extLst>
              <a:ext uri="{FF2B5EF4-FFF2-40B4-BE49-F238E27FC236}">
                <a16:creationId xmlns:a16="http://schemas.microsoft.com/office/drawing/2014/main" id="{55EDA57D-9243-AB16-D0FD-66264F12C5AA}"/>
              </a:ext>
            </a:extLst>
          </p:cNvPr>
          <p:cNvSpPr txBox="1"/>
          <p:nvPr/>
        </p:nvSpPr>
        <p:spPr>
          <a:xfrm>
            <a:off x="10184017" y="2565637"/>
            <a:ext cx="1853852"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a:ea typeface="+mn-ea"/>
                <a:cs typeface="Calibri" panose="020F0502020204030204" pitchFamily="34" charset="0"/>
              </a:rPr>
              <a:t>Communication and knowledge sharing</a:t>
            </a:r>
          </a:p>
        </p:txBody>
      </p:sp>
      <p:sp>
        <p:nvSpPr>
          <p:cNvPr id="30" name="Puhekupla: Soikea 29">
            <a:extLst>
              <a:ext uri="{FF2B5EF4-FFF2-40B4-BE49-F238E27FC236}">
                <a16:creationId xmlns:a16="http://schemas.microsoft.com/office/drawing/2014/main" id="{15FF68BA-8E71-EE79-3E92-F3C1ADBB2788}"/>
              </a:ext>
            </a:extLst>
          </p:cNvPr>
          <p:cNvSpPr/>
          <p:nvPr/>
        </p:nvSpPr>
        <p:spPr>
          <a:xfrm rot="20784744">
            <a:off x="248892" y="1407610"/>
            <a:ext cx="4298417" cy="1356377"/>
          </a:xfrm>
          <a:prstGeom prst="wedgeEllipseCallout">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kstiruutu 28">
            <a:extLst>
              <a:ext uri="{FF2B5EF4-FFF2-40B4-BE49-F238E27FC236}">
                <a16:creationId xmlns:a16="http://schemas.microsoft.com/office/drawing/2014/main" id="{84D873C0-E0C6-C08C-5802-694F37F748DE}"/>
              </a:ext>
            </a:extLst>
          </p:cNvPr>
          <p:cNvSpPr txBox="1"/>
          <p:nvPr/>
        </p:nvSpPr>
        <p:spPr>
          <a:xfrm rot="20770718">
            <a:off x="949633" y="1770974"/>
            <a:ext cx="322169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a:ea typeface="+mn-ea"/>
                <a:cs typeface="+mn-cs"/>
              </a:rPr>
              <a:t> Website, also in English</a:t>
            </a:r>
            <a:br>
              <a:rPr kumimoji="0" lang="en-GB" sz="18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en-GB" sz="1800" b="0" i="0" u="sng" strike="noStrike" kern="1200" cap="none" spc="0" normalizeH="0" baseline="0" noProof="0">
                <a:ln>
                  <a:noFill/>
                </a:ln>
                <a:solidFill>
                  <a:srgbClr val="0000FF"/>
                </a:solidFill>
                <a:effectLst/>
                <a:uLnTx/>
                <a:uFillTx/>
                <a:latin typeface="Calibri" panose="020F0502020204030204" pitchFamily="34" charset="0"/>
                <a:ea typeface="Times New Roman" panose="02020603050405020304" pitchFamily="18" charset="0"/>
                <a:cs typeface="+mn-cs"/>
                <a:hlinkClick r:id="rId5"/>
              </a:rPr>
              <a:t>www.espoo.fi/nature-wise Espoo</a:t>
            </a: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Tekstiruutu 2">
            <a:extLst>
              <a:ext uri="{FF2B5EF4-FFF2-40B4-BE49-F238E27FC236}">
                <a16:creationId xmlns:a16="http://schemas.microsoft.com/office/drawing/2014/main" id="{33D6645B-049E-6389-6076-29F455A3DFE1}"/>
              </a:ext>
            </a:extLst>
          </p:cNvPr>
          <p:cNvSpPr txBox="1"/>
          <p:nvPr/>
        </p:nvSpPr>
        <p:spPr>
          <a:xfrm>
            <a:off x="5797930" y="6412647"/>
            <a:ext cx="426435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Final report only in Finnish with English summary</a:t>
            </a:r>
          </a:p>
        </p:txBody>
      </p:sp>
    </p:spTree>
    <p:extLst>
      <p:ext uri="{BB962C8B-B14F-4D97-AF65-F5344CB8AC3E}">
        <p14:creationId xmlns:p14="http://schemas.microsoft.com/office/powerpoint/2010/main" val="2433999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115B6-3BCF-458C-91A5-EBA0D8911231}"/>
              </a:ext>
            </a:extLst>
          </p:cNvPr>
          <p:cNvSpPr>
            <a:spLocks noGrp="1"/>
          </p:cNvSpPr>
          <p:nvPr>
            <p:ph type="title"/>
          </p:nvPr>
        </p:nvSpPr>
        <p:spPr>
          <a:xfrm>
            <a:off x="487325" y="263977"/>
            <a:ext cx="6243413" cy="584153"/>
          </a:xfrm>
        </p:spPr>
        <p:txBody>
          <a:bodyPr/>
          <a:lstStyle/>
          <a:p>
            <a:r>
              <a:rPr lang="en-GB" sz="2800"/>
              <a:t>Example measure of the roadmap:  Ecological restoration project</a:t>
            </a:r>
          </a:p>
        </p:txBody>
      </p:sp>
      <p:sp>
        <p:nvSpPr>
          <p:cNvPr id="3" name="Sisällön paikkamerkki 2">
            <a:extLst>
              <a:ext uri="{FF2B5EF4-FFF2-40B4-BE49-F238E27FC236}">
                <a16:creationId xmlns:a16="http://schemas.microsoft.com/office/drawing/2014/main" id="{40558B1C-6060-412D-ADDF-10DB18DB6250}"/>
              </a:ext>
            </a:extLst>
          </p:cNvPr>
          <p:cNvSpPr>
            <a:spLocks noGrp="1"/>
          </p:cNvSpPr>
          <p:nvPr>
            <p:ph idx="1"/>
          </p:nvPr>
        </p:nvSpPr>
        <p:spPr>
          <a:xfrm>
            <a:off x="388365" y="1231515"/>
            <a:ext cx="6441332" cy="5201090"/>
          </a:xfrm>
        </p:spPr>
        <p:txBody>
          <a:bodyPr/>
          <a:lstStyle/>
          <a:p>
            <a:r>
              <a:rPr lang="fi-FI" sz="1800"/>
              <a:t>Piloting</a:t>
            </a:r>
            <a:r>
              <a:rPr lang="en-US" sz="1800"/>
              <a:t> ecological restoration and compensation, </a:t>
            </a:r>
            <a:br>
              <a:rPr lang="en-US" sz="1800"/>
            </a:br>
            <a:r>
              <a:rPr lang="en-US" sz="1800">
                <a:cs typeface="Calibri" panose="020F0502020204030204" pitchFamily="34" charset="0"/>
              </a:rPr>
              <a:t>s</a:t>
            </a:r>
            <a:r>
              <a:rPr lang="en-US" sz="1800">
                <a:ea typeface="Calibri" panose="020F0502020204030204" pitchFamily="34" charset="0"/>
                <a:cs typeface="Calibri" panose="020F0502020204030204" pitchFamily="34" charset="0"/>
              </a:rPr>
              <a:t>lowing down the loss of biodiversity </a:t>
            </a:r>
          </a:p>
          <a:p>
            <a:endParaRPr lang="en-US" sz="1800" b="1">
              <a:solidFill>
                <a:srgbClr val="008000"/>
              </a:solidFill>
              <a:ea typeface="Calibri" panose="020F0502020204030204" pitchFamily="34" charset="0"/>
              <a:cs typeface="Calibri" panose="020F0502020204030204" pitchFamily="34" charset="0"/>
            </a:endParaRPr>
          </a:p>
          <a:p>
            <a:r>
              <a:rPr lang="en-US" sz="1800">
                <a:ea typeface="Calibri" panose="020F0502020204030204" pitchFamily="34" charset="0"/>
                <a:cs typeface="Calibri" panose="020F0502020204030204" pitchFamily="34" charset="0"/>
              </a:rPr>
              <a:t>Restoring  forests, peatlands and small waters </a:t>
            </a:r>
            <a:br>
              <a:rPr lang="en-US" sz="1800">
                <a:ea typeface="Calibri" panose="020F0502020204030204" pitchFamily="34" charset="0"/>
                <a:cs typeface="Calibri" panose="020F0502020204030204" pitchFamily="34" charset="0"/>
              </a:rPr>
            </a:br>
            <a:r>
              <a:rPr lang="en-US" sz="1800">
                <a:ea typeface="Calibri" panose="020F0502020204030204" pitchFamily="34" charset="0"/>
                <a:cs typeface="Calibri" panose="020F0502020204030204" pitchFamily="34" charset="0"/>
              </a:rPr>
              <a:t>on the land owned by the City of Espoo</a:t>
            </a:r>
          </a:p>
          <a:p>
            <a:endParaRPr lang="en-US" sz="1800">
              <a:ea typeface="Calibri" panose="020F0502020204030204" pitchFamily="34" charset="0"/>
              <a:cs typeface="Calibri" panose="020F0502020204030204" pitchFamily="34" charset="0"/>
            </a:endParaRPr>
          </a:p>
          <a:p>
            <a:r>
              <a:rPr lang="en-US" sz="1800">
                <a:ea typeface="Calibri" panose="020F0502020204030204" pitchFamily="34" charset="0"/>
                <a:cs typeface="Calibri" panose="020F0502020204030204" pitchFamily="34" charset="0"/>
              </a:rPr>
              <a:t>Spatial data was used to find sites potentially suitable for restoration, particular interest was paid to:</a:t>
            </a:r>
            <a:endParaRPr lang="fi-FI" sz="1800">
              <a:solidFill>
                <a:srgbClr val="FF9900"/>
              </a:solidFill>
              <a:ea typeface="Calibri" panose="020F0502020204030204" pitchFamily="34" charset="0"/>
              <a:cs typeface="Calibri" panose="020F0502020204030204" pitchFamily="34" charset="0"/>
            </a:endParaRPr>
          </a:p>
          <a:p>
            <a:pPr lvl="1"/>
            <a:r>
              <a:rPr lang="en-US" sz="1800">
                <a:ea typeface="Calibri" panose="020F0502020204030204" pitchFamily="34" charset="0"/>
                <a:cs typeface="Calibri" panose="020F0502020204030204" pitchFamily="34" charset="0"/>
              </a:rPr>
              <a:t>endangered habitats in poor condition</a:t>
            </a:r>
          </a:p>
          <a:p>
            <a:pPr lvl="1"/>
            <a:r>
              <a:rPr lang="en-US" sz="1800">
                <a:ea typeface="Calibri" panose="020F0502020204030204" pitchFamily="34" charset="0"/>
                <a:cs typeface="Calibri" panose="020F0502020204030204" pitchFamily="34" charset="0"/>
              </a:rPr>
              <a:t>habitats of endangered species, EU directive species or otherwise valuable species habitats in poor condition</a:t>
            </a:r>
            <a:endParaRPr lang="fi-FI" sz="1800">
              <a:ea typeface="Calibri" panose="020F0502020204030204" pitchFamily="34" charset="0"/>
              <a:cs typeface="Calibri" panose="020F0502020204030204" pitchFamily="34" charset="0"/>
            </a:endParaRPr>
          </a:p>
          <a:p>
            <a:endParaRPr lang="en-US" sz="1800">
              <a:ea typeface="Calibri" panose="020F0502020204030204" pitchFamily="34" charset="0"/>
              <a:cs typeface="Calibri" panose="020F0502020204030204" pitchFamily="34" charset="0"/>
            </a:endParaRPr>
          </a:p>
          <a:p>
            <a:r>
              <a:rPr lang="en-US" sz="1800">
                <a:ea typeface="Calibri" panose="020F0502020204030204" pitchFamily="34" charset="0"/>
                <a:cs typeface="Calibri" panose="020F0502020204030204" pitchFamily="34" charset="0"/>
              </a:rPr>
              <a:t>Approximately 100 site have been examined so far, of which </a:t>
            </a:r>
          </a:p>
          <a:p>
            <a:pPr lvl="1"/>
            <a:r>
              <a:rPr lang="en-US" sz="1800">
                <a:ea typeface="Calibri" panose="020F0502020204030204" pitchFamily="34" charset="0"/>
                <a:cs typeface="Calibri" panose="020F0502020204030204" pitchFamily="34" charset="0"/>
              </a:rPr>
              <a:t>18 sites potentially suitable for restoration</a:t>
            </a:r>
          </a:p>
          <a:p>
            <a:pPr lvl="1"/>
            <a:r>
              <a:rPr lang="en-US" sz="1800">
                <a:ea typeface="Calibri" panose="020F0502020204030204" pitchFamily="34" charset="0"/>
                <a:cs typeface="Calibri" panose="020F0502020204030204" pitchFamily="34" charset="0"/>
              </a:rPr>
              <a:t>33 sites possibly suitable for restoration</a:t>
            </a:r>
          </a:p>
          <a:p>
            <a:pPr marL="358775" lvl="1" indent="0">
              <a:buNone/>
            </a:pPr>
            <a:endParaRPr lang="en-US" sz="1800">
              <a:ea typeface="Calibri" panose="020F0502020204030204" pitchFamily="34" charset="0"/>
              <a:cs typeface="Calibri" panose="020F0502020204030204" pitchFamily="34" charset="0"/>
            </a:endParaRPr>
          </a:p>
          <a:p>
            <a:r>
              <a:rPr lang="en-US" sz="1800">
                <a:ea typeface="Calibri" panose="020F0502020204030204" pitchFamily="34" charset="0"/>
                <a:cs typeface="Calibri" panose="020F0502020204030204" pitchFamily="34" charset="0"/>
              </a:rPr>
              <a:t>Potential restoration sites are being inventoried during summer 2025</a:t>
            </a:r>
          </a:p>
          <a:p>
            <a:pPr lvl="1"/>
            <a:r>
              <a:rPr lang="en-US" sz="1800">
                <a:ea typeface="Calibri" panose="020F0502020204030204" pitchFamily="34" charset="0"/>
                <a:cs typeface="Calibri" panose="020F0502020204030204" pitchFamily="34" charset="0"/>
              </a:rPr>
              <a:t>restoration needs and possibilities</a:t>
            </a:r>
          </a:p>
          <a:p>
            <a:pPr lvl="1"/>
            <a:r>
              <a:rPr lang="en-US" sz="1800">
                <a:ea typeface="Calibri" panose="020F0502020204030204" pitchFamily="34" charset="0"/>
                <a:cs typeface="Calibri" panose="020F0502020204030204" pitchFamily="34" charset="0"/>
              </a:rPr>
              <a:t>restoration plans for restorable sites</a:t>
            </a:r>
          </a:p>
          <a:p>
            <a:endParaRPr lang="en-US" sz="1800">
              <a:ea typeface="Calibri" panose="020F0502020204030204" pitchFamily="34" charset="0"/>
              <a:cs typeface="Calibri" panose="020F0502020204030204" pitchFamily="34" charset="0"/>
            </a:endParaRPr>
          </a:p>
          <a:p>
            <a:pPr marL="0" indent="0">
              <a:buNone/>
            </a:pPr>
            <a:endParaRPr lang="en-US" sz="1800">
              <a:ea typeface="Calibri" panose="020F0502020204030204" pitchFamily="34" charset="0"/>
              <a:cs typeface="Calibri" panose="020F0502020204030204" pitchFamily="34" charset="0"/>
            </a:endParaRPr>
          </a:p>
        </p:txBody>
      </p:sp>
      <p:sp>
        <p:nvSpPr>
          <p:cNvPr id="4" name="Dian numeron paikkamerkki 3">
            <a:extLst>
              <a:ext uri="{FF2B5EF4-FFF2-40B4-BE49-F238E27FC236}">
                <a16:creationId xmlns:a16="http://schemas.microsoft.com/office/drawing/2014/main" id="{46C4F84D-27AB-4FE3-91E2-FB602C9C0B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9" name="Kuva 8" descr="Kuva, joka sisältää kohteen piha-, metsämaa, maisema, Luonnonmaisema&#10;&#10;Kuvaus luotu automaattisesti">
            <a:extLst>
              <a:ext uri="{FF2B5EF4-FFF2-40B4-BE49-F238E27FC236}">
                <a16:creationId xmlns:a16="http://schemas.microsoft.com/office/drawing/2014/main" id="{B6D0F926-D711-BBF6-10C1-80F5F37F8C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7606" y="0"/>
            <a:ext cx="5144394" cy="6858000"/>
          </a:xfrm>
          <a:prstGeom prst="rect">
            <a:avLst/>
          </a:prstGeom>
        </p:spPr>
      </p:pic>
      <p:sp>
        <p:nvSpPr>
          <p:cNvPr id="8" name="Tekstiruutu 7">
            <a:extLst>
              <a:ext uri="{FF2B5EF4-FFF2-40B4-BE49-F238E27FC236}">
                <a16:creationId xmlns:a16="http://schemas.microsoft.com/office/drawing/2014/main" id="{C0449F24-D111-46F2-1934-F2A1010E185D}"/>
              </a:ext>
            </a:extLst>
          </p:cNvPr>
          <p:cNvSpPr txBox="1"/>
          <p:nvPr/>
        </p:nvSpPr>
        <p:spPr>
          <a:xfrm>
            <a:off x="9915277" y="6605072"/>
            <a:ext cx="234033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err="1">
                <a:ln>
                  <a:noFill/>
                </a:ln>
                <a:solidFill>
                  <a:prstClr val="white"/>
                </a:solidFill>
                <a:effectLst/>
                <a:uLnTx/>
                <a:uFillTx/>
                <a:latin typeface="Arial" panose="020B0604020202020204"/>
                <a:ea typeface="+mn-ea"/>
                <a:cs typeface="+mn-cs"/>
              </a:rPr>
              <a:t>Drained</a:t>
            </a:r>
            <a:r>
              <a:rPr kumimoji="0" lang="fi-FI" sz="1200" b="0" i="0" u="none" strike="noStrike" kern="1200" cap="none" spc="0" normalizeH="0" baseline="0" noProof="0">
                <a:ln>
                  <a:noFill/>
                </a:ln>
                <a:solidFill>
                  <a:prstClr val="white"/>
                </a:solidFill>
                <a:effectLst/>
                <a:uLnTx/>
                <a:uFillTx/>
                <a:latin typeface="Arial" panose="020B0604020202020204"/>
                <a:ea typeface="+mn-ea"/>
                <a:cs typeface="+mn-cs"/>
              </a:rPr>
              <a:t> </a:t>
            </a:r>
            <a:r>
              <a:rPr kumimoji="0" lang="fi-FI" sz="1200" b="0" i="0" u="none" strike="noStrike" kern="1200" cap="none" spc="0" normalizeH="0" baseline="0" noProof="0" err="1">
                <a:ln>
                  <a:noFill/>
                </a:ln>
                <a:solidFill>
                  <a:prstClr val="white"/>
                </a:solidFill>
                <a:effectLst/>
                <a:uLnTx/>
                <a:uFillTx/>
                <a:latin typeface="Arial" panose="020B0604020202020204"/>
                <a:ea typeface="+mn-ea"/>
                <a:cs typeface="+mn-cs"/>
              </a:rPr>
              <a:t>forest</a:t>
            </a:r>
            <a:r>
              <a:rPr kumimoji="0" lang="fi-FI" sz="1200" b="0" i="0" u="none" strike="noStrike" kern="1200" cap="none" spc="0" normalizeH="0" baseline="0" noProof="0">
                <a:ln>
                  <a:noFill/>
                </a:ln>
                <a:solidFill>
                  <a:prstClr val="white"/>
                </a:solidFill>
                <a:effectLst/>
                <a:uLnTx/>
                <a:uFillTx/>
                <a:latin typeface="Arial" panose="020B0604020202020204"/>
                <a:ea typeface="+mn-ea"/>
                <a:cs typeface="+mn-cs"/>
              </a:rPr>
              <a:t>. Photo: Suvi Kolu</a:t>
            </a:r>
          </a:p>
        </p:txBody>
      </p:sp>
    </p:spTree>
    <p:extLst>
      <p:ext uri="{BB962C8B-B14F-4D97-AF65-F5344CB8AC3E}">
        <p14:creationId xmlns:p14="http://schemas.microsoft.com/office/powerpoint/2010/main" val="672212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617090F-6967-33E5-4F28-AAB85215737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964341" y="266716"/>
            <a:ext cx="2135458" cy="3240711"/>
          </a:xfrm>
          <a:prstGeom prst="rect">
            <a:avLst/>
          </a:prstGeom>
        </p:spPr>
      </p:pic>
      <p:sp>
        <p:nvSpPr>
          <p:cNvPr id="2" name="Otsikko 1">
            <a:extLst>
              <a:ext uri="{FF2B5EF4-FFF2-40B4-BE49-F238E27FC236}">
                <a16:creationId xmlns:a16="http://schemas.microsoft.com/office/drawing/2014/main" id="{9C1A3F68-18BE-887E-7936-3A3CDF3EA5D5}"/>
              </a:ext>
            </a:extLst>
          </p:cNvPr>
          <p:cNvSpPr>
            <a:spLocks noGrp="1"/>
          </p:cNvSpPr>
          <p:nvPr>
            <p:ph type="title"/>
          </p:nvPr>
        </p:nvSpPr>
        <p:spPr>
          <a:xfrm>
            <a:off x="261411" y="218562"/>
            <a:ext cx="8070575" cy="852777"/>
          </a:xfrm>
        </p:spPr>
        <p:txBody>
          <a:bodyPr/>
          <a:lstStyle/>
          <a:p>
            <a:r>
              <a:rPr lang="en-GB" sz="2800"/>
              <a:t>Ecological restoration and compensation</a:t>
            </a:r>
          </a:p>
        </p:txBody>
      </p:sp>
      <p:sp>
        <p:nvSpPr>
          <p:cNvPr id="3" name="Sisällön paikkamerkki 2">
            <a:extLst>
              <a:ext uri="{FF2B5EF4-FFF2-40B4-BE49-F238E27FC236}">
                <a16:creationId xmlns:a16="http://schemas.microsoft.com/office/drawing/2014/main" id="{1671ADC0-B582-1D97-73B8-3D0403BA0A0B}"/>
              </a:ext>
            </a:extLst>
          </p:cNvPr>
          <p:cNvSpPr>
            <a:spLocks noGrp="1"/>
          </p:cNvSpPr>
          <p:nvPr>
            <p:ph idx="1"/>
          </p:nvPr>
        </p:nvSpPr>
        <p:spPr>
          <a:xfrm>
            <a:off x="380226" y="845509"/>
            <a:ext cx="5630343" cy="5519944"/>
          </a:xfrm>
        </p:spPr>
        <p:txBody>
          <a:bodyPr/>
          <a:lstStyle/>
          <a:p>
            <a:pPr marL="0" indent="0">
              <a:buNone/>
            </a:pPr>
            <a:endParaRPr lang="en-US" sz="1600">
              <a:ea typeface="Calibri" panose="020F0502020204030204" pitchFamily="34" charset="0"/>
              <a:cs typeface="Calibri" panose="020F0502020204030204" pitchFamily="34" charset="0"/>
            </a:endParaRPr>
          </a:p>
          <a:p>
            <a:endParaRPr lang="en-US" sz="1600">
              <a:ea typeface="Calibri" panose="020F0502020204030204" pitchFamily="34" charset="0"/>
              <a:cs typeface="Calibri" panose="020F0502020204030204" pitchFamily="34" charset="0"/>
            </a:endParaRPr>
          </a:p>
          <a:p>
            <a:r>
              <a:rPr lang="en-US" sz="1800">
                <a:ea typeface="Calibri" panose="020F0502020204030204" pitchFamily="34" charset="0"/>
                <a:cs typeface="Calibri" panose="020F0502020204030204" pitchFamily="34" charset="0"/>
              </a:rPr>
              <a:t>Restored sites will be approved to the Compensation Register, maintained by the national authority </a:t>
            </a:r>
          </a:p>
          <a:p>
            <a:endParaRPr lang="en-US" sz="1800">
              <a:ea typeface="Calibri" panose="020F0502020204030204" pitchFamily="34" charset="0"/>
              <a:cs typeface="Calibri" panose="020F0502020204030204" pitchFamily="34" charset="0"/>
            </a:endParaRPr>
          </a:p>
          <a:p>
            <a:r>
              <a:rPr lang="en-US" sz="1800">
                <a:ea typeface="Calibri" panose="020F0502020204030204" pitchFamily="34" charset="0"/>
                <a:cs typeface="Calibri" panose="020F0502020204030204" pitchFamily="34" charset="0"/>
              </a:rPr>
              <a:t>The restored sites will be earmarked so that the City of Espoo can later use them as compensation sites</a:t>
            </a:r>
          </a:p>
          <a:p>
            <a:pPr marL="0" indent="0">
              <a:buNone/>
            </a:pPr>
            <a:endParaRPr lang="en-US" sz="1800">
              <a:ea typeface="Calibri" panose="020F0502020204030204" pitchFamily="34" charset="0"/>
              <a:cs typeface="Calibri" panose="020F0502020204030204" pitchFamily="34" charset="0"/>
            </a:endParaRPr>
          </a:p>
          <a:p>
            <a:r>
              <a:rPr lang="en-US" sz="1800">
                <a:ea typeface="Calibri" panose="020F0502020204030204" pitchFamily="34" charset="0"/>
                <a:cs typeface="Calibri" panose="020F0502020204030204" pitchFamily="34" charset="0"/>
              </a:rPr>
              <a:t>Finnish Nature Conservation Act recommends to voluntary ecological compensation</a:t>
            </a:r>
          </a:p>
          <a:p>
            <a:pPr marL="358775" lvl="1" indent="0">
              <a:buNone/>
            </a:pPr>
            <a:endParaRPr lang="en-US" sz="1800">
              <a:ea typeface="Calibri" panose="020F0502020204030204" pitchFamily="34" charset="0"/>
              <a:cs typeface="Calibri" panose="020F0502020204030204" pitchFamily="34" charset="0"/>
            </a:endParaRPr>
          </a:p>
          <a:p>
            <a:r>
              <a:rPr lang="en-US" sz="1800">
                <a:ea typeface="Calibri" panose="020F0502020204030204" pitchFamily="34" charset="0"/>
                <a:cs typeface="Calibri" panose="020F0502020204030204" pitchFamily="34" charset="0"/>
              </a:rPr>
              <a:t>Writing offset plan applications for ecological compensation in 2026</a:t>
            </a:r>
          </a:p>
          <a:p>
            <a:endParaRPr lang="en-US" sz="1800">
              <a:ea typeface="Calibri" panose="020F0502020204030204" pitchFamily="34" charset="0"/>
              <a:cs typeface="Calibri" panose="020F0502020204030204" pitchFamily="34" charset="0"/>
            </a:endParaRPr>
          </a:p>
          <a:p>
            <a:r>
              <a:rPr lang="en-US" sz="1800">
                <a:ea typeface="Calibri" panose="020F0502020204030204" pitchFamily="34" charset="0"/>
                <a:cs typeface="Calibri" panose="020F0502020204030204" pitchFamily="34" charset="0"/>
              </a:rPr>
              <a:t>Implementation of restoration measures in 2026</a:t>
            </a:r>
          </a:p>
          <a:p>
            <a:endParaRPr lang="en-US" sz="1800">
              <a:ea typeface="Calibri" panose="020F0502020204030204" pitchFamily="34" charset="0"/>
              <a:cs typeface="Calibri" panose="020F0502020204030204" pitchFamily="34" charset="0"/>
            </a:endParaRPr>
          </a:p>
          <a:p>
            <a:r>
              <a:rPr lang="en-US" sz="1800">
                <a:ea typeface="Calibri" panose="020F0502020204030204" pitchFamily="34" charset="0"/>
                <a:cs typeface="Calibri" panose="020F0502020204030204" pitchFamily="34" charset="0"/>
              </a:rPr>
              <a:t>Use of restored sites for ecological compensation in the future for the </a:t>
            </a:r>
            <a:r>
              <a:rPr lang="en-GB" sz="1800">
                <a:ea typeface="Calibri" panose="020F0502020204030204" pitchFamily="34" charset="0"/>
                <a:cs typeface="Calibri" panose="020F0502020204030204" pitchFamily="34" charset="0"/>
              </a:rPr>
              <a:t>v</a:t>
            </a:r>
            <a:r>
              <a:rPr lang="en-GB" sz="1800"/>
              <a:t>oluntary ecological compensation in Finland</a:t>
            </a:r>
            <a:endParaRPr lang="en-US" sz="1800">
              <a:ea typeface="Calibri" panose="020F0502020204030204" pitchFamily="34" charset="0"/>
              <a:cs typeface="Calibri" panose="020F0502020204030204" pitchFamily="34" charset="0"/>
            </a:endParaRPr>
          </a:p>
        </p:txBody>
      </p:sp>
      <p:sp>
        <p:nvSpPr>
          <p:cNvPr id="4" name="Dian numeron paikkamerkki 3">
            <a:extLst>
              <a:ext uri="{FF2B5EF4-FFF2-40B4-BE49-F238E27FC236}">
                <a16:creationId xmlns:a16="http://schemas.microsoft.com/office/drawing/2014/main" id="{95C40ECD-1FC6-A5A6-93B5-4A9B7F419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Kuva 5">
            <a:extLst>
              <a:ext uri="{FF2B5EF4-FFF2-40B4-BE49-F238E27FC236}">
                <a16:creationId xmlns:a16="http://schemas.microsoft.com/office/drawing/2014/main" id="{D256C72D-8DE2-D791-2A0E-B75D0123E6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4775" y="3820925"/>
            <a:ext cx="2977901" cy="3021268"/>
          </a:xfrm>
          <a:prstGeom prst="rect">
            <a:avLst/>
          </a:prstGeom>
        </p:spPr>
      </p:pic>
      <p:pic>
        <p:nvPicPr>
          <p:cNvPr id="7" name="Kuva 6">
            <a:extLst>
              <a:ext uri="{FF2B5EF4-FFF2-40B4-BE49-F238E27FC236}">
                <a16:creationId xmlns:a16="http://schemas.microsoft.com/office/drawing/2014/main" id="{F21B21E2-8E7D-85D2-E087-B59255FB1B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0670" y="3819762"/>
            <a:ext cx="2981330" cy="2725123"/>
          </a:xfrm>
          <a:prstGeom prst="rect">
            <a:avLst/>
          </a:prstGeom>
        </p:spPr>
      </p:pic>
      <p:sp>
        <p:nvSpPr>
          <p:cNvPr id="9" name="Tekstiruutu 8">
            <a:extLst>
              <a:ext uri="{FF2B5EF4-FFF2-40B4-BE49-F238E27FC236}">
                <a16:creationId xmlns:a16="http://schemas.microsoft.com/office/drawing/2014/main" id="{4AD189ED-D225-9A49-A6DF-B3FBA3331AFA}"/>
              </a:ext>
            </a:extLst>
          </p:cNvPr>
          <p:cNvSpPr txBox="1"/>
          <p:nvPr/>
        </p:nvSpPr>
        <p:spPr>
          <a:xfrm>
            <a:off x="10175202" y="1675676"/>
            <a:ext cx="1636572"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Sites potentially/possibly suitable for restoration in Espoo</a:t>
            </a:r>
          </a:p>
        </p:txBody>
      </p:sp>
      <p:sp>
        <p:nvSpPr>
          <p:cNvPr id="10" name="Tekstiruutu 9">
            <a:extLst>
              <a:ext uri="{FF2B5EF4-FFF2-40B4-BE49-F238E27FC236}">
                <a16:creationId xmlns:a16="http://schemas.microsoft.com/office/drawing/2014/main" id="{1DD0C482-BEE3-3ED2-7457-C85F015F0329}"/>
              </a:ext>
            </a:extLst>
          </p:cNvPr>
          <p:cNvSpPr txBox="1"/>
          <p:nvPr/>
        </p:nvSpPr>
        <p:spPr>
          <a:xfrm>
            <a:off x="5850524" y="3603737"/>
            <a:ext cx="636309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Restoration–compensation procedure in the Finnish Nature Conservation Act</a:t>
            </a:r>
          </a:p>
        </p:txBody>
      </p:sp>
    </p:spTree>
    <p:extLst>
      <p:ext uri="{BB962C8B-B14F-4D97-AF65-F5344CB8AC3E}">
        <p14:creationId xmlns:p14="http://schemas.microsoft.com/office/powerpoint/2010/main" val="3964844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2226C5-009B-E806-FE9C-12741CB9F03C}"/>
              </a:ext>
            </a:extLst>
          </p:cNvPr>
          <p:cNvSpPr>
            <a:spLocks noGrp="1"/>
          </p:cNvSpPr>
          <p:nvPr>
            <p:ph type="title"/>
          </p:nvPr>
        </p:nvSpPr>
        <p:spPr>
          <a:xfrm>
            <a:off x="3200271" y="715953"/>
            <a:ext cx="8428391" cy="1053504"/>
          </a:xfrm>
        </p:spPr>
        <p:txBody>
          <a:bodyPr/>
          <a:lstStyle/>
          <a:p>
            <a:r>
              <a:rPr lang="en-GB" sz="3200"/>
              <a:t>Progress and monitoring of the roadmap until 2035</a:t>
            </a:r>
          </a:p>
        </p:txBody>
      </p:sp>
      <p:sp>
        <p:nvSpPr>
          <p:cNvPr id="4" name="Dian numeron paikkamerkki 3">
            <a:extLst>
              <a:ext uri="{FF2B5EF4-FFF2-40B4-BE49-F238E27FC236}">
                <a16:creationId xmlns:a16="http://schemas.microsoft.com/office/drawing/2014/main" id="{34F050C4-8C32-B05C-9986-3E575C6E0B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4" name="Ryhmä 13">
            <a:extLst>
              <a:ext uri="{FF2B5EF4-FFF2-40B4-BE49-F238E27FC236}">
                <a16:creationId xmlns:a16="http://schemas.microsoft.com/office/drawing/2014/main" id="{655411FC-40A2-9DBF-8629-EEAA27ECB527}"/>
              </a:ext>
            </a:extLst>
          </p:cNvPr>
          <p:cNvGrpSpPr/>
          <p:nvPr/>
        </p:nvGrpSpPr>
        <p:grpSpPr>
          <a:xfrm>
            <a:off x="1803549" y="1383882"/>
            <a:ext cx="8281631" cy="4648613"/>
            <a:chOff x="757173" y="1258733"/>
            <a:chExt cx="8281631" cy="4648613"/>
          </a:xfrm>
        </p:grpSpPr>
        <p:sp>
          <p:nvSpPr>
            <p:cNvPr id="3" name="Suorakulmio 2">
              <a:extLst>
                <a:ext uri="{FF2B5EF4-FFF2-40B4-BE49-F238E27FC236}">
                  <a16:creationId xmlns:a16="http://schemas.microsoft.com/office/drawing/2014/main" id="{6201E910-3650-E77D-5AEC-AA55A20F5524}"/>
                </a:ext>
              </a:extLst>
            </p:cNvPr>
            <p:cNvSpPr/>
            <p:nvPr/>
          </p:nvSpPr>
          <p:spPr>
            <a:xfrm>
              <a:off x="757173" y="2966347"/>
              <a:ext cx="2074350" cy="2341654"/>
            </a:xfrm>
            <a:prstGeom prst="rect">
              <a:avLst/>
            </a:prstGeom>
            <a:solidFill>
              <a:srgbClr val="C9D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Preparation of the roadmap </a:t>
              </a: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Reports and new information needs </a:t>
              </a: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Overall picture and the need for change </a:t>
              </a: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Ways to increase nature wisdom in routine work in key units </a:t>
              </a:r>
            </a:p>
          </p:txBody>
        </p:sp>
        <p:sp>
          <p:nvSpPr>
            <p:cNvPr id="5" name="Suorakulmio 4">
              <a:extLst>
                <a:ext uri="{FF2B5EF4-FFF2-40B4-BE49-F238E27FC236}">
                  <a16:creationId xmlns:a16="http://schemas.microsoft.com/office/drawing/2014/main" id="{345C6668-C349-84F7-12C4-7D3E5DE703E9}"/>
                </a:ext>
              </a:extLst>
            </p:cNvPr>
            <p:cNvSpPr/>
            <p:nvPr/>
          </p:nvSpPr>
          <p:spPr>
            <a:xfrm>
              <a:off x="2847292" y="2502245"/>
              <a:ext cx="2074350" cy="279387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Implementation of the roadmap </a:t>
              </a: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Piloting and implementation of new practices </a:t>
              </a: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Changing of routine work practices in all units </a:t>
              </a: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Change management </a:t>
              </a: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Development of new practices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3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uorakulmio 5">
              <a:extLst>
                <a:ext uri="{FF2B5EF4-FFF2-40B4-BE49-F238E27FC236}">
                  <a16:creationId xmlns:a16="http://schemas.microsoft.com/office/drawing/2014/main" id="{F6DFFC67-6FF0-577E-0922-67D1D22CA132}"/>
                </a:ext>
              </a:extLst>
            </p:cNvPr>
            <p:cNvSpPr/>
            <p:nvPr/>
          </p:nvSpPr>
          <p:spPr>
            <a:xfrm>
              <a:off x="4905873" y="2089063"/>
              <a:ext cx="2074350" cy="3224821"/>
            </a:xfrm>
            <a:prstGeom prst="rect">
              <a:avLst/>
            </a:prstGeom>
            <a:solidFill>
              <a:srgbClr val="C9D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Implementation of the roadmap will continue </a:t>
              </a: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Establishing of new practices and changes to routine work in all units </a:t>
              </a: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Continued development of new practices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3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uorakulmio 6">
              <a:extLst>
                <a:ext uri="{FF2B5EF4-FFF2-40B4-BE49-F238E27FC236}">
                  <a16:creationId xmlns:a16="http://schemas.microsoft.com/office/drawing/2014/main" id="{CCBB166C-7668-5168-7D94-984D2795B8AE}"/>
                </a:ext>
              </a:extLst>
            </p:cNvPr>
            <p:cNvSpPr/>
            <p:nvPr/>
          </p:nvSpPr>
          <p:spPr>
            <a:xfrm>
              <a:off x="6980223" y="1685527"/>
              <a:ext cx="2058581" cy="361059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Roadmap goals achieved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Monitoring continues </a:t>
              </a: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139303" marR="0" lvl="0" indent="-139303"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Continued development of new practices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625"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Suorakulmio 8">
              <a:extLst>
                <a:ext uri="{FF2B5EF4-FFF2-40B4-BE49-F238E27FC236}">
                  <a16:creationId xmlns:a16="http://schemas.microsoft.com/office/drawing/2014/main" id="{C98EDA35-EA68-3385-D72A-7EAC580D6A27}"/>
                </a:ext>
              </a:extLst>
            </p:cNvPr>
            <p:cNvSpPr/>
            <p:nvPr/>
          </p:nvSpPr>
          <p:spPr>
            <a:xfrm>
              <a:off x="757173" y="2520576"/>
              <a:ext cx="2074350" cy="4457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63" b="0" i="0" u="none" strike="noStrike" kern="1200" cap="none" spc="0" normalizeH="0" baseline="0" noProof="0">
                  <a:ln>
                    <a:noFill/>
                  </a:ln>
                  <a:solidFill>
                    <a:prstClr val="white"/>
                  </a:solidFill>
                  <a:effectLst/>
                  <a:uLnTx/>
                  <a:uFillTx/>
                  <a:latin typeface="Arial" panose="020B0604020202020204"/>
                  <a:ea typeface="+mn-ea"/>
                  <a:cs typeface="+mn-cs"/>
                </a:rPr>
                <a:t>2021-2025</a:t>
              </a:r>
            </a:p>
          </p:txBody>
        </p:sp>
        <p:sp>
          <p:nvSpPr>
            <p:cNvPr id="10" name="Suorakulmio 9">
              <a:extLst>
                <a:ext uri="{FF2B5EF4-FFF2-40B4-BE49-F238E27FC236}">
                  <a16:creationId xmlns:a16="http://schemas.microsoft.com/office/drawing/2014/main" id="{2F91E28C-35DF-48C3-E238-066A917C662A}"/>
                </a:ext>
              </a:extLst>
            </p:cNvPr>
            <p:cNvSpPr/>
            <p:nvPr/>
          </p:nvSpPr>
          <p:spPr>
            <a:xfrm>
              <a:off x="2831523" y="2089063"/>
              <a:ext cx="2074350" cy="4261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63" b="0" i="0" u="none" strike="noStrike" kern="1200" cap="none" spc="0" normalizeH="0" baseline="0" noProof="0">
                  <a:ln>
                    <a:noFill/>
                  </a:ln>
                  <a:solidFill>
                    <a:prstClr val="white"/>
                  </a:solidFill>
                  <a:effectLst/>
                  <a:uLnTx/>
                  <a:uFillTx/>
                  <a:latin typeface="Arial" panose="020B0604020202020204"/>
                  <a:ea typeface="+mn-ea"/>
                  <a:cs typeface="+mn-cs"/>
                </a:rPr>
                <a:t>2025-2030</a:t>
              </a:r>
            </a:p>
          </p:txBody>
        </p:sp>
        <p:sp>
          <p:nvSpPr>
            <p:cNvPr id="11" name="Suorakulmio 10">
              <a:extLst>
                <a:ext uri="{FF2B5EF4-FFF2-40B4-BE49-F238E27FC236}">
                  <a16:creationId xmlns:a16="http://schemas.microsoft.com/office/drawing/2014/main" id="{098371AC-766F-C2A9-9D58-76CBE43ADB3E}"/>
                </a:ext>
              </a:extLst>
            </p:cNvPr>
            <p:cNvSpPr/>
            <p:nvPr/>
          </p:nvSpPr>
          <p:spPr>
            <a:xfrm>
              <a:off x="4905873" y="1685527"/>
              <a:ext cx="2074350" cy="401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63" b="0" i="0" u="none" strike="noStrike" kern="1200" cap="none" spc="0" normalizeH="0" baseline="0" noProof="0">
                  <a:ln>
                    <a:noFill/>
                  </a:ln>
                  <a:solidFill>
                    <a:prstClr val="white"/>
                  </a:solidFill>
                  <a:effectLst/>
                  <a:uLnTx/>
                  <a:uFillTx/>
                  <a:latin typeface="Arial" panose="020B0604020202020204"/>
                  <a:ea typeface="+mn-ea"/>
                  <a:cs typeface="+mn-cs"/>
                </a:rPr>
                <a:t>2030-2035</a:t>
              </a:r>
            </a:p>
          </p:txBody>
        </p:sp>
        <p:sp>
          <p:nvSpPr>
            <p:cNvPr id="13" name="Suorakulmio 12">
              <a:extLst>
                <a:ext uri="{FF2B5EF4-FFF2-40B4-BE49-F238E27FC236}">
                  <a16:creationId xmlns:a16="http://schemas.microsoft.com/office/drawing/2014/main" id="{0A694895-B8F3-2920-8F99-E77DF2904C9B}"/>
                </a:ext>
              </a:extLst>
            </p:cNvPr>
            <p:cNvSpPr/>
            <p:nvPr/>
          </p:nvSpPr>
          <p:spPr>
            <a:xfrm>
              <a:off x="6980222" y="1258733"/>
              <a:ext cx="2058581" cy="4190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63" b="0" i="0" u="none" strike="noStrike" kern="1200" cap="none" spc="0" normalizeH="0" baseline="0" noProof="0">
                  <a:ln>
                    <a:noFill/>
                  </a:ln>
                  <a:solidFill>
                    <a:prstClr val="white"/>
                  </a:solidFill>
                  <a:effectLst/>
                  <a:uLnTx/>
                  <a:uFillTx/>
                  <a:latin typeface="Arial" panose="020B0604020202020204"/>
                  <a:ea typeface="+mn-ea"/>
                  <a:cs typeface="+mn-cs"/>
                </a:rPr>
                <a:t>2035-</a:t>
              </a:r>
            </a:p>
          </p:txBody>
        </p:sp>
        <p:cxnSp>
          <p:nvCxnSpPr>
            <p:cNvPr id="15" name="Suora nuoliyhdysviiva 14">
              <a:extLst>
                <a:ext uri="{FF2B5EF4-FFF2-40B4-BE49-F238E27FC236}">
                  <a16:creationId xmlns:a16="http://schemas.microsoft.com/office/drawing/2014/main" id="{F34E3388-8097-8F65-96BC-3286F98B9387}"/>
                </a:ext>
              </a:extLst>
            </p:cNvPr>
            <p:cNvCxnSpPr>
              <a:cxnSpLocks/>
            </p:cNvCxnSpPr>
            <p:nvPr/>
          </p:nvCxnSpPr>
          <p:spPr>
            <a:xfrm>
              <a:off x="7346528" y="5727065"/>
              <a:ext cx="1692275" cy="0"/>
            </a:xfrm>
            <a:prstGeom prst="straightConnector1">
              <a:avLst/>
            </a:prstGeom>
            <a:ln w="28575">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uora nuoliyhdysviiva 15">
              <a:extLst>
                <a:ext uri="{FF2B5EF4-FFF2-40B4-BE49-F238E27FC236}">
                  <a16:creationId xmlns:a16="http://schemas.microsoft.com/office/drawing/2014/main" id="{C45000FA-A5BF-9762-A86C-2E3032BAAE36}"/>
                </a:ext>
              </a:extLst>
            </p:cNvPr>
            <p:cNvCxnSpPr>
              <a:cxnSpLocks/>
            </p:cNvCxnSpPr>
            <p:nvPr/>
          </p:nvCxnSpPr>
          <p:spPr>
            <a:xfrm>
              <a:off x="757173" y="5727065"/>
              <a:ext cx="1692275" cy="0"/>
            </a:xfrm>
            <a:prstGeom prst="straightConnector1">
              <a:avLst/>
            </a:prstGeom>
            <a:ln w="28575">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kstiruutu 16">
              <a:extLst>
                <a:ext uri="{FF2B5EF4-FFF2-40B4-BE49-F238E27FC236}">
                  <a16:creationId xmlns:a16="http://schemas.microsoft.com/office/drawing/2014/main" id="{443A50FE-0DF9-DB47-748F-B6478B5ACEDB}"/>
                </a:ext>
              </a:extLst>
            </p:cNvPr>
            <p:cNvSpPr txBox="1"/>
            <p:nvPr/>
          </p:nvSpPr>
          <p:spPr>
            <a:xfrm>
              <a:off x="2645466" y="5476459"/>
              <a:ext cx="470106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7B6"/>
                  </a:solidFill>
                  <a:effectLst/>
                  <a:uLnTx/>
                  <a:uFillTx/>
                  <a:latin typeface="Arial" panose="020B0604020202020204" pitchFamily="34" charset="0"/>
                  <a:ea typeface="+mn-ea"/>
                  <a:cs typeface="+mn-cs"/>
                </a:rPr>
                <a:t>Monitoring in accordance with the appropriate level of precision to support the achievement of the objectives </a:t>
              </a:r>
              <a:endParaRPr kumimoji="0" lang="fi-FI" sz="1400" b="0" i="0" u="none" strike="noStrike" kern="1200" cap="none" spc="0" normalizeH="0" baseline="0" noProof="0">
                <a:ln>
                  <a:noFill/>
                </a:ln>
                <a:solidFill>
                  <a:srgbClr val="0047B6"/>
                </a:solidFill>
                <a:effectLst/>
                <a:uLnTx/>
                <a:uFillTx/>
                <a:latin typeface="Arial" panose="020B0604020202020204"/>
                <a:ea typeface="+mn-ea"/>
                <a:cs typeface="+mn-cs"/>
              </a:endParaRPr>
            </a:p>
          </p:txBody>
        </p:sp>
      </p:grpSp>
      <p:pic>
        <p:nvPicPr>
          <p:cNvPr id="19" name="Kuva 18" descr="Kuva, joka sisältää kohteen kukka, clipart, kuvitus, animaatio&#10;&#10;Kuvaus luotu automaattisesti">
            <a:extLst>
              <a:ext uri="{FF2B5EF4-FFF2-40B4-BE49-F238E27FC236}">
                <a16:creationId xmlns:a16="http://schemas.microsoft.com/office/drawing/2014/main" id="{AB35B387-FAD8-6B98-BA8A-0882ECA425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9645" y="-242914"/>
            <a:ext cx="2074350" cy="2074350"/>
          </a:xfrm>
          <a:prstGeom prst="rect">
            <a:avLst/>
          </a:prstGeom>
          <a:noFill/>
        </p:spPr>
      </p:pic>
    </p:spTree>
    <p:extLst>
      <p:ext uri="{BB962C8B-B14F-4D97-AF65-F5344CB8AC3E}">
        <p14:creationId xmlns:p14="http://schemas.microsoft.com/office/powerpoint/2010/main" val="3944591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BFE3DB-D42C-894F-8B3F-251F9CC35731}"/>
              </a:ext>
            </a:extLst>
          </p:cNvPr>
          <p:cNvSpPr>
            <a:spLocks noGrp="1"/>
          </p:cNvSpPr>
          <p:nvPr>
            <p:ph type="title"/>
          </p:nvPr>
        </p:nvSpPr>
        <p:spPr>
          <a:xfrm>
            <a:off x="757238" y="269022"/>
            <a:ext cx="10236250" cy="1053504"/>
          </a:xfrm>
        </p:spPr>
        <p:txBody>
          <a:bodyPr/>
          <a:lstStyle/>
          <a:p>
            <a:r>
              <a:rPr lang="en-GB"/>
              <a:t>Contextual factors enabling the No Net Loss roadmap</a:t>
            </a:r>
          </a:p>
        </p:txBody>
      </p:sp>
      <p:graphicFrame>
        <p:nvGraphicFramePr>
          <p:cNvPr id="5" name="Sisällön paikkamerkki 4">
            <a:extLst>
              <a:ext uri="{FF2B5EF4-FFF2-40B4-BE49-F238E27FC236}">
                <a16:creationId xmlns:a16="http://schemas.microsoft.com/office/drawing/2014/main" id="{95042623-C6D6-160F-0DD8-E479A52A86CD}"/>
              </a:ext>
            </a:extLst>
          </p:cNvPr>
          <p:cNvGraphicFramePr>
            <a:graphicFrameLocks noGrp="1"/>
          </p:cNvGraphicFramePr>
          <p:nvPr>
            <p:ph idx="1"/>
          </p:nvPr>
        </p:nvGraphicFramePr>
        <p:xfrm>
          <a:off x="647510" y="1070865"/>
          <a:ext cx="10671174" cy="5486349"/>
        </p:xfrm>
        <a:graphic>
          <a:graphicData uri="http://schemas.openxmlformats.org/drawingml/2006/table">
            <a:tbl>
              <a:tblPr firstRow="1" bandRow="1">
                <a:tableStyleId>{F2DE63D5-997A-4646-A377-4702673A728D}</a:tableStyleId>
              </a:tblPr>
              <a:tblGrid>
                <a:gridCol w="5335587">
                  <a:extLst>
                    <a:ext uri="{9D8B030D-6E8A-4147-A177-3AD203B41FA5}">
                      <a16:colId xmlns:a16="http://schemas.microsoft.com/office/drawing/2014/main" val="1132153840"/>
                    </a:ext>
                  </a:extLst>
                </a:gridCol>
                <a:gridCol w="5335587">
                  <a:extLst>
                    <a:ext uri="{9D8B030D-6E8A-4147-A177-3AD203B41FA5}">
                      <a16:colId xmlns:a16="http://schemas.microsoft.com/office/drawing/2014/main" val="3478850979"/>
                    </a:ext>
                  </a:extLst>
                </a:gridCol>
              </a:tblGrid>
              <a:tr h="349658">
                <a:tc>
                  <a:txBody>
                    <a:bodyPr/>
                    <a:lstStyle/>
                    <a:p>
                      <a:r>
                        <a:rPr lang="fi-FI" err="1"/>
                        <a:t>Factor</a:t>
                      </a:r>
                      <a:endParaRPr lang="fi-FI"/>
                    </a:p>
                  </a:txBody>
                  <a:tcPr/>
                </a:tc>
                <a:tc>
                  <a:txBody>
                    <a:bodyPr/>
                    <a:lstStyle/>
                    <a:p>
                      <a:r>
                        <a:rPr lang="fi-FI"/>
                        <a:t>In Espoo</a:t>
                      </a:r>
                    </a:p>
                  </a:txBody>
                  <a:tcPr/>
                </a:tc>
                <a:extLst>
                  <a:ext uri="{0D108BD9-81ED-4DB2-BD59-A6C34878D82A}">
                    <a16:rowId xmlns:a16="http://schemas.microsoft.com/office/drawing/2014/main" val="3753008597"/>
                  </a:ext>
                </a:extLst>
              </a:tr>
              <a:tr h="504622">
                <a:tc>
                  <a:txBody>
                    <a:bodyPr/>
                    <a:lstStyle/>
                    <a:p>
                      <a:r>
                        <a:rPr lang="en-GB" noProof="0"/>
                        <a:t>Current </a:t>
                      </a:r>
                      <a:r>
                        <a:rPr lang="en-GB" noProof="0">
                          <a:solidFill>
                            <a:schemeClr val="tx1"/>
                          </a:solidFill>
                        </a:rPr>
                        <a:t>political commitment</a:t>
                      </a:r>
                    </a:p>
                  </a:txBody>
                  <a:tcPr/>
                </a:tc>
                <a:tc>
                  <a:txBody>
                    <a:bodyPr/>
                    <a:lstStyle/>
                    <a:p>
                      <a:r>
                        <a:rPr lang="en-GB" sz="1600" noProof="0"/>
                        <a:t>Objective by the present city council, the final roadmap accepted by the city government</a:t>
                      </a:r>
                    </a:p>
                  </a:txBody>
                  <a:tcPr/>
                </a:tc>
                <a:extLst>
                  <a:ext uri="{0D108BD9-81ED-4DB2-BD59-A6C34878D82A}">
                    <a16:rowId xmlns:a16="http://schemas.microsoft.com/office/drawing/2014/main" val="2659570014"/>
                  </a:ext>
                </a:extLst>
              </a:tr>
              <a:tr h="495350">
                <a:tc>
                  <a:txBody>
                    <a:bodyPr/>
                    <a:lstStyle/>
                    <a:p>
                      <a:r>
                        <a:rPr lang="en-GB" noProof="0"/>
                        <a:t>Mandate to from residents</a:t>
                      </a:r>
                    </a:p>
                  </a:txBody>
                  <a:tcPr/>
                </a:tc>
                <a:tc>
                  <a:txBody>
                    <a:bodyPr/>
                    <a:lstStyle/>
                    <a:p>
                      <a:r>
                        <a:rPr lang="en-GB" sz="1600" noProof="0"/>
                        <a:t>Residents value highly the natural environment – evidence by resident polls </a:t>
                      </a:r>
                    </a:p>
                  </a:txBody>
                  <a:tcPr/>
                </a:tc>
                <a:extLst>
                  <a:ext uri="{0D108BD9-81ED-4DB2-BD59-A6C34878D82A}">
                    <a16:rowId xmlns:a16="http://schemas.microsoft.com/office/drawing/2014/main" val="3470545104"/>
                  </a:ext>
                </a:extLst>
              </a:tr>
              <a:tr h="420990">
                <a:tc>
                  <a:txBody>
                    <a:bodyPr/>
                    <a:lstStyle/>
                    <a:p>
                      <a:r>
                        <a:rPr lang="en-GB" noProof="0"/>
                        <a:t>Tradition of nature policy</a:t>
                      </a:r>
                    </a:p>
                  </a:txBody>
                  <a:tcPr/>
                </a:tc>
                <a:tc>
                  <a:txBody>
                    <a:bodyPr/>
                    <a:lstStyle/>
                    <a:p>
                      <a:r>
                        <a:rPr lang="en-GB" sz="1600" noProof="0"/>
                        <a:t>Nature and biodiversity programmes since 1980’s</a:t>
                      </a:r>
                    </a:p>
                  </a:txBody>
                  <a:tcPr/>
                </a:tc>
                <a:extLst>
                  <a:ext uri="{0D108BD9-81ED-4DB2-BD59-A6C34878D82A}">
                    <a16:rowId xmlns:a16="http://schemas.microsoft.com/office/drawing/2014/main" val="2664279295"/>
                  </a:ext>
                </a:extLst>
              </a:tr>
              <a:tr h="514896">
                <a:tc>
                  <a:txBody>
                    <a:bodyPr/>
                    <a:lstStyle/>
                    <a:p>
                      <a:r>
                        <a:rPr lang="en-GB" noProof="0"/>
                        <a:t>Data on nature</a:t>
                      </a:r>
                    </a:p>
                  </a:txBody>
                  <a:tcPr/>
                </a:tc>
                <a:tc>
                  <a:txBody>
                    <a:bodyPr/>
                    <a:lstStyle/>
                    <a:p>
                      <a:r>
                        <a:rPr lang="en-GB" sz="1600" noProof="0"/>
                        <a:t>Good quality spatial data on species, habitat types, ecological  connections  </a:t>
                      </a:r>
                    </a:p>
                  </a:txBody>
                  <a:tcPr/>
                </a:tc>
                <a:extLst>
                  <a:ext uri="{0D108BD9-81ED-4DB2-BD59-A6C34878D82A}">
                    <a16:rowId xmlns:a16="http://schemas.microsoft.com/office/drawing/2014/main" val="992764582"/>
                  </a:ext>
                </a:extLst>
              </a:tr>
              <a:tr h="767980">
                <a:tc>
                  <a:txBody>
                    <a:bodyPr/>
                    <a:lstStyle/>
                    <a:p>
                      <a:r>
                        <a:rPr lang="en-GB" noProof="0"/>
                        <a:t>Multi-professional preparation process</a:t>
                      </a:r>
                    </a:p>
                  </a:txBody>
                  <a:tcPr/>
                </a:tc>
                <a:tc>
                  <a:txBody>
                    <a:bodyPr/>
                    <a:lstStyle/>
                    <a:p>
                      <a:r>
                        <a:rPr lang="en-GB" sz="1600" noProof="0"/>
                        <a:t>Co-created by the whole urban environment sector staff (in total 1300 employees). Process ownership by the Director/vice-mayor of the sector. </a:t>
                      </a:r>
                    </a:p>
                  </a:txBody>
                  <a:tcPr/>
                </a:tc>
                <a:extLst>
                  <a:ext uri="{0D108BD9-81ED-4DB2-BD59-A6C34878D82A}">
                    <a16:rowId xmlns:a16="http://schemas.microsoft.com/office/drawing/2014/main" val="2161860358"/>
                  </a:ext>
                </a:extLst>
              </a:tr>
              <a:tr h="699317">
                <a:tc>
                  <a:txBody>
                    <a:bodyPr/>
                    <a:lstStyle/>
                    <a:p>
                      <a:r>
                        <a:rPr lang="en-GB" noProof="0"/>
                        <a:t>Bridging and broking knowledge – collaboration and discussion </a:t>
                      </a:r>
                    </a:p>
                  </a:txBody>
                  <a:tcPr/>
                </a:tc>
                <a:tc>
                  <a:txBody>
                    <a:bodyPr/>
                    <a:lstStyle/>
                    <a:p>
                      <a:r>
                        <a:rPr lang="en-GB" sz="1600" noProof="0"/>
                        <a:t>Large number of discussions for four years, shared agreement of everything! </a:t>
                      </a:r>
                    </a:p>
                  </a:txBody>
                  <a:tcPr/>
                </a:tc>
                <a:extLst>
                  <a:ext uri="{0D108BD9-81ED-4DB2-BD59-A6C34878D82A}">
                    <a16:rowId xmlns:a16="http://schemas.microsoft.com/office/drawing/2014/main" val="2934982049"/>
                  </a:ext>
                </a:extLst>
              </a:tr>
              <a:tr h="740645">
                <a:tc>
                  <a:txBody>
                    <a:bodyPr/>
                    <a:lstStyle/>
                    <a:p>
                      <a:r>
                        <a:rPr lang="en-GB" noProof="0"/>
                        <a:t>Responsibility of the long-term realisation of the roadmap</a:t>
                      </a:r>
                    </a:p>
                  </a:txBody>
                  <a:tcPr/>
                </a:tc>
                <a:tc>
                  <a:txBody>
                    <a:bodyPr/>
                    <a:lstStyle/>
                    <a:p>
                      <a:r>
                        <a:rPr lang="en-GB" sz="1600" noProof="0"/>
                        <a:t>Everybody is responsible for nature-wisdom as part of daily work </a:t>
                      </a:r>
                    </a:p>
                  </a:txBody>
                  <a:tcPr/>
                </a:tc>
                <a:extLst>
                  <a:ext uri="{0D108BD9-81ED-4DB2-BD59-A6C34878D82A}">
                    <a16:rowId xmlns:a16="http://schemas.microsoft.com/office/drawing/2014/main" val="1017719636"/>
                  </a:ext>
                </a:extLst>
              </a:tr>
              <a:tr h="699317">
                <a:tc>
                  <a:txBody>
                    <a:bodyPr/>
                    <a:lstStyle/>
                    <a:p>
                      <a:r>
                        <a:rPr lang="en-GB" noProof="0"/>
                        <a:t>Utilising networks </a:t>
                      </a:r>
                    </a:p>
                  </a:txBody>
                  <a:tcPr/>
                </a:tc>
                <a:tc>
                  <a:txBody>
                    <a:bodyPr/>
                    <a:lstStyle/>
                    <a:p>
                      <a:r>
                        <a:rPr lang="en-GB" sz="1600" noProof="0"/>
                        <a:t>Being active in city biodiversity networks, sharing and learning from peers and others</a:t>
                      </a:r>
                    </a:p>
                  </a:txBody>
                  <a:tcPr/>
                </a:tc>
                <a:extLst>
                  <a:ext uri="{0D108BD9-81ED-4DB2-BD59-A6C34878D82A}">
                    <a16:rowId xmlns:a16="http://schemas.microsoft.com/office/drawing/2014/main" val="3005497608"/>
                  </a:ext>
                </a:extLst>
              </a:tr>
            </a:tbl>
          </a:graphicData>
        </a:graphic>
      </p:graphicFrame>
      <p:sp>
        <p:nvSpPr>
          <p:cNvPr id="4" name="Dian numeron paikkamerkki 3">
            <a:extLst>
              <a:ext uri="{FF2B5EF4-FFF2-40B4-BE49-F238E27FC236}">
                <a16:creationId xmlns:a16="http://schemas.microsoft.com/office/drawing/2014/main" id="{AF2DBC38-AA97-E1AC-BD6C-6CF7AAE5F7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802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C071D3-BF3B-DE43-6411-8A07E412FEF3}"/>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B736A1A2-08C6-31B6-06E8-37AB43642EE7}"/>
              </a:ext>
            </a:extLst>
          </p:cNvPr>
          <p:cNvSpPr>
            <a:spLocks noGrp="1"/>
          </p:cNvSpPr>
          <p:nvPr>
            <p:ph idx="1"/>
          </p:nvPr>
        </p:nvSpPr>
        <p:spPr/>
        <p:txBody>
          <a:bodyPr/>
          <a:lstStyle/>
          <a:p>
            <a:endParaRPr lang="fi-FI"/>
          </a:p>
        </p:txBody>
      </p:sp>
      <p:sp>
        <p:nvSpPr>
          <p:cNvPr id="4" name="Dian numeron paikkamerkki 3">
            <a:extLst>
              <a:ext uri="{FF2B5EF4-FFF2-40B4-BE49-F238E27FC236}">
                <a16:creationId xmlns:a16="http://schemas.microsoft.com/office/drawing/2014/main" id="{CD9B7820-8F4F-7310-6458-1194B06AC3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i-FI"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Kuva 5">
            <a:extLst>
              <a:ext uri="{FF2B5EF4-FFF2-40B4-BE49-F238E27FC236}">
                <a16:creationId xmlns:a16="http://schemas.microsoft.com/office/drawing/2014/main" id="{8891AAF7-A547-BA63-822B-36217A3F41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4" y="-1767661"/>
            <a:ext cx="12183746" cy="8625661"/>
          </a:xfrm>
          <a:prstGeom prst="rect">
            <a:avLst/>
          </a:prstGeom>
        </p:spPr>
      </p:pic>
      <p:sp>
        <p:nvSpPr>
          <p:cNvPr id="5" name="Tekstiruutu 4">
            <a:extLst>
              <a:ext uri="{FF2B5EF4-FFF2-40B4-BE49-F238E27FC236}">
                <a16:creationId xmlns:a16="http://schemas.microsoft.com/office/drawing/2014/main" id="{C502196E-FC32-77A7-7A57-8AC335F3D495}"/>
              </a:ext>
            </a:extLst>
          </p:cNvPr>
          <p:cNvSpPr txBox="1"/>
          <p:nvPr/>
        </p:nvSpPr>
        <p:spPr>
          <a:xfrm>
            <a:off x="4971368" y="124051"/>
            <a:ext cx="317754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rial" panose="020B0604020202020204"/>
                <a:ea typeface="+mn-ea"/>
                <a:cs typeface="+mn-cs"/>
              </a:rPr>
              <a:t>Thank you!</a:t>
            </a:r>
          </a:p>
        </p:txBody>
      </p:sp>
    </p:spTree>
    <p:extLst>
      <p:ext uri="{BB962C8B-B14F-4D97-AF65-F5344CB8AC3E}">
        <p14:creationId xmlns:p14="http://schemas.microsoft.com/office/powerpoint/2010/main" val="4081962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3A8BA21-F5E8-4647-8D8C-F671F7BAD370}"/>
              </a:ext>
            </a:extLst>
          </p:cNvPr>
          <p:cNvSpPr/>
          <p:nvPr/>
        </p:nvSpPr>
        <p:spPr>
          <a:xfrm>
            <a:off x="0" y="1323000"/>
            <a:ext cx="12192000" cy="4626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Afbeelding 5">
            <a:extLst>
              <a:ext uri="{FF2B5EF4-FFF2-40B4-BE49-F238E27FC236}">
                <a16:creationId xmlns:a16="http://schemas.microsoft.com/office/drawing/2014/main" id="{AE55913B-930E-432A-9E25-B5E2811A14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48513"/>
            <a:ext cx="12192000" cy="3654207"/>
          </a:xfrm>
          <a:prstGeom prst="rect">
            <a:avLst/>
          </a:prstGeom>
        </p:spPr>
      </p:pic>
      <p:sp>
        <p:nvSpPr>
          <p:cNvPr id="5" name="Rechthoek 4">
            <a:extLst>
              <a:ext uri="{FF2B5EF4-FFF2-40B4-BE49-F238E27FC236}">
                <a16:creationId xmlns:a16="http://schemas.microsoft.com/office/drawing/2014/main" id="{8ECF2452-4244-4CAF-8B36-73536169704D}"/>
              </a:ext>
            </a:extLst>
          </p:cNvPr>
          <p:cNvSpPr/>
          <p:nvPr/>
        </p:nvSpPr>
        <p:spPr>
          <a:xfrm>
            <a:off x="0" y="4897901"/>
            <a:ext cx="12192000" cy="979371"/>
          </a:xfrm>
          <a:prstGeom prst="rect">
            <a:avLst/>
          </a:prstGeom>
          <a:solidFill>
            <a:srgbClr val="008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el 2">
            <a:extLst>
              <a:ext uri="{FF2B5EF4-FFF2-40B4-BE49-F238E27FC236}">
                <a16:creationId xmlns:a16="http://schemas.microsoft.com/office/drawing/2014/main" id="{1230FCA4-21ED-40B3-933C-96D1AEE6E117}"/>
              </a:ext>
            </a:extLst>
          </p:cNvPr>
          <p:cNvSpPr>
            <a:spLocks noGrp="1"/>
          </p:cNvSpPr>
          <p:nvPr>
            <p:ph type="title"/>
          </p:nvPr>
        </p:nvSpPr>
        <p:spPr>
          <a:xfrm>
            <a:off x="3515360" y="-83806"/>
            <a:ext cx="8767000" cy="1215000"/>
          </a:xfrm>
        </p:spPr>
        <p:txBody>
          <a:bodyPr>
            <a:normAutofit/>
          </a:bodyPr>
          <a:lstStyle/>
          <a:p>
            <a:r>
              <a:rPr lang="nl-NL" sz="4000" i="1">
                <a:solidFill>
                  <a:srgbClr val="008000"/>
                </a:solidFill>
                <a:latin typeface="Arial" panose="020B0604020202020204" pitchFamily="34" charset="0"/>
                <a:cs typeface="Arial" panose="020B0604020202020204" pitchFamily="34" charset="0"/>
              </a:rPr>
              <a:t>pieces of the Green Puzzle</a:t>
            </a:r>
          </a:p>
        </p:txBody>
      </p:sp>
      <p:sp>
        <p:nvSpPr>
          <p:cNvPr id="4" name="Tijdelijke aanduiding voor tekst 3">
            <a:extLst>
              <a:ext uri="{FF2B5EF4-FFF2-40B4-BE49-F238E27FC236}">
                <a16:creationId xmlns:a16="http://schemas.microsoft.com/office/drawing/2014/main" id="{D7DA5926-9616-4FC6-BC26-2A420BE91FAF}"/>
              </a:ext>
            </a:extLst>
          </p:cNvPr>
          <p:cNvSpPr>
            <a:spLocks noGrp="1"/>
          </p:cNvSpPr>
          <p:nvPr>
            <p:ph type="body" sz="quarter" idx="13"/>
          </p:nvPr>
        </p:nvSpPr>
        <p:spPr>
          <a:xfrm>
            <a:off x="8828316" y="5048365"/>
            <a:ext cx="3344460" cy="678441"/>
          </a:xfrm>
        </p:spPr>
        <p:txBody>
          <a:bodyPr/>
          <a:lstStyle/>
          <a:p>
            <a:pPr algn="r"/>
            <a:r>
              <a:rPr lang="nl-NL" sz="1800"/>
              <a:t>Partnership </a:t>
            </a:r>
            <a:r>
              <a:rPr lang="nl-NL" sz="1800" err="1"/>
              <a:t>Greening</a:t>
            </a:r>
            <a:r>
              <a:rPr lang="nl-NL" sz="1800"/>
              <a:t> Cities</a:t>
            </a:r>
          </a:p>
          <a:p>
            <a:pPr algn="r"/>
            <a:r>
              <a:rPr lang="nl-NL" sz="1600"/>
              <a:t>22 April 2025  </a:t>
            </a:r>
            <a:r>
              <a:rPr lang="nl-NL" sz="1800"/>
              <a:t>| Albin Hunia</a:t>
            </a:r>
          </a:p>
        </p:txBody>
      </p:sp>
      <p:sp>
        <p:nvSpPr>
          <p:cNvPr id="2" name="Tekstvak 1">
            <a:extLst>
              <a:ext uri="{FF2B5EF4-FFF2-40B4-BE49-F238E27FC236}">
                <a16:creationId xmlns:a16="http://schemas.microsoft.com/office/drawing/2014/main" id="{FA696B8A-D310-4B63-9A8D-991C35AF05DA}"/>
              </a:ext>
            </a:extLst>
          </p:cNvPr>
          <p:cNvSpPr txBox="1"/>
          <p:nvPr/>
        </p:nvSpPr>
        <p:spPr>
          <a:xfrm>
            <a:off x="2188032" y="5048364"/>
            <a:ext cx="7272808" cy="678441"/>
          </a:xfrm>
          <a:prstGeom prst="rect">
            <a:avLst/>
          </a:prstGeom>
        </p:spPr>
        <p:txBody>
          <a:bodyPr vert="horz" wrap="square" lIns="91440" tIns="45720" rIns="91440" bIns="45720" rtlCol="0" anchor="ctr">
            <a:normAutofit fontScale="85000" lnSpcReduction="20000"/>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City of Utrecht </a:t>
            </a:r>
            <a:r>
              <a:rPr kumimoji="0" lang="nl-NL" sz="52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a:t>
            </a:r>
            <a:r>
              <a:rPr kumimoji="0" lang="nl-NL" sz="32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 </a:t>
            </a:r>
          </a:p>
        </p:txBody>
      </p:sp>
      <p:pic>
        <p:nvPicPr>
          <p:cNvPr id="9" name="Afbeelding 8" descr="Afbeelding met Graphics, Lettertype, grafische vormgeving, poster&#10;&#10;Door AI gegenereerde inhoud is mogelijk onjuist.">
            <a:extLst>
              <a:ext uri="{FF2B5EF4-FFF2-40B4-BE49-F238E27FC236}">
                <a16:creationId xmlns:a16="http://schemas.microsoft.com/office/drawing/2014/main" id="{D7F64DD2-4BD8-4780-4274-9B16088347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16" y="6023767"/>
            <a:ext cx="1479523" cy="765468"/>
          </a:xfrm>
          <a:prstGeom prst="rect">
            <a:avLst/>
          </a:prstGeom>
        </p:spPr>
      </p:pic>
      <p:pic>
        <p:nvPicPr>
          <p:cNvPr id="14" name="Afbeelding 13">
            <a:extLst>
              <a:ext uri="{FF2B5EF4-FFF2-40B4-BE49-F238E27FC236}">
                <a16:creationId xmlns:a16="http://schemas.microsoft.com/office/drawing/2014/main" id="{8E6DE8C9-4856-A0FF-21FA-4DB7E21E7F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1360" y="5892322"/>
            <a:ext cx="3790776" cy="925037"/>
          </a:xfrm>
          <a:prstGeom prst="rect">
            <a:avLst/>
          </a:prstGeom>
        </p:spPr>
      </p:pic>
      <p:sp>
        <p:nvSpPr>
          <p:cNvPr id="11" name="Titel 2">
            <a:extLst>
              <a:ext uri="{FF2B5EF4-FFF2-40B4-BE49-F238E27FC236}">
                <a16:creationId xmlns:a16="http://schemas.microsoft.com/office/drawing/2014/main" id="{ACCFF5EA-C86C-0EB0-F05A-614227E42DDE}"/>
              </a:ext>
            </a:extLst>
          </p:cNvPr>
          <p:cNvSpPr txBox="1">
            <a:spLocks/>
          </p:cNvSpPr>
          <p:nvPr/>
        </p:nvSpPr>
        <p:spPr>
          <a:xfrm>
            <a:off x="1170880" y="-105360"/>
            <a:ext cx="2547680" cy="12150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9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Utrecht:</a:t>
            </a:r>
            <a:endParaRPr kumimoji="0" lang="nl-NL" sz="40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27909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6AFC1AB-CB49-EEB7-404D-F157D64FAE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31722" y="2692400"/>
            <a:ext cx="4182328" cy="4165599"/>
          </a:xfrm>
          <a:prstGeom prst="rect">
            <a:avLst/>
          </a:prstGeom>
        </p:spPr>
      </p:pic>
      <p:pic>
        <p:nvPicPr>
          <p:cNvPr id="9" name="Afbeelding 8">
            <a:extLst>
              <a:ext uri="{FF2B5EF4-FFF2-40B4-BE49-F238E27FC236}">
                <a16:creationId xmlns:a16="http://schemas.microsoft.com/office/drawing/2014/main" id="{5F241AA0-1BC3-9B33-EC3E-9366F9E5CB7D}"/>
              </a:ext>
            </a:extLst>
          </p:cNvPr>
          <p:cNvPicPr>
            <a:picLocks noChangeAspect="1"/>
          </p:cNvPicPr>
          <p:nvPr/>
        </p:nvPicPr>
        <p:blipFill>
          <a:blip r:embed="rId3"/>
          <a:stretch>
            <a:fillRect/>
          </a:stretch>
        </p:blipFill>
        <p:spPr>
          <a:xfrm>
            <a:off x="-589280" y="0"/>
            <a:ext cx="9086850" cy="6858000"/>
          </a:xfrm>
          <a:prstGeom prst="rect">
            <a:avLst/>
          </a:prstGeom>
        </p:spPr>
      </p:pic>
      <p:sp>
        <p:nvSpPr>
          <p:cNvPr id="10" name="Tekstvak 9">
            <a:extLst>
              <a:ext uri="{FF2B5EF4-FFF2-40B4-BE49-F238E27FC236}">
                <a16:creationId xmlns:a16="http://schemas.microsoft.com/office/drawing/2014/main" id="{4297F34D-C9C2-9B2E-527C-67629F3D6DF3}"/>
              </a:ext>
            </a:extLst>
          </p:cNvPr>
          <p:cNvSpPr txBox="1"/>
          <p:nvPr/>
        </p:nvSpPr>
        <p:spPr>
          <a:xfrm>
            <a:off x="8148320" y="300001"/>
            <a:ext cx="4277360"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nl-NL" sz="3200" b="0" i="0" u="none" strike="noStrike" kern="1200" cap="none" spc="0" normalizeH="0" baseline="0" noProof="0">
                <a:ln>
                  <a:noFill/>
                </a:ln>
                <a:solidFill>
                  <a:prstClr val="black"/>
                </a:solidFill>
                <a:effectLst/>
                <a:uLnTx/>
                <a:uFillTx/>
                <a:latin typeface="Aptos" panose="02110004020202020204"/>
                <a:ea typeface="+mn-ea"/>
                <a:cs typeface="+mn-cs"/>
              </a:rPr>
              <a:t>Netherlands 4</a:t>
            </a:r>
            <a:r>
              <a:rPr kumimoji="0" lang="nl-NL" sz="32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nl-NL" sz="3200" b="0" i="0" u="none" strike="noStrike" kern="1200" cap="none" spc="0" normalizeH="0" baseline="0" noProof="0">
                <a:ln>
                  <a:noFill/>
                </a:ln>
                <a:solidFill>
                  <a:prstClr val="black"/>
                </a:solidFill>
                <a:effectLst/>
                <a:uLnTx/>
                <a:uFillTx/>
                <a:latin typeface="Aptos" panose="02110004020202020204"/>
                <a:ea typeface="+mn-ea"/>
                <a:cs typeface="+mn-cs"/>
              </a:rPr>
              <a:t> city</a:t>
            </a:r>
          </a:p>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nl-NL" sz="2800" b="1" i="0" u="none" strike="noStrike" kern="1200" cap="none" spc="0" normalizeH="0" baseline="0" noProof="0">
                <a:ln>
                  <a:noFill/>
                </a:ln>
                <a:solidFill>
                  <a:prstClr val="black"/>
                </a:solidFill>
                <a:effectLst/>
                <a:uLnTx/>
                <a:uFillTx/>
                <a:latin typeface="Aptos" panose="02110004020202020204"/>
                <a:ea typeface="+mn-ea"/>
                <a:cs typeface="+mn-cs"/>
              </a:rPr>
              <a:t>&gt;350.000 </a:t>
            </a:r>
            <a:r>
              <a:rPr kumimoji="0" lang="nl-NL" sz="3200" b="0" i="0" u="none" strike="noStrike" kern="1200" cap="none" spc="0" normalizeH="0" baseline="0" noProof="0">
                <a:ln>
                  <a:noFill/>
                </a:ln>
                <a:solidFill>
                  <a:prstClr val="black"/>
                </a:solidFill>
                <a:effectLst/>
                <a:uLnTx/>
                <a:uFillTx/>
                <a:latin typeface="Aptos" panose="02110004020202020204"/>
                <a:ea typeface="+mn-ea"/>
                <a:cs typeface="+mn-cs"/>
              </a:rPr>
              <a:t>inhabitants</a:t>
            </a:r>
          </a:p>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nl-NL" sz="3200" b="1" i="0" u="none" strike="noStrike" kern="1200" cap="none" spc="0" normalizeH="0" baseline="0" noProof="0">
                <a:ln>
                  <a:noFill/>
                </a:ln>
                <a:solidFill>
                  <a:srgbClr val="E8E8E8">
                    <a:lumMod val="50000"/>
                  </a:srgbClr>
                </a:solidFill>
                <a:effectLst/>
                <a:uLnTx/>
                <a:uFillTx/>
                <a:latin typeface="Aptos" panose="02110004020202020204"/>
                <a:ea typeface="+mn-ea"/>
                <a:cs typeface="+mn-cs"/>
              </a:rPr>
              <a:t>old</a:t>
            </a:r>
          </a:p>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nl-NL" sz="3200" b="0" i="1" u="none" strike="noStrike" kern="1200" cap="none" spc="0" normalizeH="0" baseline="0" noProof="0">
                <a:ln>
                  <a:noFill/>
                </a:ln>
                <a:solidFill>
                  <a:prstClr val="black"/>
                </a:solidFill>
                <a:effectLst/>
                <a:uLnTx/>
                <a:uFillTx/>
                <a:latin typeface="Aptos" panose="02110004020202020204"/>
                <a:ea typeface="+mn-ea"/>
                <a:cs typeface="+mn-cs"/>
              </a:rPr>
              <a:t>modern</a:t>
            </a:r>
          </a:p>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nl-NL" sz="3200" b="0" i="0" u="none" strike="noStrike" kern="1200" cap="none" spc="0" normalizeH="0" baseline="0" noProof="0">
                <a:ln>
                  <a:noFill/>
                </a:ln>
                <a:solidFill>
                  <a:prstClr val="black"/>
                </a:solidFill>
                <a:effectLst/>
                <a:uLnTx/>
                <a:uFillTx/>
                <a:latin typeface="Aptos" panose="02110004020202020204"/>
                <a:ea typeface="+mn-ea"/>
                <a:cs typeface="+mn-cs"/>
              </a:rPr>
              <a:t>fast growing</a:t>
            </a:r>
          </a:p>
          <a:p>
            <a:pPr marL="285750" marR="0" lvl="0" indent="-28575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Char char="•"/>
              <a:tabLst/>
              <a:defRPr/>
            </a:pPr>
            <a:r>
              <a:rPr kumimoji="0" lang="nl-NL" sz="3200" b="1" i="0" u="none" strike="noStrike" kern="1200" cap="none" spc="0" normalizeH="0" baseline="0" noProof="0">
                <a:ln>
                  <a:noFill/>
                </a:ln>
                <a:solidFill>
                  <a:srgbClr val="4EA72E">
                    <a:lumMod val="75000"/>
                  </a:srgbClr>
                </a:solidFill>
                <a:effectLst/>
                <a:uLnTx/>
                <a:uFillTx/>
                <a:latin typeface="Aptos" panose="02110004020202020204"/>
                <a:ea typeface="+mn-ea"/>
                <a:cs typeface="+mn-cs"/>
              </a:rPr>
              <a:t>green</a:t>
            </a:r>
          </a:p>
        </p:txBody>
      </p:sp>
      <p:sp>
        <p:nvSpPr>
          <p:cNvPr id="4" name="Titel 2">
            <a:extLst>
              <a:ext uri="{FF2B5EF4-FFF2-40B4-BE49-F238E27FC236}">
                <a16:creationId xmlns:a16="http://schemas.microsoft.com/office/drawing/2014/main" id="{86C8954D-5E2F-F4B9-FE02-64260BEA8784}"/>
              </a:ext>
            </a:extLst>
          </p:cNvPr>
          <p:cNvSpPr txBox="1">
            <a:spLocks/>
          </p:cNvSpPr>
          <p:nvPr/>
        </p:nvSpPr>
        <p:spPr>
          <a:xfrm>
            <a:off x="1170880" y="-105360"/>
            <a:ext cx="2547680" cy="12150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9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Utrecht</a:t>
            </a:r>
            <a:endParaRPr kumimoji="0" lang="nl-NL" sz="40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endParaRPr>
          </a:p>
        </p:txBody>
      </p:sp>
      <p:sp>
        <p:nvSpPr>
          <p:cNvPr id="8" name="Ovaal 7">
            <a:extLst>
              <a:ext uri="{FF2B5EF4-FFF2-40B4-BE49-F238E27FC236}">
                <a16:creationId xmlns:a16="http://schemas.microsoft.com/office/drawing/2014/main" id="{E9BEA989-AF2F-65EB-0DEA-DB76D6D6BF31}"/>
              </a:ext>
            </a:extLst>
          </p:cNvPr>
          <p:cNvSpPr/>
          <p:nvPr/>
        </p:nvSpPr>
        <p:spPr>
          <a:xfrm>
            <a:off x="10029825" y="4677900"/>
            <a:ext cx="394335" cy="394335"/>
          </a:xfrm>
          <a:prstGeom prst="ellipse">
            <a:avLst/>
          </a:prstGeom>
          <a:solidFill>
            <a:srgbClr val="D93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81431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6EB4254C-BD05-7CA3-8FD3-1759DCA35F5A}"/>
              </a:ext>
            </a:extLst>
          </p:cNvPr>
          <p:cNvGrpSpPr/>
          <p:nvPr/>
        </p:nvGrpSpPr>
        <p:grpSpPr>
          <a:xfrm>
            <a:off x="-589280" y="0"/>
            <a:ext cx="12781280" cy="6858000"/>
            <a:chOff x="-589280" y="0"/>
            <a:chExt cx="12781280" cy="6858000"/>
          </a:xfrm>
        </p:grpSpPr>
        <p:pic>
          <p:nvPicPr>
            <p:cNvPr id="9" name="Afbeelding 8">
              <a:extLst>
                <a:ext uri="{FF2B5EF4-FFF2-40B4-BE49-F238E27FC236}">
                  <a16:creationId xmlns:a16="http://schemas.microsoft.com/office/drawing/2014/main" id="{5F241AA0-1BC3-9B33-EC3E-9366F9E5CB7D}"/>
                </a:ext>
              </a:extLst>
            </p:cNvPr>
            <p:cNvPicPr>
              <a:picLocks noChangeAspect="1"/>
            </p:cNvPicPr>
            <p:nvPr/>
          </p:nvPicPr>
          <p:blipFill>
            <a:blip r:embed="rId2"/>
            <a:stretch>
              <a:fillRect/>
            </a:stretch>
          </p:blipFill>
          <p:spPr>
            <a:xfrm>
              <a:off x="-589280" y="0"/>
              <a:ext cx="9086850" cy="6858000"/>
            </a:xfrm>
            <a:prstGeom prst="rect">
              <a:avLst/>
            </a:prstGeom>
          </p:spPr>
        </p:pic>
        <p:pic>
          <p:nvPicPr>
            <p:cNvPr id="7" name="Afbeelding 6" descr="Afbeelding met buitenshuis, gebouw, hemel, plant&#10;&#10;Door AI gegenereerde inhoud is mogelijk onjuist.">
              <a:extLst>
                <a:ext uri="{FF2B5EF4-FFF2-40B4-BE49-F238E27FC236}">
                  <a16:creationId xmlns:a16="http://schemas.microsoft.com/office/drawing/2014/main" id="{57A28554-9317-49C3-7EAF-FD5A7164A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3993" y="0"/>
              <a:ext cx="3868007" cy="6858000"/>
            </a:xfrm>
            <a:prstGeom prst="rect">
              <a:avLst/>
            </a:prstGeom>
          </p:spPr>
        </p:pic>
        <p:pic>
          <p:nvPicPr>
            <p:cNvPr id="3" name="Afbeelding 2">
              <a:extLst>
                <a:ext uri="{FF2B5EF4-FFF2-40B4-BE49-F238E27FC236}">
                  <a16:creationId xmlns:a16="http://schemas.microsoft.com/office/drawing/2014/main" id="{1D55BED3-1556-DAFA-D4BB-3753E59DF0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9280" y="0"/>
              <a:ext cx="4741171" cy="6858000"/>
            </a:xfrm>
            <a:prstGeom prst="rect">
              <a:avLst/>
            </a:prstGeom>
          </p:spPr>
        </p:pic>
      </p:grpSp>
      <p:sp>
        <p:nvSpPr>
          <p:cNvPr id="6" name="Titel 2">
            <a:extLst>
              <a:ext uri="{FF2B5EF4-FFF2-40B4-BE49-F238E27FC236}">
                <a16:creationId xmlns:a16="http://schemas.microsoft.com/office/drawing/2014/main" id="{B1DD78C8-D109-14B2-0EC0-A516406B953E}"/>
              </a:ext>
            </a:extLst>
          </p:cNvPr>
          <p:cNvSpPr txBox="1">
            <a:spLocks/>
          </p:cNvSpPr>
          <p:nvPr/>
        </p:nvSpPr>
        <p:spPr>
          <a:xfrm>
            <a:off x="1170880" y="-105360"/>
            <a:ext cx="2547680" cy="12150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9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Utrecht</a:t>
            </a:r>
            <a:endParaRPr kumimoji="0" lang="nl-NL" sz="40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55493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gras, gebouw, water">
            <a:extLst>
              <a:ext uri="{FF2B5EF4-FFF2-40B4-BE49-F238E27FC236}">
                <a16:creationId xmlns:a16="http://schemas.microsoft.com/office/drawing/2014/main" id="{BDD4013A-B91A-E7AD-C056-853B3DD30A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2888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a:xfrm>
            <a:off x="594360" y="278129"/>
            <a:ext cx="9778365" cy="1494596"/>
          </a:xfrm>
        </p:spPr>
        <p:txBody>
          <a:bodyPr/>
          <a:lstStyle/>
          <a:p>
            <a:r>
              <a:rPr lang="en-US" sz="4400">
                <a:solidFill>
                  <a:schemeClr val="bg2">
                    <a:lumMod val="25000"/>
                  </a:schemeClr>
                </a:solidFill>
                <a:latin typeface="Aptos" panose="020B0004020202020204" pitchFamily="34" charset="0"/>
              </a:rPr>
              <a:t>Scope and Objectives</a:t>
            </a:r>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94360" y="2676525"/>
            <a:ext cx="8266898" cy="3597470"/>
          </a:xfrm>
        </p:spPr>
        <p:txBody>
          <a:bodyPr/>
          <a:lstStyle/>
          <a:p>
            <a:pPr marL="342900" indent="-342900" eaLnBrk="0" fontAlgn="base" hangingPunct="0">
              <a:lnSpc>
                <a:spcPct val="100000"/>
              </a:lnSpc>
              <a:spcBef>
                <a:spcPct val="0"/>
              </a:spcBef>
              <a:spcAft>
                <a:spcPct val="0"/>
              </a:spcAft>
              <a:buFont typeface="Arial" panose="020B0604020202020204" pitchFamily="34" charset="0"/>
              <a:buChar char="•"/>
            </a:pPr>
            <a:r>
              <a:rPr kumimoji="0" lang="en-US" altLang="en-US" sz="2000" b="0" i="0" u="none" strike="noStrike" cap="none" normalizeH="0" baseline="0">
                <a:ln>
                  <a:noFill/>
                </a:ln>
                <a:solidFill>
                  <a:schemeClr val="bg2">
                    <a:lumMod val="25000"/>
                  </a:schemeClr>
                </a:solidFill>
                <a:effectLst/>
                <a:latin typeface="Arial" panose="020B0604020202020204" pitchFamily="34" charset="0"/>
              </a:rPr>
              <a:t>Assess current status and capacity of cities/towns in planning and monitoring Urban Nature Plans (UNPs)</a:t>
            </a:r>
          </a:p>
          <a:p>
            <a:pPr marL="342900" indent="-342900" eaLnBrk="0" fontAlgn="base" hangingPunct="0">
              <a:lnSpc>
                <a:spcPct val="100000"/>
              </a:lnSpc>
              <a:spcBef>
                <a:spcPct val="0"/>
              </a:spcBef>
              <a:spcAft>
                <a:spcPct val="0"/>
              </a:spcAft>
              <a:buFont typeface="Arial" panose="020B0604020202020204" pitchFamily="34" charset="0"/>
              <a:buChar char="•"/>
            </a:pPr>
            <a:r>
              <a:rPr kumimoji="0" lang="en-US" altLang="en-US" sz="2000" b="0" i="0" u="none" strike="noStrike" cap="none" normalizeH="0" baseline="0">
                <a:ln>
                  <a:noFill/>
                </a:ln>
                <a:solidFill>
                  <a:schemeClr val="bg2">
                    <a:lumMod val="25000"/>
                  </a:schemeClr>
                </a:solidFill>
                <a:effectLst/>
                <a:latin typeface="Arial" panose="020B0604020202020204" pitchFamily="34" charset="0"/>
              </a:rPr>
              <a:t>Gather examples of local greening strategies, success stories, and challenges</a:t>
            </a:r>
          </a:p>
          <a:p>
            <a:pPr marL="342900" indent="-342900" eaLnBrk="0" fontAlgn="base" hangingPunct="0">
              <a:lnSpc>
                <a:spcPct val="100000"/>
              </a:lnSpc>
              <a:spcBef>
                <a:spcPct val="0"/>
              </a:spcBef>
              <a:spcAft>
                <a:spcPct val="0"/>
              </a:spcAft>
              <a:buFont typeface="Arial" panose="020B0604020202020204" pitchFamily="34" charset="0"/>
              <a:buChar char="•"/>
            </a:pPr>
            <a:r>
              <a:rPr kumimoji="0" lang="en-US" altLang="en-US" sz="2000" b="0" i="0" u="none" strike="noStrike" cap="none" normalizeH="0" baseline="0">
                <a:ln>
                  <a:noFill/>
                </a:ln>
                <a:solidFill>
                  <a:schemeClr val="bg2">
                    <a:lumMod val="25000"/>
                  </a:schemeClr>
                </a:solidFill>
                <a:effectLst/>
                <a:latin typeface="Arial" panose="020B0604020202020204" pitchFamily="34" charset="0"/>
              </a:rPr>
              <a:t>Inform policy and support structures for the Urban Agenda for the EU</a:t>
            </a:r>
          </a:p>
        </p:txBody>
      </p:sp>
    </p:spTree>
    <p:extLst>
      <p:ext uri="{BB962C8B-B14F-4D97-AF65-F5344CB8AC3E}">
        <p14:creationId xmlns:p14="http://schemas.microsoft.com/office/powerpoint/2010/main" val="8884842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Afbeelding 1">
            <a:extLst>
              <a:ext uri="{FF2B5EF4-FFF2-40B4-BE49-F238E27FC236}">
                <a16:creationId xmlns:a16="http://schemas.microsoft.com/office/drawing/2014/main" id="{52BE4878-6850-7C53-11EA-5A910EA1A5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6852"/>
            <a:ext cx="12192000" cy="6851148"/>
          </a:xfrm>
          <a:prstGeom prst="rect">
            <a:avLst/>
          </a:prstGeom>
        </p:spPr>
      </p:pic>
    </p:spTree>
    <p:extLst>
      <p:ext uri="{BB962C8B-B14F-4D97-AF65-F5344CB8AC3E}">
        <p14:creationId xmlns:p14="http://schemas.microsoft.com/office/powerpoint/2010/main" val="25015500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Graphics, Lettertype, grafische vormgeving, poster&#10;&#10;Door AI gegenereerde inhoud is mogelijk onjuist.">
            <a:extLst>
              <a:ext uri="{FF2B5EF4-FFF2-40B4-BE49-F238E27FC236}">
                <a16:creationId xmlns:a16="http://schemas.microsoft.com/office/drawing/2014/main" id="{ACEED62B-4D58-1C08-042C-C8476FDE9E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16" y="6023767"/>
            <a:ext cx="1479523" cy="765468"/>
          </a:xfrm>
          <a:prstGeom prst="rect">
            <a:avLst/>
          </a:prstGeom>
        </p:spPr>
      </p:pic>
      <p:sp>
        <p:nvSpPr>
          <p:cNvPr id="2" name="Titel 1">
            <a:extLst>
              <a:ext uri="{FF2B5EF4-FFF2-40B4-BE49-F238E27FC236}">
                <a16:creationId xmlns:a16="http://schemas.microsoft.com/office/drawing/2014/main" id="{8D989885-8378-EE90-6978-676689E11D6C}"/>
              </a:ext>
            </a:extLst>
          </p:cNvPr>
          <p:cNvSpPr txBox="1">
            <a:spLocks/>
          </p:cNvSpPr>
          <p:nvPr/>
        </p:nvSpPr>
        <p:spPr>
          <a:xfrm>
            <a:off x="432448" y="195842"/>
            <a:ext cx="9954320" cy="701731"/>
          </a:xfrm>
          <a:prstGeom prst="rect">
            <a:avLst/>
          </a:prstGeom>
        </p:spPr>
        <p:txBody>
          <a:bodyPr wrap="square" anchor="ctr">
            <a:spAutoFit/>
          </a:bodyPr>
          <a:lstStyle>
            <a:lvl1pPr algn="l" defTabSz="914312" rtl="0" eaLnBrk="1" latinLnBrk="0" hangingPunct="1">
              <a:lnSpc>
                <a:spcPct val="90000"/>
              </a:lnSpc>
              <a:spcBef>
                <a:spcPct val="0"/>
              </a:spcBef>
              <a:buNone/>
              <a:tabLst/>
              <a:defRPr sz="4000" b="1" kern="1200">
                <a:solidFill>
                  <a:srgbClr val="CC0000"/>
                </a:solidFill>
                <a:latin typeface="+mj-lt"/>
                <a:ea typeface="+mj-ea"/>
                <a:cs typeface="+mj-cs"/>
              </a:defRPr>
            </a:lvl1pPr>
          </a:lstStyle>
          <a:p>
            <a:pPr marL="0" marR="0" lvl="0" indent="0" algn="l" defTabSz="914312"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Healthy urban living for all </a:t>
            </a:r>
            <a:r>
              <a:rPr kumimoji="0" lang="nl-NL" sz="44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sym typeface="Wingdings" panose="05000000000000000000" pitchFamily="2" charset="2"/>
              </a:rPr>
              <a:t></a:t>
            </a:r>
            <a:r>
              <a:rPr kumimoji="0" lang="nl-NL" sz="44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  </a:t>
            </a:r>
          </a:p>
        </p:txBody>
      </p:sp>
      <p:pic>
        <p:nvPicPr>
          <p:cNvPr id="3" name="Afbeelding 2">
            <a:extLst>
              <a:ext uri="{FF2B5EF4-FFF2-40B4-BE49-F238E27FC236}">
                <a16:creationId xmlns:a16="http://schemas.microsoft.com/office/drawing/2014/main" id="{DC74E434-21EE-43A5-B22F-0A243BA031A5}"/>
              </a:ext>
            </a:extLst>
          </p:cNvPr>
          <p:cNvPicPr>
            <a:picLocks noChangeAspect="1"/>
          </p:cNvPicPr>
          <p:nvPr/>
        </p:nvPicPr>
        <p:blipFill>
          <a:blip r:embed="rId3"/>
          <a:stretch>
            <a:fillRect/>
          </a:stretch>
        </p:blipFill>
        <p:spPr>
          <a:xfrm>
            <a:off x="5515069" y="1155146"/>
            <a:ext cx="6684323" cy="5702854"/>
          </a:xfrm>
          <a:prstGeom prst="rect">
            <a:avLst/>
          </a:prstGeom>
        </p:spPr>
      </p:pic>
      <p:pic>
        <p:nvPicPr>
          <p:cNvPr id="4" name="Afbeelding 3">
            <a:extLst>
              <a:ext uri="{FF2B5EF4-FFF2-40B4-BE49-F238E27FC236}">
                <a16:creationId xmlns:a16="http://schemas.microsoft.com/office/drawing/2014/main" id="{7459326C-9898-95A9-C7F8-B95613B637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151649"/>
            <a:ext cx="5407621" cy="5706351"/>
          </a:xfrm>
          <a:prstGeom prst="rect">
            <a:avLst/>
          </a:prstGeom>
        </p:spPr>
      </p:pic>
    </p:spTree>
    <p:extLst>
      <p:ext uri="{BB962C8B-B14F-4D97-AF65-F5344CB8AC3E}">
        <p14:creationId xmlns:p14="http://schemas.microsoft.com/office/powerpoint/2010/main" val="15406978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Graphics, Lettertype, grafische vormgeving, poster&#10;&#10;Door AI gegenereerde inhoud is mogelijk onjuist.">
            <a:extLst>
              <a:ext uri="{FF2B5EF4-FFF2-40B4-BE49-F238E27FC236}">
                <a16:creationId xmlns:a16="http://schemas.microsoft.com/office/drawing/2014/main" id="{ACEED62B-4D58-1C08-042C-C8476FDE9E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16" y="6023767"/>
            <a:ext cx="1479523" cy="765468"/>
          </a:xfrm>
          <a:prstGeom prst="rect">
            <a:avLst/>
          </a:prstGeom>
        </p:spPr>
      </p:pic>
      <p:sp>
        <p:nvSpPr>
          <p:cNvPr id="4" name="Titel 1">
            <a:extLst>
              <a:ext uri="{FF2B5EF4-FFF2-40B4-BE49-F238E27FC236}">
                <a16:creationId xmlns:a16="http://schemas.microsoft.com/office/drawing/2014/main" id="{9FA1421C-1D58-D60E-68F0-F28D72A53623}"/>
              </a:ext>
            </a:extLst>
          </p:cNvPr>
          <p:cNvSpPr txBox="1">
            <a:spLocks/>
          </p:cNvSpPr>
          <p:nvPr/>
        </p:nvSpPr>
        <p:spPr>
          <a:xfrm>
            <a:off x="432448" y="195842"/>
            <a:ext cx="9954320" cy="701731"/>
          </a:xfrm>
          <a:prstGeom prst="rect">
            <a:avLst/>
          </a:prstGeom>
        </p:spPr>
        <p:txBody>
          <a:bodyPr wrap="square" anchor="ctr">
            <a:spAutoFit/>
          </a:bodyPr>
          <a:lstStyle>
            <a:lvl1pPr algn="l" defTabSz="914312" rtl="0" eaLnBrk="1" latinLnBrk="0" hangingPunct="1">
              <a:lnSpc>
                <a:spcPct val="90000"/>
              </a:lnSpc>
              <a:spcBef>
                <a:spcPct val="0"/>
              </a:spcBef>
              <a:buNone/>
              <a:tabLst/>
              <a:defRPr sz="4000" b="1" kern="1200">
                <a:solidFill>
                  <a:srgbClr val="CC0000"/>
                </a:solidFill>
                <a:latin typeface="+mj-lt"/>
                <a:ea typeface="+mj-ea"/>
                <a:cs typeface="+mj-cs"/>
              </a:defRPr>
            </a:lvl1pPr>
          </a:lstStyle>
          <a:p>
            <a:pPr marL="0" marR="0" lvl="0" indent="0" algn="l" defTabSz="914312"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Healthy urban living for all</a:t>
            </a:r>
          </a:p>
        </p:txBody>
      </p:sp>
      <p:sp>
        <p:nvSpPr>
          <p:cNvPr id="13" name="Titel 1">
            <a:extLst>
              <a:ext uri="{FF2B5EF4-FFF2-40B4-BE49-F238E27FC236}">
                <a16:creationId xmlns:a16="http://schemas.microsoft.com/office/drawing/2014/main" id="{A36EB82A-0819-B055-9E9E-4EF5275A5A31}"/>
              </a:ext>
            </a:extLst>
          </p:cNvPr>
          <p:cNvSpPr txBox="1">
            <a:spLocks/>
          </p:cNvSpPr>
          <p:nvPr/>
        </p:nvSpPr>
        <p:spPr>
          <a:xfrm>
            <a:off x="432448" y="1391919"/>
            <a:ext cx="11566512" cy="1879601"/>
          </a:xfrm>
          <a:prstGeom prst="rect">
            <a:avLst/>
          </a:prstGeom>
        </p:spPr>
        <p:txBody>
          <a:bodyPr wrap="square" anchor="t">
            <a:noAutofit/>
          </a:bodyPr>
          <a:lstStyle>
            <a:lvl1pPr algn="l" defTabSz="914312" rtl="0" eaLnBrk="1" latinLnBrk="0" hangingPunct="1">
              <a:lnSpc>
                <a:spcPct val="90000"/>
              </a:lnSpc>
              <a:spcBef>
                <a:spcPct val="0"/>
              </a:spcBef>
              <a:buNone/>
              <a:tabLst/>
              <a:defRPr sz="4000" b="1" kern="1200">
                <a:solidFill>
                  <a:srgbClr val="CC0000"/>
                </a:solidFill>
                <a:latin typeface="+mj-lt"/>
                <a:ea typeface="+mj-ea"/>
                <a:cs typeface="+mj-cs"/>
              </a:defRPr>
            </a:lvl1pPr>
          </a:lstStyle>
          <a:p>
            <a:pPr marL="0" marR="0" lvl="0" indent="0" algn="l" defTabSz="914312"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+ 100.000 inhabitants = + 40.000 households</a:t>
            </a:r>
          </a:p>
          <a:p>
            <a:pPr marL="0" marR="0" lvl="0" indent="0" algn="l" defTabSz="914312"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sym typeface="Wingdings" panose="05000000000000000000" pitchFamily="2" charset="2"/>
              </a:rPr>
              <a:t> </a:t>
            </a:r>
            <a:r>
              <a:rPr kumimoji="0" lang="nl-NL" sz="4400" b="1"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sym typeface="Wingdings" panose="05000000000000000000" pitchFamily="2" charset="2"/>
              </a:rPr>
              <a:t>440 hectares new green </a:t>
            </a:r>
            <a:r>
              <a:rPr kumimoji="0" lang="nl-NL" sz="44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sym typeface="Wingdings" panose="05000000000000000000" pitchFamily="2" charset="2"/>
              </a:rPr>
              <a:t>&amp; 60.000 trees</a:t>
            </a:r>
            <a:endParaRPr kumimoji="0" lang="nl-NL" sz="44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endParaRPr>
          </a:p>
          <a:p>
            <a:pPr marL="0" marR="0" lvl="0" indent="0" algn="l" defTabSz="914312"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 </a:t>
            </a:r>
          </a:p>
        </p:txBody>
      </p:sp>
      <p:pic>
        <p:nvPicPr>
          <p:cNvPr id="2" name="Afbeelding 1">
            <a:extLst>
              <a:ext uri="{FF2B5EF4-FFF2-40B4-BE49-F238E27FC236}">
                <a16:creationId xmlns:a16="http://schemas.microsoft.com/office/drawing/2014/main" id="{31E1FBD6-9D31-5D27-0349-AF70C514EC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432048"/>
            <a:ext cx="12192000" cy="3425952"/>
          </a:xfrm>
          <a:prstGeom prst="rect">
            <a:avLst/>
          </a:prstGeom>
        </p:spPr>
      </p:pic>
    </p:spTree>
    <p:extLst>
      <p:ext uri="{BB962C8B-B14F-4D97-AF65-F5344CB8AC3E}">
        <p14:creationId xmlns:p14="http://schemas.microsoft.com/office/powerpoint/2010/main" val="2396847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CB1495A-8927-06B5-A040-5C3CA92C23F0}"/>
              </a:ext>
            </a:extLst>
          </p:cNvPr>
          <p:cNvSpPr txBox="1"/>
          <p:nvPr/>
        </p:nvSpPr>
        <p:spPr>
          <a:xfrm>
            <a:off x="0" y="0"/>
            <a:ext cx="4207579" cy="6858000"/>
          </a:xfrm>
          <a:prstGeom prst="rect">
            <a:avLst/>
          </a:prstGeom>
          <a:solidFill>
            <a:srgbClr val="BBC557"/>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kstvak 14">
            <a:extLst>
              <a:ext uri="{FF2B5EF4-FFF2-40B4-BE49-F238E27FC236}">
                <a16:creationId xmlns:a16="http://schemas.microsoft.com/office/drawing/2014/main" id="{01B27673-0271-3224-7668-2A661AB1DFED}"/>
              </a:ext>
            </a:extLst>
          </p:cNvPr>
          <p:cNvSpPr txBox="1"/>
          <p:nvPr/>
        </p:nvSpPr>
        <p:spPr>
          <a:xfrm>
            <a:off x="4207579" y="0"/>
            <a:ext cx="4207579" cy="6858000"/>
          </a:xfrm>
          <a:prstGeom prst="rect">
            <a:avLst/>
          </a:prstGeom>
          <a:solidFill>
            <a:srgbClr val="91B397"/>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Afbeelding 2">
            <a:extLst>
              <a:ext uri="{FF2B5EF4-FFF2-40B4-BE49-F238E27FC236}">
                <a16:creationId xmlns:a16="http://schemas.microsoft.com/office/drawing/2014/main" id="{1EEAB908-D328-7EC9-C96F-8DB01AC798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9451">
            <a:off x="594238" y="1105601"/>
            <a:ext cx="3053189" cy="3067478"/>
          </a:xfrm>
          <a:prstGeom prst="rect">
            <a:avLst/>
          </a:prstGeom>
          <a:effectLst>
            <a:outerShdw blurRad="152400" dist="254000" dir="2700000" algn="tl" rotWithShape="0">
              <a:prstClr val="black">
                <a:alpha val="30000"/>
              </a:prstClr>
            </a:outerShdw>
          </a:effectLst>
        </p:spPr>
      </p:pic>
      <p:sp>
        <p:nvSpPr>
          <p:cNvPr id="4" name="Tekstvak 3">
            <a:extLst>
              <a:ext uri="{FF2B5EF4-FFF2-40B4-BE49-F238E27FC236}">
                <a16:creationId xmlns:a16="http://schemas.microsoft.com/office/drawing/2014/main" id="{FB368B51-A12D-4092-8287-729945D333F9}"/>
              </a:ext>
            </a:extLst>
          </p:cNvPr>
          <p:cNvSpPr txBox="1"/>
          <p:nvPr/>
        </p:nvSpPr>
        <p:spPr>
          <a:xfrm>
            <a:off x="20320" y="92097"/>
            <a:ext cx="311284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2001A"/>
                </a:solidFill>
                <a:effectLst/>
                <a:uLnTx/>
                <a:uFillTx/>
                <a:latin typeface="Aptos" panose="02110004020202020204"/>
                <a:ea typeface="+mn-ea"/>
                <a:cs typeface="+mn-cs"/>
              </a:rPr>
              <a:t>Green Structure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E2001A"/>
                </a:solidFill>
                <a:effectLst/>
                <a:uLnTx/>
                <a:uFillTx/>
                <a:latin typeface="Aptos" panose="02110004020202020204"/>
                <a:ea typeface="+mn-ea"/>
                <a:cs typeface="+mn-cs"/>
              </a:rPr>
              <a:t>2007/2018</a:t>
            </a:r>
          </a:p>
        </p:txBody>
      </p:sp>
      <p:sp>
        <p:nvSpPr>
          <p:cNvPr id="16" name="Tekstvak 15">
            <a:extLst>
              <a:ext uri="{FF2B5EF4-FFF2-40B4-BE49-F238E27FC236}">
                <a16:creationId xmlns:a16="http://schemas.microsoft.com/office/drawing/2014/main" id="{A89C1141-3487-FAB0-ECB6-11518BB68B6C}"/>
              </a:ext>
            </a:extLst>
          </p:cNvPr>
          <p:cNvSpPr txBox="1"/>
          <p:nvPr/>
        </p:nvSpPr>
        <p:spPr>
          <a:xfrm>
            <a:off x="8415159" y="0"/>
            <a:ext cx="3776842" cy="6858000"/>
          </a:xfrm>
          <a:prstGeom prst="rect">
            <a:avLst/>
          </a:prstGeom>
          <a:solidFill>
            <a:srgbClr val="A29792"/>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kstvak 9">
            <a:extLst>
              <a:ext uri="{FF2B5EF4-FFF2-40B4-BE49-F238E27FC236}">
                <a16:creationId xmlns:a16="http://schemas.microsoft.com/office/drawing/2014/main" id="{DACBC7B4-60EB-4A81-6B18-64791CAF5310}"/>
              </a:ext>
            </a:extLst>
          </p:cNvPr>
          <p:cNvSpPr txBox="1"/>
          <p:nvPr/>
        </p:nvSpPr>
        <p:spPr>
          <a:xfrm>
            <a:off x="0" y="4561840"/>
            <a:ext cx="4207579" cy="2296160"/>
          </a:xfrm>
          <a:prstGeom prst="rect">
            <a:avLst/>
          </a:prstGeom>
          <a:solidFill>
            <a:srgbClr val="BBC557"/>
          </a:solidFill>
          <a:ln>
            <a:noFill/>
          </a:ln>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designation existing green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structuring new green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connecting green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recreation &amp; landscape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STRUCTURE</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descr="Puzzle pieces - Free vector silhouettes on creazilla.com">
            <a:extLst>
              <a:ext uri="{FF2B5EF4-FFF2-40B4-BE49-F238E27FC236}">
                <a16:creationId xmlns:a16="http://schemas.microsoft.com/office/drawing/2014/main" id="{B3D52426-9AFC-69E3-B8FF-780AE3BB2BBA}"/>
              </a:ext>
            </a:extLst>
          </p:cNvPr>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165081" flipH="1">
            <a:off x="10353371" y="92181"/>
            <a:ext cx="1629187" cy="15387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321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CB1495A-8927-06B5-A040-5C3CA92C23F0}"/>
              </a:ext>
            </a:extLst>
          </p:cNvPr>
          <p:cNvSpPr txBox="1"/>
          <p:nvPr/>
        </p:nvSpPr>
        <p:spPr>
          <a:xfrm>
            <a:off x="0" y="0"/>
            <a:ext cx="4207579" cy="6858000"/>
          </a:xfrm>
          <a:prstGeom prst="rect">
            <a:avLst/>
          </a:prstGeom>
          <a:solidFill>
            <a:srgbClr val="BBC557"/>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kstvak 14">
            <a:extLst>
              <a:ext uri="{FF2B5EF4-FFF2-40B4-BE49-F238E27FC236}">
                <a16:creationId xmlns:a16="http://schemas.microsoft.com/office/drawing/2014/main" id="{01B27673-0271-3224-7668-2A661AB1DFED}"/>
              </a:ext>
            </a:extLst>
          </p:cNvPr>
          <p:cNvSpPr txBox="1"/>
          <p:nvPr/>
        </p:nvSpPr>
        <p:spPr>
          <a:xfrm>
            <a:off x="4207579" y="0"/>
            <a:ext cx="4207579" cy="6858000"/>
          </a:xfrm>
          <a:prstGeom prst="rect">
            <a:avLst/>
          </a:prstGeom>
          <a:solidFill>
            <a:srgbClr val="91B397"/>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Afbeelding 2">
            <a:extLst>
              <a:ext uri="{FF2B5EF4-FFF2-40B4-BE49-F238E27FC236}">
                <a16:creationId xmlns:a16="http://schemas.microsoft.com/office/drawing/2014/main" id="{1EEAB908-D328-7EC9-C96F-8DB01AC798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9451">
            <a:off x="594238" y="1105601"/>
            <a:ext cx="3053189" cy="3067478"/>
          </a:xfrm>
          <a:prstGeom prst="rect">
            <a:avLst/>
          </a:prstGeom>
          <a:effectLst>
            <a:outerShdw blurRad="152400" dist="254000" dir="2700000" algn="tl" rotWithShape="0">
              <a:prstClr val="black">
                <a:alpha val="30000"/>
              </a:prstClr>
            </a:outerShdw>
          </a:effectLst>
        </p:spPr>
      </p:pic>
      <p:sp>
        <p:nvSpPr>
          <p:cNvPr id="4" name="Tekstvak 3">
            <a:extLst>
              <a:ext uri="{FF2B5EF4-FFF2-40B4-BE49-F238E27FC236}">
                <a16:creationId xmlns:a16="http://schemas.microsoft.com/office/drawing/2014/main" id="{FB368B51-A12D-4092-8287-729945D333F9}"/>
              </a:ext>
            </a:extLst>
          </p:cNvPr>
          <p:cNvSpPr txBox="1"/>
          <p:nvPr/>
        </p:nvSpPr>
        <p:spPr>
          <a:xfrm>
            <a:off x="20320" y="92097"/>
            <a:ext cx="311284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2001A"/>
                </a:solidFill>
                <a:effectLst/>
                <a:uLnTx/>
                <a:uFillTx/>
                <a:latin typeface="Aptos" panose="02110004020202020204"/>
                <a:ea typeface="+mn-ea"/>
                <a:cs typeface="+mn-cs"/>
              </a:rPr>
              <a:t>Green Structure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E2001A"/>
                </a:solidFill>
                <a:effectLst/>
                <a:uLnTx/>
                <a:uFillTx/>
                <a:latin typeface="Aptos" panose="02110004020202020204"/>
                <a:ea typeface="+mn-ea"/>
                <a:cs typeface="+mn-cs"/>
              </a:rPr>
              <a:t>2007/2018</a:t>
            </a:r>
          </a:p>
        </p:txBody>
      </p:sp>
      <p:sp>
        <p:nvSpPr>
          <p:cNvPr id="16" name="Tekstvak 15">
            <a:extLst>
              <a:ext uri="{FF2B5EF4-FFF2-40B4-BE49-F238E27FC236}">
                <a16:creationId xmlns:a16="http://schemas.microsoft.com/office/drawing/2014/main" id="{A89C1141-3487-FAB0-ECB6-11518BB68B6C}"/>
              </a:ext>
            </a:extLst>
          </p:cNvPr>
          <p:cNvSpPr txBox="1"/>
          <p:nvPr/>
        </p:nvSpPr>
        <p:spPr>
          <a:xfrm>
            <a:off x="8415159" y="0"/>
            <a:ext cx="3776842" cy="6858000"/>
          </a:xfrm>
          <a:prstGeom prst="rect">
            <a:avLst/>
          </a:prstGeom>
          <a:solidFill>
            <a:srgbClr val="A29792"/>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Afbeelding 7">
            <a:extLst>
              <a:ext uri="{FF2B5EF4-FFF2-40B4-BE49-F238E27FC236}">
                <a16:creationId xmlns:a16="http://schemas.microsoft.com/office/drawing/2014/main" id="{9BC5BE34-4FAB-A0B1-AE25-BEE17652D9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95869">
            <a:off x="4375217" y="1184804"/>
            <a:ext cx="3798067" cy="2680756"/>
          </a:xfrm>
          <a:prstGeom prst="rect">
            <a:avLst/>
          </a:prstGeom>
          <a:effectLst>
            <a:outerShdw blurRad="152400" dist="254000" dir="2700000" algn="ctr" rotWithShape="0">
              <a:srgbClr val="000000">
                <a:alpha val="30000"/>
              </a:srgbClr>
            </a:outerShdw>
          </a:effectLst>
        </p:spPr>
      </p:pic>
      <p:sp>
        <p:nvSpPr>
          <p:cNvPr id="9" name="Tekstvak 8">
            <a:extLst>
              <a:ext uri="{FF2B5EF4-FFF2-40B4-BE49-F238E27FC236}">
                <a16:creationId xmlns:a16="http://schemas.microsoft.com/office/drawing/2014/main" id="{E72223F6-02DE-FF4A-889E-A5A6786C4046}"/>
              </a:ext>
            </a:extLst>
          </p:cNvPr>
          <p:cNvSpPr txBox="1"/>
          <p:nvPr/>
        </p:nvSpPr>
        <p:spPr>
          <a:xfrm>
            <a:off x="4217594" y="92098"/>
            <a:ext cx="42365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2001A"/>
                </a:solidFill>
                <a:effectLst/>
                <a:uLnTx/>
                <a:uFillTx/>
                <a:latin typeface="Aptos" panose="02110004020202020204"/>
                <a:ea typeface="+mn-ea"/>
                <a:cs typeface="+mn-cs"/>
              </a:rPr>
              <a:t>Spatial Strategy Utrecht 2040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E2001A"/>
                </a:solidFill>
                <a:effectLst/>
                <a:uLnTx/>
                <a:uFillTx/>
                <a:latin typeface="Aptos" panose="02110004020202020204"/>
                <a:ea typeface="+mn-ea"/>
                <a:cs typeface="+mn-cs"/>
              </a:rPr>
              <a:t>2021</a:t>
            </a:r>
          </a:p>
        </p:txBody>
      </p:sp>
      <p:sp>
        <p:nvSpPr>
          <p:cNvPr id="10" name="Tekstvak 9">
            <a:extLst>
              <a:ext uri="{FF2B5EF4-FFF2-40B4-BE49-F238E27FC236}">
                <a16:creationId xmlns:a16="http://schemas.microsoft.com/office/drawing/2014/main" id="{DACBC7B4-60EB-4A81-6B18-64791CAF5310}"/>
              </a:ext>
            </a:extLst>
          </p:cNvPr>
          <p:cNvSpPr txBox="1"/>
          <p:nvPr/>
        </p:nvSpPr>
        <p:spPr>
          <a:xfrm>
            <a:off x="0" y="4561840"/>
            <a:ext cx="4207579" cy="2296160"/>
          </a:xfrm>
          <a:prstGeom prst="rect">
            <a:avLst/>
          </a:prstGeom>
          <a:solidFill>
            <a:srgbClr val="BBC557"/>
          </a:solidFill>
          <a:ln>
            <a:noFill/>
          </a:ln>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designation existing green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structuring new green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connecting green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recreation &amp; landscape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STRUCTURE</a:t>
            </a:r>
          </a:p>
        </p:txBody>
      </p:sp>
      <p:sp>
        <p:nvSpPr>
          <p:cNvPr id="13" name="Tekstvak 12">
            <a:extLst>
              <a:ext uri="{FF2B5EF4-FFF2-40B4-BE49-F238E27FC236}">
                <a16:creationId xmlns:a16="http://schemas.microsoft.com/office/drawing/2014/main" id="{71CAE5D9-0820-D447-F3E5-AF027A13539C}"/>
              </a:ext>
            </a:extLst>
          </p:cNvPr>
          <p:cNvSpPr txBox="1"/>
          <p:nvPr/>
        </p:nvSpPr>
        <p:spPr>
          <a:xfrm>
            <a:off x="4207579" y="4561840"/>
            <a:ext cx="4207579" cy="2296160"/>
          </a:xfrm>
          <a:prstGeom prst="rect">
            <a:avLst/>
          </a:prstGeom>
          <a:solidFill>
            <a:srgbClr val="91B397"/>
          </a:solidFill>
          <a:ln>
            <a:noFill/>
          </a:ln>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10 minute city</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expansion &amp; densification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multifunctional ‘barcode’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QUANTITY</a:t>
            </a:r>
          </a:p>
        </p:txBody>
      </p:sp>
    </p:spTree>
    <p:extLst>
      <p:ext uri="{BB962C8B-B14F-4D97-AF65-F5344CB8AC3E}">
        <p14:creationId xmlns:p14="http://schemas.microsoft.com/office/powerpoint/2010/main" val="24134389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CB1495A-8927-06B5-A040-5C3CA92C23F0}"/>
              </a:ext>
            </a:extLst>
          </p:cNvPr>
          <p:cNvSpPr txBox="1"/>
          <p:nvPr/>
        </p:nvSpPr>
        <p:spPr>
          <a:xfrm>
            <a:off x="0" y="0"/>
            <a:ext cx="4207579" cy="6858000"/>
          </a:xfrm>
          <a:prstGeom prst="rect">
            <a:avLst/>
          </a:prstGeom>
          <a:solidFill>
            <a:srgbClr val="BBC557"/>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kstvak 14">
            <a:extLst>
              <a:ext uri="{FF2B5EF4-FFF2-40B4-BE49-F238E27FC236}">
                <a16:creationId xmlns:a16="http://schemas.microsoft.com/office/drawing/2014/main" id="{01B27673-0271-3224-7668-2A661AB1DFED}"/>
              </a:ext>
            </a:extLst>
          </p:cNvPr>
          <p:cNvSpPr txBox="1"/>
          <p:nvPr/>
        </p:nvSpPr>
        <p:spPr>
          <a:xfrm>
            <a:off x="4207579" y="0"/>
            <a:ext cx="4207579" cy="6858000"/>
          </a:xfrm>
          <a:prstGeom prst="rect">
            <a:avLst/>
          </a:prstGeom>
          <a:solidFill>
            <a:srgbClr val="91B397"/>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Afbeelding 2">
            <a:extLst>
              <a:ext uri="{FF2B5EF4-FFF2-40B4-BE49-F238E27FC236}">
                <a16:creationId xmlns:a16="http://schemas.microsoft.com/office/drawing/2014/main" id="{1EEAB908-D328-7EC9-C96F-8DB01AC798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9451">
            <a:off x="594238" y="1105601"/>
            <a:ext cx="3053189" cy="3067478"/>
          </a:xfrm>
          <a:prstGeom prst="rect">
            <a:avLst/>
          </a:prstGeom>
          <a:effectLst>
            <a:outerShdw blurRad="152400" dist="254000" dir="2700000" algn="tl" rotWithShape="0">
              <a:prstClr val="black">
                <a:alpha val="30000"/>
              </a:prstClr>
            </a:outerShdw>
          </a:effectLst>
        </p:spPr>
      </p:pic>
      <p:sp>
        <p:nvSpPr>
          <p:cNvPr id="4" name="Tekstvak 3">
            <a:extLst>
              <a:ext uri="{FF2B5EF4-FFF2-40B4-BE49-F238E27FC236}">
                <a16:creationId xmlns:a16="http://schemas.microsoft.com/office/drawing/2014/main" id="{FB368B51-A12D-4092-8287-729945D333F9}"/>
              </a:ext>
            </a:extLst>
          </p:cNvPr>
          <p:cNvSpPr txBox="1"/>
          <p:nvPr/>
        </p:nvSpPr>
        <p:spPr>
          <a:xfrm>
            <a:off x="20320" y="92097"/>
            <a:ext cx="311284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2001A"/>
                </a:solidFill>
                <a:effectLst/>
                <a:uLnTx/>
                <a:uFillTx/>
                <a:latin typeface="Aptos" panose="02110004020202020204"/>
                <a:ea typeface="+mn-ea"/>
                <a:cs typeface="+mn-cs"/>
              </a:rPr>
              <a:t>Green Structure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E2001A"/>
                </a:solidFill>
                <a:effectLst/>
                <a:uLnTx/>
                <a:uFillTx/>
                <a:latin typeface="Aptos" panose="02110004020202020204"/>
                <a:ea typeface="+mn-ea"/>
                <a:cs typeface="+mn-cs"/>
              </a:rPr>
              <a:t>2007/2018</a:t>
            </a:r>
          </a:p>
        </p:txBody>
      </p:sp>
      <p:sp>
        <p:nvSpPr>
          <p:cNvPr id="16" name="Tekstvak 15">
            <a:extLst>
              <a:ext uri="{FF2B5EF4-FFF2-40B4-BE49-F238E27FC236}">
                <a16:creationId xmlns:a16="http://schemas.microsoft.com/office/drawing/2014/main" id="{A89C1141-3487-FAB0-ECB6-11518BB68B6C}"/>
              </a:ext>
            </a:extLst>
          </p:cNvPr>
          <p:cNvSpPr txBox="1"/>
          <p:nvPr/>
        </p:nvSpPr>
        <p:spPr>
          <a:xfrm>
            <a:off x="8415159" y="0"/>
            <a:ext cx="3776842" cy="6858000"/>
          </a:xfrm>
          <a:prstGeom prst="rect">
            <a:avLst/>
          </a:prstGeom>
          <a:solidFill>
            <a:srgbClr val="A29792"/>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Afbeelding 7">
            <a:extLst>
              <a:ext uri="{FF2B5EF4-FFF2-40B4-BE49-F238E27FC236}">
                <a16:creationId xmlns:a16="http://schemas.microsoft.com/office/drawing/2014/main" id="{9BC5BE34-4FAB-A0B1-AE25-BEE17652D9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95869">
            <a:off x="4375217" y="1184804"/>
            <a:ext cx="3798067" cy="2680756"/>
          </a:xfrm>
          <a:prstGeom prst="rect">
            <a:avLst/>
          </a:prstGeom>
          <a:effectLst>
            <a:outerShdw blurRad="152400" dist="254000" dir="2700000" algn="ctr" rotWithShape="0">
              <a:srgbClr val="000000">
                <a:alpha val="30000"/>
              </a:srgbClr>
            </a:outerShdw>
          </a:effectLst>
        </p:spPr>
      </p:pic>
      <p:sp>
        <p:nvSpPr>
          <p:cNvPr id="9" name="Tekstvak 8">
            <a:extLst>
              <a:ext uri="{FF2B5EF4-FFF2-40B4-BE49-F238E27FC236}">
                <a16:creationId xmlns:a16="http://schemas.microsoft.com/office/drawing/2014/main" id="{E72223F6-02DE-FF4A-889E-A5A6786C4046}"/>
              </a:ext>
            </a:extLst>
          </p:cNvPr>
          <p:cNvSpPr txBox="1"/>
          <p:nvPr/>
        </p:nvSpPr>
        <p:spPr>
          <a:xfrm>
            <a:off x="4217594" y="92098"/>
            <a:ext cx="42365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2001A"/>
                </a:solidFill>
                <a:effectLst/>
                <a:uLnTx/>
                <a:uFillTx/>
                <a:latin typeface="Aptos" panose="02110004020202020204"/>
                <a:ea typeface="+mn-ea"/>
                <a:cs typeface="+mn-cs"/>
              </a:rPr>
              <a:t>Spatial Strategy Utrecht 2040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E2001A"/>
                </a:solidFill>
                <a:effectLst/>
                <a:uLnTx/>
                <a:uFillTx/>
                <a:latin typeface="Aptos" panose="02110004020202020204"/>
                <a:ea typeface="+mn-ea"/>
                <a:cs typeface="+mn-cs"/>
              </a:rPr>
              <a:t>2021</a:t>
            </a:r>
          </a:p>
        </p:txBody>
      </p:sp>
      <p:pic>
        <p:nvPicPr>
          <p:cNvPr id="11" name="Afbeelding 10">
            <a:extLst>
              <a:ext uri="{FF2B5EF4-FFF2-40B4-BE49-F238E27FC236}">
                <a16:creationId xmlns:a16="http://schemas.microsoft.com/office/drawing/2014/main" id="{E61993B6-FE16-5613-1ECE-15292EFC07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82120">
            <a:off x="8883850" y="1049299"/>
            <a:ext cx="2464665" cy="3180080"/>
          </a:xfrm>
          <a:prstGeom prst="rect">
            <a:avLst/>
          </a:prstGeom>
          <a:effectLst>
            <a:outerShdw blurRad="152400" dist="254000" dir="2700000" algn="ctr" rotWithShape="0">
              <a:srgbClr val="000000">
                <a:alpha val="30000"/>
              </a:srgbClr>
            </a:outerShdw>
          </a:effectLst>
        </p:spPr>
      </p:pic>
      <p:sp>
        <p:nvSpPr>
          <p:cNvPr id="12" name="Tekstvak 11">
            <a:extLst>
              <a:ext uri="{FF2B5EF4-FFF2-40B4-BE49-F238E27FC236}">
                <a16:creationId xmlns:a16="http://schemas.microsoft.com/office/drawing/2014/main" id="{A698DFAD-1FEB-FE62-C2A6-5B690C996AC9}"/>
              </a:ext>
            </a:extLst>
          </p:cNvPr>
          <p:cNvSpPr txBox="1"/>
          <p:nvPr/>
        </p:nvSpPr>
        <p:spPr>
          <a:xfrm>
            <a:off x="8405009" y="92096"/>
            <a:ext cx="299190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2001A"/>
                </a:solidFill>
                <a:effectLst/>
                <a:uLnTx/>
                <a:uFillTx/>
                <a:latin typeface="Aptos" panose="02110004020202020204"/>
                <a:ea typeface="+mn-ea"/>
                <a:cs typeface="+mn-cs"/>
              </a:rPr>
              <a:t>Utrecht Species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srgbClr val="E2001A"/>
                </a:solidFill>
                <a:effectLst/>
                <a:uLnTx/>
                <a:uFillTx/>
                <a:latin typeface="Aptos" panose="02110004020202020204"/>
                <a:ea typeface="+mn-ea"/>
                <a:cs typeface="+mn-cs"/>
              </a:rPr>
              <a:t>2018(/2021)</a:t>
            </a:r>
          </a:p>
        </p:txBody>
      </p:sp>
      <p:sp>
        <p:nvSpPr>
          <p:cNvPr id="10" name="Tekstvak 9">
            <a:extLst>
              <a:ext uri="{FF2B5EF4-FFF2-40B4-BE49-F238E27FC236}">
                <a16:creationId xmlns:a16="http://schemas.microsoft.com/office/drawing/2014/main" id="{DACBC7B4-60EB-4A81-6B18-64791CAF5310}"/>
              </a:ext>
            </a:extLst>
          </p:cNvPr>
          <p:cNvSpPr txBox="1"/>
          <p:nvPr/>
        </p:nvSpPr>
        <p:spPr>
          <a:xfrm>
            <a:off x="0" y="4561840"/>
            <a:ext cx="4207579" cy="2296160"/>
          </a:xfrm>
          <a:prstGeom prst="rect">
            <a:avLst/>
          </a:prstGeom>
          <a:solidFill>
            <a:srgbClr val="BBC557"/>
          </a:solidFill>
          <a:ln>
            <a:noFill/>
          </a:ln>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designation existing green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structuring new green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connecting green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recreation &amp; landscape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a:ln>
                  <a:noFill/>
                </a:ln>
                <a:solidFill>
                  <a:prstClr val="white"/>
                </a:solidFill>
                <a:effectLst/>
                <a:uLnTx/>
                <a:uFillTx/>
                <a:latin typeface="Aptos" panose="02110004020202020204"/>
                <a:ea typeface="+mn-ea"/>
                <a:cs typeface="+mn-cs"/>
              </a:rPr>
              <a:t>STRUCTURE</a:t>
            </a: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kstvak 12">
            <a:extLst>
              <a:ext uri="{FF2B5EF4-FFF2-40B4-BE49-F238E27FC236}">
                <a16:creationId xmlns:a16="http://schemas.microsoft.com/office/drawing/2014/main" id="{71CAE5D9-0820-D447-F3E5-AF027A13539C}"/>
              </a:ext>
            </a:extLst>
          </p:cNvPr>
          <p:cNvSpPr txBox="1"/>
          <p:nvPr/>
        </p:nvSpPr>
        <p:spPr>
          <a:xfrm>
            <a:off x="4207579" y="4561840"/>
            <a:ext cx="4207579" cy="2296160"/>
          </a:xfrm>
          <a:prstGeom prst="rect">
            <a:avLst/>
          </a:prstGeom>
          <a:solidFill>
            <a:srgbClr val="91B397"/>
          </a:solidFill>
          <a:ln>
            <a:noFill/>
          </a:ln>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10 minute city</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expansion &amp; densification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multifunctional ‘</a:t>
            </a:r>
            <a:r>
              <a:rPr kumimoji="0" lang="nl-NL" sz="2400" b="1" i="1" u="none" strike="noStrike" kern="1200" cap="none" spc="0" normalizeH="0" baseline="0" noProof="0">
                <a:ln>
                  <a:noFill/>
                </a:ln>
                <a:solidFill>
                  <a:prstClr val="white"/>
                </a:solidFill>
                <a:effectLst/>
                <a:uLnTx/>
                <a:uFillTx/>
                <a:latin typeface="Aptos" panose="02110004020202020204"/>
                <a:ea typeface="+mn-ea"/>
                <a:cs typeface="+mn-cs"/>
              </a:rPr>
              <a:t>barcode</a:t>
            </a: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a:ln>
                  <a:noFill/>
                </a:ln>
                <a:solidFill>
                  <a:prstClr val="white"/>
                </a:solidFill>
                <a:effectLst/>
                <a:uLnTx/>
                <a:uFillTx/>
                <a:latin typeface="Aptos" panose="02110004020202020204"/>
                <a:ea typeface="+mn-ea"/>
                <a:cs typeface="+mn-cs"/>
              </a:rPr>
              <a:t>QUANTITY</a:t>
            </a: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kstvak 13">
            <a:extLst>
              <a:ext uri="{FF2B5EF4-FFF2-40B4-BE49-F238E27FC236}">
                <a16:creationId xmlns:a16="http://schemas.microsoft.com/office/drawing/2014/main" id="{F90D083A-984B-821E-7D50-EFC3B1E033D0}"/>
              </a:ext>
            </a:extLst>
          </p:cNvPr>
          <p:cNvSpPr txBox="1"/>
          <p:nvPr/>
        </p:nvSpPr>
        <p:spPr>
          <a:xfrm>
            <a:off x="8415159" y="4561840"/>
            <a:ext cx="3776842" cy="2296160"/>
          </a:xfrm>
          <a:prstGeom prst="rect">
            <a:avLst/>
          </a:prstGeom>
          <a:solidFill>
            <a:srgbClr val="A29792"/>
          </a:solidFill>
          <a:ln>
            <a:noFill/>
          </a:ln>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protection</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guiding development</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2400" b="1" i="0" u="none" strike="noStrike" kern="1200" cap="none" spc="0" normalizeH="0" baseline="0" noProof="0">
                <a:ln>
                  <a:noFill/>
                </a:ln>
                <a:solidFill>
                  <a:prstClr val="white"/>
                </a:solidFill>
                <a:effectLst/>
                <a:uLnTx/>
                <a:uFillTx/>
                <a:latin typeface="Aptos" panose="02110004020202020204"/>
                <a:ea typeface="+mn-ea"/>
                <a:cs typeface="+mn-cs"/>
              </a:rPr>
              <a:t>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a:ln>
                  <a:noFill/>
                </a:ln>
                <a:solidFill>
                  <a:prstClr val="white"/>
                </a:solidFill>
                <a:effectLst/>
                <a:uLnTx/>
                <a:uFillTx/>
                <a:latin typeface="Aptos" panose="02110004020202020204"/>
                <a:ea typeface="+mn-ea"/>
                <a:cs typeface="+mn-cs"/>
              </a:rPr>
              <a:t>QUALITY</a:t>
            </a: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09800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3D6D07-C1BA-31CC-16B6-964C9D056777}"/>
              </a:ext>
            </a:extLst>
          </p:cNvPr>
          <p:cNvSpPr/>
          <p:nvPr/>
        </p:nvSpPr>
        <p:spPr>
          <a:xfrm>
            <a:off x="219502" y="6113042"/>
            <a:ext cx="3158482" cy="6360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Tijdelijke aanduiding voor inhoud 4">
            <a:extLst>
              <a:ext uri="{FF2B5EF4-FFF2-40B4-BE49-F238E27FC236}">
                <a16:creationId xmlns:a16="http://schemas.microsoft.com/office/drawing/2014/main" id="{3B20DF46-ED1A-446C-8857-180654A29E3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495774" y="4114856"/>
            <a:ext cx="9371069" cy="2626163"/>
          </a:xfrm>
        </p:spPr>
      </p:pic>
      <p:grpSp>
        <p:nvGrpSpPr>
          <p:cNvPr id="12" name="Groep 11">
            <a:extLst>
              <a:ext uri="{FF2B5EF4-FFF2-40B4-BE49-F238E27FC236}">
                <a16:creationId xmlns:a16="http://schemas.microsoft.com/office/drawing/2014/main" id="{4775A086-86F2-FBFE-D61A-24956D832639}"/>
              </a:ext>
            </a:extLst>
          </p:cNvPr>
          <p:cNvGrpSpPr/>
          <p:nvPr/>
        </p:nvGrpSpPr>
        <p:grpSpPr>
          <a:xfrm>
            <a:off x="752190" y="1196864"/>
            <a:ext cx="10264796" cy="2846409"/>
            <a:chOff x="752190" y="1196864"/>
            <a:chExt cx="10264796" cy="2846409"/>
          </a:xfrm>
        </p:grpSpPr>
        <p:pic>
          <p:nvPicPr>
            <p:cNvPr id="5" name="Afbeelding 4" descr="Afbeelding met tekst, schermafbeelding&#10;&#10;Automatisch gegenereerde beschrijving">
              <a:extLst>
                <a:ext uri="{FF2B5EF4-FFF2-40B4-BE49-F238E27FC236}">
                  <a16:creationId xmlns:a16="http://schemas.microsoft.com/office/drawing/2014/main" id="{646E6894-EB2C-4DB5-9DBF-9A11562E5B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2190" y="1196864"/>
              <a:ext cx="1872086" cy="2846409"/>
            </a:xfrm>
            <a:prstGeom prst="rect">
              <a:avLst/>
            </a:prstGeom>
          </p:spPr>
        </p:pic>
        <p:pic>
          <p:nvPicPr>
            <p:cNvPr id="7" name="Afbeelding 6" descr="Afbeelding met tekst, schermafbeelding&#10;&#10;Automatisch gegenereerde beschrijving">
              <a:extLst>
                <a:ext uri="{FF2B5EF4-FFF2-40B4-BE49-F238E27FC236}">
                  <a16:creationId xmlns:a16="http://schemas.microsoft.com/office/drawing/2014/main" id="{D49445D9-AB4B-4871-9ADF-BC49B0DF18D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24914" y="1426936"/>
              <a:ext cx="1759929" cy="2426025"/>
            </a:xfrm>
            <a:prstGeom prst="rect">
              <a:avLst/>
            </a:prstGeom>
          </p:spPr>
        </p:pic>
        <p:sp>
          <p:nvSpPr>
            <p:cNvPr id="8" name="Tijdelijke aanduiding voor inhoud 2">
              <a:extLst>
                <a:ext uri="{FF2B5EF4-FFF2-40B4-BE49-F238E27FC236}">
                  <a16:creationId xmlns:a16="http://schemas.microsoft.com/office/drawing/2014/main" id="{84D31E5B-48DE-4E08-A8B1-6375460A9D43}"/>
                </a:ext>
              </a:extLst>
            </p:cNvPr>
            <p:cNvSpPr txBox="1">
              <a:spLocks/>
            </p:cNvSpPr>
            <p:nvPr/>
          </p:nvSpPr>
          <p:spPr>
            <a:xfrm>
              <a:off x="2624276" y="1464153"/>
              <a:ext cx="2462848" cy="2016093"/>
            </a:xfrm>
            <a:prstGeom prst="rect">
              <a:avLst/>
            </a:prstGeom>
          </p:spPr>
          <p:txBody>
            <a:bodyPr vert="horz" lIns="91434" tIns="45717" rIns="91434" bIns="45717" rtlCol="0" anchor="t">
              <a:noAutofit/>
            </a:bodyPr>
            <a:lstStyle>
              <a:lvl1pPr marL="228577" indent="-228577" algn="l" defTabSz="914312" rtl="0" eaLnBrk="1" latinLnBrk="0" hangingPunct="1">
                <a:lnSpc>
                  <a:spcPct val="90000"/>
                </a:lnSpc>
                <a:spcBef>
                  <a:spcPts val="1001"/>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735" indent="-228577" algn="l" defTabSz="914312"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mn-lt"/>
                  <a:ea typeface="+mn-ea"/>
                  <a:cs typeface="+mn-cs"/>
                </a:defRPr>
              </a:lvl2pPr>
              <a:lvl3pPr marL="1142889" indent="-228577" algn="l" defTabSz="914312"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046" indent="-228577" algn="l" defTabSz="914312"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mn-lt"/>
                  <a:ea typeface="+mn-ea"/>
                  <a:cs typeface="+mn-cs"/>
                </a:defRPr>
              </a:lvl4pPr>
              <a:lvl5pPr marL="2057204" indent="-228577" algn="l" defTabSz="914312"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358"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14"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70"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26"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312" rtl="0" eaLnBrk="1" fontAlgn="auto" latinLnBrk="0" hangingPunct="1">
                <a:lnSpc>
                  <a:spcPct val="90000"/>
                </a:lnSpc>
                <a:spcBef>
                  <a:spcPts val="1001"/>
                </a:spcBef>
                <a:spcAft>
                  <a:spcPts val="0"/>
                </a:spcAft>
                <a:buClr>
                  <a:srgbClr val="156082"/>
                </a:buClr>
                <a:buSzTx/>
                <a:buFont typeface="Arial" panose="020B0604020202020204" pitchFamily="34" charset="0"/>
                <a:buNone/>
                <a:tabLst/>
                <a:defRPr/>
              </a:pPr>
              <a:r>
                <a:rPr kumimoji="0" lang="nl-NL" sz="1800" b="0" i="0" u="none" strike="noStrike" kern="1200" cap="none" spc="0" normalizeH="0" baseline="0" noProof="0">
                  <a:ln>
                    <a:noFill/>
                  </a:ln>
                  <a:solidFill>
                    <a:prstClr val="black"/>
                  </a:solidFill>
                  <a:effectLst/>
                  <a:uLnTx/>
                  <a:uFillTx/>
                  <a:latin typeface="Aptos" panose="02110004020202020204"/>
                  <a:ea typeface="+mn-ea"/>
                  <a:cs typeface="+mn-cs"/>
                </a:rPr>
                <a:t>change of </a:t>
              </a: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function</a:t>
              </a: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312" rtl="0" eaLnBrk="1" fontAlgn="auto" latinLnBrk="0" hangingPunct="1">
                <a:lnSpc>
                  <a:spcPct val="90000"/>
                </a:lnSpc>
                <a:spcBef>
                  <a:spcPts val="1001"/>
                </a:spcBef>
                <a:spcAft>
                  <a:spcPts val="0"/>
                </a:spcAft>
                <a:buClr>
                  <a:srgbClr val="156082"/>
                </a:buClr>
                <a:buSzTx/>
                <a:buFont typeface="Arial" panose="020B0604020202020204" pitchFamily="34" charset="0"/>
                <a:buNone/>
                <a:tabLst/>
                <a:defRPr/>
              </a:pP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312" rtl="0" eaLnBrk="1" fontAlgn="auto" latinLnBrk="0" hangingPunct="1">
                <a:lnSpc>
                  <a:spcPct val="90000"/>
                </a:lnSpc>
                <a:spcBef>
                  <a:spcPts val="1001"/>
                </a:spcBef>
                <a:spcAft>
                  <a:spcPts val="0"/>
                </a:spcAft>
                <a:buClr>
                  <a:srgbClr val="156082"/>
                </a:buClr>
                <a:buSzTx/>
                <a:buFont typeface="Arial" panose="020B0604020202020204" pitchFamily="34" charset="0"/>
                <a:buNone/>
                <a:tabLst/>
                <a:defRPr/>
              </a:pP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densification</a:t>
              </a:r>
            </a:p>
            <a:p>
              <a:pPr marL="0" marR="0" lvl="0" indent="0" algn="l" defTabSz="914312" rtl="0" eaLnBrk="1" fontAlgn="auto" latinLnBrk="0" hangingPunct="1">
                <a:lnSpc>
                  <a:spcPct val="90000"/>
                </a:lnSpc>
                <a:spcBef>
                  <a:spcPts val="1001"/>
                </a:spcBef>
                <a:spcAft>
                  <a:spcPts val="0"/>
                </a:spcAft>
                <a:buClr>
                  <a:srgbClr val="156082"/>
                </a:buClr>
                <a:buSzTx/>
                <a:buFont typeface="Arial" panose="020B0604020202020204" pitchFamily="34" charset="0"/>
                <a:buNone/>
                <a:tabLst/>
                <a:defRPr/>
              </a:pP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312" rtl="0" eaLnBrk="1" fontAlgn="auto" latinLnBrk="0" hangingPunct="1">
                <a:lnSpc>
                  <a:spcPct val="90000"/>
                </a:lnSpc>
                <a:spcBef>
                  <a:spcPts val="1001"/>
                </a:spcBef>
                <a:spcAft>
                  <a:spcPts val="0"/>
                </a:spcAft>
                <a:buClr>
                  <a:srgbClr val="156082"/>
                </a:buClr>
                <a:buSzTx/>
                <a:buFont typeface="Arial" panose="020B0604020202020204" pitchFamily="34" charset="0"/>
                <a:buNone/>
                <a:tabLst/>
                <a:defRPr/>
              </a:pP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vertical</a:t>
              </a:r>
              <a:r>
                <a:rPr kumimoji="0" lang="nl-NL" sz="1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programming</a:t>
              </a: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312" rtl="0" eaLnBrk="1" fontAlgn="auto" latinLnBrk="0" hangingPunct="1">
                <a:lnSpc>
                  <a:spcPct val="90000"/>
                </a:lnSpc>
                <a:spcBef>
                  <a:spcPts val="1001"/>
                </a:spcBef>
                <a:spcAft>
                  <a:spcPts val="0"/>
                </a:spcAft>
                <a:buClr>
                  <a:srgbClr val="156082"/>
                </a:buClr>
                <a:buSzTx/>
                <a:buFont typeface="Arial" panose="020B0604020202020204" pitchFamily="34" charset="0"/>
                <a:buNone/>
                <a:tabLst/>
                <a:defRPr/>
              </a:pP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312" rtl="0" eaLnBrk="1" fontAlgn="auto" latinLnBrk="0" hangingPunct="1">
                <a:lnSpc>
                  <a:spcPct val="90000"/>
                </a:lnSpc>
                <a:spcBef>
                  <a:spcPts val="1001"/>
                </a:spcBef>
                <a:spcAft>
                  <a:spcPts val="0"/>
                </a:spcAft>
                <a:buClr>
                  <a:srgbClr val="156082"/>
                </a:buClr>
                <a:buSzTx/>
                <a:buFont typeface="Arial" panose="020B0604020202020204" pitchFamily="34" charset="0"/>
                <a:buNone/>
                <a:tabLst/>
                <a:defRPr/>
              </a:pP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increase</a:t>
              </a:r>
              <a:r>
                <a:rPr kumimoji="0" lang="nl-NL" sz="1800" b="0" i="0" u="none" strike="noStrike" kern="1200" cap="none" spc="0" normalizeH="0" baseline="0" noProof="0">
                  <a:ln>
                    <a:noFill/>
                  </a:ln>
                  <a:solidFill>
                    <a:prstClr val="black"/>
                  </a:solidFill>
                  <a:effectLst/>
                  <a:uLnTx/>
                  <a:uFillTx/>
                  <a:latin typeface="Aptos" panose="02110004020202020204"/>
                  <a:ea typeface="+mn-ea"/>
                  <a:cs typeface="+mn-cs"/>
                </a:rPr>
                <a:t> of </a:t>
              </a: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quality</a:t>
              </a:r>
              <a:endParaRPr kumimoji="0" lang="nl-NL"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ijdelijke aanduiding voor inhoud 2">
              <a:extLst>
                <a:ext uri="{FF2B5EF4-FFF2-40B4-BE49-F238E27FC236}">
                  <a16:creationId xmlns:a16="http://schemas.microsoft.com/office/drawing/2014/main" id="{E567224C-5FBA-4EA9-986A-9B50C5120552}"/>
                </a:ext>
              </a:extLst>
            </p:cNvPr>
            <p:cNvSpPr txBox="1">
              <a:spLocks/>
            </p:cNvSpPr>
            <p:nvPr/>
          </p:nvSpPr>
          <p:spPr>
            <a:xfrm>
              <a:off x="8234534" y="1429103"/>
              <a:ext cx="2782452" cy="2294239"/>
            </a:xfrm>
            <a:prstGeom prst="rect">
              <a:avLst/>
            </a:prstGeom>
          </p:spPr>
          <p:txBody>
            <a:bodyPr vert="horz" lIns="91434" tIns="45717" rIns="91434" bIns="45717" rtlCol="0">
              <a:noAutofit/>
            </a:bodyPr>
            <a:lstStyle>
              <a:lvl1pPr marL="228577" indent="-228577" algn="l" defTabSz="914312" rtl="0" eaLnBrk="1" latinLnBrk="0" hangingPunct="1">
                <a:lnSpc>
                  <a:spcPct val="90000"/>
                </a:lnSpc>
                <a:spcBef>
                  <a:spcPts val="1001"/>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735" indent="-228577" algn="l" defTabSz="914312"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mn-lt"/>
                  <a:ea typeface="+mn-ea"/>
                  <a:cs typeface="+mn-cs"/>
                </a:defRPr>
              </a:lvl2pPr>
              <a:lvl3pPr marL="1142889" indent="-228577" algn="l" defTabSz="914312"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046" indent="-228577" algn="l" defTabSz="914312"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mn-lt"/>
                  <a:ea typeface="+mn-ea"/>
                  <a:cs typeface="+mn-cs"/>
                </a:defRPr>
              </a:lvl4pPr>
              <a:lvl5pPr marL="2057204" indent="-228577" algn="l" defTabSz="914312"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mn-lt"/>
                  <a:ea typeface="+mn-ea"/>
                  <a:cs typeface="+mn-cs"/>
                </a:defRPr>
              </a:lvl5pPr>
              <a:lvl6pPr marL="2514358"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14"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70"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26" indent="-228577" algn="l" defTabSz="91431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312" rtl="0" eaLnBrk="1" fontAlgn="auto" latinLnBrk="0" hangingPunct="1">
                <a:lnSpc>
                  <a:spcPct val="90000"/>
                </a:lnSpc>
                <a:spcBef>
                  <a:spcPts val="5400"/>
                </a:spcBef>
                <a:spcAft>
                  <a:spcPts val="0"/>
                </a:spcAft>
                <a:buClr>
                  <a:srgbClr val="156082"/>
                </a:buClr>
                <a:buSzTx/>
                <a:buFont typeface="Arial" panose="020B0604020202020204" pitchFamily="34" charset="0"/>
                <a:buNone/>
                <a:tabLst/>
                <a:defRPr/>
              </a:pP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multifunctional</a:t>
              </a:r>
              <a:r>
                <a:rPr kumimoji="0" lang="nl-NL" sz="1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usage</a:t>
              </a: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312" rtl="0" eaLnBrk="1" fontAlgn="auto" latinLnBrk="0" hangingPunct="1">
                <a:lnSpc>
                  <a:spcPct val="90000"/>
                </a:lnSpc>
                <a:spcBef>
                  <a:spcPts val="5400"/>
                </a:spcBef>
                <a:spcAft>
                  <a:spcPts val="0"/>
                </a:spcAft>
                <a:buClr>
                  <a:srgbClr val="156082"/>
                </a:buClr>
                <a:buSzTx/>
                <a:buFont typeface="Arial" panose="020B0604020202020204" pitchFamily="34" charset="0"/>
                <a:buNone/>
                <a:tabLst/>
                <a:defRPr/>
              </a:pPr>
              <a:r>
                <a:rPr kumimoji="0" lang="nl-NL" sz="1800" b="0" i="0" u="none" strike="noStrike" kern="1200" cap="none" spc="0" normalizeH="0" baseline="0" noProof="0">
                  <a:ln>
                    <a:noFill/>
                  </a:ln>
                  <a:solidFill>
                    <a:prstClr val="black"/>
                  </a:solidFill>
                  <a:effectLst/>
                  <a:uLnTx/>
                  <a:uFillTx/>
                  <a:latin typeface="Aptos" panose="02110004020202020204"/>
                  <a:ea typeface="+mn-ea"/>
                  <a:cs typeface="+mn-cs"/>
                </a:rPr>
                <a:t>smart </a:t>
              </a: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organisation</a:t>
              </a:r>
              <a:r>
                <a:rPr kumimoji="0" lang="nl-NL" sz="1800" b="0" i="0" u="none" strike="noStrike" kern="1200" cap="none" spc="0" normalizeH="0" baseline="0" noProof="0">
                  <a:ln>
                    <a:noFill/>
                  </a:ln>
                  <a:solidFill>
                    <a:prstClr val="black"/>
                  </a:solidFill>
                  <a:effectLst/>
                  <a:uLnTx/>
                  <a:uFillTx/>
                  <a:latin typeface="Aptos" panose="02110004020202020204"/>
                  <a:ea typeface="+mn-ea"/>
                  <a:cs typeface="+mn-cs"/>
                </a:rPr>
                <a:t> of </a:t>
              </a: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the</a:t>
              </a:r>
              <a:r>
                <a:rPr kumimoji="0" lang="nl-NL" sz="1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city</a:t>
              </a: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312" rtl="0" eaLnBrk="1" fontAlgn="auto" latinLnBrk="0" hangingPunct="1">
                <a:lnSpc>
                  <a:spcPct val="90000"/>
                </a:lnSpc>
                <a:spcBef>
                  <a:spcPts val="5400"/>
                </a:spcBef>
                <a:spcAft>
                  <a:spcPts val="0"/>
                </a:spcAft>
                <a:buClr>
                  <a:srgbClr val="156082"/>
                </a:buClr>
                <a:buSzTx/>
                <a:buFont typeface="Arial" panose="020B0604020202020204" pitchFamily="34" charset="0"/>
                <a:buNone/>
                <a:tabLst/>
                <a:defRPr/>
              </a:pP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regional</a:t>
              </a:r>
              <a:r>
                <a:rPr kumimoji="0" lang="nl-NL" sz="1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nl-NL" sz="1800" b="0" i="0" u="none" strike="noStrike" kern="1200" cap="none" spc="0" normalizeH="0" baseline="0" noProof="0" err="1">
                  <a:ln>
                    <a:noFill/>
                  </a:ln>
                  <a:solidFill>
                    <a:prstClr val="black"/>
                  </a:solidFill>
                  <a:effectLst/>
                  <a:uLnTx/>
                  <a:uFillTx/>
                  <a:latin typeface="Aptos" panose="02110004020202020204"/>
                  <a:ea typeface="+mn-ea"/>
                  <a:cs typeface="+mn-cs"/>
                </a:rPr>
                <a:t>collaboration</a:t>
              </a:r>
              <a:endParaRPr kumimoji="0" lang="nl-NL"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 name="Tekstvak 2">
            <a:extLst>
              <a:ext uri="{FF2B5EF4-FFF2-40B4-BE49-F238E27FC236}">
                <a16:creationId xmlns:a16="http://schemas.microsoft.com/office/drawing/2014/main" id="{14A086FD-BC42-C6C3-1477-C04B524F3B0F}"/>
              </a:ext>
            </a:extLst>
          </p:cNvPr>
          <p:cNvSpPr txBox="1"/>
          <p:nvPr/>
        </p:nvSpPr>
        <p:spPr>
          <a:xfrm>
            <a:off x="2855851" y="5733106"/>
            <a:ext cx="72004" cy="144007"/>
          </a:xfrm>
          <a:prstGeom prst="rect">
            <a:avLst/>
          </a:prstGeom>
          <a:solidFill>
            <a:schemeClr val="bg1"/>
          </a:solidFill>
        </p:spPr>
        <p:txBody>
          <a:bodyPr vert="horz" wrap="square" lIns="91434" tIns="45717" rIns="91434" bIns="45717" rtlCol="0"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EE9515B0-CDEE-43A3-DE38-ACDC96F76628}"/>
              </a:ext>
            </a:extLst>
          </p:cNvPr>
          <p:cNvSpPr/>
          <p:nvPr/>
        </p:nvSpPr>
        <p:spPr>
          <a:xfrm>
            <a:off x="2097980" y="5630495"/>
            <a:ext cx="63918" cy="254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5F9CF27-AFB2-7088-3454-7FCA9AC13D09}"/>
              </a:ext>
            </a:extLst>
          </p:cNvPr>
          <p:cNvSpPr txBox="1"/>
          <p:nvPr/>
        </p:nvSpPr>
        <p:spPr>
          <a:xfrm>
            <a:off x="9651391" y="6352796"/>
            <a:ext cx="1050290" cy="184666"/>
          </a:xfrm>
          <a:prstGeom prst="rect">
            <a:avLst/>
          </a:prstGeom>
          <a:solidFill>
            <a:schemeClr val="bg1"/>
          </a:solidFill>
          <a:ln>
            <a:solidFill>
              <a:schemeClr val="bg1"/>
            </a:solidFill>
          </a:ln>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Verdana"/>
                <a:cs typeface="+mn-cs"/>
              </a:rPr>
              <a:t>profit</a:t>
            </a:r>
            <a:endParaRPr kumimoji="0" lang="en-US"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itel 1">
            <a:extLst>
              <a:ext uri="{FF2B5EF4-FFF2-40B4-BE49-F238E27FC236}">
                <a16:creationId xmlns:a16="http://schemas.microsoft.com/office/drawing/2014/main" id="{373A02D5-1A98-E95F-5C77-E4E560340F1B}"/>
              </a:ext>
            </a:extLst>
          </p:cNvPr>
          <p:cNvSpPr>
            <a:spLocks noGrp="1"/>
          </p:cNvSpPr>
          <p:nvPr>
            <p:ph type="title"/>
          </p:nvPr>
        </p:nvSpPr>
        <p:spPr>
          <a:xfrm>
            <a:off x="317423" y="-168455"/>
            <a:ext cx="11284200" cy="1215000"/>
          </a:xfrm>
        </p:spPr>
        <p:txBody>
          <a:bodyPr>
            <a:normAutofit/>
          </a:bodyPr>
          <a:lstStyle/>
          <a:p>
            <a:r>
              <a:rPr lang="nl-NL" sz="3600">
                <a:solidFill>
                  <a:srgbClr val="008000"/>
                </a:solidFill>
              </a:rPr>
              <a:t>‘Intelligent barcode’</a:t>
            </a:r>
          </a:p>
        </p:txBody>
      </p:sp>
      <p:sp>
        <p:nvSpPr>
          <p:cNvPr id="13" name="Tekstvak 12">
            <a:extLst>
              <a:ext uri="{FF2B5EF4-FFF2-40B4-BE49-F238E27FC236}">
                <a16:creationId xmlns:a16="http://schemas.microsoft.com/office/drawing/2014/main" id="{99D10826-2FCC-BDB1-D452-9176076F49B5}"/>
              </a:ext>
            </a:extLst>
          </p:cNvPr>
          <p:cNvSpPr txBox="1"/>
          <p:nvPr/>
        </p:nvSpPr>
        <p:spPr>
          <a:xfrm>
            <a:off x="4217594" y="92098"/>
            <a:ext cx="42365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2001A"/>
                </a:solidFill>
                <a:effectLst/>
                <a:uLnTx/>
                <a:uFillTx/>
                <a:latin typeface="Aptos" panose="02110004020202020204"/>
                <a:ea typeface="+mn-ea"/>
                <a:cs typeface="+mn-cs"/>
              </a:rPr>
              <a:t>Spatial Strategy Utrecht 2040</a:t>
            </a:r>
          </a:p>
        </p:txBody>
      </p:sp>
    </p:spTree>
    <p:extLst>
      <p:ext uri="{BB962C8B-B14F-4D97-AF65-F5344CB8AC3E}">
        <p14:creationId xmlns:p14="http://schemas.microsoft.com/office/powerpoint/2010/main" val="9491320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A90CC2B-3E78-AE38-CEC3-D162DD632ADF}"/>
              </a:ext>
            </a:extLst>
          </p:cNvPr>
          <p:cNvSpPr/>
          <p:nvPr/>
        </p:nvSpPr>
        <p:spPr>
          <a:xfrm>
            <a:off x="4577338" y="3901372"/>
            <a:ext cx="2950553" cy="747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3. Green-blue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connections</a:t>
            </a:r>
            <a:endParaRPr kumimoji="0" lang="nl-NL" sz="1800" b="0" i="0" u="none" strike="noStrike" kern="1200" cap="none" spc="0" normalizeH="0" baseline="0" noProof="0">
              <a:ln>
                <a:noFill/>
              </a:ln>
              <a:solidFill>
                <a:srgbClr val="008000"/>
              </a:solidFill>
              <a:effectLst/>
              <a:uLnTx/>
              <a:uFillTx/>
              <a:latin typeface="Aptos" panose="02110004020202020204"/>
              <a:ea typeface="+mn-ea"/>
              <a:cs typeface="+mn-cs"/>
            </a:endParaRPr>
          </a:p>
        </p:txBody>
      </p:sp>
      <p:sp>
        <p:nvSpPr>
          <p:cNvPr id="3" name="Rechthoek 2">
            <a:extLst>
              <a:ext uri="{FF2B5EF4-FFF2-40B4-BE49-F238E27FC236}">
                <a16:creationId xmlns:a16="http://schemas.microsoft.com/office/drawing/2014/main" id="{FFA7F981-4F02-E531-4A50-2BD06E48DD85}"/>
              </a:ext>
            </a:extLst>
          </p:cNvPr>
          <p:cNvSpPr/>
          <p:nvPr/>
        </p:nvSpPr>
        <p:spPr>
          <a:xfrm>
            <a:off x="2677698" y="3935872"/>
            <a:ext cx="2092546" cy="747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2. New park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areas</a:t>
            </a:r>
            <a:endParaRPr kumimoji="0" lang="nl-NL" sz="1800" b="0" i="0" u="none" strike="noStrike" kern="1200" cap="none" spc="0" normalizeH="0" baseline="0" noProof="0">
              <a:ln>
                <a:noFill/>
              </a:ln>
              <a:solidFill>
                <a:srgbClr val="008000"/>
              </a:solidFill>
              <a:effectLst/>
              <a:uLnTx/>
              <a:uFillTx/>
              <a:latin typeface="Aptos" panose="02110004020202020204"/>
              <a:ea typeface="+mn-ea"/>
              <a:cs typeface="+mn-cs"/>
            </a:endParaRPr>
          </a:p>
        </p:txBody>
      </p:sp>
      <p:sp>
        <p:nvSpPr>
          <p:cNvPr id="4" name="Rechthoek 3">
            <a:extLst>
              <a:ext uri="{FF2B5EF4-FFF2-40B4-BE49-F238E27FC236}">
                <a16:creationId xmlns:a16="http://schemas.microsoft.com/office/drawing/2014/main" id="{F15D5E33-AD1D-4F40-918F-38CFA22C942B}"/>
              </a:ext>
            </a:extLst>
          </p:cNvPr>
          <p:cNvSpPr/>
          <p:nvPr/>
        </p:nvSpPr>
        <p:spPr>
          <a:xfrm>
            <a:off x="226944" y="3896444"/>
            <a:ext cx="2476329" cy="747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Greening</a:t>
            </a: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streets</a:t>
            </a:r>
            <a:endParaRPr kumimoji="0" lang="nl-NL" sz="1800" b="0" i="0" u="none" strike="noStrike" kern="1200" cap="none" spc="0" normalizeH="0" baseline="0" noProof="0">
              <a:ln>
                <a:noFill/>
              </a:ln>
              <a:solidFill>
                <a:srgbClr val="008000"/>
              </a:solidFill>
              <a:effectLst/>
              <a:uLnTx/>
              <a:uFillTx/>
              <a:latin typeface="Aptos" panose="02110004020202020204"/>
              <a:ea typeface="+mn-ea"/>
              <a:cs typeface="+mn-cs"/>
            </a:endParaRPr>
          </a:p>
        </p:txBody>
      </p:sp>
      <p:sp>
        <p:nvSpPr>
          <p:cNvPr id="5" name="Titel 1">
            <a:extLst>
              <a:ext uri="{FF2B5EF4-FFF2-40B4-BE49-F238E27FC236}">
                <a16:creationId xmlns:a16="http://schemas.microsoft.com/office/drawing/2014/main" id="{5B7D24D9-A6EE-7DF8-B73D-1B8503EA7D2A}"/>
              </a:ext>
            </a:extLst>
          </p:cNvPr>
          <p:cNvSpPr>
            <a:spLocks noGrp="1"/>
          </p:cNvSpPr>
          <p:nvPr>
            <p:ph type="title"/>
          </p:nvPr>
        </p:nvSpPr>
        <p:spPr>
          <a:xfrm>
            <a:off x="480000" y="108000"/>
            <a:ext cx="11284200" cy="1215000"/>
          </a:xfrm>
        </p:spPr>
        <p:txBody>
          <a:bodyPr>
            <a:normAutofit/>
          </a:bodyPr>
          <a:lstStyle/>
          <a:p>
            <a:r>
              <a:rPr lang="nl-NL" sz="3600" err="1">
                <a:solidFill>
                  <a:srgbClr val="008000"/>
                </a:solidFill>
              </a:rPr>
              <a:t>Greening</a:t>
            </a:r>
            <a:r>
              <a:rPr lang="nl-NL" sz="3600">
                <a:solidFill>
                  <a:srgbClr val="008000"/>
                </a:solidFill>
              </a:rPr>
              <a:t> </a:t>
            </a:r>
            <a:r>
              <a:rPr lang="nl-NL" sz="3600" err="1">
                <a:solidFill>
                  <a:srgbClr val="008000"/>
                </a:solidFill>
              </a:rPr>
              <a:t>our</a:t>
            </a:r>
            <a:r>
              <a:rPr lang="nl-NL" sz="3600">
                <a:solidFill>
                  <a:srgbClr val="008000"/>
                </a:solidFill>
              </a:rPr>
              <a:t> </a:t>
            </a:r>
            <a:r>
              <a:rPr lang="nl-NL" sz="3600" err="1">
                <a:solidFill>
                  <a:srgbClr val="008000"/>
                </a:solidFill>
              </a:rPr>
              <a:t>city</a:t>
            </a:r>
            <a:r>
              <a:rPr lang="nl-NL" sz="3600">
                <a:solidFill>
                  <a:srgbClr val="008000"/>
                </a:solidFill>
              </a:rPr>
              <a:t> at 5 different levels</a:t>
            </a:r>
          </a:p>
        </p:txBody>
      </p:sp>
      <p:pic>
        <p:nvPicPr>
          <p:cNvPr id="6" name="Afbeelding 5">
            <a:extLst>
              <a:ext uri="{FF2B5EF4-FFF2-40B4-BE49-F238E27FC236}">
                <a16:creationId xmlns:a16="http://schemas.microsoft.com/office/drawing/2014/main" id="{A1472B1C-1F41-3873-FA94-6A76C8FE2A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9966" y="4664578"/>
            <a:ext cx="2144268" cy="1751076"/>
          </a:xfrm>
          <a:prstGeom prst="rect">
            <a:avLst/>
          </a:prstGeom>
        </p:spPr>
      </p:pic>
      <p:pic>
        <p:nvPicPr>
          <p:cNvPr id="7" name="Afbeelding 6" descr="Afbeelding met kaart&#10;&#10;Automatisch gegenereerde beschrijving">
            <a:extLst>
              <a:ext uri="{FF2B5EF4-FFF2-40B4-BE49-F238E27FC236}">
                <a16:creationId xmlns:a16="http://schemas.microsoft.com/office/drawing/2014/main" id="{2257D9F6-9DF5-2F4C-EE98-7A6413F5E4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0529" y="4683408"/>
            <a:ext cx="2144268" cy="1751076"/>
          </a:xfrm>
          <a:prstGeom prst="rect">
            <a:avLst/>
          </a:prstGeom>
        </p:spPr>
      </p:pic>
      <p:pic>
        <p:nvPicPr>
          <p:cNvPr id="8" name="Afbeelding 7" descr="Afbeelding met kaart&#10;&#10;Automatisch gegenereerde beschrijving">
            <a:extLst>
              <a:ext uri="{FF2B5EF4-FFF2-40B4-BE49-F238E27FC236}">
                <a16:creationId xmlns:a16="http://schemas.microsoft.com/office/drawing/2014/main" id="{942B0930-C610-9B88-A3BD-4FDAC5179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230" y="4664578"/>
            <a:ext cx="2144268" cy="1751076"/>
          </a:xfrm>
          <a:prstGeom prst="rect">
            <a:avLst/>
          </a:prstGeom>
        </p:spPr>
      </p:pic>
      <p:pic>
        <p:nvPicPr>
          <p:cNvPr id="9" name="Afbeelding 8">
            <a:extLst>
              <a:ext uri="{FF2B5EF4-FFF2-40B4-BE49-F238E27FC236}">
                <a16:creationId xmlns:a16="http://schemas.microsoft.com/office/drawing/2014/main" id="{027B4520-6C76-F5E9-2E4F-7E22B8551D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63230" y="4666963"/>
            <a:ext cx="2144268" cy="1751076"/>
          </a:xfrm>
          <a:prstGeom prst="rect">
            <a:avLst/>
          </a:prstGeom>
        </p:spPr>
      </p:pic>
      <p:pic>
        <p:nvPicPr>
          <p:cNvPr id="10" name="Afbeelding 9">
            <a:extLst>
              <a:ext uri="{FF2B5EF4-FFF2-40B4-BE49-F238E27FC236}">
                <a16:creationId xmlns:a16="http://schemas.microsoft.com/office/drawing/2014/main" id="{59C97FEB-9F69-650D-329A-95A93E7567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52931" y="4643980"/>
            <a:ext cx="2144268" cy="1751076"/>
          </a:xfrm>
          <a:prstGeom prst="rect">
            <a:avLst/>
          </a:prstGeom>
        </p:spPr>
      </p:pic>
      <p:sp>
        <p:nvSpPr>
          <p:cNvPr id="11" name="Rechthoek 10">
            <a:extLst>
              <a:ext uri="{FF2B5EF4-FFF2-40B4-BE49-F238E27FC236}">
                <a16:creationId xmlns:a16="http://schemas.microsoft.com/office/drawing/2014/main" id="{506A2753-7B2D-CD95-1D68-B054F73A22CC}"/>
              </a:ext>
            </a:extLst>
          </p:cNvPr>
          <p:cNvSpPr/>
          <p:nvPr/>
        </p:nvSpPr>
        <p:spPr>
          <a:xfrm>
            <a:off x="7693922" y="3881882"/>
            <a:ext cx="1462286" cy="747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4. Green corridors</a:t>
            </a:r>
          </a:p>
        </p:txBody>
      </p:sp>
      <p:sp>
        <p:nvSpPr>
          <p:cNvPr id="12" name="Tekstvak 11">
            <a:extLst>
              <a:ext uri="{FF2B5EF4-FFF2-40B4-BE49-F238E27FC236}">
                <a16:creationId xmlns:a16="http://schemas.microsoft.com/office/drawing/2014/main" id="{BA1100E4-99DB-2B1F-1312-4D5C260D67E2}"/>
              </a:ext>
            </a:extLst>
          </p:cNvPr>
          <p:cNvSpPr txBox="1"/>
          <p:nvPr/>
        </p:nvSpPr>
        <p:spPr>
          <a:xfrm>
            <a:off x="9663230" y="3977382"/>
            <a:ext cx="227982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5. Green </a:t>
            </a: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around</a:t>
            </a:r>
            <a:endParaRPr kumimoji="0" lang="nl-NL" sz="1800" b="0" i="0" u="none" strike="noStrike" kern="1200" cap="none" spc="0" normalizeH="0" baseline="0" noProof="0">
              <a:ln>
                <a:noFill/>
              </a:ln>
              <a:solidFill>
                <a:srgbClr val="008000"/>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 the </a:t>
            </a: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city</a:t>
            </a:r>
            <a:endParaRPr kumimoji="0" lang="nl-NL" sz="1800" b="0" i="0" u="none" strike="noStrike" kern="1200" cap="none" spc="0" normalizeH="0" baseline="0" noProof="0">
              <a:ln>
                <a:noFill/>
              </a:ln>
              <a:solidFill>
                <a:srgbClr val="008000"/>
              </a:solidFill>
              <a:effectLst/>
              <a:uLnTx/>
              <a:uFillTx/>
              <a:latin typeface="Aptos" panose="02110004020202020204"/>
              <a:ea typeface="+mn-ea"/>
              <a:cs typeface="+mn-cs"/>
            </a:endParaRPr>
          </a:p>
        </p:txBody>
      </p:sp>
      <p:pic>
        <p:nvPicPr>
          <p:cNvPr id="13" name="Picture 2">
            <a:extLst>
              <a:ext uri="{FF2B5EF4-FFF2-40B4-BE49-F238E27FC236}">
                <a16:creationId xmlns:a16="http://schemas.microsoft.com/office/drawing/2014/main" id="{BA90E1E5-C410-2367-F2FC-0383AAE8889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000" y="1381125"/>
            <a:ext cx="11636010" cy="2457507"/>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C0A5C3FF-ABE7-A2CB-02AF-A92B7A82A74F}"/>
              </a:ext>
            </a:extLst>
          </p:cNvPr>
          <p:cNvSpPr txBox="1"/>
          <p:nvPr/>
        </p:nvSpPr>
        <p:spPr>
          <a:xfrm>
            <a:off x="4217594" y="92098"/>
            <a:ext cx="42365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2001A"/>
                </a:solidFill>
                <a:effectLst/>
                <a:uLnTx/>
                <a:uFillTx/>
                <a:latin typeface="Aptos" panose="02110004020202020204"/>
                <a:ea typeface="+mn-ea"/>
                <a:cs typeface="+mn-cs"/>
              </a:rPr>
              <a:t>Spatial Strategy Utrecht 2040</a:t>
            </a:r>
          </a:p>
        </p:txBody>
      </p:sp>
    </p:spTree>
    <p:extLst>
      <p:ext uri="{BB962C8B-B14F-4D97-AF65-F5344CB8AC3E}">
        <p14:creationId xmlns:p14="http://schemas.microsoft.com/office/powerpoint/2010/main" val="2614297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EDA7BF9-DE8F-D6D1-79B1-299F4F049107}"/>
              </a:ext>
            </a:extLst>
          </p:cNvPr>
          <p:cNvSpPr/>
          <p:nvPr/>
        </p:nvSpPr>
        <p:spPr>
          <a:xfrm>
            <a:off x="4577338" y="3901372"/>
            <a:ext cx="2950553" cy="747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3. Green-blue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connections</a:t>
            </a:r>
            <a:endParaRPr kumimoji="0" lang="nl-NL" sz="1800" b="0" i="0" u="none" strike="noStrike" kern="1200" cap="none" spc="0" normalizeH="0" baseline="0" noProof="0">
              <a:ln>
                <a:noFill/>
              </a:ln>
              <a:solidFill>
                <a:srgbClr val="008000"/>
              </a:solidFill>
              <a:effectLst/>
              <a:uLnTx/>
              <a:uFillTx/>
              <a:latin typeface="Aptos" panose="02110004020202020204"/>
              <a:ea typeface="+mn-ea"/>
              <a:cs typeface="+mn-cs"/>
            </a:endParaRPr>
          </a:p>
        </p:txBody>
      </p:sp>
      <p:sp>
        <p:nvSpPr>
          <p:cNvPr id="15" name="Rechthoek 14">
            <a:extLst>
              <a:ext uri="{FF2B5EF4-FFF2-40B4-BE49-F238E27FC236}">
                <a16:creationId xmlns:a16="http://schemas.microsoft.com/office/drawing/2014/main" id="{48DF500E-F781-CAC7-F7E1-FDD69615A73B}"/>
              </a:ext>
            </a:extLst>
          </p:cNvPr>
          <p:cNvSpPr/>
          <p:nvPr/>
        </p:nvSpPr>
        <p:spPr>
          <a:xfrm>
            <a:off x="2677698" y="3935872"/>
            <a:ext cx="2092546" cy="747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2. New park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areas</a:t>
            </a:r>
            <a:endParaRPr kumimoji="0" lang="nl-NL" sz="1800" b="0" i="0" u="none" strike="noStrike" kern="1200" cap="none" spc="0" normalizeH="0" baseline="0" noProof="0">
              <a:ln>
                <a:noFill/>
              </a:ln>
              <a:solidFill>
                <a:srgbClr val="008000"/>
              </a:solidFill>
              <a:effectLst/>
              <a:uLnTx/>
              <a:uFillTx/>
              <a:latin typeface="Aptos" panose="02110004020202020204"/>
              <a:ea typeface="+mn-ea"/>
              <a:cs typeface="+mn-cs"/>
            </a:endParaRPr>
          </a:p>
        </p:txBody>
      </p:sp>
      <p:sp>
        <p:nvSpPr>
          <p:cNvPr id="16" name="Rechthoek 15">
            <a:extLst>
              <a:ext uri="{FF2B5EF4-FFF2-40B4-BE49-F238E27FC236}">
                <a16:creationId xmlns:a16="http://schemas.microsoft.com/office/drawing/2014/main" id="{D84B77F9-9920-CEF5-3CD9-13FD6CE100F1}"/>
              </a:ext>
            </a:extLst>
          </p:cNvPr>
          <p:cNvSpPr/>
          <p:nvPr/>
        </p:nvSpPr>
        <p:spPr>
          <a:xfrm>
            <a:off x="226944" y="3896444"/>
            <a:ext cx="2476329" cy="747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Greening</a:t>
            </a: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streets</a:t>
            </a:r>
            <a:endParaRPr kumimoji="0" lang="nl-NL" sz="1800" b="0" i="0" u="none" strike="noStrike" kern="1200" cap="none" spc="0" normalizeH="0" baseline="0" noProof="0">
              <a:ln>
                <a:noFill/>
              </a:ln>
              <a:solidFill>
                <a:srgbClr val="008000"/>
              </a:solidFill>
              <a:effectLst/>
              <a:uLnTx/>
              <a:uFillTx/>
              <a:latin typeface="Aptos" panose="02110004020202020204"/>
              <a:ea typeface="+mn-ea"/>
              <a:cs typeface="+mn-cs"/>
            </a:endParaRPr>
          </a:p>
        </p:txBody>
      </p:sp>
      <p:pic>
        <p:nvPicPr>
          <p:cNvPr id="24" name="Afbeelding 23">
            <a:extLst>
              <a:ext uri="{FF2B5EF4-FFF2-40B4-BE49-F238E27FC236}">
                <a16:creationId xmlns:a16="http://schemas.microsoft.com/office/drawing/2014/main" id="{4BFBB000-F0A7-C705-4EFA-DA7A950CC3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6536" y="871867"/>
            <a:ext cx="4305464" cy="2956444"/>
          </a:xfrm>
          <a:prstGeom prst="rect">
            <a:avLst/>
          </a:prstGeom>
        </p:spPr>
      </p:pic>
      <p:pic>
        <p:nvPicPr>
          <p:cNvPr id="17" name="Afbeelding 16">
            <a:extLst>
              <a:ext uri="{FF2B5EF4-FFF2-40B4-BE49-F238E27FC236}">
                <a16:creationId xmlns:a16="http://schemas.microsoft.com/office/drawing/2014/main" id="{DC3F1EFC-285C-E67D-91CD-DB0262DA86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9966" y="4664578"/>
            <a:ext cx="2144268" cy="1751076"/>
          </a:xfrm>
          <a:prstGeom prst="rect">
            <a:avLst/>
          </a:prstGeom>
        </p:spPr>
      </p:pic>
      <p:pic>
        <p:nvPicPr>
          <p:cNvPr id="18" name="Afbeelding 17" descr="Afbeelding met kaart&#10;&#10;Automatisch gegenereerde beschrijving">
            <a:extLst>
              <a:ext uri="{FF2B5EF4-FFF2-40B4-BE49-F238E27FC236}">
                <a16:creationId xmlns:a16="http://schemas.microsoft.com/office/drawing/2014/main" id="{34E36ECD-3E58-9D74-5276-250D5E2DFD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0529" y="4683408"/>
            <a:ext cx="2144268" cy="1751076"/>
          </a:xfrm>
          <a:prstGeom prst="rect">
            <a:avLst/>
          </a:prstGeom>
        </p:spPr>
      </p:pic>
      <p:pic>
        <p:nvPicPr>
          <p:cNvPr id="19" name="Afbeelding 18" descr="Afbeelding met kaart&#10;&#10;Automatisch gegenereerde beschrijving">
            <a:extLst>
              <a:ext uri="{FF2B5EF4-FFF2-40B4-BE49-F238E27FC236}">
                <a16:creationId xmlns:a16="http://schemas.microsoft.com/office/drawing/2014/main" id="{E873B773-7187-D68A-0599-CF85A58082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0230" y="4664578"/>
            <a:ext cx="2144268" cy="1751076"/>
          </a:xfrm>
          <a:prstGeom prst="rect">
            <a:avLst/>
          </a:prstGeom>
        </p:spPr>
      </p:pic>
      <p:pic>
        <p:nvPicPr>
          <p:cNvPr id="20" name="Afbeelding 19">
            <a:extLst>
              <a:ext uri="{FF2B5EF4-FFF2-40B4-BE49-F238E27FC236}">
                <a16:creationId xmlns:a16="http://schemas.microsoft.com/office/drawing/2014/main" id="{8A5C6BDF-1C0E-73A7-4F47-F6F9EA5EF2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63230" y="4666963"/>
            <a:ext cx="2144268" cy="1751076"/>
          </a:xfrm>
          <a:prstGeom prst="rect">
            <a:avLst/>
          </a:prstGeom>
        </p:spPr>
      </p:pic>
      <p:pic>
        <p:nvPicPr>
          <p:cNvPr id="21" name="Afbeelding 20">
            <a:extLst>
              <a:ext uri="{FF2B5EF4-FFF2-40B4-BE49-F238E27FC236}">
                <a16:creationId xmlns:a16="http://schemas.microsoft.com/office/drawing/2014/main" id="{126B363D-6E9B-BBCE-5EE6-7A22EE4942F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52931" y="4643980"/>
            <a:ext cx="2144268" cy="1751076"/>
          </a:xfrm>
          <a:prstGeom prst="rect">
            <a:avLst/>
          </a:prstGeom>
        </p:spPr>
      </p:pic>
      <p:sp>
        <p:nvSpPr>
          <p:cNvPr id="22" name="Rechthoek 21">
            <a:extLst>
              <a:ext uri="{FF2B5EF4-FFF2-40B4-BE49-F238E27FC236}">
                <a16:creationId xmlns:a16="http://schemas.microsoft.com/office/drawing/2014/main" id="{7951481D-52BB-E42B-6D63-952C6C107CFC}"/>
              </a:ext>
            </a:extLst>
          </p:cNvPr>
          <p:cNvSpPr/>
          <p:nvPr/>
        </p:nvSpPr>
        <p:spPr>
          <a:xfrm>
            <a:off x="7693922" y="3881882"/>
            <a:ext cx="1462286" cy="747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4. Green corridors</a:t>
            </a:r>
          </a:p>
        </p:txBody>
      </p:sp>
      <p:sp>
        <p:nvSpPr>
          <p:cNvPr id="23" name="Tekstvak 22">
            <a:extLst>
              <a:ext uri="{FF2B5EF4-FFF2-40B4-BE49-F238E27FC236}">
                <a16:creationId xmlns:a16="http://schemas.microsoft.com/office/drawing/2014/main" id="{E4A4176F-AE7B-903C-78B0-1B2DC673EBD0}"/>
              </a:ext>
            </a:extLst>
          </p:cNvPr>
          <p:cNvSpPr txBox="1"/>
          <p:nvPr/>
        </p:nvSpPr>
        <p:spPr>
          <a:xfrm>
            <a:off x="9663230" y="3977382"/>
            <a:ext cx="2279822"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5. Green </a:t>
            </a: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around</a:t>
            </a:r>
            <a:endParaRPr kumimoji="0" lang="nl-NL" sz="1800" b="0" i="0" u="none" strike="noStrike" kern="1200" cap="none" spc="0" normalizeH="0" baseline="0" noProof="0">
              <a:ln>
                <a:noFill/>
              </a:ln>
              <a:solidFill>
                <a:srgbClr val="008000"/>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8000"/>
                </a:solidFill>
                <a:effectLst/>
                <a:uLnTx/>
                <a:uFillTx/>
                <a:latin typeface="Aptos" panose="02110004020202020204"/>
                <a:ea typeface="+mn-ea"/>
                <a:cs typeface="+mn-cs"/>
              </a:rPr>
              <a:t> the </a:t>
            </a:r>
            <a:r>
              <a:rPr kumimoji="0" lang="nl-NL" sz="1800" b="0" i="0" u="none" strike="noStrike" kern="1200" cap="none" spc="0" normalizeH="0" baseline="0" noProof="0" err="1">
                <a:ln>
                  <a:noFill/>
                </a:ln>
                <a:solidFill>
                  <a:srgbClr val="008000"/>
                </a:solidFill>
                <a:effectLst/>
                <a:uLnTx/>
                <a:uFillTx/>
                <a:latin typeface="Aptos" panose="02110004020202020204"/>
                <a:ea typeface="+mn-ea"/>
                <a:cs typeface="+mn-cs"/>
              </a:rPr>
              <a:t>city</a:t>
            </a:r>
            <a:endParaRPr kumimoji="0" lang="nl-NL" sz="1800" b="0" i="0" u="none" strike="noStrike" kern="1200" cap="none" spc="0" normalizeH="0" baseline="0" noProof="0">
              <a:ln>
                <a:noFill/>
              </a:ln>
              <a:solidFill>
                <a:srgbClr val="008000"/>
              </a:solidFill>
              <a:effectLst/>
              <a:uLnTx/>
              <a:uFillTx/>
              <a:latin typeface="Aptos" panose="02110004020202020204"/>
              <a:ea typeface="+mn-ea"/>
              <a:cs typeface="+mn-cs"/>
            </a:endParaRPr>
          </a:p>
        </p:txBody>
      </p:sp>
      <p:sp>
        <p:nvSpPr>
          <p:cNvPr id="5" name="Titel 1">
            <a:extLst>
              <a:ext uri="{FF2B5EF4-FFF2-40B4-BE49-F238E27FC236}">
                <a16:creationId xmlns:a16="http://schemas.microsoft.com/office/drawing/2014/main" id="{5B7D24D9-A6EE-7DF8-B73D-1B8503EA7D2A}"/>
              </a:ext>
            </a:extLst>
          </p:cNvPr>
          <p:cNvSpPr>
            <a:spLocks noGrp="1"/>
          </p:cNvSpPr>
          <p:nvPr>
            <p:ph type="title"/>
          </p:nvPr>
        </p:nvSpPr>
        <p:spPr>
          <a:xfrm>
            <a:off x="480000" y="108000"/>
            <a:ext cx="11284200" cy="1215000"/>
          </a:xfrm>
        </p:spPr>
        <p:txBody>
          <a:bodyPr>
            <a:normAutofit/>
          </a:bodyPr>
          <a:lstStyle/>
          <a:p>
            <a:r>
              <a:rPr lang="nl-NL" sz="3600" err="1">
                <a:solidFill>
                  <a:srgbClr val="008000"/>
                </a:solidFill>
              </a:rPr>
              <a:t>Greening</a:t>
            </a:r>
            <a:r>
              <a:rPr lang="nl-NL" sz="3600">
                <a:solidFill>
                  <a:srgbClr val="008000"/>
                </a:solidFill>
              </a:rPr>
              <a:t> </a:t>
            </a:r>
            <a:r>
              <a:rPr lang="nl-NL" sz="3600" err="1">
                <a:solidFill>
                  <a:srgbClr val="008000"/>
                </a:solidFill>
              </a:rPr>
              <a:t>our</a:t>
            </a:r>
            <a:r>
              <a:rPr lang="nl-NL" sz="3600">
                <a:solidFill>
                  <a:srgbClr val="008000"/>
                </a:solidFill>
              </a:rPr>
              <a:t> </a:t>
            </a:r>
            <a:r>
              <a:rPr lang="nl-NL" sz="3600" err="1">
                <a:solidFill>
                  <a:srgbClr val="008000"/>
                </a:solidFill>
              </a:rPr>
              <a:t>city</a:t>
            </a:r>
            <a:r>
              <a:rPr lang="nl-NL" sz="3600">
                <a:solidFill>
                  <a:srgbClr val="008000"/>
                </a:solidFill>
              </a:rPr>
              <a:t> at 5 different levels</a:t>
            </a:r>
          </a:p>
        </p:txBody>
      </p:sp>
      <p:sp>
        <p:nvSpPr>
          <p:cNvPr id="25" name="Tijdelijke aanduiding voor inhoud 2">
            <a:extLst>
              <a:ext uri="{FF2B5EF4-FFF2-40B4-BE49-F238E27FC236}">
                <a16:creationId xmlns:a16="http://schemas.microsoft.com/office/drawing/2014/main" id="{80BCA6A0-821D-ECB2-B771-11B18FED6F5D}"/>
              </a:ext>
            </a:extLst>
          </p:cNvPr>
          <p:cNvSpPr>
            <a:spLocks noGrp="1"/>
          </p:cNvSpPr>
          <p:nvPr>
            <p:ph idx="1"/>
          </p:nvPr>
        </p:nvSpPr>
        <p:spPr>
          <a:xfrm>
            <a:off x="625593" y="1242548"/>
            <a:ext cx="4567592" cy="1655976"/>
          </a:xfrm>
        </p:spPr>
        <p:txBody>
          <a:bodyPr vert="horz" lIns="91440" tIns="45720" rIns="91440" bIns="45720" rtlCol="0" anchor="t">
            <a:normAutofit fontScale="92500"/>
          </a:bodyPr>
          <a:lstStyle/>
          <a:p>
            <a:pPr marL="227965" indent="-227965"/>
            <a:r>
              <a:rPr lang="nl-NL">
                <a:cs typeface="Arial"/>
              </a:rPr>
              <a:t>440 hectares  = € 1.6 </a:t>
            </a:r>
            <a:r>
              <a:rPr lang="nl-NL" err="1">
                <a:cs typeface="Arial"/>
              </a:rPr>
              <a:t>billion</a:t>
            </a:r>
            <a:endParaRPr lang="nl-NL">
              <a:cs typeface="Arial"/>
            </a:endParaRPr>
          </a:p>
          <a:p>
            <a:pPr marL="227965" indent="-227965"/>
            <a:r>
              <a:rPr lang="nl-NL">
                <a:cs typeface="Arial"/>
              </a:rPr>
              <a:t>‘make </a:t>
            </a:r>
            <a:r>
              <a:rPr lang="nl-NL" err="1">
                <a:cs typeface="Arial"/>
              </a:rPr>
              <a:t>work</a:t>
            </a:r>
            <a:r>
              <a:rPr lang="nl-NL">
                <a:cs typeface="Arial"/>
              </a:rPr>
              <a:t> </a:t>
            </a:r>
            <a:r>
              <a:rPr lang="nl-NL" err="1">
                <a:cs typeface="Arial"/>
              </a:rPr>
              <a:t>with</a:t>
            </a:r>
            <a:r>
              <a:rPr lang="nl-NL">
                <a:cs typeface="Arial"/>
              </a:rPr>
              <a:t> work’</a:t>
            </a:r>
          </a:p>
          <a:p>
            <a:pPr marL="227965" indent="-227965"/>
            <a:r>
              <a:rPr lang="nl-NL">
                <a:cs typeface="Arial"/>
              </a:rPr>
              <a:t>additional </a:t>
            </a:r>
            <a:r>
              <a:rPr lang="nl-NL" err="1">
                <a:cs typeface="Arial"/>
              </a:rPr>
              <a:t>funding</a:t>
            </a:r>
          </a:p>
        </p:txBody>
      </p:sp>
      <p:sp>
        <p:nvSpPr>
          <p:cNvPr id="26" name="Tekstvak 25">
            <a:extLst>
              <a:ext uri="{FF2B5EF4-FFF2-40B4-BE49-F238E27FC236}">
                <a16:creationId xmlns:a16="http://schemas.microsoft.com/office/drawing/2014/main" id="{237F3337-AB78-FAB1-E256-BF8012744B67}"/>
              </a:ext>
            </a:extLst>
          </p:cNvPr>
          <p:cNvSpPr txBox="1"/>
          <p:nvPr/>
        </p:nvSpPr>
        <p:spPr>
          <a:xfrm rot="16200000">
            <a:off x="-814404" y="2317243"/>
            <a:ext cx="277559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4EA72E">
                    <a:lumMod val="75000"/>
                  </a:srgbClr>
                </a:solidFill>
                <a:effectLst/>
                <a:uLnTx/>
                <a:uFillTx/>
                <a:latin typeface="Aptos" panose="02110004020202020204"/>
                <a:ea typeface="+mn-ea"/>
                <a:cs typeface="+mn-cs"/>
              </a:rPr>
              <a:t>BUDGET 2040</a:t>
            </a:r>
            <a:endParaRPr kumimoji="0" lang="nl-NL" sz="1800" b="1" i="0" u="none" strike="noStrike" kern="1200" cap="none" spc="0" normalizeH="0" baseline="0" noProof="0">
              <a:ln>
                <a:noFill/>
              </a:ln>
              <a:solidFill>
                <a:srgbClr val="4EA72E">
                  <a:lumMod val="75000"/>
                </a:srgbClr>
              </a:solidFill>
              <a:effectLst/>
              <a:uLnTx/>
              <a:uFillTx/>
              <a:latin typeface="Aptos" panose="02110004020202020204"/>
              <a:ea typeface="+mn-ea"/>
              <a:cs typeface="+mn-cs"/>
            </a:endParaRPr>
          </a:p>
        </p:txBody>
      </p:sp>
      <p:sp>
        <p:nvSpPr>
          <p:cNvPr id="27" name="Tekstvak 26">
            <a:extLst>
              <a:ext uri="{FF2B5EF4-FFF2-40B4-BE49-F238E27FC236}">
                <a16:creationId xmlns:a16="http://schemas.microsoft.com/office/drawing/2014/main" id="{650179D9-8772-3A68-2088-DB9D60D8E2EB}"/>
              </a:ext>
            </a:extLst>
          </p:cNvPr>
          <p:cNvSpPr txBox="1"/>
          <p:nvPr/>
        </p:nvSpPr>
        <p:spPr>
          <a:xfrm rot="16200000">
            <a:off x="5826366" y="2226932"/>
            <a:ext cx="277559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4EA72E">
                    <a:lumMod val="75000"/>
                  </a:srgbClr>
                </a:solidFill>
                <a:effectLst/>
                <a:uLnTx/>
                <a:uFillTx/>
                <a:latin typeface="Aptos" panose="02110004020202020204"/>
                <a:ea typeface="+mn-ea"/>
                <a:cs typeface="+mn-cs"/>
              </a:rPr>
              <a:t>PLANNING 2040</a:t>
            </a:r>
            <a:endParaRPr kumimoji="0" lang="nl-NL" sz="1800" b="1" i="0" u="none" strike="noStrike" kern="1200" cap="none" spc="0" normalizeH="0" baseline="0" noProof="0">
              <a:ln>
                <a:noFill/>
              </a:ln>
              <a:solidFill>
                <a:srgbClr val="4EA72E">
                  <a:lumMod val="75000"/>
                </a:srgbClr>
              </a:solidFill>
              <a:effectLst/>
              <a:uLnTx/>
              <a:uFillTx/>
              <a:latin typeface="Aptos" panose="02110004020202020204"/>
              <a:ea typeface="+mn-ea"/>
              <a:cs typeface="+mn-cs"/>
            </a:endParaRPr>
          </a:p>
        </p:txBody>
      </p:sp>
      <p:sp>
        <p:nvSpPr>
          <p:cNvPr id="28" name="Tekstvak 27">
            <a:extLst>
              <a:ext uri="{FF2B5EF4-FFF2-40B4-BE49-F238E27FC236}">
                <a16:creationId xmlns:a16="http://schemas.microsoft.com/office/drawing/2014/main" id="{89B8E669-87D4-213F-6F4A-F29BF7309AB6}"/>
              </a:ext>
            </a:extLst>
          </p:cNvPr>
          <p:cNvSpPr txBox="1"/>
          <p:nvPr/>
        </p:nvSpPr>
        <p:spPr>
          <a:xfrm>
            <a:off x="4217594" y="92098"/>
            <a:ext cx="42365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2001A"/>
                </a:solidFill>
                <a:effectLst/>
                <a:uLnTx/>
                <a:uFillTx/>
                <a:latin typeface="Aptos" panose="02110004020202020204"/>
                <a:ea typeface="+mn-ea"/>
                <a:cs typeface="+mn-cs"/>
              </a:rPr>
              <a:t>Spatial Strategy Utrecht 2040</a:t>
            </a:r>
          </a:p>
        </p:txBody>
      </p:sp>
    </p:spTree>
    <p:extLst>
      <p:ext uri="{BB962C8B-B14F-4D97-AF65-F5344CB8AC3E}">
        <p14:creationId xmlns:p14="http://schemas.microsoft.com/office/powerpoint/2010/main" val="17377267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kstvak 27">
            <a:extLst>
              <a:ext uri="{FF2B5EF4-FFF2-40B4-BE49-F238E27FC236}">
                <a16:creationId xmlns:a16="http://schemas.microsoft.com/office/drawing/2014/main" id="{89B8E669-87D4-213F-6F4A-F29BF7309AB6}"/>
              </a:ext>
            </a:extLst>
          </p:cNvPr>
          <p:cNvSpPr txBox="1"/>
          <p:nvPr/>
        </p:nvSpPr>
        <p:spPr>
          <a:xfrm>
            <a:off x="4217594" y="92098"/>
            <a:ext cx="42365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E2001A"/>
                </a:solidFill>
                <a:effectLst/>
                <a:uLnTx/>
                <a:uFillTx/>
                <a:latin typeface="Aptos" panose="02110004020202020204"/>
                <a:ea typeface="+mn-ea"/>
                <a:cs typeface="+mn-cs"/>
              </a:rPr>
              <a:t>Spatial Strategy Utrecht 2040</a:t>
            </a:r>
          </a:p>
        </p:txBody>
      </p:sp>
      <p:graphicFrame>
        <p:nvGraphicFramePr>
          <p:cNvPr id="7" name="Tabel 3">
            <a:extLst>
              <a:ext uri="{FF2B5EF4-FFF2-40B4-BE49-F238E27FC236}">
                <a16:creationId xmlns:a16="http://schemas.microsoft.com/office/drawing/2014/main" id="{542AD47F-59A1-DA37-3842-B2F3E51F2C97}"/>
              </a:ext>
            </a:extLst>
          </p:cNvPr>
          <p:cNvGraphicFramePr>
            <a:graphicFrameLocks noGrp="1"/>
          </p:cNvGraphicFramePr>
          <p:nvPr/>
        </p:nvGraphicFramePr>
        <p:xfrm>
          <a:off x="624016" y="1218456"/>
          <a:ext cx="11448648" cy="5331790"/>
        </p:xfrm>
        <a:graphic>
          <a:graphicData uri="http://schemas.openxmlformats.org/drawingml/2006/table">
            <a:tbl>
              <a:tblPr firstRow="1" bandRow="1">
                <a:tableStyleId>{93296810-A885-4BE3-A3E7-6D5BEEA58F35}</a:tableStyleId>
              </a:tblPr>
              <a:tblGrid>
                <a:gridCol w="1049468">
                  <a:extLst>
                    <a:ext uri="{9D8B030D-6E8A-4147-A177-3AD203B41FA5}">
                      <a16:colId xmlns:a16="http://schemas.microsoft.com/office/drawing/2014/main" val="3132277621"/>
                    </a:ext>
                  </a:extLst>
                </a:gridCol>
                <a:gridCol w="2160240">
                  <a:extLst>
                    <a:ext uri="{9D8B030D-6E8A-4147-A177-3AD203B41FA5}">
                      <a16:colId xmlns:a16="http://schemas.microsoft.com/office/drawing/2014/main" val="4166999602"/>
                    </a:ext>
                  </a:extLst>
                </a:gridCol>
                <a:gridCol w="3534364">
                  <a:extLst>
                    <a:ext uri="{9D8B030D-6E8A-4147-A177-3AD203B41FA5}">
                      <a16:colId xmlns:a16="http://schemas.microsoft.com/office/drawing/2014/main" val="2747806972"/>
                    </a:ext>
                  </a:extLst>
                </a:gridCol>
                <a:gridCol w="4704576">
                  <a:extLst>
                    <a:ext uri="{9D8B030D-6E8A-4147-A177-3AD203B41FA5}">
                      <a16:colId xmlns:a16="http://schemas.microsoft.com/office/drawing/2014/main" val="121668448"/>
                    </a:ext>
                  </a:extLst>
                </a:gridCol>
              </a:tblGrid>
              <a:tr h="664459">
                <a:tc gridSpan="2">
                  <a:txBody>
                    <a:bodyPr/>
                    <a:lstStyle/>
                    <a:p>
                      <a:r>
                        <a:rPr lang="nl-NL"/>
                        <a:t>Norm</a:t>
                      </a:r>
                    </a:p>
                  </a:txBody>
                  <a:tcPr/>
                </a:tc>
                <a:tc hMerge="1">
                  <a:txBody>
                    <a:bodyPr/>
                    <a:lstStyle/>
                    <a:p>
                      <a:r>
                        <a:rPr lang="nl-NL"/>
                        <a:t>Norm</a:t>
                      </a:r>
                    </a:p>
                  </a:txBody>
                  <a:tcPr/>
                </a:tc>
                <a:tc>
                  <a:txBody>
                    <a:bodyPr/>
                    <a:lstStyle/>
                    <a:p>
                      <a:r>
                        <a:rPr lang="nl-NL" err="1"/>
                        <a:t>Aim</a:t>
                      </a:r>
                      <a:endParaRPr lang="nl-NL"/>
                    </a:p>
                  </a:txBody>
                  <a:tcPr/>
                </a:tc>
                <a:tc>
                  <a:txBody>
                    <a:bodyPr/>
                    <a:lstStyle/>
                    <a:p>
                      <a:r>
                        <a:rPr lang="nl-NL" err="1"/>
                        <a:t>Conditions</a:t>
                      </a:r>
                      <a:endParaRPr lang="nl-NL"/>
                    </a:p>
                  </a:txBody>
                  <a:tcPr/>
                </a:tc>
                <a:extLst>
                  <a:ext uri="{0D108BD9-81ED-4DB2-BD59-A6C34878D82A}">
                    <a16:rowId xmlns:a16="http://schemas.microsoft.com/office/drawing/2014/main" val="2524788556"/>
                  </a:ext>
                </a:extLst>
              </a:tr>
              <a:tr h="1445998">
                <a:tc>
                  <a:txBody>
                    <a:bodyPr/>
                    <a:lstStyle/>
                    <a:p>
                      <a:endParaRPr lang="nl-NL" b="1"/>
                    </a:p>
                  </a:txBody>
                  <a:tcPr>
                    <a:solidFill>
                      <a:schemeClr val="bg1"/>
                    </a:solidFill>
                  </a:tcPr>
                </a:tc>
                <a:tc>
                  <a:txBody>
                    <a:bodyPr/>
                    <a:lstStyle/>
                    <a:p>
                      <a:pPr marL="0" marR="0" lvl="0" indent="0" algn="l" defTabSz="914312" rtl="0" eaLnBrk="1" fontAlgn="auto" latinLnBrk="0" hangingPunct="1">
                        <a:lnSpc>
                          <a:spcPct val="100000"/>
                        </a:lnSpc>
                        <a:spcBef>
                          <a:spcPts val="0"/>
                        </a:spcBef>
                        <a:spcAft>
                          <a:spcPts val="0"/>
                        </a:spcAft>
                        <a:buClrTx/>
                        <a:buSzTx/>
                        <a:buFontTx/>
                        <a:buNone/>
                        <a:tabLst/>
                        <a:defRPr/>
                      </a:pPr>
                      <a:r>
                        <a:rPr lang="nl-NL" sz="1800" b="1">
                          <a:latin typeface="Calibri Light" panose="020F0302020204030204" pitchFamily="34" charset="0"/>
                          <a:cs typeface="Calibri Light" panose="020F0302020204030204" pitchFamily="34" charset="0"/>
                        </a:rPr>
                        <a:t>75 m</a:t>
                      </a:r>
                      <a:r>
                        <a:rPr lang="nl-NL" sz="1800" b="1" baseline="30000">
                          <a:latin typeface="Calibri Light" panose="020F0302020204030204" pitchFamily="34" charset="0"/>
                          <a:cs typeface="Calibri Light" panose="020F0302020204030204" pitchFamily="34" charset="0"/>
                        </a:rPr>
                        <a:t>2</a:t>
                      </a:r>
                      <a:r>
                        <a:rPr lang="nl-NL" sz="1800" b="1">
                          <a:latin typeface="Calibri Light" panose="020F0302020204030204" pitchFamily="34" charset="0"/>
                          <a:cs typeface="Calibri Light" panose="020F0302020204030204" pitchFamily="34" charset="0"/>
                        </a:rPr>
                        <a:t> of green </a:t>
                      </a:r>
                      <a:r>
                        <a:rPr lang="nl-NL" sz="1800" b="1" err="1">
                          <a:latin typeface="Calibri Light" panose="020F0302020204030204" pitchFamily="34" charset="0"/>
                          <a:cs typeface="Calibri Light" panose="020F0302020204030204" pitchFamily="34" charset="0"/>
                        </a:rPr>
                        <a:t>for</a:t>
                      </a:r>
                      <a:r>
                        <a:rPr lang="nl-NL" sz="1800" b="1">
                          <a:latin typeface="Calibri Light" panose="020F0302020204030204" pitchFamily="34" charset="0"/>
                          <a:cs typeface="Calibri Light" panose="020F0302020204030204" pitchFamily="34" charset="0"/>
                        </a:rPr>
                        <a:t> </a:t>
                      </a:r>
                      <a:r>
                        <a:rPr lang="nl-NL" sz="1800" b="1" err="1">
                          <a:latin typeface="Calibri Light" panose="020F0302020204030204" pitchFamily="34" charset="0"/>
                          <a:cs typeface="Calibri Light" panose="020F0302020204030204" pitchFamily="34" charset="0"/>
                        </a:rPr>
                        <a:t>every</a:t>
                      </a:r>
                      <a:r>
                        <a:rPr lang="nl-NL" sz="1800" b="1">
                          <a:latin typeface="Calibri Light" panose="020F0302020204030204" pitchFamily="34" charset="0"/>
                          <a:cs typeface="Calibri Light" panose="020F0302020204030204" pitchFamily="34" charset="0"/>
                        </a:rPr>
                        <a:t> </a:t>
                      </a:r>
                      <a:r>
                        <a:rPr lang="nl-NL" sz="1800" b="1" err="1">
                          <a:latin typeface="Calibri Light" panose="020F0302020204030204" pitchFamily="34" charset="0"/>
                          <a:cs typeface="Calibri Light" panose="020F0302020204030204" pitchFamily="34" charset="0"/>
                        </a:rPr>
                        <a:t>household</a:t>
                      </a:r>
                      <a:endParaRPr lang="nl-NL" sz="1800" b="1">
                        <a:latin typeface="Calibri Light" panose="020F0302020204030204" pitchFamily="34" charset="0"/>
                        <a:cs typeface="Calibri Light" panose="020F0302020204030204" pitchFamily="34" charset="0"/>
                      </a:endParaRPr>
                    </a:p>
                    <a:p>
                      <a:endParaRPr lang="nl-NL" b="1"/>
                    </a:p>
                  </a:txBody>
                  <a:tcPr anchor="ctr">
                    <a:solidFill>
                      <a:schemeClr val="accent6">
                        <a:lumMod val="20000"/>
                        <a:lumOff val="80000"/>
                      </a:schemeClr>
                    </a:solidFill>
                  </a:tcPr>
                </a:tc>
                <a:tc>
                  <a:txBody>
                    <a:bodyPr/>
                    <a:lstStyle/>
                    <a:p>
                      <a:r>
                        <a:rPr lang="nl-NL" sz="1800" err="1">
                          <a:latin typeface="Calibri Light" panose="020F0302020204030204" pitchFamily="34" charset="0"/>
                          <a:cs typeface="Calibri Light" panose="020F0302020204030204" pitchFamily="34" charset="0"/>
                        </a:rPr>
                        <a:t>Sufficient</a:t>
                      </a:r>
                      <a:r>
                        <a:rPr lang="nl-NL" sz="1800">
                          <a:latin typeface="Calibri Light" panose="020F0302020204030204" pitchFamily="34" charset="0"/>
                          <a:cs typeface="Calibri Light" panose="020F0302020204030204" pitchFamily="34" charset="0"/>
                        </a:rPr>
                        <a:t> green </a:t>
                      </a:r>
                      <a:r>
                        <a:rPr lang="nl-NL" sz="1800" err="1">
                          <a:latin typeface="Calibri Light" panose="020F0302020204030204" pitchFamily="34" charset="0"/>
                          <a:cs typeface="Calibri Light" panose="020F0302020204030204" pitchFamily="34" charset="0"/>
                        </a:rPr>
                        <a:t>infrastructure</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for</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recreation</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and</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biodiversity</a:t>
                      </a:r>
                      <a:r>
                        <a:rPr lang="nl-NL" sz="1800">
                          <a:latin typeface="Calibri Light" panose="020F0302020204030204" pitchFamily="34" charset="0"/>
                          <a:cs typeface="Calibri Light" panose="020F0302020204030204" pitchFamily="34" charset="0"/>
                        </a:rPr>
                        <a:t> </a:t>
                      </a:r>
                      <a:endParaRPr lang="nl-NL"/>
                    </a:p>
                  </a:txBody>
                  <a:tcPr anchor="ctr">
                    <a:solidFill>
                      <a:schemeClr val="bg1"/>
                    </a:solidFill>
                  </a:tcPr>
                </a:tc>
                <a:tc>
                  <a:txBody>
                    <a:bodyPr/>
                    <a:lstStyle/>
                    <a:p>
                      <a:pPr marL="285750" indent="-285750">
                        <a:spcBef>
                          <a:spcPts val="1200"/>
                        </a:spcBef>
                        <a:buFontTx/>
                        <a:buChar char="-"/>
                      </a:pPr>
                      <a:r>
                        <a:rPr lang="nl-NL" sz="1800">
                          <a:latin typeface="Calibri Light" panose="020F0302020204030204" pitchFamily="34" charset="0"/>
                          <a:cs typeface="Calibri Light" panose="020F0302020204030204" pitchFamily="34" charset="0"/>
                        </a:rPr>
                        <a:t>Public green </a:t>
                      </a:r>
                      <a:r>
                        <a:rPr lang="nl-NL" sz="1800" err="1">
                          <a:latin typeface="Calibri Light" panose="020F0302020204030204" pitchFamily="34" charset="0"/>
                          <a:cs typeface="Calibri Light" panose="020F0302020204030204" pitchFamily="34" charset="0"/>
                        </a:rPr>
                        <a:t>maintained</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by</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the</a:t>
                      </a:r>
                      <a:r>
                        <a:rPr lang="nl-NL" sz="1800">
                          <a:latin typeface="Calibri Light" panose="020F0302020204030204" pitchFamily="34" charset="0"/>
                          <a:cs typeface="Calibri Light" panose="020F0302020204030204" pitchFamily="34" charset="0"/>
                        </a:rPr>
                        <a:t> city</a:t>
                      </a:r>
                    </a:p>
                    <a:p>
                      <a:pPr marL="285750" indent="-285750">
                        <a:spcBef>
                          <a:spcPts val="1200"/>
                        </a:spcBef>
                        <a:buFontTx/>
                        <a:buChar char="-"/>
                      </a:pPr>
                      <a:r>
                        <a:rPr lang="nl-NL" sz="1800">
                          <a:latin typeface="Calibri Light" panose="020F0302020204030204" pitchFamily="34" charset="0"/>
                          <a:cs typeface="Calibri Light" panose="020F0302020204030204" pitchFamily="34" charset="0"/>
                        </a:rPr>
                        <a:t>[no qualitative indicator set]</a:t>
                      </a:r>
                    </a:p>
                  </a:txBody>
                  <a:tcPr anchor="ctr">
                    <a:solidFill>
                      <a:schemeClr val="accent6">
                        <a:lumMod val="20000"/>
                        <a:lumOff val="80000"/>
                      </a:schemeClr>
                    </a:solidFill>
                  </a:tcPr>
                </a:tc>
                <a:extLst>
                  <a:ext uri="{0D108BD9-81ED-4DB2-BD59-A6C34878D82A}">
                    <a16:rowId xmlns:a16="http://schemas.microsoft.com/office/drawing/2014/main" val="3260053448"/>
                  </a:ext>
                </a:extLst>
              </a:tr>
              <a:tr h="1605893">
                <a:tc>
                  <a:txBody>
                    <a:bodyPr/>
                    <a:lstStyle/>
                    <a:p>
                      <a:endParaRPr lang="nl-NL" b="1"/>
                    </a:p>
                  </a:txBody>
                  <a:tcPr>
                    <a:solidFill>
                      <a:schemeClr val="bg1"/>
                    </a:solidFill>
                  </a:tcPr>
                </a:tc>
                <a:tc>
                  <a:txBody>
                    <a:bodyPr/>
                    <a:lstStyle/>
                    <a:p>
                      <a:pPr marL="0" marR="0" lvl="0" indent="0" algn="l" defTabSz="914312" rtl="0" eaLnBrk="1" fontAlgn="auto" latinLnBrk="0" hangingPunct="1">
                        <a:lnSpc>
                          <a:spcPct val="100000"/>
                        </a:lnSpc>
                        <a:spcBef>
                          <a:spcPts val="0"/>
                        </a:spcBef>
                        <a:spcAft>
                          <a:spcPts val="0"/>
                        </a:spcAft>
                        <a:buClrTx/>
                        <a:buSzTx/>
                        <a:buFontTx/>
                        <a:buNone/>
                        <a:tabLst/>
                        <a:defRPr/>
                      </a:pPr>
                      <a:r>
                        <a:rPr lang="nl-NL" sz="1800" b="1">
                          <a:latin typeface="Calibri Light" panose="020F0302020204030204" pitchFamily="34" charset="0"/>
                          <a:cs typeface="Calibri Light" panose="020F0302020204030204" pitchFamily="34" charset="0"/>
                        </a:rPr>
                        <a:t>40% green in </a:t>
                      </a:r>
                      <a:r>
                        <a:rPr lang="nl-NL" sz="1800" b="1" err="1">
                          <a:latin typeface="Calibri Light" panose="020F0302020204030204" pitchFamily="34" charset="0"/>
                          <a:cs typeface="Calibri Light" panose="020F0302020204030204" pitchFamily="34" charset="0"/>
                        </a:rPr>
                        <a:t>every</a:t>
                      </a:r>
                      <a:endParaRPr lang="nl-NL" sz="1800" b="1">
                        <a:latin typeface="Calibri Light" panose="020F0302020204030204" pitchFamily="34" charset="0"/>
                        <a:cs typeface="Calibri Light" panose="020F0302020204030204" pitchFamily="34" charset="0"/>
                      </a:endParaRPr>
                    </a:p>
                    <a:p>
                      <a:pPr marL="0" marR="0" lvl="0" indent="0" algn="l" defTabSz="914312" rtl="0" eaLnBrk="1" fontAlgn="auto" latinLnBrk="0" hangingPunct="1">
                        <a:lnSpc>
                          <a:spcPct val="100000"/>
                        </a:lnSpc>
                        <a:spcBef>
                          <a:spcPts val="0"/>
                        </a:spcBef>
                        <a:spcAft>
                          <a:spcPts val="0"/>
                        </a:spcAft>
                        <a:buClrTx/>
                        <a:buSzTx/>
                        <a:buFontTx/>
                        <a:buNone/>
                        <a:tabLst/>
                        <a:defRPr/>
                      </a:pPr>
                      <a:r>
                        <a:rPr lang="nl-NL" sz="1800" b="1" err="1">
                          <a:latin typeface="Calibri Light" panose="020F0302020204030204" pitchFamily="34" charset="0"/>
                          <a:cs typeface="Calibri Light" panose="020F0302020204030204" pitchFamily="34" charset="0"/>
                        </a:rPr>
                        <a:t>neighourhood</a:t>
                      </a:r>
                      <a:r>
                        <a:rPr lang="nl-NL" sz="1800" b="1">
                          <a:latin typeface="Calibri Light" panose="020F0302020204030204" pitchFamily="34" charset="0"/>
                          <a:cs typeface="Calibri Light" panose="020F0302020204030204" pitchFamily="34" charset="0"/>
                        </a:rPr>
                        <a:t> </a:t>
                      </a:r>
                    </a:p>
                    <a:p>
                      <a:endParaRPr lang="nl-NL" b="1"/>
                    </a:p>
                  </a:txBody>
                  <a:tcPr anchor="ctr">
                    <a:solidFill>
                      <a:schemeClr val="bg1"/>
                    </a:solidFill>
                  </a:tcPr>
                </a:tc>
                <a:tc>
                  <a:txBody>
                    <a:bodyPr/>
                    <a:lstStyle/>
                    <a:p>
                      <a:r>
                        <a:rPr lang="nl-NL" sz="1800" err="1">
                          <a:latin typeface="Calibri Light" panose="020F0302020204030204" pitchFamily="34" charset="0"/>
                          <a:cs typeface="Calibri Light" panose="020F0302020204030204" pitchFamily="34" charset="0"/>
                        </a:rPr>
                        <a:t>To</a:t>
                      </a:r>
                      <a:r>
                        <a:rPr lang="nl-NL" sz="1800">
                          <a:latin typeface="Calibri Light" panose="020F0302020204030204" pitchFamily="34" charset="0"/>
                          <a:cs typeface="Calibri Light" panose="020F0302020204030204" pitchFamily="34" charset="0"/>
                        </a:rPr>
                        <a:t> counter </a:t>
                      </a:r>
                      <a:r>
                        <a:rPr lang="nl-NL" sz="1800" err="1">
                          <a:latin typeface="Calibri Light" panose="020F0302020204030204" pitchFamily="34" charset="0"/>
                          <a:cs typeface="Calibri Light" panose="020F0302020204030204" pitchFamily="34" charset="0"/>
                        </a:rPr>
                        <a:t>climate-effects</a:t>
                      </a:r>
                      <a:r>
                        <a:rPr lang="nl-NL" sz="1800">
                          <a:latin typeface="Calibri Light" panose="020F0302020204030204" pitchFamily="34" charset="0"/>
                          <a:cs typeface="Calibri Light" panose="020F0302020204030204" pitchFamily="34" charset="0"/>
                        </a:rPr>
                        <a:t> like heat stress, stormwater </a:t>
                      </a:r>
                      <a:r>
                        <a:rPr lang="nl-NL" sz="1800" err="1">
                          <a:latin typeface="Calibri Light" panose="020F0302020204030204" pitchFamily="34" charset="0"/>
                          <a:cs typeface="Calibri Light" panose="020F0302020204030204" pitchFamily="34" charset="0"/>
                        </a:rPr>
                        <a:t>runoff</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and</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for</a:t>
                      </a:r>
                      <a:r>
                        <a:rPr lang="nl-NL" sz="1800">
                          <a:latin typeface="Calibri Light" panose="020F0302020204030204" pitchFamily="34" charset="0"/>
                          <a:cs typeface="Calibri Light" panose="020F0302020204030204" pitchFamily="34" charset="0"/>
                        </a:rPr>
                        <a:t> water </a:t>
                      </a:r>
                      <a:r>
                        <a:rPr lang="nl-NL" sz="1800" err="1">
                          <a:latin typeface="Calibri Light" panose="020F0302020204030204" pitchFamily="34" charset="0"/>
                          <a:cs typeface="Calibri Light" panose="020F0302020204030204" pitchFamily="34" charset="0"/>
                        </a:rPr>
                        <a:t>retention</a:t>
                      </a:r>
                      <a:endParaRPr lang="nl-NL"/>
                    </a:p>
                  </a:txBody>
                  <a:tcPr anchor="ctr">
                    <a:solidFill>
                      <a:schemeClr val="accent6">
                        <a:lumMod val="20000"/>
                        <a:lumOff val="80000"/>
                      </a:schemeClr>
                    </a:solidFill>
                  </a:tcPr>
                </a:tc>
                <a:tc>
                  <a:txBody>
                    <a:bodyPr/>
                    <a:lstStyle/>
                    <a:p>
                      <a:r>
                        <a:rPr lang="nl-NL" sz="1800">
                          <a:latin typeface="Calibri Light" panose="020F0302020204030204" pitchFamily="34" charset="0"/>
                          <a:cs typeface="Calibri Light" panose="020F0302020204030204" pitchFamily="34" charset="0"/>
                        </a:rPr>
                        <a:t>Green as </a:t>
                      </a:r>
                      <a:r>
                        <a:rPr lang="nl-NL" sz="1800" err="1">
                          <a:latin typeface="Calibri Light" panose="020F0302020204030204" pitchFamily="34" charset="0"/>
                          <a:cs typeface="Calibri Light" panose="020F0302020204030204" pitchFamily="34" charset="0"/>
                        </a:rPr>
                        <a:t>much</a:t>
                      </a:r>
                      <a:r>
                        <a:rPr lang="nl-NL" sz="1800">
                          <a:latin typeface="Calibri Light" panose="020F0302020204030204" pitchFamily="34" charset="0"/>
                          <a:cs typeface="Calibri Light" panose="020F0302020204030204" pitchFamily="34" charset="0"/>
                        </a:rPr>
                        <a:t> as </a:t>
                      </a:r>
                      <a:r>
                        <a:rPr lang="nl-NL" sz="1800" err="1">
                          <a:latin typeface="Calibri Light" panose="020F0302020204030204" pitchFamily="34" charset="0"/>
                          <a:cs typeface="Calibri Light" panose="020F0302020204030204" pitchFamily="34" charset="0"/>
                        </a:rPr>
                        <a:t>possible</a:t>
                      </a:r>
                      <a:r>
                        <a:rPr lang="nl-NL" sz="1800">
                          <a:latin typeface="Calibri Light" panose="020F0302020204030204" pitchFamily="34" charset="0"/>
                          <a:cs typeface="Calibri Light" panose="020F0302020204030204" pitchFamily="34" charset="0"/>
                        </a:rPr>
                        <a:t> at </a:t>
                      </a:r>
                      <a:r>
                        <a:rPr lang="nl-NL" sz="1800" err="1">
                          <a:latin typeface="Calibri Light" panose="020F0302020204030204" pitchFamily="34" charset="0"/>
                          <a:cs typeface="Calibri Light" panose="020F0302020204030204" pitchFamily="34" charset="0"/>
                        </a:rPr>
                        <a:t>surface</a:t>
                      </a:r>
                      <a:r>
                        <a:rPr lang="nl-NL" sz="1800">
                          <a:latin typeface="Calibri Light" panose="020F0302020204030204" pitchFamily="34" charset="0"/>
                          <a:cs typeface="Calibri Light" panose="020F0302020204030204" pitchFamily="34" charset="0"/>
                        </a:rPr>
                        <a:t> level (as </a:t>
                      </a:r>
                      <a:r>
                        <a:rPr lang="nl-NL" sz="1800" err="1">
                          <a:latin typeface="Calibri Light" panose="020F0302020204030204" pitchFamily="34" charset="0"/>
                          <a:cs typeface="Calibri Light" panose="020F0302020204030204" pitchFamily="34" charset="0"/>
                        </a:rPr>
                        <a:t>an</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exception</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canopy</a:t>
                      </a:r>
                      <a:r>
                        <a:rPr lang="nl-NL" sz="1800">
                          <a:latin typeface="Calibri Light" panose="020F0302020204030204" pitchFamily="34" charset="0"/>
                          <a:cs typeface="Calibri Light" panose="020F0302020204030204" pitchFamily="34" charset="0"/>
                        </a:rPr>
                        <a:t> cover </a:t>
                      </a:r>
                      <a:r>
                        <a:rPr lang="nl-NL" sz="1800" err="1">
                          <a:latin typeface="Calibri Light" panose="020F0302020204030204" pitchFamily="34" charset="0"/>
                          <a:cs typeface="Calibri Light" panose="020F0302020204030204" pitchFamily="34" charset="0"/>
                        </a:rPr>
                        <a:t>can</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be</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added</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to</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the</a:t>
                      </a:r>
                      <a:r>
                        <a:rPr lang="nl-NL" sz="1800">
                          <a:latin typeface="Calibri Light" panose="020F0302020204030204" pitchFamily="34" charset="0"/>
                          <a:cs typeface="Calibri Light" panose="020F0302020204030204" pitchFamily="34" charset="0"/>
                        </a:rPr>
                        <a:t> </a:t>
                      </a:r>
                      <a:r>
                        <a:rPr lang="nl-NL" sz="1800" err="1">
                          <a:latin typeface="Calibri Light" panose="020F0302020204030204" pitchFamily="34" charset="0"/>
                          <a:cs typeface="Calibri Light" panose="020F0302020204030204" pitchFamily="34" charset="0"/>
                        </a:rPr>
                        <a:t>calculation</a:t>
                      </a:r>
                      <a:r>
                        <a:rPr lang="nl-NL" sz="1800">
                          <a:latin typeface="Calibri Light" panose="020F0302020204030204" pitchFamily="34" charset="0"/>
                          <a:cs typeface="Calibri Light" panose="020F0302020204030204" pitchFamily="34" charset="0"/>
                        </a:rPr>
                        <a:t>)</a:t>
                      </a:r>
                      <a:endParaRPr lang="nl-NL"/>
                    </a:p>
                  </a:txBody>
                  <a:tcPr anchor="ctr">
                    <a:solidFill>
                      <a:schemeClr val="bg1"/>
                    </a:solidFill>
                  </a:tcPr>
                </a:tc>
                <a:extLst>
                  <a:ext uri="{0D108BD9-81ED-4DB2-BD59-A6C34878D82A}">
                    <a16:rowId xmlns:a16="http://schemas.microsoft.com/office/drawing/2014/main" val="3395738555"/>
                  </a:ext>
                </a:extLst>
              </a:tr>
              <a:tr h="1230497">
                <a:tc>
                  <a:txBody>
                    <a:bodyPr/>
                    <a:lstStyle/>
                    <a:p>
                      <a:endParaRPr lang="nl-NL" b="1"/>
                    </a:p>
                  </a:txBody>
                  <a:tcPr>
                    <a:solidFill>
                      <a:schemeClr val="bg1"/>
                    </a:solidFill>
                  </a:tcPr>
                </a:tc>
                <a:tc>
                  <a:txBody>
                    <a:bodyPr/>
                    <a:lstStyle/>
                    <a:p>
                      <a:r>
                        <a:rPr lang="nl-NL" sz="1800" b="1" kern="1200">
                          <a:solidFill>
                            <a:schemeClr val="dk1"/>
                          </a:solidFill>
                          <a:latin typeface="Calibri Light" panose="020F0302020204030204" pitchFamily="34" charset="0"/>
                          <a:ea typeface="+mn-ea"/>
                          <a:cs typeface="Calibri Light" panose="020F0302020204030204" pitchFamily="34" charset="0"/>
                        </a:rPr>
                        <a:t>Maximum </a:t>
                      </a:r>
                      <a:r>
                        <a:rPr lang="nl-NL" sz="1800" b="1" kern="1200" err="1">
                          <a:solidFill>
                            <a:schemeClr val="dk1"/>
                          </a:solidFill>
                          <a:latin typeface="Calibri Light" panose="020F0302020204030204" pitchFamily="34" charset="0"/>
                          <a:ea typeface="+mn-ea"/>
                          <a:cs typeface="Calibri Light" panose="020F0302020204030204" pitchFamily="34" charset="0"/>
                        </a:rPr>
                        <a:t>distance</a:t>
                      </a:r>
                      <a:r>
                        <a:rPr lang="nl-NL" sz="1800" b="1" kern="1200">
                          <a:solidFill>
                            <a:schemeClr val="dk1"/>
                          </a:solidFill>
                          <a:latin typeface="Calibri Light" panose="020F0302020204030204" pitchFamily="34" charset="0"/>
                          <a:ea typeface="+mn-ea"/>
                          <a:cs typeface="Calibri Light" panose="020F0302020204030204" pitchFamily="34" charset="0"/>
                        </a:rPr>
                        <a:t> </a:t>
                      </a:r>
                      <a:r>
                        <a:rPr lang="nl-NL" sz="1800" b="1" kern="1200" err="1">
                          <a:solidFill>
                            <a:schemeClr val="dk1"/>
                          </a:solidFill>
                          <a:latin typeface="Calibri Light" panose="020F0302020204030204" pitchFamily="34" charset="0"/>
                          <a:ea typeface="+mn-ea"/>
                          <a:cs typeface="Calibri Light" panose="020F0302020204030204" pitchFamily="34" charset="0"/>
                        </a:rPr>
                        <a:t>to</a:t>
                      </a:r>
                      <a:r>
                        <a:rPr lang="nl-NL" sz="1800" b="1" kern="1200">
                          <a:solidFill>
                            <a:schemeClr val="dk1"/>
                          </a:solidFill>
                          <a:latin typeface="Calibri Light" panose="020F0302020204030204" pitchFamily="34" charset="0"/>
                          <a:ea typeface="+mn-ea"/>
                          <a:cs typeface="Calibri Light" panose="020F0302020204030204" pitchFamily="34" charset="0"/>
                        </a:rPr>
                        <a:t> green </a:t>
                      </a:r>
                      <a:r>
                        <a:rPr lang="nl-NL" sz="1800" b="1" kern="1200" err="1">
                          <a:solidFill>
                            <a:schemeClr val="dk1"/>
                          </a:solidFill>
                          <a:latin typeface="Calibri Light" panose="020F0302020204030204" pitchFamily="34" charset="0"/>
                          <a:ea typeface="+mn-ea"/>
                          <a:cs typeface="Calibri Light" panose="020F0302020204030204" pitchFamily="34" charset="0"/>
                        </a:rPr>
                        <a:t>with</a:t>
                      </a:r>
                      <a:r>
                        <a:rPr lang="nl-NL" sz="1800" b="1" kern="1200">
                          <a:solidFill>
                            <a:schemeClr val="dk1"/>
                          </a:solidFill>
                          <a:latin typeface="Calibri Light" panose="020F0302020204030204" pitchFamily="34" charset="0"/>
                          <a:ea typeface="+mn-ea"/>
                          <a:cs typeface="Calibri Light" panose="020F0302020204030204" pitchFamily="34" charset="0"/>
                        </a:rPr>
                        <a:t> a </a:t>
                      </a:r>
                      <a:r>
                        <a:rPr lang="nl-NL" sz="1800" b="1" kern="1200" err="1">
                          <a:solidFill>
                            <a:schemeClr val="dk1"/>
                          </a:solidFill>
                          <a:latin typeface="Calibri Light" panose="020F0302020204030204" pitchFamily="34" charset="0"/>
                          <a:ea typeface="+mn-ea"/>
                          <a:cs typeface="Calibri Light" panose="020F0302020204030204" pitchFamily="34" charset="0"/>
                        </a:rPr>
                        <a:t>function</a:t>
                      </a:r>
                      <a:r>
                        <a:rPr lang="nl-NL" sz="1800" b="1" kern="1200">
                          <a:solidFill>
                            <a:schemeClr val="dk1"/>
                          </a:solidFill>
                          <a:latin typeface="Calibri Light" panose="020F0302020204030204" pitchFamily="34" charset="0"/>
                          <a:ea typeface="+mn-ea"/>
                          <a:cs typeface="Calibri Light" panose="020F0302020204030204" pitchFamily="34" charset="0"/>
                        </a:rPr>
                        <a:t> </a:t>
                      </a:r>
                      <a:r>
                        <a:rPr lang="nl-NL" sz="1800" b="1" kern="1200" err="1">
                          <a:solidFill>
                            <a:schemeClr val="dk1"/>
                          </a:solidFill>
                          <a:latin typeface="Calibri Light" panose="020F0302020204030204" pitchFamily="34" charset="0"/>
                          <a:ea typeface="+mn-ea"/>
                          <a:cs typeface="Calibri Light" panose="020F0302020204030204" pitchFamily="34" charset="0"/>
                        </a:rPr>
                        <a:t>to</a:t>
                      </a:r>
                      <a:r>
                        <a:rPr lang="nl-NL" sz="1800" b="1" kern="1200">
                          <a:solidFill>
                            <a:schemeClr val="dk1"/>
                          </a:solidFill>
                          <a:latin typeface="Calibri Light" panose="020F0302020204030204" pitchFamily="34" charset="0"/>
                          <a:ea typeface="+mn-ea"/>
                          <a:cs typeface="Calibri Light" panose="020F0302020204030204" pitchFamily="34" charset="0"/>
                        </a:rPr>
                        <a:t> </a:t>
                      </a:r>
                      <a:r>
                        <a:rPr lang="nl-NL" sz="1800" b="1" kern="1200" err="1">
                          <a:solidFill>
                            <a:schemeClr val="dk1"/>
                          </a:solidFill>
                          <a:latin typeface="Calibri Light" panose="020F0302020204030204" pitchFamily="34" charset="0"/>
                          <a:ea typeface="+mn-ea"/>
                          <a:cs typeface="Calibri Light" panose="020F0302020204030204" pitchFamily="34" charset="0"/>
                        </a:rPr>
                        <a:t>play</a:t>
                      </a:r>
                      <a:r>
                        <a:rPr lang="nl-NL" sz="1800" b="1" kern="1200">
                          <a:solidFill>
                            <a:schemeClr val="dk1"/>
                          </a:solidFill>
                          <a:latin typeface="Calibri Light" panose="020F0302020204030204" pitchFamily="34" charset="0"/>
                          <a:ea typeface="+mn-ea"/>
                          <a:cs typeface="Calibri Light" panose="020F0302020204030204" pitchFamily="34" charset="0"/>
                        </a:rPr>
                        <a:t>, sport, relax or </a:t>
                      </a:r>
                      <a:r>
                        <a:rPr lang="nl-NL" sz="1800" b="1" kern="1200" err="1">
                          <a:solidFill>
                            <a:schemeClr val="dk1"/>
                          </a:solidFill>
                          <a:latin typeface="Calibri Light" panose="020F0302020204030204" pitchFamily="34" charset="0"/>
                          <a:ea typeface="+mn-ea"/>
                          <a:cs typeface="Calibri Light" panose="020F0302020204030204" pitchFamily="34" charset="0"/>
                        </a:rPr>
                        <a:t>other</a:t>
                      </a:r>
                      <a:r>
                        <a:rPr lang="nl-NL" sz="1800" b="1" kern="1200">
                          <a:solidFill>
                            <a:schemeClr val="dk1"/>
                          </a:solidFill>
                          <a:latin typeface="Calibri Light" panose="020F0302020204030204" pitchFamily="34" charset="0"/>
                          <a:ea typeface="+mn-ea"/>
                          <a:cs typeface="Calibri Light" panose="020F0302020204030204" pitchFamily="34" charset="0"/>
                        </a:rPr>
                        <a:t> </a:t>
                      </a:r>
                      <a:r>
                        <a:rPr lang="nl-NL" sz="1800" b="1" kern="1200" err="1">
                          <a:solidFill>
                            <a:schemeClr val="dk1"/>
                          </a:solidFill>
                          <a:latin typeface="Calibri Light" panose="020F0302020204030204" pitchFamily="34" charset="0"/>
                          <a:ea typeface="+mn-ea"/>
                          <a:cs typeface="Calibri Light" panose="020F0302020204030204" pitchFamily="34" charset="0"/>
                        </a:rPr>
                        <a:t>uses</a:t>
                      </a:r>
                      <a:endParaRPr lang="nl-NL" sz="1800" b="1" kern="1200">
                        <a:solidFill>
                          <a:schemeClr val="dk1"/>
                        </a:solidFill>
                        <a:latin typeface="Calibri Light" panose="020F0302020204030204" pitchFamily="34" charset="0"/>
                        <a:ea typeface="+mn-ea"/>
                        <a:cs typeface="Calibri Light" panose="020F0302020204030204" pitchFamily="34" charset="0"/>
                      </a:endParaRPr>
                    </a:p>
                  </a:txBody>
                  <a:tcPr anchor="ctr">
                    <a:solidFill>
                      <a:schemeClr val="accent6">
                        <a:lumMod val="20000"/>
                        <a:lumOff val="80000"/>
                      </a:schemeClr>
                    </a:solidFill>
                  </a:tcPr>
                </a:tc>
                <a:tc>
                  <a:txBody>
                    <a:bodyPr/>
                    <a:lstStyle/>
                    <a:p>
                      <a:r>
                        <a:rPr lang="nl-NL" sz="1800" kern="1200" err="1">
                          <a:solidFill>
                            <a:schemeClr val="dk1"/>
                          </a:solidFill>
                          <a:latin typeface="Calibri Light" panose="020F0302020204030204" pitchFamily="34" charset="0"/>
                          <a:ea typeface="+mn-ea"/>
                          <a:cs typeface="Calibri Light" panose="020F0302020204030204" pitchFamily="34" charset="0"/>
                        </a:rPr>
                        <a:t>Proximity</a:t>
                      </a:r>
                      <a:r>
                        <a:rPr lang="nl-NL" sz="1800" kern="1200">
                          <a:solidFill>
                            <a:schemeClr val="dk1"/>
                          </a:solidFill>
                          <a:latin typeface="Calibri Light" panose="020F0302020204030204" pitchFamily="34" charset="0"/>
                          <a:ea typeface="+mn-ea"/>
                          <a:cs typeface="Calibri Light" panose="020F0302020204030204" pitchFamily="34" charset="0"/>
                        </a:rPr>
                        <a:t> </a:t>
                      </a:r>
                      <a:r>
                        <a:rPr lang="nl-NL" sz="1800" kern="1200" err="1">
                          <a:solidFill>
                            <a:schemeClr val="dk1"/>
                          </a:solidFill>
                          <a:latin typeface="Calibri Light" panose="020F0302020204030204" pitchFamily="34" charset="0"/>
                          <a:ea typeface="+mn-ea"/>
                          <a:cs typeface="Calibri Light" panose="020F0302020204030204" pitchFamily="34" charset="0"/>
                        </a:rPr>
                        <a:t>to</a:t>
                      </a:r>
                      <a:r>
                        <a:rPr lang="nl-NL" sz="1800" kern="1200">
                          <a:solidFill>
                            <a:schemeClr val="dk1"/>
                          </a:solidFill>
                          <a:latin typeface="Calibri Light" panose="020F0302020204030204" pitchFamily="34" charset="0"/>
                          <a:ea typeface="+mn-ea"/>
                          <a:cs typeface="Calibri Light" panose="020F0302020204030204" pitchFamily="34" charset="0"/>
                        </a:rPr>
                        <a:t> green, </a:t>
                      </a:r>
                      <a:r>
                        <a:rPr lang="nl-NL" sz="1800" kern="1200" err="1">
                          <a:solidFill>
                            <a:schemeClr val="dk1"/>
                          </a:solidFill>
                          <a:latin typeface="Calibri Light" panose="020F0302020204030204" pitchFamily="34" charset="0"/>
                          <a:ea typeface="+mn-ea"/>
                          <a:cs typeface="Calibri Light" panose="020F0302020204030204" pitchFamily="34" charset="0"/>
                        </a:rPr>
                        <a:t>accesible</a:t>
                      </a:r>
                      <a:r>
                        <a:rPr lang="nl-NL" sz="1800" kern="1200">
                          <a:solidFill>
                            <a:schemeClr val="dk1"/>
                          </a:solidFill>
                          <a:latin typeface="Calibri Light" panose="020F0302020204030204" pitchFamily="34" charset="0"/>
                          <a:ea typeface="+mn-ea"/>
                          <a:cs typeface="Calibri Light" panose="020F0302020204030204" pitchFamily="34" charset="0"/>
                        </a:rPr>
                        <a:t> </a:t>
                      </a:r>
                      <a:r>
                        <a:rPr lang="nl-NL" sz="1800" kern="1200" err="1">
                          <a:solidFill>
                            <a:schemeClr val="dk1"/>
                          </a:solidFill>
                          <a:latin typeface="Calibri Light" panose="020F0302020204030204" pitchFamily="34" charset="0"/>
                          <a:ea typeface="+mn-ea"/>
                          <a:cs typeface="Calibri Light" panose="020F0302020204030204" pitchFamily="34" charset="0"/>
                        </a:rPr>
                        <a:t>for</a:t>
                      </a:r>
                      <a:r>
                        <a:rPr lang="nl-NL" sz="1800" kern="1200">
                          <a:solidFill>
                            <a:schemeClr val="dk1"/>
                          </a:solidFill>
                          <a:latin typeface="Calibri Light" panose="020F0302020204030204" pitchFamily="34" charset="0"/>
                          <a:ea typeface="+mn-ea"/>
                          <a:cs typeface="Calibri Light" panose="020F0302020204030204" pitchFamily="34" charset="0"/>
                        </a:rPr>
                        <a:t> </a:t>
                      </a:r>
                      <a:r>
                        <a:rPr lang="nl-NL" sz="1800" kern="1200" err="1">
                          <a:solidFill>
                            <a:schemeClr val="dk1"/>
                          </a:solidFill>
                          <a:latin typeface="Calibri Light" panose="020F0302020204030204" pitchFamily="34" charset="0"/>
                          <a:ea typeface="+mn-ea"/>
                          <a:cs typeface="Calibri Light" panose="020F0302020204030204" pitchFamily="34" charset="0"/>
                        </a:rPr>
                        <a:t>all</a:t>
                      </a:r>
                      <a:endParaRPr lang="nl-NL" sz="1800" kern="1200">
                        <a:solidFill>
                          <a:schemeClr val="dk1"/>
                        </a:solidFill>
                        <a:latin typeface="Calibri Light" panose="020F0302020204030204" pitchFamily="34" charset="0"/>
                        <a:ea typeface="+mn-ea"/>
                        <a:cs typeface="Calibri Light" panose="020F0302020204030204" pitchFamily="34" charset="0"/>
                      </a:endParaRPr>
                    </a:p>
                  </a:txBody>
                  <a:tcPr anchor="ctr">
                    <a:solidFill>
                      <a:schemeClr val="bg1"/>
                    </a:solidFill>
                  </a:tcPr>
                </a:tc>
                <a:tc>
                  <a:txBody>
                    <a:bodyPr/>
                    <a:lstStyle/>
                    <a:p>
                      <a:pPr>
                        <a:spcBef>
                          <a:spcPts val="1200"/>
                        </a:spcBef>
                      </a:pPr>
                      <a:r>
                        <a:rPr lang="nl-NL" sz="1800" kern="1200">
                          <a:solidFill>
                            <a:schemeClr val="dk1"/>
                          </a:solidFill>
                          <a:latin typeface="Calibri Light" panose="020F0302020204030204" pitchFamily="34" charset="0"/>
                          <a:ea typeface="+mn-ea"/>
                          <a:cs typeface="Calibri Light" panose="020F0302020204030204" pitchFamily="34" charset="0"/>
                        </a:rPr>
                        <a:t>Real </a:t>
                      </a:r>
                      <a:r>
                        <a:rPr lang="nl-NL" sz="1800" kern="1200" err="1">
                          <a:solidFill>
                            <a:schemeClr val="dk1"/>
                          </a:solidFill>
                          <a:latin typeface="Calibri Light" panose="020F0302020204030204" pitchFamily="34" charset="0"/>
                          <a:ea typeface="+mn-ea"/>
                          <a:cs typeface="Calibri Light" panose="020F0302020204030204" pitchFamily="34" charset="0"/>
                        </a:rPr>
                        <a:t>distance</a:t>
                      </a:r>
                      <a:r>
                        <a:rPr lang="nl-NL" sz="1800" kern="1200">
                          <a:solidFill>
                            <a:schemeClr val="dk1"/>
                          </a:solidFill>
                          <a:latin typeface="Calibri Light" panose="020F0302020204030204" pitchFamily="34" charset="0"/>
                          <a:ea typeface="+mn-ea"/>
                          <a:cs typeface="Calibri Light" panose="020F0302020204030204" pitchFamily="34" charset="0"/>
                        </a:rPr>
                        <a:t> </a:t>
                      </a:r>
                      <a:r>
                        <a:rPr lang="nl-NL" sz="1800" kern="1200" err="1">
                          <a:solidFill>
                            <a:schemeClr val="dk1"/>
                          </a:solidFill>
                          <a:latin typeface="Calibri Light" panose="020F0302020204030204" pitchFamily="34" charset="0"/>
                          <a:ea typeface="+mn-ea"/>
                          <a:cs typeface="Calibri Light" panose="020F0302020204030204" pitchFamily="34" charset="0"/>
                        </a:rPr>
                        <a:t>to</a:t>
                      </a:r>
                      <a:r>
                        <a:rPr lang="nl-NL" sz="1800" kern="1200">
                          <a:solidFill>
                            <a:schemeClr val="dk1"/>
                          </a:solidFill>
                          <a:latin typeface="Calibri Light" panose="020F0302020204030204" pitchFamily="34" charset="0"/>
                          <a:ea typeface="+mn-ea"/>
                          <a:cs typeface="Calibri Light" panose="020F0302020204030204" pitchFamily="34" charset="0"/>
                        </a:rPr>
                        <a:t> park </a:t>
                      </a:r>
                      <a:r>
                        <a:rPr lang="nl-NL" sz="1800" kern="1200" err="1">
                          <a:solidFill>
                            <a:schemeClr val="dk1"/>
                          </a:solidFill>
                          <a:latin typeface="Calibri Light" panose="020F0302020204030204" pitchFamily="34" charset="0"/>
                          <a:ea typeface="+mn-ea"/>
                          <a:cs typeface="Calibri Light" panose="020F0302020204030204" pitchFamily="34" charset="0"/>
                        </a:rPr>
                        <a:t>entrances</a:t>
                      </a:r>
                      <a:r>
                        <a:rPr lang="nl-NL" sz="1800" kern="1200">
                          <a:solidFill>
                            <a:schemeClr val="dk1"/>
                          </a:solidFill>
                          <a:latin typeface="Calibri Light" panose="020F0302020204030204" pitchFamily="34" charset="0"/>
                          <a:ea typeface="+mn-ea"/>
                          <a:cs typeface="Calibri Light" panose="020F0302020204030204" pitchFamily="34" charset="0"/>
                        </a:rPr>
                        <a:t> (</a:t>
                      </a:r>
                      <a:r>
                        <a:rPr lang="nl-NL" sz="1800" kern="1200" err="1">
                          <a:solidFill>
                            <a:schemeClr val="dk1"/>
                          </a:solidFill>
                          <a:latin typeface="Calibri Light" panose="020F0302020204030204" pitchFamily="34" charset="0"/>
                          <a:ea typeface="+mn-ea"/>
                          <a:cs typeface="Calibri Light" panose="020F0302020204030204" pitchFamily="34" charset="0"/>
                        </a:rPr>
                        <a:t>not</a:t>
                      </a:r>
                      <a:r>
                        <a:rPr lang="nl-NL" sz="1800" kern="1200">
                          <a:solidFill>
                            <a:schemeClr val="dk1"/>
                          </a:solidFill>
                          <a:latin typeface="Calibri Light" panose="020F0302020204030204" pitchFamily="34" charset="0"/>
                          <a:ea typeface="+mn-ea"/>
                          <a:cs typeface="Calibri Light" panose="020F0302020204030204" pitchFamily="34" charset="0"/>
                        </a:rPr>
                        <a:t> as </a:t>
                      </a:r>
                      <a:r>
                        <a:rPr lang="nl-NL" sz="1800" kern="1200" err="1">
                          <a:solidFill>
                            <a:schemeClr val="dk1"/>
                          </a:solidFill>
                          <a:latin typeface="Calibri Light" panose="020F0302020204030204" pitchFamily="34" charset="0"/>
                          <a:ea typeface="+mn-ea"/>
                          <a:cs typeface="Calibri Light" panose="020F0302020204030204" pitchFamily="34" charset="0"/>
                        </a:rPr>
                        <a:t>the</a:t>
                      </a:r>
                      <a:r>
                        <a:rPr lang="nl-NL" sz="1800" kern="1200">
                          <a:solidFill>
                            <a:schemeClr val="dk1"/>
                          </a:solidFill>
                          <a:latin typeface="Calibri Light" panose="020F0302020204030204" pitchFamily="34" charset="0"/>
                          <a:ea typeface="+mn-ea"/>
                          <a:cs typeface="Calibri Light" panose="020F0302020204030204" pitchFamily="34" charset="0"/>
                        </a:rPr>
                        <a:t> </a:t>
                      </a:r>
                      <a:r>
                        <a:rPr lang="nl-NL" sz="1800" kern="1200" err="1">
                          <a:solidFill>
                            <a:schemeClr val="dk1"/>
                          </a:solidFill>
                          <a:latin typeface="Calibri Light" panose="020F0302020204030204" pitchFamily="34" charset="0"/>
                          <a:ea typeface="+mn-ea"/>
                          <a:cs typeface="Calibri Light" panose="020F0302020204030204" pitchFamily="34" charset="0"/>
                        </a:rPr>
                        <a:t>crow</a:t>
                      </a:r>
                      <a:r>
                        <a:rPr lang="nl-NL" sz="1800" kern="1200">
                          <a:solidFill>
                            <a:schemeClr val="dk1"/>
                          </a:solidFill>
                          <a:latin typeface="Calibri Light" panose="020F0302020204030204" pitchFamily="34" charset="0"/>
                          <a:ea typeface="+mn-ea"/>
                          <a:cs typeface="Calibri Light" panose="020F0302020204030204" pitchFamily="34" charset="0"/>
                        </a:rPr>
                        <a:t> </a:t>
                      </a:r>
                      <a:r>
                        <a:rPr lang="nl-NL" sz="1800" kern="1200" err="1">
                          <a:solidFill>
                            <a:schemeClr val="dk1"/>
                          </a:solidFill>
                          <a:latin typeface="Calibri Light" panose="020F0302020204030204" pitchFamily="34" charset="0"/>
                          <a:ea typeface="+mn-ea"/>
                          <a:cs typeface="Calibri Light" panose="020F0302020204030204" pitchFamily="34" charset="0"/>
                        </a:rPr>
                        <a:t>flies</a:t>
                      </a:r>
                      <a:r>
                        <a:rPr lang="nl-NL" sz="1800" kern="1200">
                          <a:solidFill>
                            <a:schemeClr val="dk1"/>
                          </a:solidFill>
                          <a:latin typeface="Calibri Light" panose="020F0302020204030204" pitchFamily="34" charset="0"/>
                          <a:ea typeface="+mn-ea"/>
                          <a:cs typeface="Calibri Light" panose="020F0302020204030204" pitchFamily="34" charset="0"/>
                        </a:rPr>
                        <a:t>)</a:t>
                      </a:r>
                    </a:p>
                    <a:p>
                      <a:pPr>
                        <a:spcBef>
                          <a:spcPts val="1200"/>
                        </a:spcBef>
                      </a:pPr>
                      <a:r>
                        <a:rPr lang="nl-NL" sz="1800" kern="1200">
                          <a:solidFill>
                            <a:schemeClr val="dk1"/>
                          </a:solidFill>
                          <a:latin typeface="Calibri Light" panose="020F0302020204030204" pitchFamily="34" charset="0"/>
                          <a:ea typeface="+mn-ea"/>
                          <a:cs typeface="Calibri Light" panose="020F0302020204030204" pitchFamily="34" charset="0"/>
                        </a:rPr>
                        <a:t>The </a:t>
                      </a:r>
                      <a:r>
                        <a:rPr lang="nl-NL" sz="1800" kern="1200" err="1">
                          <a:solidFill>
                            <a:schemeClr val="dk1"/>
                          </a:solidFill>
                          <a:latin typeface="Calibri Light" panose="020F0302020204030204" pitchFamily="34" charset="0"/>
                          <a:ea typeface="+mn-ea"/>
                          <a:cs typeface="Calibri Light" panose="020F0302020204030204" pitchFamily="34" charset="0"/>
                        </a:rPr>
                        <a:t>distance</a:t>
                      </a:r>
                      <a:r>
                        <a:rPr lang="nl-NL" sz="1800" kern="1200">
                          <a:solidFill>
                            <a:schemeClr val="dk1"/>
                          </a:solidFill>
                          <a:latin typeface="Calibri Light" panose="020F0302020204030204" pitchFamily="34" charset="0"/>
                          <a:ea typeface="+mn-ea"/>
                          <a:cs typeface="Calibri Light" panose="020F0302020204030204" pitchFamily="34" charset="0"/>
                        </a:rPr>
                        <a:t> </a:t>
                      </a:r>
                      <a:r>
                        <a:rPr lang="nl-NL" sz="1800" kern="1200" err="1">
                          <a:solidFill>
                            <a:schemeClr val="dk1"/>
                          </a:solidFill>
                          <a:latin typeface="Calibri Light" panose="020F0302020204030204" pitchFamily="34" charset="0"/>
                          <a:ea typeface="+mn-ea"/>
                          <a:cs typeface="Calibri Light" panose="020F0302020204030204" pitchFamily="34" charset="0"/>
                        </a:rPr>
                        <a:t>depends</a:t>
                      </a:r>
                      <a:r>
                        <a:rPr lang="nl-NL" sz="1800" kern="1200">
                          <a:solidFill>
                            <a:schemeClr val="dk1"/>
                          </a:solidFill>
                          <a:latin typeface="Calibri Light" panose="020F0302020204030204" pitchFamily="34" charset="0"/>
                          <a:ea typeface="+mn-ea"/>
                          <a:cs typeface="Calibri Light" panose="020F0302020204030204" pitchFamily="34" charset="0"/>
                        </a:rPr>
                        <a:t> of </a:t>
                      </a:r>
                      <a:r>
                        <a:rPr lang="nl-NL" sz="1800" kern="1200" err="1">
                          <a:solidFill>
                            <a:schemeClr val="dk1"/>
                          </a:solidFill>
                          <a:latin typeface="Calibri Light" panose="020F0302020204030204" pitchFamily="34" charset="0"/>
                          <a:ea typeface="+mn-ea"/>
                          <a:cs typeface="Calibri Light" panose="020F0302020204030204" pitchFamily="34" charset="0"/>
                        </a:rPr>
                        <a:t>the</a:t>
                      </a:r>
                      <a:r>
                        <a:rPr lang="nl-NL" sz="1800" kern="1200">
                          <a:solidFill>
                            <a:schemeClr val="dk1"/>
                          </a:solidFill>
                          <a:latin typeface="Calibri Light" panose="020F0302020204030204" pitchFamily="34" charset="0"/>
                          <a:ea typeface="+mn-ea"/>
                          <a:cs typeface="Calibri Light" panose="020F0302020204030204" pitchFamily="34" charset="0"/>
                        </a:rPr>
                        <a:t> level of </a:t>
                      </a:r>
                      <a:r>
                        <a:rPr lang="nl-NL" sz="1800" kern="1200" err="1">
                          <a:solidFill>
                            <a:schemeClr val="dk1"/>
                          </a:solidFill>
                          <a:latin typeface="Calibri Light" panose="020F0302020204030204" pitchFamily="34" charset="0"/>
                          <a:ea typeface="+mn-ea"/>
                          <a:cs typeface="Calibri Light" panose="020F0302020204030204" pitchFamily="34" charset="0"/>
                        </a:rPr>
                        <a:t>functionality</a:t>
                      </a:r>
                      <a:r>
                        <a:rPr lang="nl-NL" sz="1800" kern="1200">
                          <a:solidFill>
                            <a:schemeClr val="dk1"/>
                          </a:solidFill>
                          <a:latin typeface="Calibri Light" panose="020F0302020204030204" pitchFamily="34" charset="0"/>
                          <a:ea typeface="+mn-ea"/>
                          <a:cs typeface="Calibri Light" panose="020F0302020204030204" pitchFamily="34" charset="0"/>
                        </a:rPr>
                        <a:t> (</a:t>
                      </a:r>
                      <a:r>
                        <a:rPr lang="nl-NL" sz="1800" kern="1200" err="1">
                          <a:solidFill>
                            <a:schemeClr val="dk1"/>
                          </a:solidFill>
                          <a:latin typeface="Calibri Light" panose="020F0302020204030204" pitchFamily="34" charset="0"/>
                          <a:ea typeface="+mn-ea"/>
                          <a:cs typeface="Calibri Light" panose="020F0302020204030204" pitchFamily="34" charset="0"/>
                        </a:rPr>
                        <a:t>neighbourhoodplayground</a:t>
                      </a:r>
                      <a:r>
                        <a:rPr lang="nl-NL" sz="1800" kern="1200">
                          <a:solidFill>
                            <a:schemeClr val="dk1"/>
                          </a:solidFill>
                          <a:latin typeface="Calibri Light" panose="020F0302020204030204" pitchFamily="34" charset="0"/>
                          <a:ea typeface="+mn-ea"/>
                          <a:cs typeface="Calibri Light" panose="020F0302020204030204" pitchFamily="34" charset="0"/>
                        </a:rPr>
                        <a:t> versus </a:t>
                      </a:r>
                      <a:r>
                        <a:rPr lang="nl-NL" sz="1800" kern="1200" err="1">
                          <a:solidFill>
                            <a:schemeClr val="dk1"/>
                          </a:solidFill>
                          <a:latin typeface="Calibri Light" panose="020F0302020204030204" pitchFamily="34" charset="0"/>
                          <a:ea typeface="+mn-ea"/>
                          <a:cs typeface="Calibri Light" panose="020F0302020204030204" pitchFamily="34" charset="0"/>
                        </a:rPr>
                        <a:t>recreational-and</a:t>
                      </a:r>
                      <a:r>
                        <a:rPr lang="nl-NL" sz="1800" kern="1200">
                          <a:solidFill>
                            <a:schemeClr val="dk1"/>
                          </a:solidFill>
                          <a:latin typeface="Calibri Light" panose="020F0302020204030204" pitchFamily="34" charset="0"/>
                          <a:ea typeface="+mn-ea"/>
                          <a:cs typeface="Calibri Light" panose="020F0302020204030204" pitchFamily="34" charset="0"/>
                        </a:rPr>
                        <a:t> nature area </a:t>
                      </a:r>
                      <a:r>
                        <a:rPr lang="nl-NL" sz="1800" kern="1200" err="1">
                          <a:solidFill>
                            <a:schemeClr val="dk1"/>
                          </a:solidFill>
                          <a:latin typeface="Calibri Light" panose="020F0302020204030204" pitchFamily="34" charset="0"/>
                          <a:ea typeface="+mn-ea"/>
                          <a:cs typeface="Calibri Light" panose="020F0302020204030204" pitchFamily="34" charset="0"/>
                        </a:rPr>
                        <a:t>for</a:t>
                      </a:r>
                      <a:r>
                        <a:rPr lang="nl-NL" sz="1800" kern="1200">
                          <a:solidFill>
                            <a:schemeClr val="dk1"/>
                          </a:solidFill>
                          <a:latin typeface="Calibri Light" panose="020F0302020204030204" pitchFamily="34" charset="0"/>
                          <a:ea typeface="+mn-ea"/>
                          <a:cs typeface="Calibri Light" panose="020F0302020204030204" pitchFamily="34" charset="0"/>
                        </a:rPr>
                        <a:t> </a:t>
                      </a:r>
                      <a:r>
                        <a:rPr lang="nl-NL" sz="1800" kern="1200" err="1">
                          <a:solidFill>
                            <a:schemeClr val="dk1"/>
                          </a:solidFill>
                          <a:latin typeface="Calibri Light" panose="020F0302020204030204" pitchFamily="34" charset="0"/>
                          <a:ea typeface="+mn-ea"/>
                          <a:cs typeface="Calibri Light" panose="020F0302020204030204" pitchFamily="34" charset="0"/>
                        </a:rPr>
                        <a:t>the</a:t>
                      </a:r>
                      <a:r>
                        <a:rPr lang="nl-NL" sz="1800" kern="1200">
                          <a:solidFill>
                            <a:schemeClr val="dk1"/>
                          </a:solidFill>
                          <a:latin typeface="Calibri Light" panose="020F0302020204030204" pitchFamily="34" charset="0"/>
                          <a:ea typeface="+mn-ea"/>
                          <a:cs typeface="Calibri Light" panose="020F0302020204030204" pitchFamily="34" charset="0"/>
                        </a:rPr>
                        <a:t> weekend)</a:t>
                      </a:r>
                    </a:p>
                  </a:txBody>
                  <a:tcPr anchor="ctr">
                    <a:solidFill>
                      <a:schemeClr val="accent6">
                        <a:lumMod val="20000"/>
                        <a:lumOff val="80000"/>
                      </a:schemeClr>
                    </a:solidFill>
                  </a:tcPr>
                </a:tc>
                <a:extLst>
                  <a:ext uri="{0D108BD9-81ED-4DB2-BD59-A6C34878D82A}">
                    <a16:rowId xmlns:a16="http://schemas.microsoft.com/office/drawing/2014/main" val="1139236993"/>
                  </a:ext>
                </a:extLst>
              </a:tr>
            </a:tbl>
          </a:graphicData>
        </a:graphic>
      </p:graphicFrame>
      <p:sp>
        <p:nvSpPr>
          <p:cNvPr id="8" name="Rechthoek 7">
            <a:extLst>
              <a:ext uri="{FF2B5EF4-FFF2-40B4-BE49-F238E27FC236}">
                <a16:creationId xmlns:a16="http://schemas.microsoft.com/office/drawing/2014/main" id="{29214708-66DC-75D2-5D07-F828BCFF7D7D}"/>
              </a:ext>
            </a:extLst>
          </p:cNvPr>
          <p:cNvSpPr/>
          <p:nvPr/>
        </p:nvSpPr>
        <p:spPr>
          <a:xfrm>
            <a:off x="119336" y="6021288"/>
            <a:ext cx="1368152" cy="747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Afbeelding 8">
            <a:extLst>
              <a:ext uri="{FF2B5EF4-FFF2-40B4-BE49-F238E27FC236}">
                <a16:creationId xmlns:a16="http://schemas.microsoft.com/office/drawing/2014/main" id="{93FBDC5C-2EED-B442-1B05-B68EC62B72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7846" y="2161483"/>
            <a:ext cx="1368153" cy="543945"/>
          </a:xfrm>
          <a:prstGeom prst="rect">
            <a:avLst/>
          </a:prstGeom>
        </p:spPr>
      </p:pic>
      <p:pic>
        <p:nvPicPr>
          <p:cNvPr id="10" name="Afbeelding 9">
            <a:extLst>
              <a:ext uri="{FF2B5EF4-FFF2-40B4-BE49-F238E27FC236}">
                <a16:creationId xmlns:a16="http://schemas.microsoft.com/office/drawing/2014/main" id="{46BBDCFD-CB9C-759C-4DA8-DCC514DC1B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6853" y="3859722"/>
            <a:ext cx="938125" cy="543946"/>
          </a:xfrm>
          <a:prstGeom prst="rect">
            <a:avLst/>
          </a:prstGeom>
        </p:spPr>
      </p:pic>
      <p:pic>
        <p:nvPicPr>
          <p:cNvPr id="11" name="Afbeelding 10">
            <a:extLst>
              <a:ext uri="{FF2B5EF4-FFF2-40B4-BE49-F238E27FC236}">
                <a16:creationId xmlns:a16="http://schemas.microsoft.com/office/drawing/2014/main" id="{80BD79D5-43AB-9C47-3E2F-432E6B7D7B1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9336" y="5203223"/>
            <a:ext cx="1333160" cy="530033"/>
          </a:xfrm>
          <a:prstGeom prst="rect">
            <a:avLst/>
          </a:prstGeom>
        </p:spPr>
      </p:pic>
      <p:sp>
        <p:nvSpPr>
          <p:cNvPr id="12" name="Titel 1">
            <a:extLst>
              <a:ext uri="{FF2B5EF4-FFF2-40B4-BE49-F238E27FC236}">
                <a16:creationId xmlns:a16="http://schemas.microsoft.com/office/drawing/2014/main" id="{18A3A49F-A988-4472-5108-6DEBC9EA515A}"/>
              </a:ext>
            </a:extLst>
          </p:cNvPr>
          <p:cNvSpPr>
            <a:spLocks noGrp="1"/>
          </p:cNvSpPr>
          <p:nvPr>
            <p:ph type="title"/>
          </p:nvPr>
        </p:nvSpPr>
        <p:spPr>
          <a:xfrm>
            <a:off x="480000" y="108000"/>
            <a:ext cx="11284200" cy="1215000"/>
          </a:xfrm>
        </p:spPr>
        <p:txBody>
          <a:bodyPr>
            <a:normAutofit/>
          </a:bodyPr>
          <a:lstStyle/>
          <a:p>
            <a:r>
              <a:rPr lang="nl-NL" sz="3600">
                <a:solidFill>
                  <a:srgbClr val="008000"/>
                </a:solidFill>
              </a:rPr>
              <a:t>Quantitative indicators</a:t>
            </a:r>
          </a:p>
        </p:txBody>
      </p:sp>
    </p:spTree>
    <p:extLst>
      <p:ext uri="{BB962C8B-B14F-4D97-AF65-F5344CB8AC3E}">
        <p14:creationId xmlns:p14="http://schemas.microsoft.com/office/powerpoint/2010/main" val="149953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E62C0-FF0A-4557-6171-A921F952F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EE70F8-234F-86C0-3B88-88D23D64238A}"/>
              </a:ext>
            </a:extLst>
          </p:cNvPr>
          <p:cNvSpPr>
            <a:spLocks noGrp="1"/>
          </p:cNvSpPr>
          <p:nvPr>
            <p:ph type="title"/>
          </p:nvPr>
        </p:nvSpPr>
        <p:spPr>
          <a:xfrm>
            <a:off x="594360" y="278129"/>
            <a:ext cx="9778365" cy="1494596"/>
          </a:xfrm>
        </p:spPr>
        <p:txBody>
          <a:bodyPr/>
          <a:lstStyle/>
          <a:p>
            <a:r>
              <a:rPr lang="en-US" sz="4400">
                <a:solidFill>
                  <a:schemeClr val="bg2">
                    <a:lumMod val="25000"/>
                  </a:schemeClr>
                </a:solidFill>
                <a:latin typeface="Aptos" panose="020B0004020202020204" pitchFamily="34" charset="0"/>
              </a:rPr>
              <a:t>Survey Design and Participation</a:t>
            </a:r>
          </a:p>
        </p:txBody>
      </p:sp>
      <p:sp>
        <p:nvSpPr>
          <p:cNvPr id="3" name="Content Placeholder 2">
            <a:extLst>
              <a:ext uri="{FF2B5EF4-FFF2-40B4-BE49-F238E27FC236}">
                <a16:creationId xmlns:a16="http://schemas.microsoft.com/office/drawing/2014/main" id="{B74FB320-8678-6E33-8CC7-2B5F24BCC303}"/>
              </a:ext>
            </a:extLst>
          </p:cNvPr>
          <p:cNvSpPr>
            <a:spLocks noGrp="1"/>
          </p:cNvSpPr>
          <p:nvPr>
            <p:ph sz="quarter" idx="15"/>
          </p:nvPr>
        </p:nvSpPr>
        <p:spPr>
          <a:xfrm>
            <a:off x="516155" y="2393783"/>
            <a:ext cx="5222908" cy="3597470"/>
          </a:xfrm>
        </p:spPr>
        <p:txBody>
          <a:bodyPr>
            <a:normAutofit/>
          </a:bodyPr>
          <a:lstStyle/>
          <a:p>
            <a:pPr marL="285750" lvl="0" indent="-285750" eaLnBrk="0" fontAlgn="base" hangingPunct="0">
              <a:spcBef>
                <a:spcPct val="0"/>
              </a:spcBef>
              <a:spcAft>
                <a:spcPct val="0"/>
              </a:spcAft>
              <a:buFont typeface="Arial" panose="020B0604020202020204" pitchFamily="34" charset="0"/>
              <a:buChar char="•"/>
            </a:pPr>
            <a:r>
              <a:rPr lang="en-US" altLang="en-US" sz="1800">
                <a:solidFill>
                  <a:schemeClr val="bg2">
                    <a:lumMod val="25000"/>
                  </a:schemeClr>
                </a:solidFill>
                <a:latin typeface="Aptos" panose="020B0004020202020204" pitchFamily="34" charset="0"/>
              </a:rPr>
              <a:t>Structured online questionnaire with both closed and open-ended questions</a:t>
            </a:r>
          </a:p>
          <a:p>
            <a:pPr marL="285750" lvl="0" indent="-285750" eaLnBrk="0" fontAlgn="base" hangingPunct="0">
              <a:spcBef>
                <a:spcPct val="0"/>
              </a:spcBef>
              <a:spcAft>
                <a:spcPct val="0"/>
              </a:spcAft>
              <a:buFont typeface="Arial" panose="020B0604020202020204" pitchFamily="34" charset="0"/>
              <a:buChar char="•"/>
            </a:pPr>
            <a:r>
              <a:rPr lang="en-US" altLang="en-US" sz="1800">
                <a:solidFill>
                  <a:schemeClr val="bg2">
                    <a:lumMod val="25000"/>
                  </a:schemeClr>
                </a:solidFill>
                <a:latin typeface="Aptos" panose="020B0004020202020204" pitchFamily="34" charset="0"/>
              </a:rPr>
              <a:t>89 responses from 11 EU countries (highlight Spain and Croatia’s high participation)</a:t>
            </a:r>
          </a:p>
          <a:p>
            <a:pPr marL="285750" indent="-285750" eaLnBrk="0" fontAlgn="base" hangingPunct="0">
              <a:spcBef>
                <a:spcPct val="0"/>
              </a:spcBef>
              <a:spcAft>
                <a:spcPct val="0"/>
              </a:spcAft>
              <a:buFont typeface="Arial" panose="020B0604020202020204" pitchFamily="34" charset="0"/>
              <a:buChar char="•"/>
            </a:pPr>
            <a:r>
              <a:rPr lang="en-US" altLang="en-US" sz="1800">
                <a:solidFill>
                  <a:schemeClr val="bg2">
                    <a:lumMod val="25000"/>
                  </a:schemeClr>
                </a:solidFill>
                <a:latin typeface="Aptos" panose="020B0004020202020204" pitchFamily="34" charset="0"/>
              </a:rPr>
              <a:t>Mix of municipal sizes: </a:t>
            </a:r>
            <a:r>
              <a:rPr lang="en-US" sz="1800" kern="100">
                <a:effectLst/>
                <a:latin typeface="Aptos" panose="020B0004020202020204" pitchFamily="34" charset="0"/>
                <a:ea typeface="Aptos" panose="020B0004020202020204" pitchFamily="34" charset="0"/>
                <a:cs typeface="Arial" panose="020B0604020202020204" pitchFamily="34" charset="0"/>
              </a:rPr>
              <a:t>The vast majority (74 cities/towns, 83.1%) reported having more than 20,000 residents, while 15 respondents (16.9%) came from smaller municipalities.</a:t>
            </a:r>
            <a:r>
              <a:rPr lang="en-US" altLang="en-US" sz="1800">
                <a:solidFill>
                  <a:schemeClr val="bg2">
                    <a:lumMod val="25000"/>
                  </a:schemeClr>
                </a:solidFill>
                <a:latin typeface="Aptos" panose="020B0004020202020204" pitchFamily="34" charset="0"/>
              </a:rPr>
              <a:t> </a:t>
            </a:r>
          </a:p>
          <a:p>
            <a:pPr marL="285750" lvl="0" indent="-285750" eaLnBrk="0" fontAlgn="base" hangingPunct="0">
              <a:spcBef>
                <a:spcPct val="0"/>
              </a:spcBef>
              <a:spcAft>
                <a:spcPct val="0"/>
              </a:spcAft>
              <a:buFont typeface="Arial" panose="020B0604020202020204" pitchFamily="34" charset="0"/>
              <a:buChar char="•"/>
            </a:pPr>
            <a:r>
              <a:rPr lang="en-US" altLang="en-US" sz="1800">
                <a:solidFill>
                  <a:schemeClr val="bg2">
                    <a:lumMod val="25000"/>
                  </a:schemeClr>
                </a:solidFill>
                <a:latin typeface="Aptos" panose="020B0004020202020204" pitchFamily="34" charset="0"/>
              </a:rPr>
              <a:t>Mix of respondent profiles (technical, political, managerial)</a:t>
            </a:r>
          </a:p>
        </p:txBody>
      </p:sp>
      <mc:AlternateContent xmlns:mc="http://schemas.openxmlformats.org/markup-compatibility/2006" xmlns:cx4="http://schemas.microsoft.com/office/drawing/2016/5/10/chartex">
        <mc:Choice Requires="cx4">
          <p:graphicFrame>
            <p:nvGraphicFramePr>
              <p:cNvPr id="4" name="Chart 3">
                <a:extLst>
                  <a:ext uri="{FF2B5EF4-FFF2-40B4-BE49-F238E27FC236}">
                    <a16:creationId xmlns:a16="http://schemas.microsoft.com/office/drawing/2014/main" id="{A73CC66B-1B25-29C4-6106-5315B5FE2466}"/>
                  </a:ext>
                </a:extLst>
              </p:cNvPr>
              <p:cNvGraphicFramePr/>
              <p:nvPr/>
            </p:nvGraphicFramePr>
            <p:xfrm>
              <a:off x="6452939" y="2989312"/>
              <a:ext cx="4930941" cy="307460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hart 3">
                <a:extLst>
                  <a:ext uri="{FF2B5EF4-FFF2-40B4-BE49-F238E27FC236}">
                    <a16:creationId xmlns:a16="http://schemas.microsoft.com/office/drawing/2014/main" id="{A73CC66B-1B25-29C4-6106-5315B5FE2466}"/>
                  </a:ext>
                </a:extLst>
              </p:cNvPr>
              <p:cNvPicPr>
                <a:picLocks noGrp="1" noRot="1" noChangeAspect="1" noMove="1" noResize="1" noEditPoints="1" noAdjustHandles="1" noChangeArrowheads="1" noChangeShapeType="1"/>
              </p:cNvPicPr>
              <p:nvPr/>
            </p:nvPicPr>
            <p:blipFill>
              <a:blip r:embed="rId4"/>
              <a:stretch>
                <a:fillRect/>
              </a:stretch>
            </p:blipFill>
            <p:spPr>
              <a:xfrm>
                <a:off x="6452939" y="2989312"/>
                <a:ext cx="4930941" cy="3074603"/>
              </a:xfrm>
              <a:prstGeom prst="rect">
                <a:avLst/>
              </a:prstGeom>
            </p:spPr>
          </p:pic>
        </mc:Fallback>
      </mc:AlternateContent>
      <p:sp>
        <p:nvSpPr>
          <p:cNvPr id="6" name="TextBox 5">
            <a:extLst>
              <a:ext uri="{FF2B5EF4-FFF2-40B4-BE49-F238E27FC236}">
                <a16:creationId xmlns:a16="http://schemas.microsoft.com/office/drawing/2014/main" id="{296522E3-9522-679A-45FE-22D7C44D8CD3}"/>
              </a:ext>
            </a:extLst>
          </p:cNvPr>
          <p:cNvSpPr txBox="1"/>
          <p:nvPr/>
        </p:nvSpPr>
        <p:spPr>
          <a:xfrm>
            <a:off x="7042986" y="6137793"/>
            <a:ext cx="340443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E4E4E4">
                    <a:lumMod val="25000"/>
                  </a:srgbClr>
                </a:solidFill>
                <a:effectLst/>
                <a:uLnTx/>
                <a:uFillTx/>
                <a:latin typeface="Aptos" panose="020B0004020202020204" pitchFamily="34" charset="0"/>
                <a:ea typeface="Aptos" panose="020B0004020202020204" pitchFamily="34" charset="0"/>
                <a:cs typeface="Arial" panose="020B0604020202020204" pitchFamily="34" charset="0"/>
              </a:rPr>
              <a:t>Distribution of responses by country (number of responses by country,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E4E4E4">
                    <a:lumMod val="25000"/>
                  </a:srgbClr>
                </a:solidFill>
                <a:effectLst/>
                <a:uLnTx/>
                <a:uFillTx/>
                <a:latin typeface="Aptos" panose="020B0004020202020204" pitchFamily="34" charset="0"/>
                <a:ea typeface="Aptos" panose="020B0004020202020204" pitchFamily="34" charset="0"/>
                <a:cs typeface="Arial" panose="020B0604020202020204" pitchFamily="34" charset="0"/>
              </a:rPr>
              <a:t>darker green indicates higher participation).</a:t>
            </a:r>
            <a:endParaRPr kumimoji="0" lang="en-US" sz="800" b="0" i="1" u="none" strike="noStrike" kern="1200" cap="none" spc="0" normalizeH="0" baseline="0" noProof="0">
              <a:ln>
                <a:noFill/>
              </a:ln>
              <a:solidFill>
                <a:srgbClr val="E4E4E4">
                  <a:lumMod val="25000"/>
                </a:srgbClr>
              </a:solidFill>
              <a:effectLst/>
              <a:uLnTx/>
              <a:uFillTx/>
              <a:latin typeface="Franklin Gothic Book"/>
              <a:ea typeface="+mn-ea"/>
              <a:cs typeface="+mn-cs"/>
            </a:endParaRPr>
          </a:p>
        </p:txBody>
      </p:sp>
    </p:spTree>
    <p:extLst>
      <p:ext uri="{BB962C8B-B14F-4D97-AF65-F5344CB8AC3E}">
        <p14:creationId xmlns:p14="http://schemas.microsoft.com/office/powerpoint/2010/main" val="37552105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vlinder, Motten en vlinders, insect&#10;&#10;Door AI gegenereerde inhoud is mogelijk onjuist.">
            <a:extLst>
              <a:ext uri="{FF2B5EF4-FFF2-40B4-BE49-F238E27FC236}">
                <a16:creationId xmlns:a16="http://schemas.microsoft.com/office/drawing/2014/main" id="{CEC24A1A-AA11-3A4C-48C4-86EAD7F852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4" name="Tekstvak 3">
            <a:extLst>
              <a:ext uri="{FF2B5EF4-FFF2-40B4-BE49-F238E27FC236}">
                <a16:creationId xmlns:a16="http://schemas.microsoft.com/office/drawing/2014/main" id="{2969ACBF-11B6-B2CB-ED36-FF9151C54832}"/>
              </a:ext>
            </a:extLst>
          </p:cNvPr>
          <p:cNvSpPr txBox="1"/>
          <p:nvPr/>
        </p:nvSpPr>
        <p:spPr>
          <a:xfrm rot="16200000">
            <a:off x="1127701" y="769858"/>
            <a:ext cx="230915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a:ln>
                  <a:noFill/>
                </a:ln>
                <a:solidFill>
                  <a:srgbClr val="4EA72E">
                    <a:lumMod val="75000"/>
                  </a:srgbClr>
                </a:solidFill>
                <a:effectLst/>
                <a:uLnTx/>
                <a:uFillTx/>
                <a:latin typeface="Aptos" panose="02110004020202020204"/>
                <a:ea typeface="+mn-ea"/>
                <a:cs typeface="+mn-cs"/>
              </a:rPr>
              <a:t>QUALITY</a:t>
            </a:r>
          </a:p>
        </p:txBody>
      </p:sp>
    </p:spTree>
    <p:extLst>
      <p:ext uri="{BB962C8B-B14F-4D97-AF65-F5344CB8AC3E}">
        <p14:creationId xmlns:p14="http://schemas.microsoft.com/office/powerpoint/2010/main" val="41721569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99B38D3-60FD-027E-E1CA-1643EA3BB9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2" name="Tekstvak 1">
            <a:extLst>
              <a:ext uri="{FF2B5EF4-FFF2-40B4-BE49-F238E27FC236}">
                <a16:creationId xmlns:a16="http://schemas.microsoft.com/office/drawing/2014/main" id="{749B2CF2-0121-9B0D-1333-1B674D3F70FE}"/>
              </a:ext>
            </a:extLst>
          </p:cNvPr>
          <p:cNvSpPr txBox="1"/>
          <p:nvPr/>
        </p:nvSpPr>
        <p:spPr>
          <a:xfrm rot="16200000">
            <a:off x="10197191" y="1225368"/>
            <a:ext cx="322017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a:ln>
                  <a:noFill/>
                </a:ln>
                <a:solidFill>
                  <a:srgbClr val="4EA72E">
                    <a:lumMod val="75000"/>
                  </a:srgbClr>
                </a:solidFill>
                <a:effectLst/>
                <a:uLnTx/>
                <a:uFillTx/>
                <a:latin typeface="Aptos" panose="02110004020202020204"/>
                <a:ea typeface="+mn-ea"/>
                <a:cs typeface="+mn-cs"/>
              </a:rPr>
              <a:t>TRANSITION</a:t>
            </a:r>
          </a:p>
        </p:txBody>
      </p:sp>
    </p:spTree>
    <p:extLst>
      <p:ext uri="{BB962C8B-B14F-4D97-AF65-F5344CB8AC3E}">
        <p14:creationId xmlns:p14="http://schemas.microsoft.com/office/powerpoint/2010/main" val="22842206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49B2CF2-0121-9B0D-1333-1B674D3F70FE}"/>
              </a:ext>
            </a:extLst>
          </p:cNvPr>
          <p:cNvSpPr txBox="1"/>
          <p:nvPr/>
        </p:nvSpPr>
        <p:spPr>
          <a:xfrm rot="16200000">
            <a:off x="10197191" y="1225368"/>
            <a:ext cx="322017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a:ln>
                  <a:noFill/>
                </a:ln>
                <a:solidFill>
                  <a:srgbClr val="4EA72E">
                    <a:lumMod val="75000"/>
                  </a:srgbClr>
                </a:solidFill>
                <a:effectLst/>
                <a:uLnTx/>
                <a:uFillTx/>
                <a:latin typeface="Aptos" panose="02110004020202020204"/>
                <a:ea typeface="+mn-ea"/>
                <a:cs typeface="+mn-cs"/>
              </a:rPr>
              <a:t>TRANSITION</a:t>
            </a:r>
          </a:p>
        </p:txBody>
      </p:sp>
      <p:pic>
        <p:nvPicPr>
          <p:cNvPr id="5" name="Afbeelding 4">
            <a:extLst>
              <a:ext uri="{FF2B5EF4-FFF2-40B4-BE49-F238E27FC236}">
                <a16:creationId xmlns:a16="http://schemas.microsoft.com/office/drawing/2014/main" id="{9D39DC3A-1469-AD19-1384-02B554454D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15035"/>
            <a:ext cx="4284261" cy="4562022"/>
          </a:xfrm>
          <a:prstGeom prst="rect">
            <a:avLst/>
          </a:prstGeom>
        </p:spPr>
      </p:pic>
      <p:pic>
        <p:nvPicPr>
          <p:cNvPr id="6" name="Afbeelding 5">
            <a:extLst>
              <a:ext uri="{FF2B5EF4-FFF2-40B4-BE49-F238E27FC236}">
                <a16:creationId xmlns:a16="http://schemas.microsoft.com/office/drawing/2014/main" id="{000FA768-2B64-A4F3-8436-9F364D8ECB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4769" y="1610088"/>
            <a:ext cx="4387416" cy="2924944"/>
          </a:xfrm>
          <a:prstGeom prst="rect">
            <a:avLst/>
          </a:prstGeom>
        </p:spPr>
      </p:pic>
      <p:pic>
        <p:nvPicPr>
          <p:cNvPr id="3" name="Afbeelding 2">
            <a:extLst>
              <a:ext uri="{FF2B5EF4-FFF2-40B4-BE49-F238E27FC236}">
                <a16:creationId xmlns:a16="http://schemas.microsoft.com/office/drawing/2014/main" id="{66EF0956-9E31-EECC-948A-A76C54B244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0806" y="180943"/>
            <a:ext cx="5904073" cy="1934092"/>
          </a:xfrm>
          <a:prstGeom prst="rect">
            <a:avLst/>
          </a:prstGeom>
        </p:spPr>
      </p:pic>
      <p:pic>
        <p:nvPicPr>
          <p:cNvPr id="4" name="Picture 4" descr="Puzzle pieces - Free vector silhouettes on creazilla.com">
            <a:extLst>
              <a:ext uri="{FF2B5EF4-FFF2-40B4-BE49-F238E27FC236}">
                <a16:creationId xmlns:a16="http://schemas.microsoft.com/office/drawing/2014/main" id="{9BA21EAC-E902-5D6F-5617-0BA56236CC72}"/>
              </a:ext>
            </a:extLst>
          </p:cNvPr>
          <p:cNvPicPr>
            <a:picLocks noChangeAspect="1" noChangeArrowheads="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165081" flipH="1">
            <a:off x="6950197" y="2774992"/>
            <a:ext cx="3727047" cy="35200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9958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grond, struik, Bodembedekker">
            <a:extLst>
              <a:ext uri="{FF2B5EF4-FFF2-40B4-BE49-F238E27FC236}">
                <a16:creationId xmlns:a16="http://schemas.microsoft.com/office/drawing/2014/main" id="{D3247872-5B6D-67EF-D772-F0EC0B1283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67229"/>
          </a:xfrm>
          <a:prstGeom prst="rect">
            <a:avLst/>
          </a:prstGeom>
        </p:spPr>
      </p:pic>
      <p:sp>
        <p:nvSpPr>
          <p:cNvPr id="2" name="Tekstvak 1">
            <a:extLst>
              <a:ext uri="{FF2B5EF4-FFF2-40B4-BE49-F238E27FC236}">
                <a16:creationId xmlns:a16="http://schemas.microsoft.com/office/drawing/2014/main" id="{C11EB185-8F1C-B03E-0DAF-4135C36DE57E}"/>
              </a:ext>
            </a:extLst>
          </p:cNvPr>
          <p:cNvSpPr txBox="1"/>
          <p:nvPr/>
        </p:nvSpPr>
        <p:spPr>
          <a:xfrm>
            <a:off x="1777244" y="0"/>
            <a:ext cx="4299045" cy="1188720"/>
          </a:xfrm>
          <a:prstGeom prst="rect">
            <a:avLst/>
          </a:prstGeom>
          <a:solidFill>
            <a:srgbClr val="81BE66">
              <a:alpha val="48000"/>
            </a:srgb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Protecting existing biodiversity</a:t>
            </a:r>
          </a:p>
        </p:txBody>
      </p:sp>
      <p:sp>
        <p:nvSpPr>
          <p:cNvPr id="3" name="Tekstvak 2">
            <a:extLst>
              <a:ext uri="{FF2B5EF4-FFF2-40B4-BE49-F238E27FC236}">
                <a16:creationId xmlns:a16="http://schemas.microsoft.com/office/drawing/2014/main" id="{7D2BEE08-3065-A9E4-9EC1-9ECEBED0944D}"/>
              </a:ext>
            </a:extLst>
          </p:cNvPr>
          <p:cNvSpPr txBox="1"/>
          <p:nvPr/>
        </p:nvSpPr>
        <p:spPr>
          <a:xfrm>
            <a:off x="1777244" y="1417320"/>
            <a:ext cx="4299045" cy="1188720"/>
          </a:xfrm>
          <a:prstGeom prst="rect">
            <a:avLst/>
          </a:prstGeom>
          <a:solidFill>
            <a:srgbClr val="6DB34D">
              <a:alpha val="48000"/>
            </a:srgb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Transforming existing green/blue</a:t>
            </a:r>
          </a:p>
        </p:txBody>
      </p:sp>
      <p:sp>
        <p:nvSpPr>
          <p:cNvPr id="4" name="Tekstvak 3">
            <a:extLst>
              <a:ext uri="{FF2B5EF4-FFF2-40B4-BE49-F238E27FC236}">
                <a16:creationId xmlns:a16="http://schemas.microsoft.com/office/drawing/2014/main" id="{55B44A04-0374-6D87-8574-53BA6943E09C}"/>
              </a:ext>
            </a:extLst>
          </p:cNvPr>
          <p:cNvSpPr txBox="1"/>
          <p:nvPr/>
        </p:nvSpPr>
        <p:spPr>
          <a:xfrm>
            <a:off x="1777244" y="2834640"/>
            <a:ext cx="4299045" cy="1188720"/>
          </a:xfrm>
          <a:prstGeom prst="rect">
            <a:avLst/>
          </a:prstGeom>
          <a:solidFill>
            <a:srgbClr val="63A446">
              <a:alpha val="48000"/>
            </a:srgb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Greening the existing city</a:t>
            </a:r>
          </a:p>
        </p:txBody>
      </p:sp>
      <p:sp>
        <p:nvSpPr>
          <p:cNvPr id="11" name="Tekstvak 10">
            <a:extLst>
              <a:ext uri="{FF2B5EF4-FFF2-40B4-BE49-F238E27FC236}">
                <a16:creationId xmlns:a16="http://schemas.microsoft.com/office/drawing/2014/main" id="{5E8BF020-4D91-6B49-F179-8477A1484A04}"/>
              </a:ext>
            </a:extLst>
          </p:cNvPr>
          <p:cNvSpPr txBox="1"/>
          <p:nvPr/>
        </p:nvSpPr>
        <p:spPr>
          <a:xfrm>
            <a:off x="1777244" y="4251960"/>
            <a:ext cx="4299045" cy="1188720"/>
          </a:xfrm>
          <a:prstGeom prst="rect">
            <a:avLst/>
          </a:prstGeom>
          <a:solidFill>
            <a:srgbClr val="58923E">
              <a:alpha val="48000"/>
            </a:srgb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panose="02110004020202020204"/>
                <a:ea typeface="+mn-ea"/>
                <a:cs typeface="+mn-cs"/>
              </a:rPr>
              <a:t>Development by densification</a:t>
            </a:r>
          </a:p>
        </p:txBody>
      </p:sp>
      <p:sp>
        <p:nvSpPr>
          <p:cNvPr id="12" name="Tekstvak 11">
            <a:extLst>
              <a:ext uri="{FF2B5EF4-FFF2-40B4-BE49-F238E27FC236}">
                <a16:creationId xmlns:a16="http://schemas.microsoft.com/office/drawing/2014/main" id="{D032A846-31E0-5741-E459-48DF51953A73}"/>
              </a:ext>
            </a:extLst>
          </p:cNvPr>
          <p:cNvSpPr txBox="1"/>
          <p:nvPr/>
        </p:nvSpPr>
        <p:spPr>
          <a:xfrm>
            <a:off x="1777244" y="5669280"/>
            <a:ext cx="4299045" cy="1188720"/>
          </a:xfrm>
          <a:prstGeom prst="rect">
            <a:avLst/>
          </a:prstGeom>
          <a:solidFill>
            <a:srgbClr val="4C7E35">
              <a:alpha val="48000"/>
            </a:srgb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panose="02110004020202020204"/>
                <a:ea typeface="+mn-ea"/>
                <a:cs typeface="+mn-cs"/>
              </a:rPr>
              <a:t>Development by expansion</a:t>
            </a:r>
          </a:p>
        </p:txBody>
      </p:sp>
      <p:sp>
        <p:nvSpPr>
          <p:cNvPr id="5" name="Tekstvak 4">
            <a:extLst>
              <a:ext uri="{FF2B5EF4-FFF2-40B4-BE49-F238E27FC236}">
                <a16:creationId xmlns:a16="http://schemas.microsoft.com/office/drawing/2014/main" id="{E4E46268-1D99-A088-8854-518E90220F86}"/>
              </a:ext>
            </a:extLst>
          </p:cNvPr>
          <p:cNvSpPr txBox="1"/>
          <p:nvPr/>
        </p:nvSpPr>
        <p:spPr>
          <a:xfrm rot="16200000">
            <a:off x="4882796" y="1752541"/>
            <a:ext cx="230915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a:ln>
                  <a:noFill/>
                </a:ln>
                <a:solidFill>
                  <a:srgbClr val="4EA72E">
                    <a:lumMod val="75000"/>
                  </a:srgbClr>
                </a:solidFill>
                <a:effectLst/>
                <a:uLnTx/>
                <a:uFillTx/>
                <a:latin typeface="Aptos" panose="02110004020202020204"/>
                <a:ea typeface="+mn-ea"/>
                <a:cs typeface="+mn-cs"/>
              </a:rPr>
              <a:t>QUALITY</a:t>
            </a:r>
          </a:p>
        </p:txBody>
      </p:sp>
      <p:pic>
        <p:nvPicPr>
          <p:cNvPr id="2050" name="Picture 2" descr="GZTH1 | Gierzwaluwkast - Unitura">
            <a:extLst>
              <a:ext uri="{FF2B5EF4-FFF2-40B4-BE49-F238E27FC236}">
                <a16:creationId xmlns:a16="http://schemas.microsoft.com/office/drawing/2014/main" id="{9DB3A6D1-345E-836D-95B3-89258886949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835" y="0"/>
            <a:ext cx="1796079" cy="1193335"/>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813D654F-7B46-ED7C-76E5-643AEDC226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2824" y="1417320"/>
            <a:ext cx="2110068" cy="1188720"/>
          </a:xfrm>
          <a:prstGeom prst="rect">
            <a:avLst/>
          </a:prstGeom>
        </p:spPr>
      </p:pic>
      <p:pic>
        <p:nvPicPr>
          <p:cNvPr id="15" name="Afbeelding 14">
            <a:extLst>
              <a:ext uri="{FF2B5EF4-FFF2-40B4-BE49-F238E27FC236}">
                <a16:creationId xmlns:a16="http://schemas.microsoft.com/office/drawing/2014/main" id="{0AB41F18-2BCF-A18B-1A91-9346DE070A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2151" y="2834640"/>
            <a:ext cx="2109395" cy="1188720"/>
          </a:xfrm>
          <a:prstGeom prst="rect">
            <a:avLst/>
          </a:prstGeom>
        </p:spPr>
      </p:pic>
      <p:pic>
        <p:nvPicPr>
          <p:cNvPr id="18" name="Afbeelding 17">
            <a:extLst>
              <a:ext uri="{FF2B5EF4-FFF2-40B4-BE49-F238E27FC236}">
                <a16:creationId xmlns:a16="http://schemas.microsoft.com/office/drawing/2014/main" id="{D09ACF23-3BEE-E089-506A-4B3827EC6B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4830" y="4312751"/>
            <a:ext cx="2002074" cy="1127929"/>
          </a:xfrm>
          <a:prstGeom prst="rect">
            <a:avLst/>
          </a:prstGeom>
        </p:spPr>
      </p:pic>
      <p:pic>
        <p:nvPicPr>
          <p:cNvPr id="19" name="Afbeelding 18">
            <a:extLst>
              <a:ext uri="{FF2B5EF4-FFF2-40B4-BE49-F238E27FC236}">
                <a16:creationId xmlns:a16="http://schemas.microsoft.com/office/drawing/2014/main" id="{BFEE6937-7187-2014-79D5-99E3EF86D8C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1092" y="5669280"/>
            <a:ext cx="2128336" cy="1197949"/>
          </a:xfrm>
          <a:prstGeom prst="rect">
            <a:avLst/>
          </a:prstGeom>
        </p:spPr>
      </p:pic>
    </p:spTree>
    <p:extLst>
      <p:ext uri="{BB962C8B-B14F-4D97-AF65-F5344CB8AC3E}">
        <p14:creationId xmlns:p14="http://schemas.microsoft.com/office/powerpoint/2010/main" val="19100644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Afbeelding met buitenshuis, grond, weg, Wegoppervlak">
            <a:extLst>
              <a:ext uri="{FF2B5EF4-FFF2-40B4-BE49-F238E27FC236}">
                <a16:creationId xmlns:a16="http://schemas.microsoft.com/office/drawing/2014/main" id="{F9FC14E3-5153-353F-E0A4-4A5F1AD55E18}"/>
              </a:ext>
            </a:extLst>
          </p:cNvPr>
          <p:cNvPicPr>
            <a:picLocks noChangeAspect="1"/>
          </p:cNvPicPr>
          <p:nvPr/>
        </p:nvPicPr>
        <p:blipFill>
          <a:blip r:embed="rId2" cstate="email">
            <a:alphaModFix amt="58000"/>
            <a:extLst>
              <a:ext uri="{28A0092B-C50C-407E-A947-70E740481C1C}">
                <a14:useLocalDpi xmlns:a14="http://schemas.microsoft.com/office/drawing/2010/main"/>
              </a:ext>
            </a:extLst>
          </a:blip>
          <a:stretch>
            <a:fillRect/>
          </a:stretch>
        </p:blipFill>
        <p:spPr>
          <a:xfrm>
            <a:off x="-3064" y="-1"/>
            <a:ext cx="12230849" cy="6858000"/>
          </a:xfrm>
          <a:prstGeom prst="rect">
            <a:avLst/>
          </a:prstGeom>
        </p:spPr>
      </p:pic>
      <p:sp>
        <p:nvSpPr>
          <p:cNvPr id="7" name="Titel 2">
            <a:extLst>
              <a:ext uri="{FF2B5EF4-FFF2-40B4-BE49-F238E27FC236}">
                <a16:creationId xmlns:a16="http://schemas.microsoft.com/office/drawing/2014/main" id="{52177692-77BB-0DB1-8DCF-AEEAE3F8C8C8}"/>
              </a:ext>
            </a:extLst>
          </p:cNvPr>
          <p:cNvSpPr txBox="1">
            <a:spLocks/>
          </p:cNvSpPr>
          <p:nvPr/>
        </p:nvSpPr>
        <p:spPr>
          <a:xfrm>
            <a:off x="480000" y="108000"/>
            <a:ext cx="11284200" cy="12150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1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TAKE AWAYS</a:t>
            </a:r>
            <a:endParaRPr kumimoji="0" lang="nl-NL" sz="40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21938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Afbeelding met buitenshuis, grond, weg, Wegoppervlak">
            <a:extLst>
              <a:ext uri="{FF2B5EF4-FFF2-40B4-BE49-F238E27FC236}">
                <a16:creationId xmlns:a16="http://schemas.microsoft.com/office/drawing/2014/main" id="{F9FC14E3-5153-353F-E0A4-4A5F1AD55E18}"/>
              </a:ext>
            </a:extLst>
          </p:cNvPr>
          <p:cNvPicPr>
            <a:picLocks noChangeAspect="1"/>
          </p:cNvPicPr>
          <p:nvPr/>
        </p:nvPicPr>
        <p:blipFill>
          <a:blip r:embed="rId2" cstate="email">
            <a:alphaModFix amt="58000"/>
            <a:extLst>
              <a:ext uri="{28A0092B-C50C-407E-A947-70E740481C1C}">
                <a14:useLocalDpi xmlns:a14="http://schemas.microsoft.com/office/drawing/2010/main"/>
              </a:ext>
            </a:extLst>
          </a:blip>
          <a:stretch>
            <a:fillRect/>
          </a:stretch>
        </p:blipFill>
        <p:spPr>
          <a:xfrm>
            <a:off x="-3064" y="-1"/>
            <a:ext cx="12230849" cy="6858000"/>
          </a:xfrm>
          <a:prstGeom prst="rect">
            <a:avLst/>
          </a:prstGeom>
        </p:spPr>
      </p:pic>
      <p:sp>
        <p:nvSpPr>
          <p:cNvPr id="7" name="Titel 2">
            <a:extLst>
              <a:ext uri="{FF2B5EF4-FFF2-40B4-BE49-F238E27FC236}">
                <a16:creationId xmlns:a16="http://schemas.microsoft.com/office/drawing/2014/main" id="{52177692-77BB-0DB1-8DCF-AEEAE3F8C8C8}"/>
              </a:ext>
            </a:extLst>
          </p:cNvPr>
          <p:cNvSpPr txBox="1">
            <a:spLocks/>
          </p:cNvSpPr>
          <p:nvPr/>
        </p:nvSpPr>
        <p:spPr>
          <a:xfrm>
            <a:off x="480000" y="108000"/>
            <a:ext cx="11284200" cy="12150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1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TAKE AWAYS</a:t>
            </a:r>
            <a:endParaRPr kumimoji="0" lang="nl-NL" sz="40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endParaRPr>
          </a:p>
        </p:txBody>
      </p:sp>
      <p:sp>
        <p:nvSpPr>
          <p:cNvPr id="9" name="Tekstvak 8">
            <a:extLst>
              <a:ext uri="{FF2B5EF4-FFF2-40B4-BE49-F238E27FC236}">
                <a16:creationId xmlns:a16="http://schemas.microsoft.com/office/drawing/2014/main" id="{B3F698A8-52EA-F7DA-803D-F548A344EA45}"/>
              </a:ext>
            </a:extLst>
          </p:cNvPr>
          <p:cNvSpPr txBox="1"/>
          <p:nvPr/>
        </p:nvSpPr>
        <p:spPr>
          <a:xfrm>
            <a:off x="-3065" y="1043063"/>
            <a:ext cx="12230849" cy="1723768"/>
          </a:xfrm>
          <a:prstGeom prst="rect">
            <a:avLst/>
          </a:prstGeom>
          <a:solidFill>
            <a:srgbClr val="81BE66">
              <a:alpha val="48000"/>
            </a:srgb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QUANTITY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QUALITY</a:t>
            </a:r>
          </a:p>
        </p:txBody>
      </p:sp>
      <p:pic>
        <p:nvPicPr>
          <p:cNvPr id="10" name="Afbeelding 9">
            <a:extLst>
              <a:ext uri="{FF2B5EF4-FFF2-40B4-BE49-F238E27FC236}">
                <a16:creationId xmlns:a16="http://schemas.microsoft.com/office/drawing/2014/main" id="{8F8A5F34-B6B7-10FF-7709-417FDEED45F5}"/>
              </a:ext>
            </a:extLst>
          </p:cNvPr>
          <p:cNvPicPr>
            <a:picLocks noChangeAspect="1"/>
          </p:cNvPicPr>
          <p:nvPr/>
        </p:nvPicPr>
        <p:blipFill>
          <a:blip r:embed="rId3" cstate="email">
            <a:alphaModFix amt="87000"/>
            <a:extLst>
              <a:ext uri="{28A0092B-C50C-407E-A947-70E740481C1C}">
                <a14:useLocalDpi xmlns:a14="http://schemas.microsoft.com/office/drawing/2010/main"/>
              </a:ext>
            </a:extLst>
          </a:blip>
          <a:stretch>
            <a:fillRect/>
          </a:stretch>
        </p:blipFill>
        <p:spPr>
          <a:xfrm>
            <a:off x="8341153" y="1549328"/>
            <a:ext cx="2975656" cy="974784"/>
          </a:xfrm>
          <a:prstGeom prst="rect">
            <a:avLst/>
          </a:prstGeom>
        </p:spPr>
      </p:pic>
    </p:spTree>
    <p:extLst>
      <p:ext uri="{BB962C8B-B14F-4D97-AF65-F5344CB8AC3E}">
        <p14:creationId xmlns:p14="http://schemas.microsoft.com/office/powerpoint/2010/main" val="31081721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Afbeelding met buitenshuis, grond, weg, Wegoppervlak">
            <a:extLst>
              <a:ext uri="{FF2B5EF4-FFF2-40B4-BE49-F238E27FC236}">
                <a16:creationId xmlns:a16="http://schemas.microsoft.com/office/drawing/2014/main" id="{F9FC14E3-5153-353F-E0A4-4A5F1AD55E18}"/>
              </a:ext>
            </a:extLst>
          </p:cNvPr>
          <p:cNvPicPr>
            <a:picLocks noChangeAspect="1"/>
          </p:cNvPicPr>
          <p:nvPr/>
        </p:nvPicPr>
        <p:blipFill>
          <a:blip r:embed="rId2" cstate="email">
            <a:alphaModFix amt="58000"/>
            <a:extLst>
              <a:ext uri="{28A0092B-C50C-407E-A947-70E740481C1C}">
                <a14:useLocalDpi xmlns:a14="http://schemas.microsoft.com/office/drawing/2010/main"/>
              </a:ext>
            </a:extLst>
          </a:blip>
          <a:stretch>
            <a:fillRect/>
          </a:stretch>
        </p:blipFill>
        <p:spPr>
          <a:xfrm>
            <a:off x="-3064" y="-1"/>
            <a:ext cx="12230849" cy="6858000"/>
          </a:xfrm>
          <a:prstGeom prst="rect">
            <a:avLst/>
          </a:prstGeom>
        </p:spPr>
      </p:pic>
      <p:sp>
        <p:nvSpPr>
          <p:cNvPr id="7" name="Titel 2">
            <a:extLst>
              <a:ext uri="{FF2B5EF4-FFF2-40B4-BE49-F238E27FC236}">
                <a16:creationId xmlns:a16="http://schemas.microsoft.com/office/drawing/2014/main" id="{52177692-77BB-0DB1-8DCF-AEEAE3F8C8C8}"/>
              </a:ext>
            </a:extLst>
          </p:cNvPr>
          <p:cNvSpPr txBox="1">
            <a:spLocks/>
          </p:cNvSpPr>
          <p:nvPr/>
        </p:nvSpPr>
        <p:spPr>
          <a:xfrm>
            <a:off x="480000" y="108000"/>
            <a:ext cx="11284200" cy="12150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1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TAKE AWAYS</a:t>
            </a:r>
            <a:endParaRPr kumimoji="0" lang="nl-NL" sz="40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endParaRPr>
          </a:p>
        </p:txBody>
      </p:sp>
      <p:sp>
        <p:nvSpPr>
          <p:cNvPr id="9" name="Tekstvak 8">
            <a:extLst>
              <a:ext uri="{FF2B5EF4-FFF2-40B4-BE49-F238E27FC236}">
                <a16:creationId xmlns:a16="http://schemas.microsoft.com/office/drawing/2014/main" id="{B3F698A8-52EA-F7DA-803D-F548A344EA45}"/>
              </a:ext>
            </a:extLst>
          </p:cNvPr>
          <p:cNvSpPr txBox="1"/>
          <p:nvPr/>
        </p:nvSpPr>
        <p:spPr>
          <a:xfrm>
            <a:off x="-3065" y="1043063"/>
            <a:ext cx="12230849" cy="1723768"/>
          </a:xfrm>
          <a:prstGeom prst="rect">
            <a:avLst/>
          </a:prstGeom>
          <a:solidFill>
            <a:srgbClr val="81BE66">
              <a:alpha val="48000"/>
            </a:srgb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QUANTITY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QUALITY</a:t>
            </a:r>
          </a:p>
        </p:txBody>
      </p:sp>
      <p:pic>
        <p:nvPicPr>
          <p:cNvPr id="10" name="Afbeelding 9">
            <a:extLst>
              <a:ext uri="{FF2B5EF4-FFF2-40B4-BE49-F238E27FC236}">
                <a16:creationId xmlns:a16="http://schemas.microsoft.com/office/drawing/2014/main" id="{8F8A5F34-B6B7-10FF-7709-417FDEED45F5}"/>
              </a:ext>
            </a:extLst>
          </p:cNvPr>
          <p:cNvPicPr>
            <a:picLocks noChangeAspect="1"/>
          </p:cNvPicPr>
          <p:nvPr/>
        </p:nvPicPr>
        <p:blipFill>
          <a:blip r:embed="rId3" cstate="email">
            <a:alphaModFix amt="87000"/>
            <a:extLst>
              <a:ext uri="{28A0092B-C50C-407E-A947-70E740481C1C}">
                <a14:useLocalDpi xmlns:a14="http://schemas.microsoft.com/office/drawing/2010/main"/>
              </a:ext>
            </a:extLst>
          </a:blip>
          <a:stretch>
            <a:fillRect/>
          </a:stretch>
        </p:blipFill>
        <p:spPr>
          <a:xfrm>
            <a:off x="8341153" y="1549328"/>
            <a:ext cx="2975656" cy="974784"/>
          </a:xfrm>
          <a:prstGeom prst="rect">
            <a:avLst/>
          </a:prstGeom>
        </p:spPr>
      </p:pic>
      <p:sp>
        <p:nvSpPr>
          <p:cNvPr id="12" name="Tekstvak 11">
            <a:extLst>
              <a:ext uri="{FF2B5EF4-FFF2-40B4-BE49-F238E27FC236}">
                <a16:creationId xmlns:a16="http://schemas.microsoft.com/office/drawing/2014/main" id="{E2E491F8-5C95-137A-1DA1-C71D74E5C784}"/>
              </a:ext>
            </a:extLst>
          </p:cNvPr>
          <p:cNvSpPr txBox="1"/>
          <p:nvPr/>
        </p:nvSpPr>
        <p:spPr>
          <a:xfrm>
            <a:off x="32724" y="2980116"/>
            <a:ext cx="12159276" cy="967457"/>
          </a:xfrm>
          <a:prstGeom prst="rect">
            <a:avLst/>
          </a:prstGeom>
          <a:solidFill>
            <a:srgbClr val="81BE66">
              <a:alpha val="48000"/>
            </a:srgb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STRUCTURAL SPACE FOR GREENING</a:t>
            </a:r>
          </a:p>
        </p:txBody>
      </p:sp>
      <p:pic>
        <p:nvPicPr>
          <p:cNvPr id="21" name="Afbeelding 20">
            <a:extLst>
              <a:ext uri="{FF2B5EF4-FFF2-40B4-BE49-F238E27FC236}">
                <a16:creationId xmlns:a16="http://schemas.microsoft.com/office/drawing/2014/main" id="{3D9A4CB2-E863-A5DE-FA3A-D28ACEFB00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1066" y="3073055"/>
            <a:ext cx="3395743" cy="740279"/>
          </a:xfrm>
          <a:prstGeom prst="rect">
            <a:avLst/>
          </a:prstGeom>
        </p:spPr>
      </p:pic>
      <p:pic>
        <p:nvPicPr>
          <p:cNvPr id="28" name="Afbeelding 27">
            <a:extLst>
              <a:ext uri="{FF2B5EF4-FFF2-40B4-BE49-F238E27FC236}">
                <a16:creationId xmlns:a16="http://schemas.microsoft.com/office/drawing/2014/main" id="{3E28074F-4A4A-F272-721A-0821A062D2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838195">
            <a:off x="10776713" y="2723355"/>
            <a:ext cx="1525721" cy="1215000"/>
          </a:xfrm>
          <a:prstGeom prst="rect">
            <a:avLst/>
          </a:prstGeom>
        </p:spPr>
      </p:pic>
    </p:spTree>
    <p:extLst>
      <p:ext uri="{BB962C8B-B14F-4D97-AF65-F5344CB8AC3E}">
        <p14:creationId xmlns:p14="http://schemas.microsoft.com/office/powerpoint/2010/main" val="112659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Afbeelding met buitenshuis, grond, weg, Wegoppervlak">
            <a:extLst>
              <a:ext uri="{FF2B5EF4-FFF2-40B4-BE49-F238E27FC236}">
                <a16:creationId xmlns:a16="http://schemas.microsoft.com/office/drawing/2014/main" id="{F9FC14E3-5153-353F-E0A4-4A5F1AD55E18}"/>
              </a:ext>
            </a:extLst>
          </p:cNvPr>
          <p:cNvPicPr>
            <a:picLocks noChangeAspect="1"/>
          </p:cNvPicPr>
          <p:nvPr/>
        </p:nvPicPr>
        <p:blipFill>
          <a:blip r:embed="rId2" cstate="email">
            <a:alphaModFix amt="58000"/>
            <a:extLst>
              <a:ext uri="{28A0092B-C50C-407E-A947-70E740481C1C}">
                <a14:useLocalDpi xmlns:a14="http://schemas.microsoft.com/office/drawing/2010/main"/>
              </a:ext>
            </a:extLst>
          </a:blip>
          <a:stretch>
            <a:fillRect/>
          </a:stretch>
        </p:blipFill>
        <p:spPr>
          <a:xfrm>
            <a:off x="-3064" y="-1"/>
            <a:ext cx="12230849" cy="6858000"/>
          </a:xfrm>
          <a:prstGeom prst="rect">
            <a:avLst/>
          </a:prstGeom>
        </p:spPr>
      </p:pic>
      <p:sp>
        <p:nvSpPr>
          <p:cNvPr id="7" name="Titel 2">
            <a:extLst>
              <a:ext uri="{FF2B5EF4-FFF2-40B4-BE49-F238E27FC236}">
                <a16:creationId xmlns:a16="http://schemas.microsoft.com/office/drawing/2014/main" id="{52177692-77BB-0DB1-8DCF-AEEAE3F8C8C8}"/>
              </a:ext>
            </a:extLst>
          </p:cNvPr>
          <p:cNvSpPr txBox="1">
            <a:spLocks/>
          </p:cNvSpPr>
          <p:nvPr/>
        </p:nvSpPr>
        <p:spPr>
          <a:xfrm>
            <a:off x="480000" y="108000"/>
            <a:ext cx="11284200" cy="12150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1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TAKE AWAYS</a:t>
            </a:r>
            <a:endParaRPr kumimoji="0" lang="nl-NL" sz="40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endParaRPr>
          </a:p>
        </p:txBody>
      </p:sp>
      <p:sp>
        <p:nvSpPr>
          <p:cNvPr id="9" name="Tekstvak 8">
            <a:extLst>
              <a:ext uri="{FF2B5EF4-FFF2-40B4-BE49-F238E27FC236}">
                <a16:creationId xmlns:a16="http://schemas.microsoft.com/office/drawing/2014/main" id="{B3F698A8-52EA-F7DA-803D-F548A344EA45}"/>
              </a:ext>
            </a:extLst>
          </p:cNvPr>
          <p:cNvSpPr txBox="1"/>
          <p:nvPr/>
        </p:nvSpPr>
        <p:spPr>
          <a:xfrm>
            <a:off x="-3065" y="1043063"/>
            <a:ext cx="12230849" cy="1723768"/>
          </a:xfrm>
          <a:prstGeom prst="rect">
            <a:avLst/>
          </a:prstGeom>
          <a:solidFill>
            <a:srgbClr val="81BE66">
              <a:alpha val="48000"/>
            </a:srgb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QUANTITY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QUALITY</a:t>
            </a:r>
          </a:p>
        </p:txBody>
      </p:sp>
      <p:pic>
        <p:nvPicPr>
          <p:cNvPr id="10" name="Afbeelding 9">
            <a:extLst>
              <a:ext uri="{FF2B5EF4-FFF2-40B4-BE49-F238E27FC236}">
                <a16:creationId xmlns:a16="http://schemas.microsoft.com/office/drawing/2014/main" id="{8F8A5F34-B6B7-10FF-7709-417FDEED45F5}"/>
              </a:ext>
            </a:extLst>
          </p:cNvPr>
          <p:cNvPicPr>
            <a:picLocks noChangeAspect="1"/>
          </p:cNvPicPr>
          <p:nvPr/>
        </p:nvPicPr>
        <p:blipFill>
          <a:blip r:embed="rId3" cstate="email">
            <a:alphaModFix amt="87000"/>
            <a:extLst>
              <a:ext uri="{28A0092B-C50C-407E-A947-70E740481C1C}">
                <a14:useLocalDpi xmlns:a14="http://schemas.microsoft.com/office/drawing/2010/main"/>
              </a:ext>
            </a:extLst>
          </a:blip>
          <a:stretch>
            <a:fillRect/>
          </a:stretch>
        </p:blipFill>
        <p:spPr>
          <a:xfrm>
            <a:off x="8341153" y="1549328"/>
            <a:ext cx="2975656" cy="974784"/>
          </a:xfrm>
          <a:prstGeom prst="rect">
            <a:avLst/>
          </a:prstGeom>
        </p:spPr>
      </p:pic>
      <p:sp>
        <p:nvSpPr>
          <p:cNvPr id="11" name="Tekstvak 10">
            <a:extLst>
              <a:ext uri="{FF2B5EF4-FFF2-40B4-BE49-F238E27FC236}">
                <a16:creationId xmlns:a16="http://schemas.microsoft.com/office/drawing/2014/main" id="{27F90859-8EA8-9C33-F6EE-8618B899D9C3}"/>
              </a:ext>
            </a:extLst>
          </p:cNvPr>
          <p:cNvSpPr txBox="1"/>
          <p:nvPr/>
        </p:nvSpPr>
        <p:spPr>
          <a:xfrm>
            <a:off x="9736" y="4160858"/>
            <a:ext cx="12192000" cy="967457"/>
          </a:xfrm>
          <a:prstGeom prst="rect">
            <a:avLst/>
          </a:prstGeom>
          <a:solidFill>
            <a:srgbClr val="81BE66">
              <a:alpha val="48000"/>
            </a:srgb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STRUCTURAL FUNDS FOR GREENING</a:t>
            </a:r>
          </a:p>
        </p:txBody>
      </p:sp>
      <p:sp>
        <p:nvSpPr>
          <p:cNvPr id="12" name="Tekstvak 11">
            <a:extLst>
              <a:ext uri="{FF2B5EF4-FFF2-40B4-BE49-F238E27FC236}">
                <a16:creationId xmlns:a16="http://schemas.microsoft.com/office/drawing/2014/main" id="{E2E491F8-5C95-137A-1DA1-C71D74E5C784}"/>
              </a:ext>
            </a:extLst>
          </p:cNvPr>
          <p:cNvSpPr txBox="1"/>
          <p:nvPr/>
        </p:nvSpPr>
        <p:spPr>
          <a:xfrm>
            <a:off x="32724" y="2980116"/>
            <a:ext cx="12159276" cy="967457"/>
          </a:xfrm>
          <a:prstGeom prst="rect">
            <a:avLst/>
          </a:prstGeom>
          <a:solidFill>
            <a:srgbClr val="81BE66">
              <a:alpha val="48000"/>
            </a:srgb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STRUCTURAL SPACE FOR GREENING</a:t>
            </a:r>
          </a:p>
        </p:txBody>
      </p:sp>
      <p:pic>
        <p:nvPicPr>
          <p:cNvPr id="21" name="Afbeelding 20">
            <a:extLst>
              <a:ext uri="{FF2B5EF4-FFF2-40B4-BE49-F238E27FC236}">
                <a16:creationId xmlns:a16="http://schemas.microsoft.com/office/drawing/2014/main" id="{3D9A4CB2-E863-A5DE-FA3A-D28ACEFB00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1066" y="3073055"/>
            <a:ext cx="3395743" cy="740279"/>
          </a:xfrm>
          <a:prstGeom prst="rect">
            <a:avLst/>
          </a:prstGeom>
        </p:spPr>
      </p:pic>
      <p:pic>
        <p:nvPicPr>
          <p:cNvPr id="22" name="Afbeelding 21" descr="Afbeelding met tekst, schermopname, Post-it-briefje, Kleurrijkheid">
            <a:extLst>
              <a:ext uri="{FF2B5EF4-FFF2-40B4-BE49-F238E27FC236}">
                <a16:creationId xmlns:a16="http://schemas.microsoft.com/office/drawing/2014/main" id="{946AC1C3-FEF5-C474-1801-EC84E915B425}"/>
              </a:ext>
            </a:extLst>
          </p:cNvPr>
          <p:cNvPicPr>
            <a:picLocks noChangeAspect="1"/>
          </p:cNvPicPr>
          <p:nvPr/>
        </p:nvPicPr>
        <p:blipFill>
          <a:blip r:embed="rId5" cstate="email">
            <a:alphaModFix amt="84000"/>
            <a:extLst>
              <a:ext uri="{28A0092B-C50C-407E-A947-70E740481C1C}">
                <a14:useLocalDpi xmlns:a14="http://schemas.microsoft.com/office/drawing/2010/main"/>
              </a:ext>
            </a:extLst>
          </a:blip>
          <a:stretch>
            <a:fillRect/>
          </a:stretch>
        </p:blipFill>
        <p:spPr>
          <a:xfrm>
            <a:off x="10006881" y="4268108"/>
            <a:ext cx="1309928" cy="726436"/>
          </a:xfrm>
          <a:prstGeom prst="rect">
            <a:avLst/>
          </a:prstGeom>
          <a:ln>
            <a:noFill/>
          </a:ln>
        </p:spPr>
      </p:pic>
      <p:pic>
        <p:nvPicPr>
          <p:cNvPr id="28" name="Afbeelding 27">
            <a:extLst>
              <a:ext uri="{FF2B5EF4-FFF2-40B4-BE49-F238E27FC236}">
                <a16:creationId xmlns:a16="http://schemas.microsoft.com/office/drawing/2014/main" id="{3E28074F-4A4A-F272-721A-0821A062D2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838195">
            <a:off x="10776713" y="2723355"/>
            <a:ext cx="1525721" cy="1215000"/>
          </a:xfrm>
          <a:prstGeom prst="rect">
            <a:avLst/>
          </a:prstGeom>
        </p:spPr>
      </p:pic>
    </p:spTree>
    <p:extLst>
      <p:ext uri="{BB962C8B-B14F-4D97-AF65-F5344CB8AC3E}">
        <p14:creationId xmlns:p14="http://schemas.microsoft.com/office/powerpoint/2010/main" val="364371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Afbeelding met buitenshuis, grond, weg, Wegoppervlak">
            <a:extLst>
              <a:ext uri="{FF2B5EF4-FFF2-40B4-BE49-F238E27FC236}">
                <a16:creationId xmlns:a16="http://schemas.microsoft.com/office/drawing/2014/main" id="{F9FC14E3-5153-353F-E0A4-4A5F1AD55E18}"/>
              </a:ext>
            </a:extLst>
          </p:cNvPr>
          <p:cNvPicPr>
            <a:picLocks noChangeAspect="1"/>
          </p:cNvPicPr>
          <p:nvPr/>
        </p:nvPicPr>
        <p:blipFill>
          <a:blip r:embed="rId2" cstate="email">
            <a:alphaModFix amt="58000"/>
            <a:extLst>
              <a:ext uri="{28A0092B-C50C-407E-A947-70E740481C1C}">
                <a14:useLocalDpi xmlns:a14="http://schemas.microsoft.com/office/drawing/2010/main"/>
              </a:ext>
            </a:extLst>
          </a:blip>
          <a:stretch>
            <a:fillRect/>
          </a:stretch>
        </p:blipFill>
        <p:spPr>
          <a:xfrm>
            <a:off x="-3064" y="-1"/>
            <a:ext cx="12230849" cy="6858000"/>
          </a:xfrm>
          <a:prstGeom prst="rect">
            <a:avLst/>
          </a:prstGeom>
        </p:spPr>
      </p:pic>
      <p:sp>
        <p:nvSpPr>
          <p:cNvPr id="7" name="Titel 2">
            <a:extLst>
              <a:ext uri="{FF2B5EF4-FFF2-40B4-BE49-F238E27FC236}">
                <a16:creationId xmlns:a16="http://schemas.microsoft.com/office/drawing/2014/main" id="{52177692-77BB-0DB1-8DCF-AEEAE3F8C8C8}"/>
              </a:ext>
            </a:extLst>
          </p:cNvPr>
          <p:cNvSpPr txBox="1">
            <a:spLocks/>
          </p:cNvSpPr>
          <p:nvPr/>
        </p:nvSpPr>
        <p:spPr>
          <a:xfrm>
            <a:off x="480000" y="108000"/>
            <a:ext cx="11284200" cy="12150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1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TAKE AWAYS</a:t>
            </a:r>
            <a:endParaRPr kumimoji="0" lang="nl-NL" sz="40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endParaRPr>
          </a:p>
        </p:txBody>
      </p:sp>
      <p:sp>
        <p:nvSpPr>
          <p:cNvPr id="9" name="Tekstvak 8">
            <a:extLst>
              <a:ext uri="{FF2B5EF4-FFF2-40B4-BE49-F238E27FC236}">
                <a16:creationId xmlns:a16="http://schemas.microsoft.com/office/drawing/2014/main" id="{B3F698A8-52EA-F7DA-803D-F548A344EA45}"/>
              </a:ext>
            </a:extLst>
          </p:cNvPr>
          <p:cNvSpPr txBox="1"/>
          <p:nvPr/>
        </p:nvSpPr>
        <p:spPr>
          <a:xfrm>
            <a:off x="-3065" y="1043063"/>
            <a:ext cx="12230849" cy="1723768"/>
          </a:xfrm>
          <a:prstGeom prst="rect">
            <a:avLst/>
          </a:prstGeom>
          <a:solidFill>
            <a:srgbClr val="81BE66">
              <a:alpha val="48000"/>
            </a:srgb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QUANTITY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QUALITY</a:t>
            </a:r>
          </a:p>
        </p:txBody>
      </p:sp>
      <p:pic>
        <p:nvPicPr>
          <p:cNvPr id="10" name="Afbeelding 9">
            <a:extLst>
              <a:ext uri="{FF2B5EF4-FFF2-40B4-BE49-F238E27FC236}">
                <a16:creationId xmlns:a16="http://schemas.microsoft.com/office/drawing/2014/main" id="{8F8A5F34-B6B7-10FF-7709-417FDEED45F5}"/>
              </a:ext>
            </a:extLst>
          </p:cNvPr>
          <p:cNvPicPr>
            <a:picLocks noChangeAspect="1"/>
          </p:cNvPicPr>
          <p:nvPr/>
        </p:nvPicPr>
        <p:blipFill>
          <a:blip r:embed="rId3" cstate="email">
            <a:alphaModFix amt="87000"/>
            <a:extLst>
              <a:ext uri="{28A0092B-C50C-407E-A947-70E740481C1C}">
                <a14:useLocalDpi xmlns:a14="http://schemas.microsoft.com/office/drawing/2010/main"/>
              </a:ext>
            </a:extLst>
          </a:blip>
          <a:stretch>
            <a:fillRect/>
          </a:stretch>
        </p:blipFill>
        <p:spPr>
          <a:xfrm>
            <a:off x="8341153" y="1549328"/>
            <a:ext cx="2975656" cy="974784"/>
          </a:xfrm>
          <a:prstGeom prst="rect">
            <a:avLst/>
          </a:prstGeom>
        </p:spPr>
      </p:pic>
      <p:sp>
        <p:nvSpPr>
          <p:cNvPr id="11" name="Tekstvak 10">
            <a:extLst>
              <a:ext uri="{FF2B5EF4-FFF2-40B4-BE49-F238E27FC236}">
                <a16:creationId xmlns:a16="http://schemas.microsoft.com/office/drawing/2014/main" id="{27F90859-8EA8-9C33-F6EE-8618B899D9C3}"/>
              </a:ext>
            </a:extLst>
          </p:cNvPr>
          <p:cNvSpPr txBox="1"/>
          <p:nvPr/>
        </p:nvSpPr>
        <p:spPr>
          <a:xfrm>
            <a:off x="9736" y="4160858"/>
            <a:ext cx="12192000" cy="967457"/>
          </a:xfrm>
          <a:prstGeom prst="rect">
            <a:avLst/>
          </a:prstGeom>
          <a:solidFill>
            <a:srgbClr val="81BE66">
              <a:alpha val="48000"/>
            </a:srgb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STRUCTURAL FUNDS FOR GREENING</a:t>
            </a:r>
          </a:p>
        </p:txBody>
      </p:sp>
      <p:sp>
        <p:nvSpPr>
          <p:cNvPr id="12" name="Tekstvak 11">
            <a:extLst>
              <a:ext uri="{FF2B5EF4-FFF2-40B4-BE49-F238E27FC236}">
                <a16:creationId xmlns:a16="http://schemas.microsoft.com/office/drawing/2014/main" id="{E2E491F8-5C95-137A-1DA1-C71D74E5C784}"/>
              </a:ext>
            </a:extLst>
          </p:cNvPr>
          <p:cNvSpPr txBox="1"/>
          <p:nvPr/>
        </p:nvSpPr>
        <p:spPr>
          <a:xfrm>
            <a:off x="32724" y="2980116"/>
            <a:ext cx="12159276" cy="967457"/>
          </a:xfrm>
          <a:prstGeom prst="rect">
            <a:avLst/>
          </a:prstGeom>
          <a:solidFill>
            <a:srgbClr val="81BE66">
              <a:alpha val="48000"/>
            </a:srgb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STRUCTURAL SPACE FOR GREENING</a:t>
            </a:r>
          </a:p>
        </p:txBody>
      </p:sp>
      <p:sp>
        <p:nvSpPr>
          <p:cNvPr id="13" name="Tekstvak 12">
            <a:extLst>
              <a:ext uri="{FF2B5EF4-FFF2-40B4-BE49-F238E27FC236}">
                <a16:creationId xmlns:a16="http://schemas.microsoft.com/office/drawing/2014/main" id="{62D377DD-8AA9-1758-9F6E-CD13B102098A}"/>
              </a:ext>
            </a:extLst>
          </p:cNvPr>
          <p:cNvSpPr txBox="1"/>
          <p:nvPr/>
        </p:nvSpPr>
        <p:spPr>
          <a:xfrm>
            <a:off x="0" y="5341599"/>
            <a:ext cx="12192000" cy="967457"/>
          </a:xfrm>
          <a:prstGeom prst="rect">
            <a:avLst/>
          </a:prstGeom>
          <a:solidFill>
            <a:srgbClr val="81BE66">
              <a:alpha val="48000"/>
            </a:srgb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white"/>
                </a:solidFill>
                <a:effectLst/>
                <a:uLnTx/>
                <a:uFillTx/>
                <a:latin typeface="Aptos" panose="02110004020202020204"/>
                <a:ea typeface="+mn-ea"/>
                <a:cs typeface="+mn-cs"/>
              </a:rPr>
              <a:t>NATURE INCLUSIVE DEVELOPMENT</a:t>
            </a:r>
          </a:p>
        </p:txBody>
      </p:sp>
      <p:pic>
        <p:nvPicPr>
          <p:cNvPr id="21" name="Afbeelding 20">
            <a:extLst>
              <a:ext uri="{FF2B5EF4-FFF2-40B4-BE49-F238E27FC236}">
                <a16:creationId xmlns:a16="http://schemas.microsoft.com/office/drawing/2014/main" id="{3D9A4CB2-E863-A5DE-FA3A-D28ACEFB00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1066" y="3073055"/>
            <a:ext cx="3395743" cy="740279"/>
          </a:xfrm>
          <a:prstGeom prst="rect">
            <a:avLst/>
          </a:prstGeom>
        </p:spPr>
      </p:pic>
      <p:pic>
        <p:nvPicPr>
          <p:cNvPr id="22" name="Afbeelding 21" descr="Afbeelding met tekst, schermopname, Post-it-briefje, Kleurrijkheid">
            <a:extLst>
              <a:ext uri="{FF2B5EF4-FFF2-40B4-BE49-F238E27FC236}">
                <a16:creationId xmlns:a16="http://schemas.microsoft.com/office/drawing/2014/main" id="{946AC1C3-FEF5-C474-1801-EC84E915B425}"/>
              </a:ext>
            </a:extLst>
          </p:cNvPr>
          <p:cNvPicPr>
            <a:picLocks noChangeAspect="1"/>
          </p:cNvPicPr>
          <p:nvPr/>
        </p:nvPicPr>
        <p:blipFill>
          <a:blip r:embed="rId5" cstate="email">
            <a:alphaModFix amt="84000"/>
            <a:extLst>
              <a:ext uri="{28A0092B-C50C-407E-A947-70E740481C1C}">
                <a14:useLocalDpi xmlns:a14="http://schemas.microsoft.com/office/drawing/2010/main"/>
              </a:ext>
            </a:extLst>
          </a:blip>
          <a:stretch>
            <a:fillRect/>
          </a:stretch>
        </p:blipFill>
        <p:spPr>
          <a:xfrm>
            <a:off x="10006881" y="4268108"/>
            <a:ext cx="1309928" cy="726436"/>
          </a:xfrm>
          <a:prstGeom prst="rect">
            <a:avLst/>
          </a:prstGeom>
          <a:ln>
            <a:noFill/>
          </a:ln>
        </p:spPr>
      </p:pic>
      <p:pic>
        <p:nvPicPr>
          <p:cNvPr id="24" name="Afbeelding 23">
            <a:extLst>
              <a:ext uri="{FF2B5EF4-FFF2-40B4-BE49-F238E27FC236}">
                <a16:creationId xmlns:a16="http://schemas.microsoft.com/office/drawing/2014/main" id="{3627D0AA-9F0D-3121-0C54-40FF69E0C1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07888" y="5465770"/>
            <a:ext cx="2108921" cy="1189030"/>
          </a:xfrm>
          <a:prstGeom prst="rect">
            <a:avLst/>
          </a:prstGeom>
        </p:spPr>
      </p:pic>
      <p:pic>
        <p:nvPicPr>
          <p:cNvPr id="28" name="Afbeelding 27">
            <a:extLst>
              <a:ext uri="{FF2B5EF4-FFF2-40B4-BE49-F238E27FC236}">
                <a16:creationId xmlns:a16="http://schemas.microsoft.com/office/drawing/2014/main" id="{3E28074F-4A4A-F272-721A-0821A062D2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838195">
            <a:off x="10776713" y="2723355"/>
            <a:ext cx="1525721" cy="1215000"/>
          </a:xfrm>
          <a:prstGeom prst="rect">
            <a:avLst/>
          </a:prstGeom>
        </p:spPr>
      </p:pic>
    </p:spTree>
    <p:extLst>
      <p:ext uri="{BB962C8B-B14F-4D97-AF65-F5344CB8AC3E}">
        <p14:creationId xmlns:p14="http://schemas.microsoft.com/office/powerpoint/2010/main" val="482988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a:extLst>
              <a:ext uri="{FF2B5EF4-FFF2-40B4-BE49-F238E27FC236}">
                <a16:creationId xmlns:a16="http://schemas.microsoft.com/office/drawing/2014/main" id="{D44364CE-9EF3-FA8C-B66E-C4FD1CED4A33}"/>
              </a:ext>
            </a:extLst>
          </p:cNvPr>
          <p:cNvSpPr txBox="1">
            <a:spLocks/>
          </p:cNvSpPr>
          <p:nvPr/>
        </p:nvSpPr>
        <p:spPr>
          <a:xfrm>
            <a:off x="784800" y="5851244"/>
            <a:ext cx="11284200" cy="12150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nl-NL" sz="3600" b="0" i="1"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further questions: </a:t>
            </a:r>
            <a:r>
              <a:rPr kumimoji="0" lang="nl-NL" sz="3600" b="0" i="0" u="none" strike="noStrike" kern="1200" cap="none" spc="0" normalizeH="0" baseline="0" noProof="0">
                <a:ln>
                  <a:noFill/>
                </a:ln>
                <a:solidFill>
                  <a:srgbClr val="008000"/>
                </a:solidFill>
                <a:effectLst/>
                <a:uLnTx/>
                <a:uFillTx/>
                <a:latin typeface="Arial" panose="020B0604020202020204" pitchFamily="34" charset="0"/>
                <a:ea typeface="+mj-ea"/>
                <a:cs typeface="Arial" panose="020B0604020202020204" pitchFamily="34" charset="0"/>
              </a:rPr>
              <a:t>albin.hunia@utrecht.nl</a:t>
            </a:r>
          </a:p>
        </p:txBody>
      </p:sp>
      <p:pic>
        <p:nvPicPr>
          <p:cNvPr id="4" name="Tijdelijke aanduiding voor inhoud 6" descr="Afbeelding met tekst, boom, buiten, plant">
            <a:extLst>
              <a:ext uri="{FF2B5EF4-FFF2-40B4-BE49-F238E27FC236}">
                <a16:creationId xmlns:a16="http://schemas.microsoft.com/office/drawing/2014/main" id="{8C220AC0-E61D-D05E-8741-25467D55BEB9}"/>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230188"/>
            <a:ext cx="9359900" cy="5743534"/>
          </a:xfrm>
        </p:spPr>
      </p:pic>
    </p:spTree>
    <p:extLst>
      <p:ext uri="{BB962C8B-B14F-4D97-AF65-F5344CB8AC3E}">
        <p14:creationId xmlns:p14="http://schemas.microsoft.com/office/powerpoint/2010/main" val="363129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a:latin typeface="Aptos" panose="020B0004020202020204" pitchFamily="34" charset="0"/>
              </a:rPr>
              <a:t>Status of the UNPs</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594360" y="2465084"/>
            <a:ext cx="4488476" cy="1747336"/>
          </a:xfrm>
        </p:spPr>
        <p:txBody>
          <a:bodyPr>
            <a:normAutofit/>
          </a:bodyPr>
          <a:lstStyle/>
          <a:p>
            <a:pPr marL="0" indent="0" algn="just">
              <a:lnSpc>
                <a:spcPct val="115000"/>
              </a:lnSpc>
              <a:spcAft>
                <a:spcPts val="800"/>
              </a:spcAft>
              <a:buNone/>
            </a:pPr>
            <a:r>
              <a:rPr lang="en-US" sz="1200" i="1"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rPr>
              <a:t>Out of the 89 participating cities/towns, </a:t>
            </a:r>
            <a:r>
              <a:rPr lang="en-US" sz="1200" b="1" i="1"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rPr>
              <a:t>29.2%</a:t>
            </a:r>
            <a:r>
              <a:rPr lang="en-US" sz="1200" i="1"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rPr>
              <a:t> (26 cities) reported having an established UNP or equivalent, </a:t>
            </a:r>
            <a:r>
              <a:rPr lang="en-US" sz="1200" b="1" i="1"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rPr>
              <a:t>44.9%</a:t>
            </a:r>
            <a:r>
              <a:rPr lang="en-US" sz="1200" i="1"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rPr>
              <a:t> (40 cities) indicated they are currently developing one, </a:t>
            </a:r>
            <a:r>
              <a:rPr lang="en-US" sz="1200" b="1" i="1"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rPr>
              <a:t>11.2%</a:t>
            </a:r>
            <a:r>
              <a:rPr lang="en-US" sz="1200" i="1"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rPr>
              <a:t> (10 cities) were uncertain about the existence of such a plan, while </a:t>
            </a:r>
            <a:r>
              <a:rPr lang="en-US" sz="1200" b="1" i="1"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rPr>
              <a:t>14.6%</a:t>
            </a:r>
            <a:r>
              <a:rPr lang="en-US" sz="1200" i="1" kern="100">
                <a:solidFill>
                  <a:schemeClr val="bg2">
                    <a:lumMod val="25000"/>
                  </a:schemeClr>
                </a:solidFill>
                <a:effectLst/>
                <a:latin typeface="Aptos" panose="020B0004020202020204" pitchFamily="34" charset="0"/>
                <a:ea typeface="Aptos" panose="020B0004020202020204" pitchFamily="34" charset="0"/>
                <a:cs typeface="Arial" panose="020B0604020202020204" pitchFamily="34" charset="0"/>
              </a:rPr>
              <a:t> (13 cities) stated they do not have a UNP and are not planning to develop one in the short term.</a:t>
            </a:r>
          </a:p>
          <a:p>
            <a:endParaRPr lang="en-US" sz="1400" i="1"/>
          </a:p>
          <a:p>
            <a:endParaRPr lang="en-US" sz="1400" i="1"/>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graphicFrame>
        <p:nvGraphicFramePr>
          <p:cNvPr id="6" name="Chart 5">
            <a:extLst>
              <a:ext uri="{FF2B5EF4-FFF2-40B4-BE49-F238E27FC236}">
                <a16:creationId xmlns:a16="http://schemas.microsoft.com/office/drawing/2014/main" id="{7F5E8E4D-0A2A-E9C7-0783-5E4B6DA4B3BF}"/>
              </a:ext>
            </a:extLst>
          </p:cNvPr>
          <p:cNvGraphicFramePr/>
          <p:nvPr/>
        </p:nvGraphicFramePr>
        <p:xfrm>
          <a:off x="6614255" y="2255860"/>
          <a:ext cx="4983385" cy="335510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DDEED4D-0701-DD27-3C0F-AD52EE7CBA85}"/>
              </a:ext>
            </a:extLst>
          </p:cNvPr>
          <p:cNvSpPr txBox="1"/>
          <p:nvPr/>
        </p:nvSpPr>
        <p:spPr>
          <a:xfrm>
            <a:off x="10726238" y="3592355"/>
            <a:ext cx="5288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29</a:t>
            </a: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0" name="TextBox 9">
            <a:extLst>
              <a:ext uri="{FF2B5EF4-FFF2-40B4-BE49-F238E27FC236}">
                <a16:creationId xmlns:a16="http://schemas.microsoft.com/office/drawing/2014/main" id="{F013979A-60C7-7163-3130-B631B621FE39}"/>
              </a:ext>
            </a:extLst>
          </p:cNvPr>
          <p:cNvSpPr txBox="1"/>
          <p:nvPr/>
        </p:nvSpPr>
        <p:spPr>
          <a:xfrm>
            <a:off x="9598896" y="2787822"/>
            <a:ext cx="5288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45</a:t>
            </a: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 name="TextBox 10">
            <a:extLst>
              <a:ext uri="{FF2B5EF4-FFF2-40B4-BE49-F238E27FC236}">
                <a16:creationId xmlns:a16="http://schemas.microsoft.com/office/drawing/2014/main" id="{CC30B040-3428-4BA9-B5A5-73DBF73F1C99}"/>
              </a:ext>
            </a:extLst>
          </p:cNvPr>
          <p:cNvSpPr txBox="1"/>
          <p:nvPr/>
        </p:nvSpPr>
        <p:spPr>
          <a:xfrm>
            <a:off x="8500011" y="4563064"/>
            <a:ext cx="5288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4E4E4">
                    <a:lumMod val="25000"/>
                  </a:srgbClr>
                </a:solidFill>
                <a:effectLst/>
                <a:uLnTx/>
                <a:uFillTx/>
                <a:latin typeface="Aptos" panose="020B0004020202020204" pitchFamily="34" charset="0"/>
                <a:ea typeface="Aptos" panose="020B0004020202020204" pitchFamily="34" charset="0"/>
                <a:cs typeface="Arial" panose="020B0604020202020204" pitchFamily="34" charset="0"/>
              </a:rPr>
              <a:t>11</a:t>
            </a:r>
            <a:endParaRPr kumimoji="0" lang="en-US" sz="1800" b="0" i="0" u="none" strike="noStrike" kern="1200" cap="none" spc="0" normalizeH="0" baseline="0" noProof="0">
              <a:ln>
                <a:noFill/>
              </a:ln>
              <a:solidFill>
                <a:srgbClr val="E4E4E4">
                  <a:lumMod val="25000"/>
                </a:srgbClr>
              </a:solidFill>
              <a:effectLst/>
              <a:uLnTx/>
              <a:uFillTx/>
              <a:latin typeface="Franklin Gothic Book"/>
              <a:ea typeface="+mn-ea"/>
              <a:cs typeface="+mn-cs"/>
            </a:endParaRPr>
          </a:p>
        </p:txBody>
      </p:sp>
      <p:sp>
        <p:nvSpPr>
          <p:cNvPr id="12" name="TextBox 11">
            <a:extLst>
              <a:ext uri="{FF2B5EF4-FFF2-40B4-BE49-F238E27FC236}">
                <a16:creationId xmlns:a16="http://schemas.microsoft.com/office/drawing/2014/main" id="{9FCF056E-FD07-D8C5-457E-6D0CFA78FD55}"/>
              </a:ext>
            </a:extLst>
          </p:cNvPr>
          <p:cNvSpPr txBox="1"/>
          <p:nvPr/>
        </p:nvSpPr>
        <p:spPr>
          <a:xfrm>
            <a:off x="7375059" y="4255287"/>
            <a:ext cx="5288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ea typeface="Aptos" panose="020B0004020202020204" pitchFamily="34" charset="0"/>
                <a:cs typeface="Arial" panose="020B0604020202020204" pitchFamily="34" charset="0"/>
              </a:rPr>
              <a:t>15</a:t>
            </a: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TextBox 12">
            <a:extLst>
              <a:ext uri="{FF2B5EF4-FFF2-40B4-BE49-F238E27FC236}">
                <a16:creationId xmlns:a16="http://schemas.microsoft.com/office/drawing/2014/main" id="{DC0D4759-D265-872B-A448-08F0AE767B6D}"/>
              </a:ext>
            </a:extLst>
          </p:cNvPr>
          <p:cNvSpPr txBox="1"/>
          <p:nvPr/>
        </p:nvSpPr>
        <p:spPr>
          <a:xfrm>
            <a:off x="7692920" y="2075623"/>
            <a:ext cx="365238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E4E4E4">
                    <a:lumMod val="25000"/>
                  </a:srgbClr>
                </a:solidFill>
                <a:effectLst/>
                <a:uLnTx/>
                <a:uFillTx/>
                <a:latin typeface="Aptos" panose="020B0004020202020204" pitchFamily="34" charset="0"/>
                <a:ea typeface="Aptos" panose="020B0004020202020204" pitchFamily="34" charset="0"/>
                <a:cs typeface="Arial" panose="020B0604020202020204" pitchFamily="34" charset="0"/>
              </a:rPr>
              <a:t>Status of Urban Nature Plans development among respondents</a:t>
            </a:r>
            <a:endParaRPr kumimoji="0" lang="en-US" sz="800" b="0" i="1" u="none" strike="noStrike" kern="1200" cap="none" spc="0" normalizeH="0" baseline="0" noProof="0">
              <a:ln>
                <a:noFill/>
              </a:ln>
              <a:solidFill>
                <a:srgbClr val="E4E4E4">
                  <a:lumMod val="25000"/>
                </a:srgbClr>
              </a:solidFill>
              <a:effectLst/>
              <a:uLnTx/>
              <a:uFillTx/>
              <a:latin typeface="Franklin Gothic Book"/>
              <a:ea typeface="+mn-ea"/>
              <a:cs typeface="+mn-cs"/>
            </a:endParaRPr>
          </a:p>
        </p:txBody>
      </p:sp>
    </p:spTree>
    <p:extLst>
      <p:ext uri="{BB962C8B-B14F-4D97-AF65-F5344CB8AC3E}">
        <p14:creationId xmlns:p14="http://schemas.microsoft.com/office/powerpoint/2010/main" val="32003120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562D-71E0-3850-ED7B-DE4572D88BFE}"/>
              </a:ext>
            </a:extLst>
          </p:cNvPr>
          <p:cNvSpPr>
            <a:spLocks noGrp="1"/>
          </p:cNvSpPr>
          <p:nvPr>
            <p:ph type="title"/>
          </p:nvPr>
        </p:nvSpPr>
        <p:spPr>
          <a:xfrm>
            <a:off x="290663" y="659926"/>
            <a:ext cx="9932330" cy="1288617"/>
          </a:xfrm>
        </p:spPr>
        <p:txBody>
          <a:bodyPr/>
          <a:lstStyle/>
          <a:p>
            <a:pPr algn="l"/>
            <a:r>
              <a:rPr lang="fr-FR" sz="3600"/>
              <a:t>Webinar #2: how to </a:t>
            </a:r>
            <a:r>
              <a:rPr lang="fr-FR" sz="3600" err="1"/>
              <a:t>develop</a:t>
            </a:r>
            <a:r>
              <a:rPr lang="fr-FR" sz="3600"/>
              <a:t> a municipal roadmap for nature </a:t>
            </a:r>
            <a:r>
              <a:rPr lang="fr-FR" sz="3600" err="1"/>
              <a:t>restoration</a:t>
            </a:r>
            <a:endParaRPr lang="en-GB" sz="3600"/>
          </a:p>
        </p:txBody>
      </p:sp>
      <p:sp>
        <p:nvSpPr>
          <p:cNvPr id="5" name="TextBox 4">
            <a:extLst>
              <a:ext uri="{FF2B5EF4-FFF2-40B4-BE49-F238E27FC236}">
                <a16:creationId xmlns:a16="http://schemas.microsoft.com/office/drawing/2014/main" id="{5AC11FA5-C71A-71A2-51B9-27FD7E5D3C0D}"/>
              </a:ext>
            </a:extLst>
          </p:cNvPr>
          <p:cNvSpPr txBox="1"/>
          <p:nvPr/>
        </p:nvSpPr>
        <p:spPr>
          <a:xfrm>
            <a:off x="554355" y="3176949"/>
            <a:ext cx="11083290" cy="1169551"/>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0"/>
              </a:spcAft>
              <a:buClrTx/>
              <a:buSzTx/>
              <a:tabLst/>
              <a:defRPr/>
            </a:pPr>
            <a:r>
              <a:rPr lang="en-GB" sz="7000" b="1">
                <a:solidFill>
                  <a:schemeClr val="accent5">
                    <a:lumMod val="75000"/>
                  </a:schemeClr>
                </a:solidFill>
                <a:latin typeface="Calibri" panose="020F0502020204030204" pitchFamily="34" charset="0"/>
              </a:rPr>
              <a:t>Q&amp;A</a:t>
            </a:r>
            <a:endParaRPr kumimoji="0" lang="en-GB" sz="7000" b="0" i="0" u="none" strike="noStrike" kern="1200" cap="none" spc="0" normalizeH="0" baseline="0" noProof="0">
              <a:ln>
                <a:noFill/>
              </a:ln>
              <a:solidFill>
                <a:schemeClr val="accent5">
                  <a:lumMod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452378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74D35-4AED-CA23-E66B-223DA1A619C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5D5A0B3-5E7B-3EA1-4237-F47658D5E300}"/>
              </a:ext>
            </a:extLst>
          </p:cNvPr>
          <p:cNvSpPr>
            <a:spLocks noGrp="1"/>
          </p:cNvSpPr>
          <p:nvPr>
            <p:ph type="title"/>
          </p:nvPr>
        </p:nvSpPr>
        <p:spPr>
          <a:xfrm>
            <a:off x="402567" y="640309"/>
            <a:ext cx="9591825" cy="732818"/>
          </a:xfrm>
        </p:spPr>
        <p:txBody>
          <a:bodyPr/>
          <a:lstStyle/>
          <a:p>
            <a:pPr algn="l"/>
            <a:r>
              <a:rPr lang="en-GB" sz="3600"/>
              <a:t>Nature Restoration Law webinar series: what’s next?</a:t>
            </a:r>
          </a:p>
        </p:txBody>
      </p:sp>
      <p:sp>
        <p:nvSpPr>
          <p:cNvPr id="10" name="TextBox 9">
            <a:extLst>
              <a:ext uri="{FF2B5EF4-FFF2-40B4-BE49-F238E27FC236}">
                <a16:creationId xmlns:a16="http://schemas.microsoft.com/office/drawing/2014/main" id="{84D2EAE2-8EB5-31C3-9D30-DBBC20A7A5A3}"/>
              </a:ext>
            </a:extLst>
          </p:cNvPr>
          <p:cNvSpPr txBox="1"/>
          <p:nvPr/>
        </p:nvSpPr>
        <p:spPr>
          <a:xfrm>
            <a:off x="534669" y="2407045"/>
            <a:ext cx="6126480" cy="2687274"/>
          </a:xfrm>
          <a:prstGeom prst="rect">
            <a:avLst/>
          </a:prstGeom>
          <a:noFill/>
          <a:ln>
            <a:noFill/>
          </a:ln>
        </p:spPr>
        <p:txBody>
          <a:bodyPr wrap="square">
            <a:spAutoFit/>
          </a:bodyPr>
          <a:lstStyle/>
          <a:p>
            <a:pPr marL="0" marR="0" lvl="0" indent="-152385" algn="ctr" defTabSz="914400" rtl="0" eaLnBrk="1" fontAlgn="auto" latinLnBrk="0" hangingPunct="1">
              <a:lnSpc>
                <a:spcPct val="100000"/>
              </a:lnSpc>
              <a:spcBef>
                <a:spcPts val="600"/>
              </a:spcBef>
              <a:spcAft>
                <a:spcPts val="600"/>
              </a:spcAft>
              <a:buClrTx/>
              <a:buSzTx/>
              <a:buFontTx/>
              <a:buNone/>
              <a:tabLst/>
              <a:defRPr/>
            </a:pP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Webinar #3: </a:t>
            </a: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Building regulations for nature restoration</a:t>
            </a:r>
          </a:p>
          <a:p>
            <a:pPr marL="0" marR="0" lvl="0" indent="-152385" algn="ctr" defTabSz="914400" rtl="0" eaLnBrk="1" fontAlgn="auto" latinLnBrk="0" hangingPunct="1">
              <a:lnSpc>
                <a:spcPct val="100000"/>
              </a:lnSpc>
              <a:spcBef>
                <a:spcPts val="60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Wednesday 7 May at 10.00-12.00 CEST</a:t>
            </a:r>
          </a:p>
          <a:p>
            <a:pPr marL="0" marR="0" lvl="0" indent="0" algn="l" defTabSz="914400" rtl="0" eaLnBrk="1" fontAlgn="auto" latinLnBrk="0" hangingPunct="1">
              <a:lnSpc>
                <a:spcPts val="1600"/>
              </a:lnSpc>
              <a:spcBef>
                <a:spcPts val="600"/>
              </a:spcBef>
              <a:spcAft>
                <a:spcPts val="600"/>
              </a:spcAft>
              <a:buClrTx/>
              <a:buSzPts val="1000"/>
              <a:buFontTx/>
              <a:buNone/>
              <a:tabLst>
                <a:tab pos="457200" algn="l"/>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600"/>
              </a:lnSpc>
              <a:spcBef>
                <a:spcPts val="600"/>
              </a:spcBef>
              <a:spcAft>
                <a:spcPts val="600"/>
              </a:spcAft>
              <a:buClrTx/>
              <a:buSzPts val="1000"/>
              <a:buFontTx/>
              <a:buNone/>
              <a:tabLst>
                <a:tab pos="457200" algn="l"/>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Sarah Hawes, Biodiversity Net Gain Officer, city of Bristol  </a:t>
            </a:r>
          </a:p>
          <a:p>
            <a:pPr marL="0" marR="0" lvl="0" indent="0" algn="l" defTabSz="914400" rtl="0" eaLnBrk="1" fontAlgn="auto" latinLnBrk="0" hangingPunct="1">
              <a:lnSpc>
                <a:spcPts val="1600"/>
              </a:lnSpc>
              <a:spcBef>
                <a:spcPts val="600"/>
              </a:spcBef>
              <a:spcAft>
                <a:spcPts val="600"/>
              </a:spcAft>
              <a:buClrTx/>
              <a:buSzPts val="1000"/>
              <a:buFontTx/>
              <a:buNone/>
              <a:tabLst>
                <a:tab pos="457200" algn="l"/>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Mattia Leone, Associate Professor in Architectural Technology and Environmental Design, University of Naples</a:t>
            </a:r>
          </a:p>
          <a:p>
            <a:pPr marL="0" marR="0" lvl="0" indent="0" algn="l" defTabSz="914400" rtl="0" eaLnBrk="1" fontAlgn="auto" latinLnBrk="0" hangingPunct="1">
              <a:lnSpc>
                <a:spcPts val="1600"/>
              </a:lnSpc>
              <a:spcBef>
                <a:spcPts val="600"/>
              </a:spcBef>
              <a:spcAft>
                <a:spcPts val="600"/>
              </a:spcAft>
              <a:buClrTx/>
              <a:buSzPts val="1000"/>
              <a:buFontTx/>
              <a:buNone/>
              <a:tabLst>
                <a:tab pos="457200" algn="l"/>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Lea </a:t>
            </a:r>
            <a:r>
              <a:rPr kumimoji="0" lang="en-GB" sz="18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Gratas</a:t>
            </a: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Green Spaces and Environment Department, city of Paris  </a:t>
            </a: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B39EC3B-9FE3-3534-15C7-A164380E67D5}"/>
              </a:ext>
            </a:extLst>
          </p:cNvPr>
          <p:cNvSpPr txBox="1"/>
          <p:nvPr/>
        </p:nvSpPr>
        <p:spPr>
          <a:xfrm>
            <a:off x="8540867" y="2818032"/>
            <a:ext cx="2637930" cy="1723549"/>
          </a:xfrm>
          <a:prstGeom prst="rect">
            <a:avLst/>
          </a:prstGeom>
          <a:noFill/>
          <a:ln>
            <a:noFill/>
          </a:ln>
        </p:spPr>
        <p:txBody>
          <a:bodyPr wrap="square">
            <a:spAutoFit/>
          </a:bodyPr>
          <a:lstStyle/>
          <a:p>
            <a:pPr marL="0" marR="0" lvl="0" indent="-152385" algn="ctr" defTabSz="914400" rtl="0" eaLnBrk="1" fontAlgn="auto" latinLnBrk="0" hangingPunct="1">
              <a:lnSpc>
                <a:spcPct val="100000"/>
              </a:lnSpc>
              <a:spcBef>
                <a:spcPts val="600"/>
              </a:spcBef>
              <a:spcAft>
                <a:spcPts val="600"/>
              </a:spcAft>
              <a:buClrTx/>
              <a:buSzTx/>
              <a:buFontTx/>
              <a:buNone/>
              <a:tabLst/>
              <a:defRPr/>
            </a:pPr>
            <a:r>
              <a:rPr kumimoji="0" lang="en-GB" sz="1600" b="1" i="1"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Save the date for Webinar #4: </a:t>
            </a:r>
            <a:r>
              <a:rPr kumimoji="0" lang="en-GB" sz="16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Regulations for nature restoration on municipal owned land</a:t>
            </a:r>
          </a:p>
          <a:p>
            <a:pPr marL="0" marR="0" lvl="0" indent="-152385" algn="ctr" defTabSz="914400" rtl="0" eaLnBrk="1" fontAlgn="auto" latinLnBrk="0" hangingPunct="1">
              <a:lnSpc>
                <a:spcPct val="100000"/>
              </a:lnSpc>
              <a:spcBef>
                <a:spcPts val="600"/>
              </a:spcBef>
              <a:spcAft>
                <a:spcPts val="600"/>
              </a:spcAft>
              <a:buClrTx/>
              <a:buSzTx/>
              <a:buFontTx/>
              <a:buNone/>
              <a:tabLst/>
              <a:defRPr/>
            </a:pPr>
            <a:r>
              <a:rPr kumimoji="0" lang="en-GB" sz="16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Wednesday 14 May at 10.00-12.00 CEST</a:t>
            </a:r>
          </a:p>
        </p:txBody>
      </p:sp>
      <p:cxnSp>
        <p:nvCxnSpPr>
          <p:cNvPr id="5" name="Straight Arrow Connector 4">
            <a:extLst>
              <a:ext uri="{FF2B5EF4-FFF2-40B4-BE49-F238E27FC236}">
                <a16:creationId xmlns:a16="http://schemas.microsoft.com/office/drawing/2014/main" id="{BD6B25D9-BDAE-E895-5881-87B55E1A363F}"/>
              </a:ext>
            </a:extLst>
          </p:cNvPr>
          <p:cNvCxnSpPr>
            <a:cxnSpLocks/>
          </p:cNvCxnSpPr>
          <p:nvPr/>
        </p:nvCxnSpPr>
        <p:spPr>
          <a:xfrm>
            <a:off x="7438760" y="3679807"/>
            <a:ext cx="324496"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9D43D944-6458-4B66-98B4-D5FEF9551584}"/>
              </a:ext>
            </a:extLst>
          </p:cNvPr>
          <p:cNvSpPr txBox="1"/>
          <p:nvPr/>
        </p:nvSpPr>
        <p:spPr>
          <a:xfrm>
            <a:off x="2690622" y="6354851"/>
            <a:ext cx="455142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Calibri"/>
                <a:ea typeface="+mn-ea"/>
                <a:cs typeface="+mn-cs"/>
              </a:rPr>
              <a:t>https://www.urbanagenda.urban-initiative.eu/news-events</a:t>
            </a:r>
          </a:p>
        </p:txBody>
      </p:sp>
    </p:spTree>
    <p:extLst>
      <p:ext uri="{BB962C8B-B14F-4D97-AF65-F5344CB8AC3E}">
        <p14:creationId xmlns:p14="http://schemas.microsoft.com/office/powerpoint/2010/main" val="4026827684"/>
      </p:ext>
    </p:extLst>
  </p:cSld>
  <p:clrMapOvr>
    <a:masterClrMapping/>
  </p:clrMapOvr>
</p:sld>
</file>

<file path=ppt/theme/theme1.xml><?xml version="1.0" encoding="utf-8"?>
<a:theme xmlns:a="http://schemas.openxmlformats.org/drawingml/2006/main" name="UA_Circular Economy_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 General_ppt template.potx" id="{B56D6873-8129-4581-8C2E-4A1B3B6FCA0D}" vid="{BC4FC7FC-F556-414E-BFA1-2A303539621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spoo">
  <a:themeElements>
    <a:clrScheme name="Espoon kaupunki">
      <a:dk1>
        <a:sysClr val="windowText" lastClr="000000"/>
      </a:dk1>
      <a:lt1>
        <a:sysClr val="window" lastClr="FFFFFF"/>
      </a:lt1>
      <a:dk2>
        <a:srgbClr val="091C38"/>
      </a:dk2>
      <a:lt2>
        <a:srgbClr val="C9D4DD"/>
      </a:lt2>
      <a:accent1>
        <a:srgbClr val="0047B6"/>
      </a:accent1>
      <a:accent2>
        <a:srgbClr val="FFC386"/>
      </a:accent2>
      <a:accent3>
        <a:srgbClr val="014B30"/>
      </a:accent3>
      <a:accent4>
        <a:srgbClr val="FF4F57"/>
      </a:accent4>
      <a:accent5>
        <a:srgbClr val="FCA5C7"/>
      </a:accent5>
      <a:accent6>
        <a:srgbClr val="FDE6DB"/>
      </a:accent6>
      <a:hlink>
        <a:srgbClr val="0047B6"/>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47B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01 Espoon PowerPoint-malli.potx" id="{394720CF-70F8-4820-B853-02F48B92462B}" vid="{8CA3B158-F224-42C4-910A-4984F556E2D9}"/>
    </a:ext>
  </a:extLst>
</a:theme>
</file>

<file path=ppt/theme/theme4.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BDEE40DCD8E2419E01055EECC563B1" ma:contentTypeVersion="15" ma:contentTypeDescription="Create a new document." ma:contentTypeScope="" ma:versionID="adf1b2c6afdd17156ae4fb6d996c1a7b">
  <xsd:schema xmlns:xsd="http://www.w3.org/2001/XMLSchema" xmlns:xs="http://www.w3.org/2001/XMLSchema" xmlns:p="http://schemas.microsoft.com/office/2006/metadata/properties" xmlns:ns2="f58146b2-274b-4226-9504-207b8a4cc1ba" xmlns:ns3="0d10a1db-cb7b-47df-a367-3cb4a7090fad" targetNamespace="http://schemas.microsoft.com/office/2006/metadata/properties" ma:root="true" ma:fieldsID="b5a9048d7d20ee5aded48bb649c0bdd9" ns2:_="" ns3:_="">
    <xsd:import namespace="f58146b2-274b-4226-9504-207b8a4cc1ba"/>
    <xsd:import namespace="0d10a1db-cb7b-47df-a367-3cb4a7090fa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8146b2-274b-4226-9504-207b8a4cc1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4fd23e0-4e92-4052-93a3-35dc230bb37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10a1db-cb7b-47df-a367-3cb4a7090fa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fe14a90-41b1-4696-a725-4016c3e23af1}" ma:internalName="TaxCatchAll" ma:showField="CatchAllData" ma:web="0d10a1db-cb7b-47df-a367-3cb4a7090f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58146b2-274b-4226-9504-207b8a4cc1ba">
      <Terms xmlns="http://schemas.microsoft.com/office/infopath/2007/PartnerControls"/>
    </lcf76f155ced4ddcb4097134ff3c332f>
    <TaxCatchAll xmlns="0d10a1db-cb7b-47df-a367-3cb4a7090fad" xsi:nil="true"/>
  </documentManagement>
</p:properties>
</file>

<file path=customXml/itemProps1.xml><?xml version="1.0" encoding="utf-8"?>
<ds:datastoreItem xmlns:ds="http://schemas.openxmlformats.org/officeDocument/2006/customXml" ds:itemID="{0D1E2F73-7AC2-47A9-98B8-83DF2390E06F}">
  <ds:schemaRefs>
    <ds:schemaRef ds:uri="http://schemas.microsoft.com/sharepoint/v3/contenttype/forms"/>
  </ds:schemaRefs>
</ds:datastoreItem>
</file>

<file path=customXml/itemProps2.xml><?xml version="1.0" encoding="utf-8"?>
<ds:datastoreItem xmlns:ds="http://schemas.openxmlformats.org/officeDocument/2006/customXml" ds:itemID="{3CB0D18D-E980-46B2-A864-E2E6DA72D72D}">
  <ds:schemaRefs>
    <ds:schemaRef ds:uri="0d10a1db-cb7b-47df-a367-3cb4a7090fad"/>
    <ds:schemaRef ds:uri="f58146b2-274b-4226-9504-207b8a4cc1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2EB4799-9F11-4947-8190-1CD2AB75A8EB}">
  <ds:schemaRefs>
    <ds:schemaRef ds:uri="0d10a1db-cb7b-47df-a367-3cb4a7090fad"/>
    <ds:schemaRef ds:uri="f58146b2-274b-4226-9504-207b8a4cc1b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6471</Words>
  <Application>Microsoft Macintosh PowerPoint</Application>
  <PresentationFormat>Widescreen</PresentationFormat>
  <Paragraphs>994</Paragraphs>
  <Slides>91</Slides>
  <Notes>73</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91</vt:i4>
      </vt:variant>
    </vt:vector>
  </HeadingPairs>
  <TitlesOfParts>
    <vt:vector size="115" baseType="lpstr">
      <vt:lpstr>Aptos</vt:lpstr>
      <vt:lpstr>Aptos Display</vt:lpstr>
      <vt:lpstr>Arial</vt:lpstr>
      <vt:lpstr>Calibri</vt:lpstr>
      <vt:lpstr>Calibri Light</vt:lpstr>
      <vt:lpstr>Courier New</vt:lpstr>
      <vt:lpstr>Franklin Gothic Book</vt:lpstr>
      <vt:lpstr>Franklin Gothic Demi</vt:lpstr>
      <vt:lpstr>Gill Sans</vt:lpstr>
      <vt:lpstr>Helvetica</vt:lpstr>
      <vt:lpstr>lato</vt:lpstr>
      <vt:lpstr>Montserrat</vt:lpstr>
      <vt:lpstr>Noto Sans</vt:lpstr>
      <vt:lpstr>Roboto Black</vt:lpstr>
      <vt:lpstr>Roboto Medium</vt:lpstr>
      <vt:lpstr>Source Serif Pro</vt:lpstr>
      <vt:lpstr>Symbol</vt:lpstr>
      <vt:lpstr>Ubuntu</vt:lpstr>
      <vt:lpstr>Verdana</vt:lpstr>
      <vt:lpstr>UA_Circular Economy_ppt template</vt:lpstr>
      <vt:lpstr>Tema de Office</vt:lpstr>
      <vt:lpstr>Espoo</vt:lpstr>
      <vt:lpstr>Custom</vt:lpstr>
      <vt:lpstr>Kantoorthema</vt:lpstr>
      <vt:lpstr>PowerPoint Presentation</vt:lpstr>
      <vt:lpstr>House rules</vt:lpstr>
      <vt:lpstr>Nature Restoration Law webinar series</vt:lpstr>
      <vt:lpstr>Nature Restoration Law webinar series</vt:lpstr>
      <vt:lpstr>Webinar #2: how to develop a municipal roadmap for nature restoration</vt:lpstr>
      <vt:lpstr>Greening Cities Partnership:  Monitoring Urban Nature Plans Across Europe</vt:lpstr>
      <vt:lpstr>Scope and Objectives</vt:lpstr>
      <vt:lpstr>Survey Design and Participation</vt:lpstr>
      <vt:lpstr>Status of the UNPs</vt:lpstr>
      <vt:lpstr>PowerPoint Presentation</vt:lpstr>
      <vt:lpstr>Existence of other related strategies</vt:lpstr>
      <vt:lpstr>PowerPoint Presentation</vt:lpstr>
      <vt:lpstr>PowerPoint Presentation</vt:lpstr>
      <vt:lpstr>Monitoring of additional indicators</vt:lpstr>
      <vt:lpstr>Additional Suggested Indicators</vt:lpstr>
      <vt:lpstr>Challenges in the implementation of UNPs</vt:lpstr>
      <vt:lpstr>Key Findings</vt:lpstr>
      <vt:lpstr>Thank you</vt:lpstr>
      <vt:lpstr>UNP+ </vt:lpstr>
      <vt:lpstr>About ICLEI</vt:lpstr>
      <vt:lpstr>PowerPoint Presentation</vt:lpstr>
      <vt:lpstr>THE FIVE ICLEI PATHWAYS</vt:lpstr>
      <vt:lpstr>PowerPoint Presentation</vt:lpstr>
      <vt:lpstr>PowerPoint Presentation</vt:lpstr>
      <vt:lpstr>PowerPoint Presentation</vt:lpstr>
      <vt:lpstr>PowerPoint Presentation</vt:lpstr>
      <vt:lpstr>PowerPoint Presentation</vt:lpstr>
      <vt:lpstr>The UNP+ Project</vt:lpstr>
      <vt:lpstr>Intended Outcomes</vt:lpstr>
      <vt:lpstr>Process and Tools</vt:lpstr>
      <vt:lpstr>What‘s the PLUS?</vt:lpstr>
      <vt:lpstr>PowerPoint Presentation</vt:lpstr>
      <vt:lpstr>PowerPoint Presentation</vt:lpstr>
      <vt:lpstr>Thank You for Your Attention!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develop a municipal roadmap for urban nature restoration  Nature-wise Espoo roadmap  Greening cities webinar  22 April 2025  Tarja Söderman,  Director of Environmental Affairs City of Espoo  </vt:lpstr>
      <vt:lpstr>PowerPoint Presentation</vt:lpstr>
      <vt:lpstr>Presentation</vt:lpstr>
      <vt:lpstr>Goals of Nature-wise roadmap</vt:lpstr>
      <vt:lpstr>PowerPoint Presentation</vt:lpstr>
      <vt:lpstr>Achieving goals through operating principles </vt:lpstr>
      <vt:lpstr>Operating principle:  We use mitigation hierarchy in planning and implementation to alleviate  harm to nature </vt:lpstr>
      <vt:lpstr>Development entities 2025–2035, guided by operating principles</vt:lpstr>
      <vt:lpstr>PowerPoint Presentation</vt:lpstr>
      <vt:lpstr>Making the roadmap happen</vt:lpstr>
      <vt:lpstr>Nature-wise Espoo work-packages - to survey, develop and solve</vt:lpstr>
      <vt:lpstr>Example measure of the roadmap:  Ecological restoration project</vt:lpstr>
      <vt:lpstr>Ecological restoration and compensation</vt:lpstr>
      <vt:lpstr>Progress and monitoring of the roadmap until 2035</vt:lpstr>
      <vt:lpstr>Contextual factors enabling the No Net Loss roadmap</vt:lpstr>
      <vt:lpstr>PowerPoint Presentation</vt:lpstr>
      <vt:lpstr>pieces of the Green Puzzle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‘Intelligent barcode’</vt:lpstr>
      <vt:lpstr>Greening our city at 5 different levels</vt:lpstr>
      <vt:lpstr>Greening our city at 5 different levels</vt:lpstr>
      <vt:lpstr>Quantitative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Webinar #2: how to develop a municipal roadmap for nature restoration</vt:lpstr>
      <vt:lpstr>Nature Restoration Law webinar series: 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Leon Kapetas</dc:creator>
  <cp:lastModifiedBy>Haris Biskos</cp:lastModifiedBy>
  <cp:revision>3</cp:revision>
  <dcterms:created xsi:type="dcterms:W3CDTF">2025-04-17T09:59:12Z</dcterms:created>
  <dcterms:modified xsi:type="dcterms:W3CDTF">2025-04-23T11:18:36Z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0x010100C5BDEE40DCD8E2419E01055EECC563B1</vt:lpwstr>
  </property>
  <property fmtid="{D5CDD505-2E9C-101B-9397-08002B2CF9AE}" pid="3" name="MediaServiceImageTags">
    <vt:lpwstr/>
  </property>
</Properties>
</file>