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1.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708" r:id="rId6"/>
    <p:sldMasterId id="2147483721" r:id="rId7"/>
    <p:sldMasterId id="2147483730" r:id="rId8"/>
    <p:sldMasterId id="2147483648" r:id="rId9"/>
  </p:sldMasterIdLst>
  <p:notesMasterIdLst>
    <p:notesMasterId r:id="rId93"/>
  </p:notesMasterIdLst>
  <p:sldIdLst>
    <p:sldId id="257" r:id="rId10"/>
    <p:sldId id="277" r:id="rId11"/>
    <p:sldId id="2145707911" r:id="rId12"/>
    <p:sldId id="2145707923" r:id="rId13"/>
    <p:sldId id="2145707910" r:id="rId14"/>
    <p:sldId id="2145707924" r:id="rId15"/>
    <p:sldId id="2145707925" r:id="rId16"/>
    <p:sldId id="2145707926" r:id="rId17"/>
    <p:sldId id="2145707927" r:id="rId18"/>
    <p:sldId id="2145707928" r:id="rId19"/>
    <p:sldId id="2145707929" r:id="rId20"/>
    <p:sldId id="2145707930" r:id="rId21"/>
    <p:sldId id="2145707931" r:id="rId22"/>
    <p:sldId id="2145707932" r:id="rId23"/>
    <p:sldId id="2145707933" r:id="rId24"/>
    <p:sldId id="2145707934" r:id="rId25"/>
    <p:sldId id="2145707935" r:id="rId26"/>
    <p:sldId id="2145707936" r:id="rId27"/>
    <p:sldId id="2145707937" r:id="rId28"/>
    <p:sldId id="2145707938" r:id="rId29"/>
    <p:sldId id="2145707939" r:id="rId30"/>
    <p:sldId id="2145707940" r:id="rId31"/>
    <p:sldId id="2145707941" r:id="rId32"/>
    <p:sldId id="2145707942" r:id="rId33"/>
    <p:sldId id="2145707943" r:id="rId34"/>
    <p:sldId id="2145707944" r:id="rId35"/>
    <p:sldId id="2145707945" r:id="rId36"/>
    <p:sldId id="2145707946" r:id="rId37"/>
    <p:sldId id="2145707947" r:id="rId38"/>
    <p:sldId id="2145707921" r:id="rId39"/>
    <p:sldId id="2145707922" r:id="rId40"/>
    <p:sldId id="258" r:id="rId41"/>
    <p:sldId id="945" r:id="rId42"/>
    <p:sldId id="288" r:id="rId43"/>
    <p:sldId id="947" r:id="rId44"/>
    <p:sldId id="948" r:id="rId45"/>
    <p:sldId id="946" r:id="rId46"/>
    <p:sldId id="521" r:id="rId47"/>
    <p:sldId id="913" r:id="rId48"/>
    <p:sldId id="556" r:id="rId49"/>
    <p:sldId id="916" r:id="rId50"/>
    <p:sldId id="530" r:id="rId51"/>
    <p:sldId id="278" r:id="rId52"/>
    <p:sldId id="272" r:id="rId53"/>
    <p:sldId id="283" r:id="rId54"/>
    <p:sldId id="262" r:id="rId55"/>
    <p:sldId id="284" r:id="rId56"/>
    <p:sldId id="266" r:id="rId57"/>
    <p:sldId id="281" r:id="rId58"/>
    <p:sldId id="282" r:id="rId59"/>
    <p:sldId id="287" r:id="rId60"/>
    <p:sldId id="268" r:id="rId61"/>
    <p:sldId id="256" r:id="rId62"/>
    <p:sldId id="1674" r:id="rId63"/>
    <p:sldId id="1733" r:id="rId64"/>
    <p:sldId id="1736" r:id="rId65"/>
    <p:sldId id="1740" r:id="rId66"/>
    <p:sldId id="1782" r:id="rId67"/>
    <p:sldId id="1801" r:id="rId68"/>
    <p:sldId id="1785" r:id="rId69"/>
    <p:sldId id="1796" r:id="rId70"/>
    <p:sldId id="1789" r:id="rId71"/>
    <p:sldId id="1797" r:id="rId72"/>
    <p:sldId id="273" r:id="rId73"/>
    <p:sldId id="1790" r:id="rId74"/>
    <p:sldId id="1766" r:id="rId75"/>
    <p:sldId id="1780" r:id="rId76"/>
    <p:sldId id="1773" r:id="rId77"/>
    <p:sldId id="1798" r:id="rId78"/>
    <p:sldId id="275" r:id="rId79"/>
    <p:sldId id="1787" r:id="rId80"/>
    <p:sldId id="1768" r:id="rId81"/>
    <p:sldId id="1613" r:id="rId82"/>
    <p:sldId id="1763" r:id="rId83"/>
    <p:sldId id="1764" r:id="rId84"/>
    <p:sldId id="1722" r:id="rId85"/>
    <p:sldId id="1551" r:id="rId86"/>
    <p:sldId id="1715" r:id="rId87"/>
    <p:sldId id="1706" r:id="rId88"/>
    <p:sldId id="1802" r:id="rId89"/>
    <p:sldId id="324" r:id="rId90"/>
    <p:sldId id="2145707920" r:id="rId91"/>
    <p:sldId id="2145707919"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075A4D-9713-452B-88DC-D0B1CFDEC2E9}">
          <p14:sldIdLst>
            <p14:sldId id="257"/>
            <p14:sldId id="277"/>
            <p14:sldId id="2145707911"/>
            <p14:sldId id="2145707923"/>
            <p14:sldId id="2145707910"/>
            <p14:sldId id="2145707924"/>
            <p14:sldId id="2145707925"/>
            <p14:sldId id="2145707926"/>
            <p14:sldId id="2145707927"/>
            <p14:sldId id="2145707928"/>
            <p14:sldId id="2145707929"/>
            <p14:sldId id="2145707930"/>
            <p14:sldId id="2145707931"/>
            <p14:sldId id="2145707932"/>
            <p14:sldId id="2145707933"/>
            <p14:sldId id="2145707934"/>
            <p14:sldId id="2145707935"/>
            <p14:sldId id="2145707936"/>
            <p14:sldId id="2145707937"/>
            <p14:sldId id="2145707938"/>
            <p14:sldId id="2145707939"/>
            <p14:sldId id="2145707940"/>
            <p14:sldId id="2145707941"/>
            <p14:sldId id="2145707942"/>
            <p14:sldId id="2145707943"/>
            <p14:sldId id="2145707944"/>
            <p14:sldId id="2145707945"/>
            <p14:sldId id="2145707946"/>
            <p14:sldId id="2145707947"/>
            <p14:sldId id="2145707921"/>
            <p14:sldId id="2145707922"/>
            <p14:sldId id="258"/>
            <p14:sldId id="945"/>
            <p14:sldId id="288"/>
            <p14:sldId id="947"/>
            <p14:sldId id="948"/>
            <p14:sldId id="946"/>
            <p14:sldId id="521"/>
            <p14:sldId id="913"/>
            <p14:sldId id="556"/>
            <p14:sldId id="916"/>
            <p14:sldId id="530"/>
            <p14:sldId id="278"/>
            <p14:sldId id="272"/>
            <p14:sldId id="283"/>
            <p14:sldId id="262"/>
            <p14:sldId id="284"/>
            <p14:sldId id="266"/>
            <p14:sldId id="281"/>
            <p14:sldId id="282"/>
            <p14:sldId id="287"/>
            <p14:sldId id="268"/>
            <p14:sldId id="256"/>
            <p14:sldId id="1674"/>
            <p14:sldId id="1733"/>
            <p14:sldId id="1736"/>
            <p14:sldId id="1740"/>
            <p14:sldId id="1782"/>
            <p14:sldId id="1801"/>
            <p14:sldId id="1785"/>
            <p14:sldId id="1796"/>
            <p14:sldId id="1789"/>
            <p14:sldId id="1797"/>
            <p14:sldId id="273"/>
            <p14:sldId id="1790"/>
            <p14:sldId id="1766"/>
            <p14:sldId id="1780"/>
            <p14:sldId id="1773"/>
            <p14:sldId id="1798"/>
            <p14:sldId id="275"/>
            <p14:sldId id="1787"/>
            <p14:sldId id="1768"/>
            <p14:sldId id="1613"/>
            <p14:sldId id="1763"/>
            <p14:sldId id="1764"/>
            <p14:sldId id="1722"/>
            <p14:sldId id="1551"/>
            <p14:sldId id="1715"/>
            <p14:sldId id="1706"/>
            <p14:sldId id="1802"/>
            <p14:sldId id="324"/>
          </p14:sldIdLst>
        </p14:section>
        <p14:section name="Oletusosa" id="{83062EE9-B481-4043-9663-47EB8496244E}">
          <p14:sldIdLst>
            <p14:sldId id="2145707920"/>
            <p14:sldId id="21457079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yer, Victoire" initials="PV" lastIdx="2" clrIdx="0">
    <p:extLst>
      <p:ext uri="{19B8F6BF-5375-455C-9EA6-DF929625EA0E}">
        <p15:presenceInfo xmlns:p15="http://schemas.microsoft.com/office/powerpoint/2012/main" userId="S-1-5-21-2433314350-180028157-2062083177-5006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A00AD-9C68-8404-9C8C-40CE6AB3F245}" v="28" dt="2025-05-06T16:10:08.344"/>
    <p1510:client id="{D5EF5685-E4B3-21A6-692F-4450A3C70849}" v="1917" dt="2025-05-06T10:21:45.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4-14T14:56:14.370" idx="2">
    <p:pos x="7159" y="926"/>
    <p:text>je ne sais pas si le terme est bon</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68D9D-FE64-48CC-A50F-A0F2A8C80477}" type="doc">
      <dgm:prSet loTypeId="urn:microsoft.com/office/officeart/2017/3/layout/DropPinTimeline" loCatId="process" qsTypeId="urn:microsoft.com/office/officeart/2005/8/quickstyle/simple4" qsCatId="simple" csTypeId="urn:microsoft.com/office/officeart/2005/8/colors/colorful1" csCatId="colorful" phldr="1"/>
      <dgm:spPr/>
      <dgm:t>
        <a:bodyPr/>
        <a:lstStyle/>
        <a:p>
          <a:endParaRPr lang="en-US"/>
        </a:p>
      </dgm:t>
    </dgm:pt>
    <dgm:pt modelId="{22FCECE6-ABDF-4064-BBB6-83CA37EA1F28}">
      <dgm:prSet/>
      <dgm:spPr/>
      <dgm:t>
        <a:bodyPr/>
        <a:lstStyle/>
        <a:p>
          <a:pPr>
            <a:defRPr b="1"/>
          </a:pPr>
          <a:r>
            <a:rPr lang="en-US"/>
            <a:t>2021</a:t>
          </a:r>
        </a:p>
      </dgm:t>
    </dgm:pt>
    <dgm:pt modelId="{79CDCC56-E36A-43D8-A7AB-8F5313A3E99D}" type="parTrans" cxnId="{F4E08DFE-A160-4151-B134-53970A71B466}">
      <dgm:prSet/>
      <dgm:spPr/>
      <dgm:t>
        <a:bodyPr/>
        <a:lstStyle/>
        <a:p>
          <a:endParaRPr lang="en-US"/>
        </a:p>
      </dgm:t>
    </dgm:pt>
    <dgm:pt modelId="{27F92F3F-7117-43E2-AE49-45D05F8869F5}" type="sibTrans" cxnId="{F4E08DFE-A160-4151-B134-53970A71B466}">
      <dgm:prSet/>
      <dgm:spPr/>
      <dgm:t>
        <a:bodyPr/>
        <a:lstStyle/>
        <a:p>
          <a:endParaRPr lang="en-US"/>
        </a:p>
      </dgm:t>
    </dgm:pt>
    <dgm:pt modelId="{EB898996-3C81-421F-A054-391D90001858}">
      <dgm:prSet custT="1"/>
      <dgm:spPr/>
      <dgm:t>
        <a:bodyPr/>
        <a:lstStyle/>
        <a:p>
          <a:r>
            <a:rPr lang="en-US" sz="1200" dirty="0"/>
            <a:t>The Environment Act (2021) has introduced a mandatory requirement for developments which require planning permission to achieve a minimum 10% net gain in biodiversity.</a:t>
          </a:r>
        </a:p>
      </dgm:t>
    </dgm:pt>
    <dgm:pt modelId="{9326E4C7-958B-4CA0-AAA7-3398A86B94BC}" type="parTrans" cxnId="{EBE8B146-3BA5-4A4C-A0BC-62EBF58B1B42}">
      <dgm:prSet/>
      <dgm:spPr/>
      <dgm:t>
        <a:bodyPr/>
        <a:lstStyle/>
        <a:p>
          <a:endParaRPr lang="en-US"/>
        </a:p>
      </dgm:t>
    </dgm:pt>
    <dgm:pt modelId="{80AF44CB-AD33-4A0E-944A-34B3AE2EA2C0}" type="sibTrans" cxnId="{EBE8B146-3BA5-4A4C-A0BC-62EBF58B1B42}">
      <dgm:prSet/>
      <dgm:spPr/>
      <dgm:t>
        <a:bodyPr/>
        <a:lstStyle/>
        <a:p>
          <a:endParaRPr lang="en-US"/>
        </a:p>
      </dgm:t>
    </dgm:pt>
    <dgm:pt modelId="{DFCED207-FFA6-4AF8-8A2D-9BE7E59BE5BC}">
      <dgm:prSet/>
      <dgm:spPr/>
      <dgm:t>
        <a:bodyPr/>
        <a:lstStyle/>
        <a:p>
          <a:pPr>
            <a:defRPr b="1"/>
          </a:pPr>
          <a:r>
            <a:rPr lang="en-US"/>
            <a:t>29 Nov. 2023</a:t>
          </a:r>
        </a:p>
      </dgm:t>
    </dgm:pt>
    <dgm:pt modelId="{064CF7B4-CA2E-467D-9356-5FA366540869}" type="parTrans" cxnId="{5C0267A3-6B6D-4146-8DF6-90A9791B38B7}">
      <dgm:prSet/>
      <dgm:spPr/>
      <dgm:t>
        <a:bodyPr/>
        <a:lstStyle/>
        <a:p>
          <a:endParaRPr lang="en-US"/>
        </a:p>
      </dgm:t>
    </dgm:pt>
    <dgm:pt modelId="{E2709F4F-470D-42FF-BA43-F00D7E0E4154}" type="sibTrans" cxnId="{5C0267A3-6B6D-4146-8DF6-90A9791B38B7}">
      <dgm:prSet/>
      <dgm:spPr/>
      <dgm:t>
        <a:bodyPr/>
        <a:lstStyle/>
        <a:p>
          <a:endParaRPr lang="en-US"/>
        </a:p>
      </dgm:t>
    </dgm:pt>
    <dgm:pt modelId="{EDCBEDB2-FB64-4DC8-BBB2-12198D5B4204}">
      <dgm:prSet custT="1"/>
      <dgm:spPr/>
      <dgm:t>
        <a:bodyPr/>
        <a:lstStyle/>
        <a:p>
          <a:r>
            <a:rPr lang="en-US" sz="1200" dirty="0"/>
            <a:t>Draft secondary legislation was published on the 29th November 2023, providing further details for the BNG framework. </a:t>
          </a:r>
        </a:p>
      </dgm:t>
    </dgm:pt>
    <dgm:pt modelId="{68A4ECBA-2223-49A6-845B-260BE51E510D}" type="parTrans" cxnId="{691D8FF7-745C-49A2-9198-4A7457689BD1}">
      <dgm:prSet/>
      <dgm:spPr/>
      <dgm:t>
        <a:bodyPr/>
        <a:lstStyle/>
        <a:p>
          <a:endParaRPr lang="en-US"/>
        </a:p>
      </dgm:t>
    </dgm:pt>
    <dgm:pt modelId="{76C48829-7558-4F8A-9DB9-13A23B28CFED}" type="sibTrans" cxnId="{691D8FF7-745C-49A2-9198-4A7457689BD1}">
      <dgm:prSet/>
      <dgm:spPr/>
      <dgm:t>
        <a:bodyPr/>
        <a:lstStyle/>
        <a:p>
          <a:endParaRPr lang="en-US"/>
        </a:p>
      </dgm:t>
    </dgm:pt>
    <dgm:pt modelId="{DB1541AC-04E5-46F3-B235-5AD5F5286CEB}">
      <dgm:prSet/>
      <dgm:spPr/>
      <dgm:t>
        <a:bodyPr/>
        <a:lstStyle/>
        <a:p>
          <a:pPr>
            <a:defRPr b="1"/>
          </a:pPr>
          <a:r>
            <a:rPr lang="en-GB" dirty="0"/>
            <a:t>12th Feb 2024 Major applications</a:t>
          </a:r>
        </a:p>
      </dgm:t>
    </dgm:pt>
    <dgm:pt modelId="{33CFBF78-1B67-4E50-96A4-49E3AC60F473}" type="parTrans" cxnId="{6ED931D4-9BF9-4DDC-AF6A-DDA9E877AA6D}">
      <dgm:prSet/>
      <dgm:spPr/>
      <dgm:t>
        <a:bodyPr/>
        <a:lstStyle/>
        <a:p>
          <a:endParaRPr lang="en-GB"/>
        </a:p>
      </dgm:t>
    </dgm:pt>
    <dgm:pt modelId="{75E472BB-A47D-443D-9906-8C7336BE718A}" type="sibTrans" cxnId="{6ED931D4-9BF9-4DDC-AF6A-DDA9E877AA6D}">
      <dgm:prSet/>
      <dgm:spPr/>
      <dgm:t>
        <a:bodyPr/>
        <a:lstStyle/>
        <a:p>
          <a:endParaRPr lang="en-GB"/>
        </a:p>
      </dgm:t>
    </dgm:pt>
    <dgm:pt modelId="{262AEF2F-D301-40C5-898E-8E1ACC9EDF3D}">
      <dgm:prSet/>
      <dgm:spPr/>
      <dgm:t>
        <a:bodyPr/>
        <a:lstStyle/>
        <a:p>
          <a:pPr>
            <a:defRPr b="1"/>
          </a:pPr>
          <a:r>
            <a:rPr lang="en-GB" dirty="0"/>
            <a:t>2</a:t>
          </a:r>
          <a:r>
            <a:rPr lang="en-GB" baseline="30000" dirty="0"/>
            <a:t>nd</a:t>
          </a:r>
          <a:r>
            <a:rPr lang="en-GB" dirty="0"/>
            <a:t> April 2024 Minor applications</a:t>
          </a:r>
        </a:p>
        <a:p>
          <a:pPr>
            <a:defRPr b="1"/>
          </a:pPr>
          <a:endParaRPr lang="en-GB" dirty="0"/>
        </a:p>
      </dgm:t>
    </dgm:pt>
    <dgm:pt modelId="{13A7D138-B526-4191-9FFD-DD6F31B4750E}" type="parTrans" cxnId="{77C3D410-F7A0-42F3-B0D8-5F5BEBA3923A}">
      <dgm:prSet/>
      <dgm:spPr/>
      <dgm:t>
        <a:bodyPr/>
        <a:lstStyle/>
        <a:p>
          <a:endParaRPr lang="en-GB"/>
        </a:p>
      </dgm:t>
    </dgm:pt>
    <dgm:pt modelId="{AF1A0293-074B-47A2-A223-6BEA5B038A5E}" type="sibTrans" cxnId="{77C3D410-F7A0-42F3-B0D8-5F5BEBA3923A}">
      <dgm:prSet/>
      <dgm:spPr/>
      <dgm:t>
        <a:bodyPr/>
        <a:lstStyle/>
        <a:p>
          <a:endParaRPr lang="en-GB"/>
        </a:p>
      </dgm:t>
    </dgm:pt>
    <dgm:pt modelId="{BF0834DD-5672-44E2-B1DE-1C1FE87646D1}" type="pres">
      <dgm:prSet presAssocID="{EFF68D9D-FE64-48CC-A50F-A0F2A8C80477}" presName="root" presStyleCnt="0">
        <dgm:presLayoutVars>
          <dgm:chMax/>
          <dgm:chPref/>
          <dgm:animLvl val="lvl"/>
        </dgm:presLayoutVars>
      </dgm:prSet>
      <dgm:spPr/>
    </dgm:pt>
    <dgm:pt modelId="{F2A75650-C606-41E9-8A80-FE6985E46F52}" type="pres">
      <dgm:prSet presAssocID="{EFF68D9D-FE64-48CC-A50F-A0F2A8C80477}" presName="divider" presStyleLbl="fgAcc1" presStyleIdx="0" presStyleCnt="5"/>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9EB66318-D052-4EFD-A135-59D376B3A52E}" type="pres">
      <dgm:prSet presAssocID="{EFF68D9D-FE64-48CC-A50F-A0F2A8C80477}" presName="nodes" presStyleCnt="0">
        <dgm:presLayoutVars>
          <dgm:chMax/>
          <dgm:chPref/>
          <dgm:animLvl val="lvl"/>
        </dgm:presLayoutVars>
      </dgm:prSet>
      <dgm:spPr/>
    </dgm:pt>
    <dgm:pt modelId="{3B54DA31-6D4E-47D3-A857-D0C444D675D4}" type="pres">
      <dgm:prSet presAssocID="{22FCECE6-ABDF-4064-BBB6-83CA37EA1F28}" presName="composite" presStyleCnt="0"/>
      <dgm:spPr/>
    </dgm:pt>
    <dgm:pt modelId="{3B2AEAEE-7E5D-4389-AAC9-CF8695BE07CF}" type="pres">
      <dgm:prSet presAssocID="{22FCECE6-ABDF-4064-BBB6-83CA37EA1F28}" presName="ConnectorPoint" presStyleLbl="lnNode1" presStyleIdx="0" presStyleCnt="4"/>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C351826A-644C-4709-BCB7-A50AB9382A46}" type="pres">
      <dgm:prSet presAssocID="{22FCECE6-ABDF-4064-BBB6-83CA37EA1F28}" presName="DropPinPlaceHolder" presStyleCnt="0"/>
      <dgm:spPr/>
    </dgm:pt>
    <dgm:pt modelId="{8D720F1E-ABF0-43D5-9E16-5FEBA766B18C}" type="pres">
      <dgm:prSet presAssocID="{22FCECE6-ABDF-4064-BBB6-83CA37EA1F28}" presName="DropPin" presStyleLbl="alignNode1" presStyleIdx="0" presStyleCnt="4"/>
      <dgm:spPr/>
    </dgm:pt>
    <dgm:pt modelId="{4AF4AD7B-E5C5-4A0C-9CA3-A5C0B4FB2E5E}" type="pres">
      <dgm:prSet presAssocID="{22FCECE6-ABDF-4064-BBB6-83CA37EA1F28}" presName="Ellipse" presStyleLbl="fgAcc1" presStyleIdx="1" presStyleCnt="5"/>
      <dgm:spPr>
        <a:solidFill>
          <a:schemeClr val="lt1">
            <a:alpha val="90000"/>
            <a:hueOff val="0"/>
            <a:satOff val="0"/>
            <a:lumOff val="0"/>
            <a:alphaOff val="0"/>
          </a:schemeClr>
        </a:solidFill>
        <a:ln w="6350" cap="flat" cmpd="sng" algn="ctr">
          <a:noFill/>
          <a:prstDash val="solid"/>
          <a:miter lim="800000"/>
        </a:ln>
        <a:effectLst/>
      </dgm:spPr>
    </dgm:pt>
    <dgm:pt modelId="{26ED8CB3-F087-4232-A157-B898CE796BBD}" type="pres">
      <dgm:prSet presAssocID="{22FCECE6-ABDF-4064-BBB6-83CA37EA1F28}" presName="L2TextContainer" presStyleLbl="revTx" presStyleIdx="0" presStyleCnt="8">
        <dgm:presLayoutVars>
          <dgm:bulletEnabled val="1"/>
        </dgm:presLayoutVars>
      </dgm:prSet>
      <dgm:spPr/>
    </dgm:pt>
    <dgm:pt modelId="{9FC10268-E24C-4CC9-B8F6-A000297E80E9}" type="pres">
      <dgm:prSet presAssocID="{22FCECE6-ABDF-4064-BBB6-83CA37EA1F28}" presName="L1TextContainer" presStyleLbl="revTx" presStyleIdx="1" presStyleCnt="8">
        <dgm:presLayoutVars>
          <dgm:chMax val="1"/>
          <dgm:chPref val="1"/>
          <dgm:bulletEnabled val="1"/>
        </dgm:presLayoutVars>
      </dgm:prSet>
      <dgm:spPr/>
    </dgm:pt>
    <dgm:pt modelId="{5B6E9530-FE95-4965-8F67-E2D90D2B4D18}" type="pres">
      <dgm:prSet presAssocID="{22FCECE6-ABDF-4064-BBB6-83CA37EA1F28}" presName="ConnectLine" presStyleLbl="sibTrans1D1" presStyleIdx="0" presStyleCnt="4"/>
      <dgm:spPr>
        <a:noFill/>
        <a:ln w="12700" cap="flat" cmpd="sng" algn="ctr">
          <a:solidFill>
            <a:schemeClr val="accent2">
              <a:hueOff val="0"/>
              <a:satOff val="0"/>
              <a:lumOff val="0"/>
              <a:alphaOff val="0"/>
            </a:schemeClr>
          </a:solidFill>
          <a:prstDash val="dash"/>
          <a:miter lim="800000"/>
        </a:ln>
        <a:effectLst/>
      </dgm:spPr>
    </dgm:pt>
    <dgm:pt modelId="{4EB632F7-D36B-49F3-9EBC-D7B75380DE43}" type="pres">
      <dgm:prSet presAssocID="{22FCECE6-ABDF-4064-BBB6-83CA37EA1F28}" presName="EmptyPlaceHolder" presStyleCnt="0"/>
      <dgm:spPr/>
    </dgm:pt>
    <dgm:pt modelId="{FE97D223-68DB-45B7-9678-EB10C35B6283}" type="pres">
      <dgm:prSet presAssocID="{27F92F3F-7117-43E2-AE49-45D05F8869F5}" presName="spaceBetweenRectangles" presStyleCnt="0"/>
      <dgm:spPr/>
    </dgm:pt>
    <dgm:pt modelId="{26F719D4-7D95-4BA6-8D2E-CBFD1C81AEC9}" type="pres">
      <dgm:prSet presAssocID="{DFCED207-FFA6-4AF8-8A2D-9BE7E59BE5BC}" presName="composite" presStyleCnt="0"/>
      <dgm:spPr/>
    </dgm:pt>
    <dgm:pt modelId="{EFCADB91-F598-457D-BA6A-269F8204B500}" type="pres">
      <dgm:prSet presAssocID="{DFCED207-FFA6-4AF8-8A2D-9BE7E59BE5BC}" presName="ConnectorPoint" presStyleLbl="lnNode1" presStyleIdx="1" presStyleCnt="4"/>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0DB8D9BA-6A64-46B1-801A-04CCB2C66093}" type="pres">
      <dgm:prSet presAssocID="{DFCED207-FFA6-4AF8-8A2D-9BE7E59BE5BC}" presName="DropPinPlaceHolder" presStyleCnt="0"/>
      <dgm:spPr/>
    </dgm:pt>
    <dgm:pt modelId="{4DF16C7B-C738-4CD5-AD62-AF7588C7E14C}" type="pres">
      <dgm:prSet presAssocID="{DFCED207-FFA6-4AF8-8A2D-9BE7E59BE5BC}" presName="DropPin" presStyleLbl="alignNode1" presStyleIdx="1" presStyleCnt="4"/>
      <dgm:spPr/>
    </dgm:pt>
    <dgm:pt modelId="{51CEE3D8-CE88-41C3-B968-74C7712D5CD6}" type="pres">
      <dgm:prSet presAssocID="{DFCED207-FFA6-4AF8-8A2D-9BE7E59BE5BC}" presName="Ellipse" presStyleLbl="fgAcc1" presStyleIdx="2" presStyleCnt="5"/>
      <dgm:spPr>
        <a:solidFill>
          <a:schemeClr val="lt1">
            <a:alpha val="90000"/>
            <a:hueOff val="0"/>
            <a:satOff val="0"/>
            <a:lumOff val="0"/>
            <a:alphaOff val="0"/>
          </a:schemeClr>
        </a:solidFill>
        <a:ln w="6350" cap="flat" cmpd="sng" algn="ctr">
          <a:noFill/>
          <a:prstDash val="solid"/>
          <a:miter lim="800000"/>
        </a:ln>
        <a:effectLst/>
      </dgm:spPr>
    </dgm:pt>
    <dgm:pt modelId="{299C07FE-07C5-4B60-B505-B490AE6EFBDE}" type="pres">
      <dgm:prSet presAssocID="{DFCED207-FFA6-4AF8-8A2D-9BE7E59BE5BC}" presName="L2TextContainer" presStyleLbl="revTx" presStyleIdx="2" presStyleCnt="8">
        <dgm:presLayoutVars>
          <dgm:bulletEnabled val="1"/>
        </dgm:presLayoutVars>
      </dgm:prSet>
      <dgm:spPr/>
    </dgm:pt>
    <dgm:pt modelId="{D86918AA-4292-4831-9A36-6B845F0E3C22}" type="pres">
      <dgm:prSet presAssocID="{DFCED207-FFA6-4AF8-8A2D-9BE7E59BE5BC}" presName="L1TextContainer" presStyleLbl="revTx" presStyleIdx="3" presStyleCnt="8">
        <dgm:presLayoutVars>
          <dgm:chMax val="1"/>
          <dgm:chPref val="1"/>
          <dgm:bulletEnabled val="1"/>
        </dgm:presLayoutVars>
      </dgm:prSet>
      <dgm:spPr/>
    </dgm:pt>
    <dgm:pt modelId="{2F638C35-664C-4C0E-9E55-9D52C1DF303A}" type="pres">
      <dgm:prSet presAssocID="{DFCED207-FFA6-4AF8-8A2D-9BE7E59BE5BC}" presName="ConnectLine" presStyleLbl="sibTrans1D1" presStyleIdx="1" presStyleCnt="4"/>
      <dgm:spPr>
        <a:noFill/>
        <a:ln w="12700" cap="flat" cmpd="sng" algn="ctr">
          <a:solidFill>
            <a:schemeClr val="accent3">
              <a:hueOff val="0"/>
              <a:satOff val="0"/>
              <a:lumOff val="0"/>
              <a:alphaOff val="0"/>
            </a:schemeClr>
          </a:solidFill>
          <a:prstDash val="dash"/>
          <a:miter lim="800000"/>
        </a:ln>
        <a:effectLst/>
      </dgm:spPr>
    </dgm:pt>
    <dgm:pt modelId="{54773FD4-D9DF-4A38-AEDD-9ADA62E9D1ED}" type="pres">
      <dgm:prSet presAssocID="{DFCED207-FFA6-4AF8-8A2D-9BE7E59BE5BC}" presName="EmptyPlaceHolder" presStyleCnt="0"/>
      <dgm:spPr/>
    </dgm:pt>
    <dgm:pt modelId="{07D8F2A0-7C69-49F6-BBB5-289D0EC334BE}" type="pres">
      <dgm:prSet presAssocID="{E2709F4F-470D-42FF-BA43-F00D7E0E4154}" presName="spaceBetweenRectangles" presStyleCnt="0"/>
      <dgm:spPr/>
    </dgm:pt>
    <dgm:pt modelId="{7F7217A1-FE6F-49EA-B15B-31D2654CC189}" type="pres">
      <dgm:prSet presAssocID="{DB1541AC-04E5-46F3-B235-5AD5F5286CEB}" presName="composite" presStyleCnt="0"/>
      <dgm:spPr/>
    </dgm:pt>
    <dgm:pt modelId="{87EA0285-16B0-4D5D-90AB-60E9F3896528}" type="pres">
      <dgm:prSet presAssocID="{DB1541AC-04E5-46F3-B235-5AD5F5286CEB}" presName="ConnectorPoint" presStyleLbl="lnNode1" presStyleIdx="2" presStyleCnt="4"/>
      <dgm:spPr>
        <a:gradFill rotWithShape="0">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3441F2BB-34CB-4930-8CCC-816DE2DA496C}" type="pres">
      <dgm:prSet presAssocID="{DB1541AC-04E5-46F3-B235-5AD5F5286CEB}" presName="DropPinPlaceHolder" presStyleCnt="0"/>
      <dgm:spPr/>
    </dgm:pt>
    <dgm:pt modelId="{94D0FB00-7703-4010-B47B-67C2E1355B4E}" type="pres">
      <dgm:prSet presAssocID="{DB1541AC-04E5-46F3-B235-5AD5F5286CEB}" presName="DropPin" presStyleLbl="alignNode1" presStyleIdx="2" presStyleCnt="4"/>
      <dgm:spPr/>
    </dgm:pt>
    <dgm:pt modelId="{3484835D-87AA-4A55-B870-39B6785ED148}" type="pres">
      <dgm:prSet presAssocID="{DB1541AC-04E5-46F3-B235-5AD5F5286CEB}" presName="Ellipse" presStyleLbl="fgAcc1" presStyleIdx="3" presStyleCnt="5"/>
      <dgm:spPr>
        <a:solidFill>
          <a:schemeClr val="lt1">
            <a:alpha val="90000"/>
            <a:hueOff val="0"/>
            <a:satOff val="0"/>
            <a:lumOff val="0"/>
            <a:alphaOff val="0"/>
          </a:schemeClr>
        </a:solidFill>
        <a:ln w="6350" cap="flat" cmpd="sng" algn="ctr">
          <a:noFill/>
          <a:prstDash val="solid"/>
          <a:miter lim="800000"/>
        </a:ln>
        <a:effectLst/>
      </dgm:spPr>
    </dgm:pt>
    <dgm:pt modelId="{E09C3666-CA4C-4AAC-BF07-B6216370803C}" type="pres">
      <dgm:prSet presAssocID="{DB1541AC-04E5-46F3-B235-5AD5F5286CEB}" presName="L2TextContainer" presStyleLbl="revTx" presStyleIdx="4" presStyleCnt="8">
        <dgm:presLayoutVars>
          <dgm:bulletEnabled val="1"/>
        </dgm:presLayoutVars>
      </dgm:prSet>
      <dgm:spPr/>
    </dgm:pt>
    <dgm:pt modelId="{1E40902F-773D-4BB0-8081-84ABC56BBB8B}" type="pres">
      <dgm:prSet presAssocID="{DB1541AC-04E5-46F3-B235-5AD5F5286CEB}" presName="L1TextContainer" presStyleLbl="revTx" presStyleIdx="5" presStyleCnt="8">
        <dgm:presLayoutVars>
          <dgm:chMax val="1"/>
          <dgm:chPref val="1"/>
          <dgm:bulletEnabled val="1"/>
        </dgm:presLayoutVars>
      </dgm:prSet>
      <dgm:spPr/>
    </dgm:pt>
    <dgm:pt modelId="{18282BC5-C196-4765-A634-BB728A71DD06}" type="pres">
      <dgm:prSet presAssocID="{DB1541AC-04E5-46F3-B235-5AD5F5286CEB}" presName="ConnectLine" presStyleLbl="sibTrans1D1" presStyleIdx="2" presStyleCnt="4"/>
      <dgm:spPr>
        <a:noFill/>
        <a:ln w="12700" cap="flat" cmpd="sng" algn="ctr">
          <a:solidFill>
            <a:schemeClr val="accent4">
              <a:hueOff val="0"/>
              <a:satOff val="0"/>
              <a:lumOff val="0"/>
              <a:alphaOff val="0"/>
            </a:schemeClr>
          </a:solidFill>
          <a:prstDash val="dash"/>
          <a:miter lim="800000"/>
        </a:ln>
        <a:effectLst/>
      </dgm:spPr>
    </dgm:pt>
    <dgm:pt modelId="{8B9760D4-A964-4175-967A-1418FC683F6B}" type="pres">
      <dgm:prSet presAssocID="{DB1541AC-04E5-46F3-B235-5AD5F5286CEB}" presName="EmptyPlaceHolder" presStyleCnt="0"/>
      <dgm:spPr/>
    </dgm:pt>
    <dgm:pt modelId="{B2385C06-B079-4E42-9F54-974320163E6D}" type="pres">
      <dgm:prSet presAssocID="{75E472BB-A47D-443D-9906-8C7336BE718A}" presName="spaceBetweenRectangles" presStyleCnt="0"/>
      <dgm:spPr/>
    </dgm:pt>
    <dgm:pt modelId="{88FEC0F3-AF04-4C44-ACE9-F234022A5673}" type="pres">
      <dgm:prSet presAssocID="{262AEF2F-D301-40C5-898E-8E1ACC9EDF3D}" presName="composite" presStyleCnt="0"/>
      <dgm:spPr/>
    </dgm:pt>
    <dgm:pt modelId="{1E221F23-A9A9-4431-827C-069549C020F5}" type="pres">
      <dgm:prSet presAssocID="{262AEF2F-D301-40C5-898E-8E1ACC9EDF3D}" presName="ConnectorPoint" presStyleLbl="lnNode1" presStyleIdx="3" presStyleCnt="4"/>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49DA32E6-C72F-4C16-91CA-172D36C9AE25}" type="pres">
      <dgm:prSet presAssocID="{262AEF2F-D301-40C5-898E-8E1ACC9EDF3D}" presName="DropPinPlaceHolder" presStyleCnt="0"/>
      <dgm:spPr/>
    </dgm:pt>
    <dgm:pt modelId="{12280583-64D2-4F7E-9881-BA94696D0FD5}" type="pres">
      <dgm:prSet presAssocID="{262AEF2F-D301-40C5-898E-8E1ACC9EDF3D}" presName="DropPin" presStyleLbl="alignNode1" presStyleIdx="3" presStyleCnt="4"/>
      <dgm:spPr/>
    </dgm:pt>
    <dgm:pt modelId="{08B22931-5033-43E5-835D-C3FC2999A0C3}" type="pres">
      <dgm:prSet presAssocID="{262AEF2F-D301-40C5-898E-8E1ACC9EDF3D}" presName="Ellipse" presStyleLbl="fgAcc1" presStyleIdx="4" presStyleCnt="5"/>
      <dgm:spPr>
        <a:solidFill>
          <a:schemeClr val="lt1">
            <a:alpha val="90000"/>
            <a:hueOff val="0"/>
            <a:satOff val="0"/>
            <a:lumOff val="0"/>
            <a:alphaOff val="0"/>
          </a:schemeClr>
        </a:solidFill>
        <a:ln w="6350" cap="flat" cmpd="sng" algn="ctr">
          <a:noFill/>
          <a:prstDash val="solid"/>
          <a:miter lim="800000"/>
        </a:ln>
        <a:effectLst/>
      </dgm:spPr>
    </dgm:pt>
    <dgm:pt modelId="{0DD7C195-4B43-4EAC-AD55-82C1CE318D82}" type="pres">
      <dgm:prSet presAssocID="{262AEF2F-D301-40C5-898E-8E1ACC9EDF3D}" presName="L2TextContainer" presStyleLbl="revTx" presStyleIdx="6" presStyleCnt="8">
        <dgm:presLayoutVars>
          <dgm:bulletEnabled val="1"/>
        </dgm:presLayoutVars>
      </dgm:prSet>
      <dgm:spPr/>
    </dgm:pt>
    <dgm:pt modelId="{736BC3E5-A07D-47A4-B168-412336964AD6}" type="pres">
      <dgm:prSet presAssocID="{262AEF2F-D301-40C5-898E-8E1ACC9EDF3D}" presName="L1TextContainer" presStyleLbl="revTx" presStyleIdx="7" presStyleCnt="8">
        <dgm:presLayoutVars>
          <dgm:chMax val="1"/>
          <dgm:chPref val="1"/>
          <dgm:bulletEnabled val="1"/>
        </dgm:presLayoutVars>
      </dgm:prSet>
      <dgm:spPr/>
    </dgm:pt>
    <dgm:pt modelId="{FB027255-E030-4CD0-A426-4F2570462AA9}" type="pres">
      <dgm:prSet presAssocID="{262AEF2F-D301-40C5-898E-8E1ACC9EDF3D}" presName="ConnectLine" presStyleLbl="sibTrans1D1" presStyleIdx="3" presStyleCnt="4"/>
      <dgm:spPr>
        <a:noFill/>
        <a:ln w="12700" cap="flat" cmpd="sng" algn="ctr">
          <a:solidFill>
            <a:schemeClr val="accent5">
              <a:hueOff val="0"/>
              <a:satOff val="0"/>
              <a:lumOff val="0"/>
              <a:alphaOff val="0"/>
            </a:schemeClr>
          </a:solidFill>
          <a:prstDash val="dash"/>
          <a:miter lim="800000"/>
        </a:ln>
        <a:effectLst/>
      </dgm:spPr>
    </dgm:pt>
    <dgm:pt modelId="{2CBE4715-FA61-43F7-AE53-059EC2ADFF49}" type="pres">
      <dgm:prSet presAssocID="{262AEF2F-D301-40C5-898E-8E1ACC9EDF3D}" presName="EmptyPlaceHolder" presStyleCnt="0"/>
      <dgm:spPr/>
    </dgm:pt>
  </dgm:ptLst>
  <dgm:cxnLst>
    <dgm:cxn modelId="{77C3D410-F7A0-42F3-B0D8-5F5BEBA3923A}" srcId="{EFF68D9D-FE64-48CC-A50F-A0F2A8C80477}" destId="{262AEF2F-D301-40C5-898E-8E1ACC9EDF3D}" srcOrd="3" destOrd="0" parTransId="{13A7D138-B526-4191-9FFD-DD6F31B4750E}" sibTransId="{AF1A0293-074B-47A2-A223-6BEA5B038A5E}"/>
    <dgm:cxn modelId="{D64B5E1A-8674-4191-8D2A-5304E5373941}" type="presOf" srcId="{DB1541AC-04E5-46F3-B235-5AD5F5286CEB}" destId="{1E40902F-773D-4BB0-8081-84ABC56BBB8B}" srcOrd="0" destOrd="0" presId="urn:microsoft.com/office/officeart/2017/3/layout/DropPinTimeline"/>
    <dgm:cxn modelId="{EBE8B146-3BA5-4A4C-A0BC-62EBF58B1B42}" srcId="{22FCECE6-ABDF-4064-BBB6-83CA37EA1F28}" destId="{EB898996-3C81-421F-A054-391D90001858}" srcOrd="0" destOrd="0" parTransId="{9326E4C7-958B-4CA0-AAA7-3398A86B94BC}" sibTransId="{80AF44CB-AD33-4A0E-944A-34B3AE2EA2C0}"/>
    <dgm:cxn modelId="{B25F0A6D-07A8-40C2-868B-12E2B1108C18}" type="presOf" srcId="{262AEF2F-D301-40C5-898E-8E1ACC9EDF3D}" destId="{736BC3E5-A07D-47A4-B168-412336964AD6}" srcOrd="0" destOrd="0" presId="urn:microsoft.com/office/officeart/2017/3/layout/DropPinTimeline"/>
    <dgm:cxn modelId="{ADA9FB6D-2269-402C-8777-190796A5AC44}" type="presOf" srcId="{EDCBEDB2-FB64-4DC8-BBB2-12198D5B4204}" destId="{299C07FE-07C5-4B60-B505-B490AE6EFBDE}" srcOrd="0" destOrd="0" presId="urn:microsoft.com/office/officeart/2017/3/layout/DropPinTimeline"/>
    <dgm:cxn modelId="{D978AC9A-A3C1-4A12-8D23-AEF0585218DB}" type="presOf" srcId="{EFF68D9D-FE64-48CC-A50F-A0F2A8C80477}" destId="{BF0834DD-5672-44E2-B1DE-1C1FE87646D1}" srcOrd="0" destOrd="0" presId="urn:microsoft.com/office/officeart/2017/3/layout/DropPinTimeline"/>
    <dgm:cxn modelId="{4CBE8E9C-0026-44C0-A9A7-BF8DD05BEB2A}" type="presOf" srcId="{DFCED207-FFA6-4AF8-8A2D-9BE7E59BE5BC}" destId="{D86918AA-4292-4831-9A36-6B845F0E3C22}" srcOrd="0" destOrd="0" presId="urn:microsoft.com/office/officeart/2017/3/layout/DropPinTimeline"/>
    <dgm:cxn modelId="{5C0267A3-6B6D-4146-8DF6-90A9791B38B7}" srcId="{EFF68D9D-FE64-48CC-A50F-A0F2A8C80477}" destId="{DFCED207-FFA6-4AF8-8A2D-9BE7E59BE5BC}" srcOrd="1" destOrd="0" parTransId="{064CF7B4-CA2E-467D-9356-5FA366540869}" sibTransId="{E2709F4F-470D-42FF-BA43-F00D7E0E4154}"/>
    <dgm:cxn modelId="{19FEB1C6-F622-4678-8EF1-4EF9202C7294}" type="presOf" srcId="{EB898996-3C81-421F-A054-391D90001858}" destId="{26ED8CB3-F087-4232-A157-B898CE796BBD}" srcOrd="0" destOrd="0" presId="urn:microsoft.com/office/officeart/2017/3/layout/DropPinTimeline"/>
    <dgm:cxn modelId="{6ED931D4-9BF9-4DDC-AF6A-DDA9E877AA6D}" srcId="{EFF68D9D-FE64-48CC-A50F-A0F2A8C80477}" destId="{DB1541AC-04E5-46F3-B235-5AD5F5286CEB}" srcOrd="2" destOrd="0" parTransId="{33CFBF78-1B67-4E50-96A4-49E3AC60F473}" sibTransId="{75E472BB-A47D-443D-9906-8C7336BE718A}"/>
    <dgm:cxn modelId="{975B09E8-57BF-480B-BB5D-74AC7D41ABE7}" type="presOf" srcId="{22FCECE6-ABDF-4064-BBB6-83CA37EA1F28}" destId="{9FC10268-E24C-4CC9-B8F6-A000297E80E9}" srcOrd="0" destOrd="0" presId="urn:microsoft.com/office/officeart/2017/3/layout/DropPinTimeline"/>
    <dgm:cxn modelId="{691D8FF7-745C-49A2-9198-4A7457689BD1}" srcId="{DFCED207-FFA6-4AF8-8A2D-9BE7E59BE5BC}" destId="{EDCBEDB2-FB64-4DC8-BBB2-12198D5B4204}" srcOrd="0" destOrd="0" parTransId="{68A4ECBA-2223-49A6-845B-260BE51E510D}" sibTransId="{76C48829-7558-4F8A-9DB9-13A23B28CFED}"/>
    <dgm:cxn modelId="{F4E08DFE-A160-4151-B134-53970A71B466}" srcId="{EFF68D9D-FE64-48CC-A50F-A0F2A8C80477}" destId="{22FCECE6-ABDF-4064-BBB6-83CA37EA1F28}" srcOrd="0" destOrd="0" parTransId="{79CDCC56-E36A-43D8-A7AB-8F5313A3E99D}" sibTransId="{27F92F3F-7117-43E2-AE49-45D05F8869F5}"/>
    <dgm:cxn modelId="{36A92785-2BB3-429D-8C22-2270479E5BBB}" type="presParOf" srcId="{BF0834DD-5672-44E2-B1DE-1C1FE87646D1}" destId="{F2A75650-C606-41E9-8A80-FE6985E46F52}" srcOrd="0" destOrd="0" presId="urn:microsoft.com/office/officeart/2017/3/layout/DropPinTimeline"/>
    <dgm:cxn modelId="{4B1907B0-390D-4F63-82B3-11DF25E07E26}" type="presParOf" srcId="{BF0834DD-5672-44E2-B1DE-1C1FE87646D1}" destId="{9EB66318-D052-4EFD-A135-59D376B3A52E}" srcOrd="1" destOrd="0" presId="urn:microsoft.com/office/officeart/2017/3/layout/DropPinTimeline"/>
    <dgm:cxn modelId="{3E5BF4A0-7452-4D5C-B225-E6C5A82A1E07}" type="presParOf" srcId="{9EB66318-D052-4EFD-A135-59D376B3A52E}" destId="{3B54DA31-6D4E-47D3-A857-D0C444D675D4}" srcOrd="0" destOrd="0" presId="urn:microsoft.com/office/officeart/2017/3/layout/DropPinTimeline"/>
    <dgm:cxn modelId="{2A77E8FE-CD91-4820-98A6-45B5DCA7D6EC}" type="presParOf" srcId="{3B54DA31-6D4E-47D3-A857-D0C444D675D4}" destId="{3B2AEAEE-7E5D-4389-AAC9-CF8695BE07CF}" srcOrd="0" destOrd="0" presId="urn:microsoft.com/office/officeart/2017/3/layout/DropPinTimeline"/>
    <dgm:cxn modelId="{14B6790C-3B41-488B-B0FA-A2F60FE47836}" type="presParOf" srcId="{3B54DA31-6D4E-47D3-A857-D0C444D675D4}" destId="{C351826A-644C-4709-BCB7-A50AB9382A46}" srcOrd="1" destOrd="0" presId="urn:microsoft.com/office/officeart/2017/3/layout/DropPinTimeline"/>
    <dgm:cxn modelId="{61D41917-B29E-452C-A4A1-AF1523773654}" type="presParOf" srcId="{C351826A-644C-4709-BCB7-A50AB9382A46}" destId="{8D720F1E-ABF0-43D5-9E16-5FEBA766B18C}" srcOrd="0" destOrd="0" presId="urn:microsoft.com/office/officeart/2017/3/layout/DropPinTimeline"/>
    <dgm:cxn modelId="{F846A0AD-F262-4E36-955B-41E1A8475D97}" type="presParOf" srcId="{C351826A-644C-4709-BCB7-A50AB9382A46}" destId="{4AF4AD7B-E5C5-4A0C-9CA3-A5C0B4FB2E5E}" srcOrd="1" destOrd="0" presId="urn:microsoft.com/office/officeart/2017/3/layout/DropPinTimeline"/>
    <dgm:cxn modelId="{AED679B0-4965-4651-858E-338D0DEF560F}" type="presParOf" srcId="{3B54DA31-6D4E-47D3-A857-D0C444D675D4}" destId="{26ED8CB3-F087-4232-A157-B898CE796BBD}" srcOrd="2" destOrd="0" presId="urn:microsoft.com/office/officeart/2017/3/layout/DropPinTimeline"/>
    <dgm:cxn modelId="{9BB5BFFA-5F46-4BE3-9BFD-41F005D30DD0}" type="presParOf" srcId="{3B54DA31-6D4E-47D3-A857-D0C444D675D4}" destId="{9FC10268-E24C-4CC9-B8F6-A000297E80E9}" srcOrd="3" destOrd="0" presId="urn:microsoft.com/office/officeart/2017/3/layout/DropPinTimeline"/>
    <dgm:cxn modelId="{ABA4A78E-61AB-4F06-9903-D9A996434E8C}" type="presParOf" srcId="{3B54DA31-6D4E-47D3-A857-D0C444D675D4}" destId="{5B6E9530-FE95-4965-8F67-E2D90D2B4D18}" srcOrd="4" destOrd="0" presId="urn:microsoft.com/office/officeart/2017/3/layout/DropPinTimeline"/>
    <dgm:cxn modelId="{8B595303-E1A3-421A-AAC4-0B82E120BB7F}" type="presParOf" srcId="{3B54DA31-6D4E-47D3-A857-D0C444D675D4}" destId="{4EB632F7-D36B-49F3-9EBC-D7B75380DE43}" srcOrd="5" destOrd="0" presId="urn:microsoft.com/office/officeart/2017/3/layout/DropPinTimeline"/>
    <dgm:cxn modelId="{60DAA623-DE96-491D-980F-7FEF2063CA04}" type="presParOf" srcId="{9EB66318-D052-4EFD-A135-59D376B3A52E}" destId="{FE97D223-68DB-45B7-9678-EB10C35B6283}" srcOrd="1" destOrd="0" presId="urn:microsoft.com/office/officeart/2017/3/layout/DropPinTimeline"/>
    <dgm:cxn modelId="{FF5B9C2E-E4EE-4DEB-B4CB-6E050B69E7FF}" type="presParOf" srcId="{9EB66318-D052-4EFD-A135-59D376B3A52E}" destId="{26F719D4-7D95-4BA6-8D2E-CBFD1C81AEC9}" srcOrd="2" destOrd="0" presId="urn:microsoft.com/office/officeart/2017/3/layout/DropPinTimeline"/>
    <dgm:cxn modelId="{00169C9E-6B0C-4798-8EC6-BAFD1BFBC473}" type="presParOf" srcId="{26F719D4-7D95-4BA6-8D2E-CBFD1C81AEC9}" destId="{EFCADB91-F598-457D-BA6A-269F8204B500}" srcOrd="0" destOrd="0" presId="urn:microsoft.com/office/officeart/2017/3/layout/DropPinTimeline"/>
    <dgm:cxn modelId="{B92C52DE-08E6-4565-AE38-8400E4643D8C}" type="presParOf" srcId="{26F719D4-7D95-4BA6-8D2E-CBFD1C81AEC9}" destId="{0DB8D9BA-6A64-46B1-801A-04CCB2C66093}" srcOrd="1" destOrd="0" presId="urn:microsoft.com/office/officeart/2017/3/layout/DropPinTimeline"/>
    <dgm:cxn modelId="{508CA925-6CA8-4009-8663-8752FDE33462}" type="presParOf" srcId="{0DB8D9BA-6A64-46B1-801A-04CCB2C66093}" destId="{4DF16C7B-C738-4CD5-AD62-AF7588C7E14C}" srcOrd="0" destOrd="0" presId="urn:microsoft.com/office/officeart/2017/3/layout/DropPinTimeline"/>
    <dgm:cxn modelId="{180522B4-BB53-4942-8E8C-B512219451B2}" type="presParOf" srcId="{0DB8D9BA-6A64-46B1-801A-04CCB2C66093}" destId="{51CEE3D8-CE88-41C3-B968-74C7712D5CD6}" srcOrd="1" destOrd="0" presId="urn:microsoft.com/office/officeart/2017/3/layout/DropPinTimeline"/>
    <dgm:cxn modelId="{2B5F52C6-C55B-4666-8DEC-D94C9251330A}" type="presParOf" srcId="{26F719D4-7D95-4BA6-8D2E-CBFD1C81AEC9}" destId="{299C07FE-07C5-4B60-B505-B490AE6EFBDE}" srcOrd="2" destOrd="0" presId="urn:microsoft.com/office/officeart/2017/3/layout/DropPinTimeline"/>
    <dgm:cxn modelId="{1A1DECD8-EFBA-471B-82D4-7103B76579E0}" type="presParOf" srcId="{26F719D4-7D95-4BA6-8D2E-CBFD1C81AEC9}" destId="{D86918AA-4292-4831-9A36-6B845F0E3C22}" srcOrd="3" destOrd="0" presId="urn:microsoft.com/office/officeart/2017/3/layout/DropPinTimeline"/>
    <dgm:cxn modelId="{5E6993E3-A54A-4E8E-8836-28DE50D97C74}" type="presParOf" srcId="{26F719D4-7D95-4BA6-8D2E-CBFD1C81AEC9}" destId="{2F638C35-664C-4C0E-9E55-9D52C1DF303A}" srcOrd="4" destOrd="0" presId="urn:microsoft.com/office/officeart/2017/3/layout/DropPinTimeline"/>
    <dgm:cxn modelId="{6CA53216-E30F-419F-9935-36A1F0C0EF57}" type="presParOf" srcId="{26F719D4-7D95-4BA6-8D2E-CBFD1C81AEC9}" destId="{54773FD4-D9DF-4A38-AEDD-9ADA62E9D1ED}" srcOrd="5" destOrd="0" presId="urn:microsoft.com/office/officeart/2017/3/layout/DropPinTimeline"/>
    <dgm:cxn modelId="{F222602B-D9BE-4026-A216-708B18E5C622}" type="presParOf" srcId="{9EB66318-D052-4EFD-A135-59D376B3A52E}" destId="{07D8F2A0-7C69-49F6-BBB5-289D0EC334BE}" srcOrd="3" destOrd="0" presId="urn:microsoft.com/office/officeart/2017/3/layout/DropPinTimeline"/>
    <dgm:cxn modelId="{60782832-F8B1-4729-8EF4-64C74D756737}" type="presParOf" srcId="{9EB66318-D052-4EFD-A135-59D376B3A52E}" destId="{7F7217A1-FE6F-49EA-B15B-31D2654CC189}" srcOrd="4" destOrd="0" presId="urn:microsoft.com/office/officeart/2017/3/layout/DropPinTimeline"/>
    <dgm:cxn modelId="{05E0596D-2938-4231-8B84-85D7F38BB277}" type="presParOf" srcId="{7F7217A1-FE6F-49EA-B15B-31D2654CC189}" destId="{87EA0285-16B0-4D5D-90AB-60E9F3896528}" srcOrd="0" destOrd="0" presId="urn:microsoft.com/office/officeart/2017/3/layout/DropPinTimeline"/>
    <dgm:cxn modelId="{6E984AA5-33BE-40B7-A9B5-099F2D4FF552}" type="presParOf" srcId="{7F7217A1-FE6F-49EA-B15B-31D2654CC189}" destId="{3441F2BB-34CB-4930-8CCC-816DE2DA496C}" srcOrd="1" destOrd="0" presId="urn:microsoft.com/office/officeart/2017/3/layout/DropPinTimeline"/>
    <dgm:cxn modelId="{5E8AB1F5-4FAA-4739-9C77-9C62F796A1C3}" type="presParOf" srcId="{3441F2BB-34CB-4930-8CCC-816DE2DA496C}" destId="{94D0FB00-7703-4010-B47B-67C2E1355B4E}" srcOrd="0" destOrd="0" presId="urn:microsoft.com/office/officeart/2017/3/layout/DropPinTimeline"/>
    <dgm:cxn modelId="{21BCAED1-911A-4D9E-9289-5561454C1D52}" type="presParOf" srcId="{3441F2BB-34CB-4930-8CCC-816DE2DA496C}" destId="{3484835D-87AA-4A55-B870-39B6785ED148}" srcOrd="1" destOrd="0" presId="urn:microsoft.com/office/officeart/2017/3/layout/DropPinTimeline"/>
    <dgm:cxn modelId="{00C0ED25-07BF-4554-AA70-D2AE71082B86}" type="presParOf" srcId="{7F7217A1-FE6F-49EA-B15B-31D2654CC189}" destId="{E09C3666-CA4C-4AAC-BF07-B6216370803C}" srcOrd="2" destOrd="0" presId="urn:microsoft.com/office/officeart/2017/3/layout/DropPinTimeline"/>
    <dgm:cxn modelId="{3398B435-B010-447D-B91D-67301CD711A7}" type="presParOf" srcId="{7F7217A1-FE6F-49EA-B15B-31D2654CC189}" destId="{1E40902F-773D-4BB0-8081-84ABC56BBB8B}" srcOrd="3" destOrd="0" presId="urn:microsoft.com/office/officeart/2017/3/layout/DropPinTimeline"/>
    <dgm:cxn modelId="{FD4FBD14-74F4-4CEE-B65F-178F2240F5E8}" type="presParOf" srcId="{7F7217A1-FE6F-49EA-B15B-31D2654CC189}" destId="{18282BC5-C196-4765-A634-BB728A71DD06}" srcOrd="4" destOrd="0" presId="urn:microsoft.com/office/officeart/2017/3/layout/DropPinTimeline"/>
    <dgm:cxn modelId="{2DA0CF67-C942-430C-8DC9-F872E42B435D}" type="presParOf" srcId="{7F7217A1-FE6F-49EA-B15B-31D2654CC189}" destId="{8B9760D4-A964-4175-967A-1418FC683F6B}" srcOrd="5" destOrd="0" presId="urn:microsoft.com/office/officeart/2017/3/layout/DropPinTimeline"/>
    <dgm:cxn modelId="{3A98E05A-50F0-44BF-B8A3-A9A29934C613}" type="presParOf" srcId="{9EB66318-D052-4EFD-A135-59D376B3A52E}" destId="{B2385C06-B079-4E42-9F54-974320163E6D}" srcOrd="5" destOrd="0" presId="urn:microsoft.com/office/officeart/2017/3/layout/DropPinTimeline"/>
    <dgm:cxn modelId="{20139C30-FCE2-42EF-A096-7D5CA1A33351}" type="presParOf" srcId="{9EB66318-D052-4EFD-A135-59D376B3A52E}" destId="{88FEC0F3-AF04-4C44-ACE9-F234022A5673}" srcOrd="6" destOrd="0" presId="urn:microsoft.com/office/officeart/2017/3/layout/DropPinTimeline"/>
    <dgm:cxn modelId="{15C9965D-7B12-49CF-AD59-E686712FDCEB}" type="presParOf" srcId="{88FEC0F3-AF04-4C44-ACE9-F234022A5673}" destId="{1E221F23-A9A9-4431-827C-069549C020F5}" srcOrd="0" destOrd="0" presId="urn:microsoft.com/office/officeart/2017/3/layout/DropPinTimeline"/>
    <dgm:cxn modelId="{B413F005-A660-4B9B-97AB-EC30B86C5E1B}" type="presParOf" srcId="{88FEC0F3-AF04-4C44-ACE9-F234022A5673}" destId="{49DA32E6-C72F-4C16-91CA-172D36C9AE25}" srcOrd="1" destOrd="0" presId="urn:microsoft.com/office/officeart/2017/3/layout/DropPinTimeline"/>
    <dgm:cxn modelId="{48DBB2EC-D881-4819-BBED-6A18C89F9D34}" type="presParOf" srcId="{49DA32E6-C72F-4C16-91CA-172D36C9AE25}" destId="{12280583-64D2-4F7E-9881-BA94696D0FD5}" srcOrd="0" destOrd="0" presId="urn:microsoft.com/office/officeart/2017/3/layout/DropPinTimeline"/>
    <dgm:cxn modelId="{9607B963-7D45-4944-935B-3A66B32E2E15}" type="presParOf" srcId="{49DA32E6-C72F-4C16-91CA-172D36C9AE25}" destId="{08B22931-5033-43E5-835D-C3FC2999A0C3}" srcOrd="1" destOrd="0" presId="urn:microsoft.com/office/officeart/2017/3/layout/DropPinTimeline"/>
    <dgm:cxn modelId="{D7BE4CF5-B8AE-4331-B209-42BBBFD49549}" type="presParOf" srcId="{88FEC0F3-AF04-4C44-ACE9-F234022A5673}" destId="{0DD7C195-4B43-4EAC-AD55-82C1CE318D82}" srcOrd="2" destOrd="0" presId="urn:microsoft.com/office/officeart/2017/3/layout/DropPinTimeline"/>
    <dgm:cxn modelId="{635ADC04-7F08-4940-8225-CC483811C58F}" type="presParOf" srcId="{88FEC0F3-AF04-4C44-ACE9-F234022A5673}" destId="{736BC3E5-A07D-47A4-B168-412336964AD6}" srcOrd="3" destOrd="0" presId="urn:microsoft.com/office/officeart/2017/3/layout/DropPinTimeline"/>
    <dgm:cxn modelId="{6CCDEC64-F5B6-4311-A93B-F2EE2FE73D9D}" type="presParOf" srcId="{88FEC0F3-AF04-4C44-ACE9-F234022A5673}" destId="{FB027255-E030-4CD0-A426-4F2570462AA9}" srcOrd="4" destOrd="0" presId="urn:microsoft.com/office/officeart/2017/3/layout/DropPinTimeline"/>
    <dgm:cxn modelId="{AE1456B9-BC70-401E-9752-C1EBF77C339F}" type="presParOf" srcId="{88FEC0F3-AF04-4C44-ACE9-F234022A5673}" destId="{2CBE4715-FA61-43F7-AE53-059EC2ADFF4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75650-C606-41E9-8A80-FE6985E46F52}">
      <dsp:nvSpPr>
        <dsp:cNvPr id="0" name=""/>
        <dsp:cNvSpPr/>
      </dsp:nvSpPr>
      <dsp:spPr>
        <a:xfrm>
          <a:off x="0" y="2465867"/>
          <a:ext cx="6061234"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1">
          <a:scrgbClr r="0" g="0" b="0"/>
        </a:lnRef>
        <a:fillRef idx="1">
          <a:scrgbClr r="0" g="0" b="0"/>
        </a:fillRef>
        <a:effectRef idx="0">
          <a:scrgbClr r="0" g="0" b="0"/>
        </a:effectRef>
        <a:fontRef idx="minor"/>
      </dsp:style>
    </dsp:sp>
    <dsp:sp modelId="{8D720F1E-ABF0-43D5-9E16-5FEBA766B18C}">
      <dsp:nvSpPr>
        <dsp:cNvPr id="0" name=""/>
        <dsp:cNvSpPr/>
      </dsp:nvSpPr>
      <dsp:spPr>
        <a:xfrm rot="8100000">
          <a:off x="74671" y="575442"/>
          <a:ext cx="348362" cy="348362"/>
        </a:xfrm>
        <a:prstGeom prst="teardrop">
          <a:avLst>
            <a:gd name="adj" fmla="val 11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AF4AD7B-E5C5-4A0C-9CA3-A5C0B4FB2E5E}">
      <dsp:nvSpPr>
        <dsp:cNvPr id="0" name=""/>
        <dsp:cNvSpPr/>
      </dsp:nvSpPr>
      <dsp:spPr>
        <a:xfrm>
          <a:off x="113371" y="614142"/>
          <a:ext cx="270962" cy="27096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26ED8CB3-F087-4232-A157-B898CE796BBD}">
      <dsp:nvSpPr>
        <dsp:cNvPr id="0" name=""/>
        <dsp:cNvSpPr/>
      </dsp:nvSpPr>
      <dsp:spPr>
        <a:xfrm>
          <a:off x="495182" y="1006073"/>
          <a:ext cx="1937161" cy="14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t>The Environment Act (2021) has introduced a mandatory requirement for developments which require planning permission to achieve a minimum 10% net gain in biodiversity.</a:t>
          </a:r>
        </a:p>
      </dsp:txBody>
      <dsp:txXfrm>
        <a:off x="495182" y="1006073"/>
        <a:ext cx="1937161" cy="1459793"/>
      </dsp:txXfrm>
    </dsp:sp>
    <dsp:sp modelId="{9FC10268-E24C-4CC9-B8F6-A000297E80E9}">
      <dsp:nvSpPr>
        <dsp:cNvPr id="0" name=""/>
        <dsp:cNvSpPr/>
      </dsp:nvSpPr>
      <dsp:spPr>
        <a:xfrm>
          <a:off x="495182" y="493173"/>
          <a:ext cx="1937161" cy="51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t>2021</a:t>
          </a:r>
        </a:p>
      </dsp:txBody>
      <dsp:txXfrm>
        <a:off x="495182" y="493173"/>
        <a:ext cx="1937161" cy="512900"/>
      </dsp:txXfrm>
    </dsp:sp>
    <dsp:sp modelId="{5B6E9530-FE95-4965-8F67-E2D90D2B4D18}">
      <dsp:nvSpPr>
        <dsp:cNvPr id="0" name=""/>
        <dsp:cNvSpPr/>
      </dsp:nvSpPr>
      <dsp:spPr>
        <a:xfrm>
          <a:off x="248853" y="1006073"/>
          <a:ext cx="0" cy="1459793"/>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B2AEAEE-7E5D-4389-AAC9-CF8695BE07CF}">
      <dsp:nvSpPr>
        <dsp:cNvPr id="0" name=""/>
        <dsp:cNvSpPr/>
      </dsp:nvSpPr>
      <dsp:spPr>
        <a:xfrm>
          <a:off x="214634" y="2419705"/>
          <a:ext cx="88678" cy="92322"/>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F16C7B-C738-4CD5-AD62-AF7588C7E14C}">
      <dsp:nvSpPr>
        <dsp:cNvPr id="0" name=""/>
        <dsp:cNvSpPr/>
      </dsp:nvSpPr>
      <dsp:spPr>
        <a:xfrm rot="18900000">
          <a:off x="1289582" y="4007929"/>
          <a:ext cx="348362" cy="348362"/>
        </a:xfrm>
        <a:prstGeom prst="teardrop">
          <a:avLst>
            <a:gd name="adj" fmla="val 11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1CEE3D8-CE88-41C3-B968-74C7712D5CD6}">
      <dsp:nvSpPr>
        <dsp:cNvPr id="0" name=""/>
        <dsp:cNvSpPr/>
      </dsp:nvSpPr>
      <dsp:spPr>
        <a:xfrm>
          <a:off x="1328282" y="4046629"/>
          <a:ext cx="270962" cy="27096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299C07FE-07C5-4B60-B505-B490AE6EFBDE}">
      <dsp:nvSpPr>
        <dsp:cNvPr id="0" name=""/>
        <dsp:cNvSpPr/>
      </dsp:nvSpPr>
      <dsp:spPr>
        <a:xfrm>
          <a:off x="1710093" y="2465867"/>
          <a:ext cx="1937161" cy="14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t>Draft secondary legislation was published on the 29th November 2023, providing further details for the BNG framework. </a:t>
          </a:r>
        </a:p>
      </dsp:txBody>
      <dsp:txXfrm>
        <a:off x="1710093" y="2465867"/>
        <a:ext cx="1937161" cy="1459793"/>
      </dsp:txXfrm>
    </dsp:sp>
    <dsp:sp modelId="{D86918AA-4292-4831-9A36-6B845F0E3C22}">
      <dsp:nvSpPr>
        <dsp:cNvPr id="0" name=""/>
        <dsp:cNvSpPr/>
      </dsp:nvSpPr>
      <dsp:spPr>
        <a:xfrm>
          <a:off x="1710093" y="3925660"/>
          <a:ext cx="1937161" cy="51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t>29 Nov. 2023</a:t>
          </a:r>
        </a:p>
      </dsp:txBody>
      <dsp:txXfrm>
        <a:off x="1710093" y="3925660"/>
        <a:ext cx="1937161" cy="512900"/>
      </dsp:txXfrm>
    </dsp:sp>
    <dsp:sp modelId="{2F638C35-664C-4C0E-9E55-9D52C1DF303A}">
      <dsp:nvSpPr>
        <dsp:cNvPr id="0" name=""/>
        <dsp:cNvSpPr/>
      </dsp:nvSpPr>
      <dsp:spPr>
        <a:xfrm>
          <a:off x="1463763" y="2465867"/>
          <a:ext cx="0" cy="1459793"/>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FCADB91-F598-457D-BA6A-269F8204B500}">
      <dsp:nvSpPr>
        <dsp:cNvPr id="0" name=""/>
        <dsp:cNvSpPr/>
      </dsp:nvSpPr>
      <dsp:spPr>
        <a:xfrm>
          <a:off x="1429544" y="2419705"/>
          <a:ext cx="88678" cy="92322"/>
        </a:xfrm>
        <a:prstGeom prst="ellips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4D0FB00-7703-4010-B47B-67C2E1355B4E}">
      <dsp:nvSpPr>
        <dsp:cNvPr id="0" name=""/>
        <dsp:cNvSpPr/>
      </dsp:nvSpPr>
      <dsp:spPr>
        <a:xfrm rot="8100000">
          <a:off x="2504492" y="575442"/>
          <a:ext cx="348362" cy="348362"/>
        </a:xfrm>
        <a:prstGeom prst="teardrop">
          <a:avLst>
            <a:gd name="adj" fmla="val 11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484835D-87AA-4A55-B870-39B6785ED148}">
      <dsp:nvSpPr>
        <dsp:cNvPr id="0" name=""/>
        <dsp:cNvSpPr/>
      </dsp:nvSpPr>
      <dsp:spPr>
        <a:xfrm>
          <a:off x="2543192" y="614142"/>
          <a:ext cx="270962" cy="27096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09C3666-CA4C-4AAC-BF07-B6216370803C}">
      <dsp:nvSpPr>
        <dsp:cNvPr id="0" name=""/>
        <dsp:cNvSpPr/>
      </dsp:nvSpPr>
      <dsp:spPr>
        <a:xfrm>
          <a:off x="2925003" y="1006073"/>
          <a:ext cx="1937161" cy="1459793"/>
        </a:xfrm>
        <a:prstGeom prst="rect">
          <a:avLst/>
        </a:prstGeom>
        <a:noFill/>
        <a:ln>
          <a:noFill/>
        </a:ln>
        <a:effectLst/>
      </dsp:spPr>
      <dsp:style>
        <a:lnRef idx="0">
          <a:scrgbClr r="0" g="0" b="0"/>
        </a:lnRef>
        <a:fillRef idx="0">
          <a:scrgbClr r="0" g="0" b="0"/>
        </a:fillRef>
        <a:effectRef idx="0">
          <a:scrgbClr r="0" g="0" b="0"/>
        </a:effectRef>
        <a:fontRef idx="minor"/>
      </dsp:style>
    </dsp:sp>
    <dsp:sp modelId="{1E40902F-773D-4BB0-8081-84ABC56BBB8B}">
      <dsp:nvSpPr>
        <dsp:cNvPr id="0" name=""/>
        <dsp:cNvSpPr/>
      </dsp:nvSpPr>
      <dsp:spPr>
        <a:xfrm>
          <a:off x="2925003" y="493173"/>
          <a:ext cx="1937161" cy="51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GB" sz="1300" kern="1200" dirty="0"/>
            <a:t>12th Feb 2024 Major applications</a:t>
          </a:r>
        </a:p>
      </dsp:txBody>
      <dsp:txXfrm>
        <a:off x="2925003" y="493173"/>
        <a:ext cx="1937161" cy="512900"/>
      </dsp:txXfrm>
    </dsp:sp>
    <dsp:sp modelId="{18282BC5-C196-4765-A634-BB728A71DD06}">
      <dsp:nvSpPr>
        <dsp:cNvPr id="0" name=""/>
        <dsp:cNvSpPr/>
      </dsp:nvSpPr>
      <dsp:spPr>
        <a:xfrm>
          <a:off x="2678673" y="1006073"/>
          <a:ext cx="0" cy="1459793"/>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7EA0285-16B0-4D5D-90AB-60E9F3896528}">
      <dsp:nvSpPr>
        <dsp:cNvPr id="0" name=""/>
        <dsp:cNvSpPr/>
      </dsp:nvSpPr>
      <dsp:spPr>
        <a:xfrm>
          <a:off x="2644455" y="2419705"/>
          <a:ext cx="88678" cy="92322"/>
        </a:xfrm>
        <a:prstGeom prst="ellipse">
          <a:avLst/>
        </a:prstGeom>
        <a:gradFill rotWithShape="0">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2280583-64D2-4F7E-9881-BA94696D0FD5}">
      <dsp:nvSpPr>
        <dsp:cNvPr id="0" name=""/>
        <dsp:cNvSpPr/>
      </dsp:nvSpPr>
      <dsp:spPr>
        <a:xfrm rot="18900000">
          <a:off x="3719291" y="4008197"/>
          <a:ext cx="347825" cy="347825"/>
        </a:xfrm>
        <a:prstGeom prst="teardrop">
          <a:avLst>
            <a:gd name="adj" fmla="val 11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B22931-5033-43E5-835D-C3FC2999A0C3}">
      <dsp:nvSpPr>
        <dsp:cNvPr id="0" name=""/>
        <dsp:cNvSpPr/>
      </dsp:nvSpPr>
      <dsp:spPr>
        <a:xfrm>
          <a:off x="3757932" y="4046838"/>
          <a:ext cx="270544" cy="270544"/>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0DD7C195-4B43-4EAC-AD55-82C1CE318D82}">
      <dsp:nvSpPr>
        <dsp:cNvPr id="0" name=""/>
        <dsp:cNvSpPr/>
      </dsp:nvSpPr>
      <dsp:spPr>
        <a:xfrm>
          <a:off x="4139154" y="2465867"/>
          <a:ext cx="1919556" cy="1459793"/>
        </a:xfrm>
        <a:prstGeom prst="rect">
          <a:avLst/>
        </a:prstGeom>
        <a:noFill/>
        <a:ln>
          <a:noFill/>
        </a:ln>
        <a:effectLst/>
      </dsp:spPr>
      <dsp:style>
        <a:lnRef idx="0">
          <a:scrgbClr r="0" g="0" b="0"/>
        </a:lnRef>
        <a:fillRef idx="0">
          <a:scrgbClr r="0" g="0" b="0"/>
        </a:fillRef>
        <a:effectRef idx="0">
          <a:scrgbClr r="0" g="0" b="0"/>
        </a:effectRef>
        <a:fontRef idx="minor"/>
      </dsp:style>
    </dsp:sp>
    <dsp:sp modelId="{736BC3E5-A07D-47A4-B168-412336964AD6}">
      <dsp:nvSpPr>
        <dsp:cNvPr id="0" name=""/>
        <dsp:cNvSpPr/>
      </dsp:nvSpPr>
      <dsp:spPr>
        <a:xfrm>
          <a:off x="4139154" y="3925660"/>
          <a:ext cx="1919556" cy="51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GB" sz="1300" kern="1200" dirty="0"/>
            <a:t>2</a:t>
          </a:r>
          <a:r>
            <a:rPr lang="en-GB" sz="1300" kern="1200" baseline="30000" dirty="0"/>
            <a:t>nd</a:t>
          </a:r>
          <a:r>
            <a:rPr lang="en-GB" sz="1300" kern="1200" dirty="0"/>
            <a:t> April 2024 Minor applications</a:t>
          </a:r>
        </a:p>
        <a:p>
          <a:pPr marL="0" lvl="0" indent="0" algn="l" defTabSz="577850">
            <a:lnSpc>
              <a:spcPct val="90000"/>
            </a:lnSpc>
            <a:spcBef>
              <a:spcPct val="0"/>
            </a:spcBef>
            <a:spcAft>
              <a:spcPct val="35000"/>
            </a:spcAft>
            <a:buNone/>
            <a:defRPr b="1"/>
          </a:pPr>
          <a:endParaRPr lang="en-GB" sz="1300" kern="1200" dirty="0"/>
        </a:p>
      </dsp:txBody>
      <dsp:txXfrm>
        <a:off x="4139154" y="3925660"/>
        <a:ext cx="1919556" cy="512900"/>
      </dsp:txXfrm>
    </dsp:sp>
    <dsp:sp modelId="{FB027255-E030-4CD0-A426-4F2570462AA9}">
      <dsp:nvSpPr>
        <dsp:cNvPr id="0" name=""/>
        <dsp:cNvSpPr/>
      </dsp:nvSpPr>
      <dsp:spPr>
        <a:xfrm>
          <a:off x="3893204" y="2465867"/>
          <a:ext cx="0" cy="1459793"/>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E221F23-A9A9-4431-827C-069549C020F5}">
      <dsp:nvSpPr>
        <dsp:cNvPr id="0" name=""/>
        <dsp:cNvSpPr/>
      </dsp:nvSpPr>
      <dsp:spPr>
        <a:xfrm>
          <a:off x="3859433" y="2419705"/>
          <a:ext cx="88541" cy="92322"/>
        </a:xfrm>
        <a:prstGeom prst="ellipse">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EDCDF-E50B-44E8-A1CD-D6BF9DEECC7D}" type="datetimeFigureOut">
              <a:rPr lang="en-GB" smtClean="0"/>
              <a:t>07/05/2025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67D34-9D97-4F0F-BC8B-08CC5AC7D5E3}" type="slidenum">
              <a:rPr lang="en-GB" smtClean="0"/>
              <a:t>‹#›</a:t>
            </a:fld>
            <a:endParaRPr lang="en-GB"/>
          </a:p>
        </p:txBody>
      </p:sp>
    </p:spTree>
    <p:extLst>
      <p:ext uri="{BB962C8B-B14F-4D97-AF65-F5344CB8AC3E}">
        <p14:creationId xmlns:p14="http://schemas.microsoft.com/office/powerpoint/2010/main" val="372741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Member States shall determine and map urban ecosystem areas as referred to in Article 8 for all their cities and towns and suburbs.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4700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12</a:t>
            </a:fld>
            <a:endParaRPr lang="en-GB"/>
          </a:p>
        </p:txBody>
      </p:sp>
    </p:spTree>
    <p:extLst>
      <p:ext uri="{BB962C8B-B14F-4D97-AF65-F5344CB8AC3E}">
        <p14:creationId xmlns:p14="http://schemas.microsoft.com/office/powerpoint/2010/main" val="363953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13</a:t>
            </a:fld>
            <a:endParaRPr lang="en-GB"/>
          </a:p>
        </p:txBody>
      </p:sp>
    </p:spTree>
    <p:extLst>
      <p:ext uri="{BB962C8B-B14F-4D97-AF65-F5344CB8AC3E}">
        <p14:creationId xmlns:p14="http://schemas.microsoft.com/office/powerpoint/2010/main" val="530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14</a:t>
            </a:fld>
            <a:endParaRPr lang="en-GB"/>
          </a:p>
        </p:txBody>
      </p:sp>
    </p:spTree>
    <p:extLst>
      <p:ext uri="{BB962C8B-B14F-4D97-AF65-F5344CB8AC3E}">
        <p14:creationId xmlns:p14="http://schemas.microsoft.com/office/powerpoint/2010/main" val="296419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15</a:t>
            </a:fld>
            <a:endParaRPr lang="en-GB"/>
          </a:p>
        </p:txBody>
      </p:sp>
    </p:spTree>
    <p:extLst>
      <p:ext uri="{BB962C8B-B14F-4D97-AF65-F5344CB8AC3E}">
        <p14:creationId xmlns:p14="http://schemas.microsoft.com/office/powerpoint/2010/main" val="344012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16</a:t>
            </a:fld>
            <a:endParaRPr lang="en-GB"/>
          </a:p>
        </p:txBody>
      </p:sp>
    </p:spTree>
    <p:extLst>
      <p:ext uri="{BB962C8B-B14F-4D97-AF65-F5344CB8AC3E}">
        <p14:creationId xmlns:p14="http://schemas.microsoft.com/office/powerpoint/2010/main" val="2023468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18</a:t>
            </a:fld>
            <a:endParaRPr lang="en-GB"/>
          </a:p>
        </p:txBody>
      </p:sp>
    </p:spTree>
    <p:extLst>
      <p:ext uri="{BB962C8B-B14F-4D97-AF65-F5344CB8AC3E}">
        <p14:creationId xmlns:p14="http://schemas.microsoft.com/office/powerpoint/2010/main" val="2274943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223C1-9798-8D93-1C6C-8EB989BDC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11786-1695-F750-CD47-A2C382AD1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24418-050B-F621-C7E4-34C30588BC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72A228E-EC0B-B099-19B4-8871EAC191CB}"/>
              </a:ext>
            </a:extLst>
          </p:cNvPr>
          <p:cNvSpPr>
            <a:spLocks noGrp="1"/>
          </p:cNvSpPr>
          <p:nvPr>
            <p:ph type="sldNum" sz="quarter" idx="5"/>
          </p:nvPr>
        </p:nvSpPr>
        <p:spPr/>
        <p:txBody>
          <a:bodyPr/>
          <a:lstStyle/>
          <a:p>
            <a:fld id="{C19E124A-3D6C-4F01-9958-F3E6A37A43BD}" type="slidenum">
              <a:rPr lang="en-GB" smtClean="0"/>
              <a:t>19</a:t>
            </a:fld>
            <a:endParaRPr lang="en-GB"/>
          </a:p>
        </p:txBody>
      </p:sp>
    </p:spTree>
    <p:extLst>
      <p:ext uri="{BB962C8B-B14F-4D97-AF65-F5344CB8AC3E}">
        <p14:creationId xmlns:p14="http://schemas.microsoft.com/office/powerpoint/2010/main" val="313822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882FA-D4F9-C3DE-7B64-23CC8B600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9F6D7-B304-FFF8-359D-95F27CDA8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480AF-63B6-5031-0522-E899A0815E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AF2D052-F333-6B13-B738-753B734277AD}"/>
              </a:ext>
            </a:extLst>
          </p:cNvPr>
          <p:cNvSpPr>
            <a:spLocks noGrp="1"/>
          </p:cNvSpPr>
          <p:nvPr>
            <p:ph type="sldNum" sz="quarter" idx="5"/>
          </p:nvPr>
        </p:nvSpPr>
        <p:spPr/>
        <p:txBody>
          <a:bodyPr/>
          <a:lstStyle/>
          <a:p>
            <a:fld id="{C19E124A-3D6C-4F01-9958-F3E6A37A43BD}" type="slidenum">
              <a:rPr lang="en-GB" smtClean="0"/>
              <a:t>20</a:t>
            </a:fld>
            <a:endParaRPr lang="en-GB"/>
          </a:p>
        </p:txBody>
      </p:sp>
    </p:spTree>
    <p:extLst>
      <p:ext uri="{BB962C8B-B14F-4D97-AF65-F5344CB8AC3E}">
        <p14:creationId xmlns:p14="http://schemas.microsoft.com/office/powerpoint/2010/main" val="156805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675A1-B4D2-A510-8776-A697D87F9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74347-29C9-877C-8D60-1C0589943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390BD-A257-7541-8DDA-713CF02E52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D25D25-1743-8C61-087D-BFAC18FCA11F}"/>
              </a:ext>
            </a:extLst>
          </p:cNvPr>
          <p:cNvSpPr>
            <a:spLocks noGrp="1"/>
          </p:cNvSpPr>
          <p:nvPr>
            <p:ph type="sldNum" sz="quarter" idx="5"/>
          </p:nvPr>
        </p:nvSpPr>
        <p:spPr/>
        <p:txBody>
          <a:bodyPr/>
          <a:lstStyle/>
          <a:p>
            <a:fld id="{C19E124A-3D6C-4F01-9958-F3E6A37A43BD}" type="slidenum">
              <a:rPr lang="en-GB" smtClean="0"/>
              <a:t>21</a:t>
            </a:fld>
            <a:endParaRPr lang="en-GB"/>
          </a:p>
        </p:txBody>
      </p:sp>
    </p:spTree>
    <p:extLst>
      <p:ext uri="{BB962C8B-B14F-4D97-AF65-F5344CB8AC3E}">
        <p14:creationId xmlns:p14="http://schemas.microsoft.com/office/powerpoint/2010/main" val="2377725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C4CD-2FF3-E02C-778D-380997DE7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9D897-E8A0-0799-C391-6A5FC2CDA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3A139-9BEA-F33B-4CC5-D9D80A71F7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FAC9A6-C886-DABA-D936-52BBD6EB0E9F}"/>
              </a:ext>
            </a:extLst>
          </p:cNvPr>
          <p:cNvSpPr>
            <a:spLocks noGrp="1"/>
          </p:cNvSpPr>
          <p:nvPr>
            <p:ph type="sldNum" sz="quarter" idx="5"/>
          </p:nvPr>
        </p:nvSpPr>
        <p:spPr/>
        <p:txBody>
          <a:bodyPr/>
          <a:lstStyle/>
          <a:p>
            <a:fld id="{C19E124A-3D6C-4F01-9958-F3E6A37A43BD}" type="slidenum">
              <a:rPr lang="en-GB" smtClean="0"/>
              <a:t>22</a:t>
            </a:fld>
            <a:endParaRPr lang="en-GB"/>
          </a:p>
        </p:txBody>
      </p:sp>
    </p:spTree>
    <p:extLst>
      <p:ext uri="{BB962C8B-B14F-4D97-AF65-F5344CB8AC3E}">
        <p14:creationId xmlns:p14="http://schemas.microsoft.com/office/powerpoint/2010/main" val="186059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B04C-FA62-3CF6-B332-C87276DF9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5E028-19D3-298F-8AC0-CE73247CF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5ABD7-544C-7250-7AD7-69A768CE19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Member States shall determine and map urban ecosystem areas as referred to in Article 8 for all their cities and towns and suburbs. </a:t>
            </a:r>
          </a:p>
          <a:p>
            <a:endParaRPr lang="en-GB"/>
          </a:p>
        </p:txBody>
      </p:sp>
      <p:sp>
        <p:nvSpPr>
          <p:cNvPr id="4" name="Slide Number Placeholder 3">
            <a:extLst>
              <a:ext uri="{FF2B5EF4-FFF2-40B4-BE49-F238E27FC236}">
                <a16:creationId xmlns:a16="http://schemas.microsoft.com/office/drawing/2014/main" id="{BEADF245-A0A1-3C22-2C3E-4C9B37DA85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115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4955-25A8-16B9-B775-33C1B8FB0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CB187-587F-A562-40C3-E44EC9519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1EF30-6FE5-4BB3-D0B6-B5F6D85BEC8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D34099-E698-74C2-3F6F-89D0066F931B}"/>
              </a:ext>
            </a:extLst>
          </p:cNvPr>
          <p:cNvSpPr>
            <a:spLocks noGrp="1"/>
          </p:cNvSpPr>
          <p:nvPr>
            <p:ph type="sldNum" sz="quarter" idx="5"/>
          </p:nvPr>
        </p:nvSpPr>
        <p:spPr/>
        <p:txBody>
          <a:bodyPr/>
          <a:lstStyle/>
          <a:p>
            <a:fld id="{C19E124A-3D6C-4F01-9958-F3E6A37A43BD}" type="slidenum">
              <a:rPr lang="en-GB" smtClean="0"/>
              <a:t>23</a:t>
            </a:fld>
            <a:endParaRPr lang="en-GB"/>
          </a:p>
        </p:txBody>
      </p:sp>
    </p:spTree>
    <p:extLst>
      <p:ext uri="{BB962C8B-B14F-4D97-AF65-F5344CB8AC3E}">
        <p14:creationId xmlns:p14="http://schemas.microsoft.com/office/powerpoint/2010/main" val="2035218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D652-7DDC-B52C-D364-A721CDDA7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D6694-1564-385D-F3E1-838410089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249F2-A977-5E62-D81E-6F5C0922B6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E5F4BF-AE79-5059-AAF8-69F6D0C1E5A9}"/>
              </a:ext>
            </a:extLst>
          </p:cNvPr>
          <p:cNvSpPr>
            <a:spLocks noGrp="1"/>
          </p:cNvSpPr>
          <p:nvPr>
            <p:ph type="sldNum" sz="quarter" idx="5"/>
          </p:nvPr>
        </p:nvSpPr>
        <p:spPr/>
        <p:txBody>
          <a:bodyPr/>
          <a:lstStyle/>
          <a:p>
            <a:fld id="{C19E124A-3D6C-4F01-9958-F3E6A37A43BD}" type="slidenum">
              <a:rPr lang="en-GB" smtClean="0"/>
              <a:t>24</a:t>
            </a:fld>
            <a:endParaRPr lang="en-GB"/>
          </a:p>
        </p:txBody>
      </p:sp>
    </p:spTree>
    <p:extLst>
      <p:ext uri="{BB962C8B-B14F-4D97-AF65-F5344CB8AC3E}">
        <p14:creationId xmlns:p14="http://schemas.microsoft.com/office/powerpoint/2010/main" val="41317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9E124A-3D6C-4F01-9958-F3E6A37A43BD}" type="slidenum">
              <a:rPr lang="en-GB" smtClean="0"/>
              <a:t>25</a:t>
            </a:fld>
            <a:endParaRPr lang="en-GB"/>
          </a:p>
        </p:txBody>
      </p:sp>
    </p:spTree>
    <p:extLst>
      <p:ext uri="{BB962C8B-B14F-4D97-AF65-F5344CB8AC3E}">
        <p14:creationId xmlns:p14="http://schemas.microsoft.com/office/powerpoint/2010/main" val="142391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9E124A-3D6C-4F01-9958-F3E6A37A43BD}" type="slidenum">
              <a:rPr lang="en-GB" smtClean="0"/>
              <a:t>26</a:t>
            </a:fld>
            <a:endParaRPr lang="en-GB"/>
          </a:p>
        </p:txBody>
      </p:sp>
    </p:spTree>
    <p:extLst>
      <p:ext uri="{BB962C8B-B14F-4D97-AF65-F5344CB8AC3E}">
        <p14:creationId xmlns:p14="http://schemas.microsoft.com/office/powerpoint/2010/main" val="2981461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088A-6281-1855-E892-4281E0605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639DD-AFE3-0DCB-1466-740A6FB20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4B358-EF20-E46D-94E1-FA292B79B9A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6BAFB8-6159-9647-47AA-68D11572BD62}"/>
              </a:ext>
            </a:extLst>
          </p:cNvPr>
          <p:cNvSpPr>
            <a:spLocks noGrp="1"/>
          </p:cNvSpPr>
          <p:nvPr>
            <p:ph type="sldNum" sz="quarter" idx="5"/>
          </p:nvPr>
        </p:nvSpPr>
        <p:spPr/>
        <p:txBody>
          <a:bodyPr/>
          <a:lstStyle/>
          <a:p>
            <a:fld id="{C19E124A-3D6C-4F01-9958-F3E6A37A43BD}" type="slidenum">
              <a:rPr lang="en-GB" smtClean="0"/>
              <a:t>27</a:t>
            </a:fld>
            <a:endParaRPr lang="en-GB"/>
          </a:p>
        </p:txBody>
      </p:sp>
    </p:spTree>
    <p:extLst>
      <p:ext uri="{BB962C8B-B14F-4D97-AF65-F5344CB8AC3E}">
        <p14:creationId xmlns:p14="http://schemas.microsoft.com/office/powerpoint/2010/main" val="2913043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28</a:t>
            </a:fld>
            <a:endParaRPr lang="en-GB"/>
          </a:p>
        </p:txBody>
      </p:sp>
    </p:spTree>
    <p:extLst>
      <p:ext uri="{BB962C8B-B14F-4D97-AF65-F5344CB8AC3E}">
        <p14:creationId xmlns:p14="http://schemas.microsoft.com/office/powerpoint/2010/main" val="545281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91744-4C77-9895-86F3-73DE4BB55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8A228-A77D-C959-5A8A-1D608BCA0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F4304-F051-3826-4D2F-4D259381B1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3E6282-2872-5077-42AB-66A8634AAE14}"/>
              </a:ext>
            </a:extLst>
          </p:cNvPr>
          <p:cNvSpPr>
            <a:spLocks noGrp="1"/>
          </p:cNvSpPr>
          <p:nvPr>
            <p:ph type="sldNum" sz="quarter" idx="5"/>
          </p:nvPr>
        </p:nvSpPr>
        <p:spPr/>
        <p:txBody>
          <a:bodyPr/>
          <a:lstStyle/>
          <a:p>
            <a:fld id="{C19E124A-3D6C-4F01-9958-F3E6A37A43BD}" type="slidenum">
              <a:rPr lang="en-GB" smtClean="0"/>
              <a:t>29</a:t>
            </a:fld>
            <a:endParaRPr lang="en-GB"/>
          </a:p>
        </p:txBody>
      </p:sp>
    </p:spTree>
    <p:extLst>
      <p:ext uri="{BB962C8B-B14F-4D97-AF65-F5344CB8AC3E}">
        <p14:creationId xmlns:p14="http://schemas.microsoft.com/office/powerpoint/2010/main" val="493138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err="1">
                <a:solidFill>
                  <a:schemeClr val="tx1"/>
                </a:solidFill>
                <a:effectLst/>
                <a:latin typeface="+mn-lt"/>
                <a:ea typeface="+mn-ea"/>
                <a:cs typeface="+mn-cs"/>
              </a:rPr>
              <a:t>Thank</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you</a:t>
            </a:r>
            <a:r>
              <a:rPr lang="fr-FR" sz="1200" kern="1200">
                <a:solidFill>
                  <a:schemeClr val="tx1"/>
                </a:solidFill>
                <a:effectLst/>
                <a:latin typeface="+mn-lt"/>
                <a:ea typeface="+mn-ea"/>
                <a:cs typeface="+mn-cs"/>
              </a:rPr>
              <a:t>, Kelly, for </a:t>
            </a:r>
            <a:r>
              <a:rPr lang="fr-FR" sz="1200" kern="1200" err="1">
                <a:solidFill>
                  <a:schemeClr val="tx1"/>
                </a:solidFill>
                <a:effectLst/>
                <a:latin typeface="+mn-lt"/>
                <a:ea typeface="+mn-ea"/>
                <a:cs typeface="+mn-cs"/>
              </a:rPr>
              <a:t>giving</a:t>
            </a:r>
            <a:r>
              <a:rPr lang="fr-FR" sz="1200" kern="1200">
                <a:solidFill>
                  <a:schemeClr val="tx1"/>
                </a:solidFill>
                <a:effectLst/>
                <a:latin typeface="+mn-lt"/>
                <a:ea typeface="+mn-ea"/>
                <a:cs typeface="+mn-cs"/>
              </a:rPr>
              <a:t> me the </a:t>
            </a:r>
            <a:r>
              <a:rPr lang="fr-FR" sz="1200" kern="1200" err="1">
                <a:solidFill>
                  <a:schemeClr val="tx1"/>
                </a:solidFill>
                <a:effectLst/>
                <a:latin typeface="+mn-lt"/>
                <a:ea typeface="+mn-ea"/>
                <a:cs typeface="+mn-cs"/>
              </a:rPr>
              <a:t>floor</a:t>
            </a:r>
            <a:r>
              <a:rPr lang="fr-FR" sz="1200" kern="1200">
                <a:solidFill>
                  <a:schemeClr val="tx1"/>
                </a:solidFill>
                <a:effectLst/>
                <a:latin typeface="+mn-lt"/>
                <a:ea typeface="+mn-ea"/>
                <a:cs typeface="+mn-cs"/>
              </a:rPr>
              <a:t> to </a:t>
            </a:r>
            <a:r>
              <a:rPr lang="fr-FR" sz="1200" kern="1200" err="1">
                <a:solidFill>
                  <a:schemeClr val="tx1"/>
                </a:solidFill>
                <a:effectLst/>
                <a:latin typeface="+mn-lt"/>
                <a:ea typeface="+mn-ea"/>
                <a:cs typeface="+mn-cs"/>
              </a:rPr>
              <a:t>begin</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this</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presentation</a:t>
            </a:r>
            <a:r>
              <a:rPr lang="fr-FR" sz="1200" kern="1200">
                <a:solidFill>
                  <a:schemeClr val="tx1"/>
                </a:solidFill>
                <a:effectLst/>
                <a:latin typeface="+mn-lt"/>
                <a:ea typeface="+mn-ea"/>
                <a:cs typeface="+mn-cs"/>
              </a:rPr>
              <a:t> on </a:t>
            </a:r>
            <a:r>
              <a:rPr lang="fr-FR" sz="1200" kern="1200" err="1">
                <a:solidFill>
                  <a:schemeClr val="tx1"/>
                </a:solidFill>
                <a:effectLst/>
                <a:latin typeface="+mn-lt"/>
                <a:ea typeface="+mn-ea"/>
                <a:cs typeface="+mn-cs"/>
              </a:rPr>
              <a:t>greening</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built</a:t>
            </a:r>
            <a:r>
              <a:rPr lang="fr-FR" sz="1200" kern="1200">
                <a:solidFill>
                  <a:schemeClr val="tx1"/>
                </a:solidFill>
                <a:effectLst/>
                <a:latin typeface="+mn-lt"/>
                <a:ea typeface="+mn-ea"/>
                <a:cs typeface="+mn-cs"/>
              </a:rPr>
              <a:t> infrastructure and </a:t>
            </a:r>
            <a:r>
              <a:rPr lang="fr-FR" sz="1200" kern="1200" err="1">
                <a:solidFill>
                  <a:schemeClr val="tx1"/>
                </a:solidFill>
                <a:effectLst/>
                <a:latin typeface="+mn-lt"/>
                <a:ea typeface="+mn-ea"/>
                <a:cs typeface="+mn-cs"/>
              </a:rPr>
              <a:t>engaging</a:t>
            </a:r>
            <a:r>
              <a:rPr lang="fr-FR" sz="1200" kern="1200">
                <a:solidFill>
                  <a:schemeClr val="tx1"/>
                </a:solidFill>
                <a:effectLst/>
                <a:latin typeface="+mn-lt"/>
                <a:ea typeface="+mn-ea"/>
                <a:cs typeface="+mn-cs"/>
              </a:rPr>
              <a:t> the </a:t>
            </a:r>
            <a:r>
              <a:rPr lang="fr-FR" sz="1200" kern="1200" err="1">
                <a:solidFill>
                  <a:schemeClr val="tx1"/>
                </a:solidFill>
                <a:effectLst/>
                <a:latin typeface="+mn-lt"/>
                <a:ea typeface="+mn-ea"/>
                <a:cs typeface="+mn-cs"/>
              </a:rPr>
              <a:t>private</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sector</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Today</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we</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will</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also</a:t>
            </a:r>
            <a:r>
              <a:rPr lang="fr-FR" sz="1200" kern="1200">
                <a:solidFill>
                  <a:schemeClr val="tx1"/>
                </a:solidFill>
                <a:effectLst/>
                <a:latin typeface="+mn-lt"/>
                <a:ea typeface="+mn-ea"/>
                <a:cs typeface="+mn-cs"/>
              </a:rPr>
              <a:t> focus </a:t>
            </a:r>
            <a:r>
              <a:rPr lang="fr-FR" sz="1200" kern="1200" err="1">
                <a:solidFill>
                  <a:schemeClr val="tx1"/>
                </a:solidFill>
                <a:effectLst/>
                <a:latin typeface="+mn-lt"/>
                <a:ea typeface="+mn-ea"/>
                <a:cs typeface="+mn-cs"/>
              </a:rPr>
              <a:t>specifically</a:t>
            </a:r>
            <a:r>
              <a:rPr lang="fr-FR" sz="1200" kern="1200">
                <a:solidFill>
                  <a:schemeClr val="tx1"/>
                </a:solidFill>
                <a:effectLst/>
                <a:latin typeface="+mn-lt"/>
                <a:ea typeface="+mn-ea"/>
                <a:cs typeface="+mn-cs"/>
              </a:rPr>
              <a:t> on the case of Paris.</a:t>
            </a:r>
          </a:p>
          <a:p>
            <a:r>
              <a:rPr lang="fr-FR" sz="1200" kern="1200">
                <a:solidFill>
                  <a:schemeClr val="tx1"/>
                </a:solidFill>
                <a:effectLst/>
                <a:latin typeface="+mn-lt"/>
                <a:ea typeface="+mn-ea"/>
                <a:cs typeface="+mn-cs"/>
              </a:rPr>
              <a:t> </a:t>
            </a:r>
          </a:p>
          <a:p>
            <a:r>
              <a:rPr lang="fr-FR" sz="1200" kern="1200">
                <a:solidFill>
                  <a:schemeClr val="tx1"/>
                </a:solidFill>
                <a:effectLst/>
                <a:latin typeface="+mn-lt"/>
                <a:ea typeface="+mn-ea"/>
                <a:cs typeface="+mn-cs"/>
              </a:rPr>
              <a:t> </a:t>
            </a:r>
          </a:p>
          <a:p>
            <a:r>
              <a:rPr lang="fr-FR" sz="1200" kern="1200">
                <a:solidFill>
                  <a:schemeClr val="tx1"/>
                </a:solidFill>
                <a:effectLst/>
                <a:latin typeface="+mn-lt"/>
                <a:ea typeface="+mn-ea"/>
                <a:cs typeface="+mn-cs"/>
              </a:rPr>
              <a:t> </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611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Our </a:t>
            </a:r>
            <a:r>
              <a:rPr lang="fr-FR" sz="1200" kern="1200" err="1">
                <a:solidFill>
                  <a:schemeClr val="tx1"/>
                </a:solidFill>
                <a:effectLst/>
                <a:latin typeface="+mn-lt"/>
                <a:ea typeface="+mn-ea"/>
                <a:cs typeface="+mn-cs"/>
              </a:rPr>
              <a:t>presentation</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will</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be</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structured</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around</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three</a:t>
            </a:r>
            <a:r>
              <a:rPr lang="fr-FR" sz="1200" kern="1200">
                <a:solidFill>
                  <a:schemeClr val="tx1"/>
                </a:solidFill>
                <a:effectLst/>
                <a:latin typeface="+mn-lt"/>
                <a:ea typeface="+mn-ea"/>
                <a:cs typeface="+mn-cs"/>
              </a:rPr>
              <a:t> key points: the </a:t>
            </a:r>
            <a:r>
              <a:rPr lang="fr-FR" sz="1200" kern="1200" err="1">
                <a:solidFill>
                  <a:schemeClr val="tx1"/>
                </a:solidFill>
                <a:effectLst/>
                <a:latin typeface="+mn-lt"/>
                <a:ea typeface="+mn-ea"/>
                <a:cs typeface="+mn-cs"/>
              </a:rPr>
              <a:t>context</a:t>
            </a:r>
            <a:r>
              <a:rPr lang="fr-FR" sz="1200" kern="1200">
                <a:solidFill>
                  <a:schemeClr val="tx1"/>
                </a:solidFill>
                <a:effectLst/>
                <a:latin typeface="+mn-lt"/>
                <a:ea typeface="+mn-ea"/>
                <a:cs typeface="+mn-cs"/>
              </a:rPr>
              <a:t>, the main drivers for action, and </a:t>
            </a:r>
            <a:r>
              <a:rPr lang="fr-FR" sz="1200" kern="1200" err="1">
                <a:solidFill>
                  <a:schemeClr val="tx1"/>
                </a:solidFill>
                <a:effectLst/>
                <a:latin typeface="+mn-lt"/>
                <a:ea typeface="+mn-ea"/>
                <a:cs typeface="+mn-cs"/>
              </a:rPr>
              <a:t>finally</a:t>
            </a:r>
            <a:r>
              <a:rPr lang="fr-FR" sz="1200" kern="1200">
                <a:solidFill>
                  <a:schemeClr val="tx1"/>
                </a:solidFill>
                <a:effectLst/>
                <a:latin typeface="+mn-lt"/>
                <a:ea typeface="+mn-ea"/>
                <a:cs typeface="+mn-cs"/>
              </a:rPr>
              <a:t>, the limitations and challenges </a:t>
            </a:r>
            <a:r>
              <a:rPr lang="fr-FR" sz="1200" kern="1200" err="1">
                <a:solidFill>
                  <a:schemeClr val="tx1"/>
                </a:solidFill>
                <a:effectLst/>
                <a:latin typeface="+mn-lt"/>
                <a:ea typeface="+mn-ea"/>
                <a:cs typeface="+mn-cs"/>
              </a:rPr>
              <a:t>we</a:t>
            </a:r>
            <a:r>
              <a:rPr lang="fr-FR" sz="1200" kern="1200">
                <a:solidFill>
                  <a:schemeClr val="tx1"/>
                </a:solidFill>
                <a:effectLst/>
                <a:latin typeface="+mn-lt"/>
                <a:ea typeface="+mn-ea"/>
                <a:cs typeface="+mn-cs"/>
              </a:rPr>
              <a:t> face."</a:t>
            </a:r>
          </a:p>
          <a:p>
            <a:r>
              <a:rPr lang="fr-FR" sz="1200" kern="1200">
                <a:solidFill>
                  <a:schemeClr val="tx1"/>
                </a:solidFill>
                <a:effectLst/>
                <a:latin typeface="+mn-lt"/>
                <a:ea typeface="+mn-ea"/>
                <a:cs typeface="+mn-cs"/>
              </a:rPr>
              <a:t> </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657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04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Before</a:t>
            </a:r>
            <a:r>
              <a:rPr lang="fr-FR"/>
              <a:t> </a:t>
            </a:r>
            <a:r>
              <a:rPr lang="fr-FR" err="1"/>
              <a:t>we</a:t>
            </a:r>
            <a:r>
              <a:rPr lang="fr-FR"/>
              <a:t> jump </a:t>
            </a:r>
            <a:r>
              <a:rPr lang="fr-FR" err="1"/>
              <a:t>into</a:t>
            </a:r>
            <a:r>
              <a:rPr lang="fr-FR"/>
              <a:t> </a:t>
            </a:r>
            <a:r>
              <a:rPr lang="fr-FR" err="1"/>
              <a:t>this</a:t>
            </a:r>
            <a:r>
              <a:rPr lang="fr-FR"/>
              <a:t>, </a:t>
            </a:r>
            <a:r>
              <a:rPr lang="fr-FR" err="1"/>
              <a:t>we’re</a:t>
            </a:r>
            <a:r>
              <a:rPr lang="fr-FR"/>
              <a:t> </a:t>
            </a:r>
            <a:r>
              <a:rPr lang="fr-FR" err="1"/>
              <a:t>going</a:t>
            </a:r>
            <a:r>
              <a:rPr lang="fr-FR"/>
              <a:t> to explore </a:t>
            </a:r>
            <a:r>
              <a:rPr lang="fr-FR" err="1"/>
              <a:t>some</a:t>
            </a:r>
            <a:r>
              <a:rPr lang="fr-FR"/>
              <a:t> of the main </a:t>
            </a:r>
            <a:r>
              <a:rPr lang="fr-FR" err="1"/>
              <a:t>findings</a:t>
            </a:r>
            <a:r>
              <a:rPr lang="fr-FR"/>
              <a:t> of a </a:t>
            </a:r>
            <a:r>
              <a:rPr lang="fr-FR" err="1"/>
              <a:t>survey</a:t>
            </a:r>
            <a:r>
              <a:rPr lang="fr-FR"/>
              <a:t> </a:t>
            </a:r>
            <a:r>
              <a:rPr lang="fr-FR" err="1"/>
              <a:t>some</a:t>
            </a:r>
            <a:r>
              <a:rPr lang="fr-FR"/>
              <a:t> of </a:t>
            </a:r>
            <a:r>
              <a:rPr lang="fr-FR" err="1"/>
              <a:t>you</a:t>
            </a:r>
            <a:r>
              <a:rPr lang="fr-FR"/>
              <a:t> </a:t>
            </a:r>
            <a:r>
              <a:rPr lang="fr-FR" err="1"/>
              <a:t>responded</a:t>
            </a:r>
            <a:r>
              <a:rPr lang="fr-FR"/>
              <a:t> to on how to monitor nature plans. </a:t>
            </a:r>
            <a:r>
              <a:rPr lang="fr-FR" err="1"/>
              <a:t>I’ll</a:t>
            </a:r>
            <a:r>
              <a:rPr lang="fr-FR"/>
              <a:t> hand over </a:t>
            </a:r>
            <a:r>
              <a:rPr lang="fr-FR" err="1"/>
              <a:t>now</a:t>
            </a:r>
            <a:r>
              <a:rPr lang="fr-FR"/>
              <a:t> to Leon Kapetas </a:t>
            </a:r>
            <a:r>
              <a:rPr lang="fr-FR" err="1"/>
              <a:t>who</a:t>
            </a:r>
            <a:r>
              <a:rPr lang="fr-FR"/>
              <a:t> </a:t>
            </a:r>
            <a:r>
              <a:rPr lang="fr-FR" err="1"/>
              <a:t>will</a:t>
            </a:r>
            <a:r>
              <a:rPr lang="fr-FR"/>
              <a:t> </a:t>
            </a:r>
            <a:r>
              <a:rPr lang="fr-FR" err="1"/>
              <a:t>share</a:t>
            </a:r>
            <a:r>
              <a:rPr lang="fr-FR"/>
              <a:t> </a:t>
            </a:r>
            <a:r>
              <a:rPr lang="fr-FR" err="1"/>
              <a:t>these</a:t>
            </a:r>
            <a:r>
              <a:rPr lang="fr-FR"/>
              <a:t> key </a:t>
            </a:r>
            <a:r>
              <a:rPr lang="fr-FR" err="1"/>
              <a:t>findings</a:t>
            </a:r>
            <a:r>
              <a:rPr lang="fr-FR"/>
              <a:t> and </a:t>
            </a:r>
            <a:r>
              <a:rPr lang="fr-FR" err="1"/>
              <a:t>take</a:t>
            </a:r>
            <a:r>
              <a:rPr lang="fr-FR"/>
              <a:t> us </a:t>
            </a:r>
            <a:r>
              <a:rPr lang="fr-FR" err="1"/>
              <a:t>through</a:t>
            </a:r>
            <a:r>
              <a:rPr lang="fr-FR"/>
              <a:t> the </a:t>
            </a:r>
            <a:r>
              <a:rPr lang="fr-FR" err="1"/>
              <a:t>presetnations</a:t>
            </a:r>
            <a:r>
              <a:rPr lang="fr-FR"/>
              <a:t> </a:t>
            </a:r>
            <a:r>
              <a:rPr lang="fr-FR" err="1"/>
              <a:t>today</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821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11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977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39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817D0-D596-492E-B1EB-BB0AE420583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888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srgbClr val="000000"/>
              </a:solidFill>
            </a:endParaRPr>
          </a:p>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817D0-D596-492E-B1EB-BB0AE420583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07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068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817D0-D596-492E-B1EB-BB0AE420583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772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817D0-D596-492E-B1EB-BB0AE420583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991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467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One of its key innovations is the introduction of the </a:t>
            </a:r>
            <a:r>
              <a:rPr lang="en-US" b="1" i="1"/>
              <a:t>Green Building Index</a:t>
            </a:r>
            <a:r>
              <a:rPr lang="en-US" b="1"/>
              <a:t>.</a:t>
            </a:r>
            <a:endParaRPr lang="en-US"/>
          </a:p>
          <a:p>
            <a:r>
              <a:rPr lang="en-US" b="1"/>
              <a:t>For all new constructions, major renovations, extensions, or building elevations, a minimum Green Building Index must be achieved. The required score varies depending on the nature of the project and its geographical location.</a:t>
            </a:r>
          </a:p>
          <a:p>
            <a:endParaRPr lang="en-US"/>
          </a:p>
          <a:p>
            <a:r>
              <a:rPr lang="en-US" b="1"/>
              <a:t>Each type of intervention is assigned a numerical value based on specific criteria—including local context, project type, and structural possibilities. The slide you see shows the detailed breakdown (in French), but the key message is that this index has been compulsory since 2025.</a:t>
            </a:r>
          </a:p>
          <a:p>
            <a:endParaRPr lang="en-US" b="1"/>
          </a:p>
          <a:p>
            <a:r>
              <a:rPr lang="en-US"/>
              <a:t>Failure to meet the minimum required Green Building Index may result in the project being rejected by the City. This regulatory tool therefore plays a crucial role in ensuring that future developments actively contribute to urban resilience and biodiversity</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18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6</a:t>
            </a:fld>
            <a:endParaRPr lang="en-GB"/>
          </a:p>
        </p:txBody>
      </p:sp>
    </p:spTree>
    <p:extLst>
      <p:ext uri="{BB962C8B-B14F-4D97-AF65-F5344CB8AC3E}">
        <p14:creationId xmlns:p14="http://schemas.microsoft.com/office/powerpoint/2010/main" val="2874855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"This presentation will highlight three key drivers for action.</a:t>
            </a:r>
          </a:p>
          <a:p>
            <a:endParaRPr lang="en-US"/>
          </a:p>
          <a:p>
            <a:r>
              <a:rPr lang="en-US" b="1"/>
              <a:t>First, the importance of setting an example through municipal leadership.</a:t>
            </a:r>
          </a:p>
          <a:p>
            <a:endParaRPr lang="en-US"/>
          </a:p>
          <a:p>
            <a:r>
              <a:rPr lang="en-US" b="1"/>
              <a:t>Second, the need to support and engage the private and semi-private sectors.</a:t>
            </a:r>
          </a:p>
          <a:p>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022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Greening municipal facilities plays a key role in encouraging the private sector to adopt similar practices. On the one hand, it allows the city to build technical expertise; on the other hand, it provides private stakeholders with a reference point—they can consult with us and learn from concrete examples of successful projects.</a:t>
            </a:r>
          </a:p>
          <a:p>
            <a:endParaRPr lang="en-US"/>
          </a:p>
          <a:p>
            <a:r>
              <a:rPr lang="en-US" b="1"/>
              <a:t>Our goal is to green over 200 municipal facilities. As of today, we’ve reached 159, which shows that we’re making steady progress, even though there’s still work ahead. Greening rooftops has become a learning process, and we’re improving with each new project.</a:t>
            </a:r>
          </a:p>
          <a:p>
            <a:endParaRPr lang="en-US"/>
          </a:p>
          <a:p>
            <a:r>
              <a:rPr lang="en-US" b="1"/>
              <a:t>One notable example is the </a:t>
            </a:r>
            <a:r>
              <a:rPr lang="en-US" b="1" err="1"/>
              <a:t>Amandiers</a:t>
            </a:r>
            <a:r>
              <a:rPr lang="en-US" b="1"/>
              <a:t> School in Paris, where the city’s technical services paid particular attention to biodiversity. You can clearly see a variety of species thriving in different corners of the green roof, and special attention was also given to making the space accessible to children.</a:t>
            </a:r>
          </a:p>
          <a:p>
            <a:endParaRPr lang="en-US"/>
          </a:p>
          <a:p>
            <a:r>
              <a:rPr lang="en-US" b="1"/>
              <a:t>This kind of project exemplifies our growing expertise in rooftop greening—and, as you’ll see in the next slide, it also directly supports and inspires the private sector.</a:t>
            </a:r>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95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To support the private sector and engage all citizens in the greening of built infrastructure, we have developed a set of tools and resources.</a:t>
            </a:r>
            <a:endParaRPr lang="en-US"/>
          </a:p>
          <a:p>
            <a:r>
              <a:rPr lang="en-US" b="1"/>
              <a:t>First, we created an online platform on the city’s website called </a:t>
            </a:r>
            <a:r>
              <a:rPr lang="en-US" b="1" i="1"/>
              <a:t>‘Greening Roofs and Walls’</a:t>
            </a:r>
            <a:r>
              <a:rPr lang="en-US" b="1"/>
              <a:t>, which provides general information on building greening. This serves as an accessible first step for anyone interested in the topic.</a:t>
            </a:r>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421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We have also developed a tool designed to encourage building design that minimizes negative impacts on biodiversity. This tool is known as the </a:t>
            </a:r>
            <a:r>
              <a:rPr lang="en-US" b="1" i="1"/>
              <a:t>Biodiversity Score</a:t>
            </a:r>
            <a:r>
              <a:rPr lang="en-US" b="1"/>
              <a:t>.</a:t>
            </a:r>
            <a:endParaRPr lang="en-US"/>
          </a:p>
          <a:p>
            <a:r>
              <a:rPr lang="en-US" b="1"/>
              <a:t>It functions similarly to a label, with the objective for new constructions being to reach Class A. The score is based on a comprehensive evaluation and strongly encourages the greening of buildings in order to achieve the highest possible rating.</a:t>
            </a:r>
            <a:endParaRPr lang="en-US"/>
          </a:p>
          <a:p>
            <a:r>
              <a:rPr lang="en-US" b="1"/>
              <a:t>While the Biodiversity Score is currently a voluntary measure, it serves as an important incentive and guidance tool for promoting more nature-friendly urban development."</a:t>
            </a:r>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75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We also support the greening of built infrastructure through financial incentives, in order to encourage all stakeholders to take action.</a:t>
            </a:r>
            <a:endParaRPr lang="en-US"/>
          </a:p>
          <a:p>
            <a:r>
              <a:rPr lang="en-US" b="1"/>
              <a:t>Here, we’d like to highlight the role of social landlords. Since 2022, we’ve implemented a dedicated funding mechanism to support the creation of 'Islands of Coolness'—a program that includes the greening of roofs, walls, or both, as shown in the photo on this slide.</a:t>
            </a:r>
            <a:endParaRPr lang="en-US"/>
          </a:p>
          <a:p>
            <a:r>
              <a:rPr lang="en-US" b="1"/>
              <a:t>This initiative has proven highly effective: over 10 hectares of green buildings have already been created within the social housing sector in Paris, and more than 89 projects are currently under</a:t>
            </a:r>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233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"We also provide support to more local actors, such as co-owned properties, through dedicated investment subsidies. These aim to encourage actions such as </a:t>
            </a:r>
            <a:r>
              <a:rPr lang="en-US" b="1" err="1"/>
              <a:t>depaving</a:t>
            </a:r>
            <a:r>
              <a:rPr lang="en-US" b="1"/>
              <a:t>, water disconnection, and the creation of green open spaces.</a:t>
            </a:r>
            <a:endParaRPr lang="en-US"/>
          </a:p>
          <a:p>
            <a:r>
              <a:rPr lang="en-US" b="1"/>
              <a:t>There are two types of financial support available: feasibility study vouchers, and direct subsidies—granted based on the quality of the proposed project. These subsidies are capped at €30,000 per </a:t>
            </a:r>
            <a:r>
              <a:rPr lang="en-US" b="1" err="1"/>
              <a:t>projec</a:t>
            </a:r>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555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Another financial mechanism to support greening in the private sector is the </a:t>
            </a:r>
            <a:r>
              <a:rPr lang="en-US" b="1" i="1" err="1"/>
              <a:t>Éco-Rénovons</a:t>
            </a:r>
            <a:r>
              <a:rPr lang="en-US" b="1" i="1"/>
              <a:t> Plus</a:t>
            </a:r>
            <a:r>
              <a:rPr lang="en-US" b="1"/>
              <a:t> program. Through this scheme, the City of Paris can provide subsidies to property owners—under certain conditions—to carry out comprehensive audits, energy renovation works, or environmental improvements. These subsidies also cover green roof installations.</a:t>
            </a:r>
            <a:endParaRPr lang="en-US"/>
          </a:p>
          <a:p>
            <a:r>
              <a:rPr lang="en-US" b="1"/>
              <a:t>The images on this slide illustrate the types of projects supported by this program. It’s important to note that this initiative is not limited to municipal funding—it also benefits from national-level support provided by the State.</a:t>
            </a:r>
            <a:endParaRPr lang="en-US"/>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278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C92AA-E6C6-423C-94EB-711CFC31AF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740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653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68D6F6-232A-434F-861F-5B9CFD140AEC}" type="slidenum">
              <a:rPr lang="en-GB" smtClean="0"/>
              <a:t>7</a:t>
            </a:fld>
            <a:endParaRPr lang="en-GB"/>
          </a:p>
        </p:txBody>
      </p:sp>
    </p:spTree>
    <p:extLst>
      <p:ext uri="{BB962C8B-B14F-4D97-AF65-F5344CB8AC3E}">
        <p14:creationId xmlns:p14="http://schemas.microsoft.com/office/powerpoint/2010/main" val="2541157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1641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8389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f4bcb5cc9e_3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f4bcb5cc9e_3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334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f4bcb5cc9e_3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f4bcb5cc9e_3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73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f4bcb5cc9e_3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f4bcb5cc9e_3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486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E94BA08-9AA0-E442-BD15-0E4DFB31A5EC}" type="slidenum">
              <a:rPr kumimoji="0" lang="it-I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8902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Before</a:t>
            </a:r>
            <a:r>
              <a:rPr lang="fr-FR"/>
              <a:t> </a:t>
            </a:r>
            <a:r>
              <a:rPr lang="fr-FR" err="1"/>
              <a:t>we</a:t>
            </a:r>
            <a:r>
              <a:rPr lang="fr-FR"/>
              <a:t> jump </a:t>
            </a:r>
            <a:r>
              <a:rPr lang="fr-FR" err="1"/>
              <a:t>into</a:t>
            </a:r>
            <a:r>
              <a:rPr lang="fr-FR"/>
              <a:t> </a:t>
            </a:r>
            <a:r>
              <a:rPr lang="fr-FR" err="1"/>
              <a:t>this</a:t>
            </a:r>
            <a:r>
              <a:rPr lang="fr-FR"/>
              <a:t>, </a:t>
            </a:r>
            <a:r>
              <a:rPr lang="fr-FR" err="1"/>
              <a:t>we’re</a:t>
            </a:r>
            <a:r>
              <a:rPr lang="fr-FR"/>
              <a:t> </a:t>
            </a:r>
            <a:r>
              <a:rPr lang="fr-FR" err="1"/>
              <a:t>going</a:t>
            </a:r>
            <a:r>
              <a:rPr lang="fr-FR"/>
              <a:t> to explore </a:t>
            </a:r>
            <a:r>
              <a:rPr lang="fr-FR" err="1"/>
              <a:t>some</a:t>
            </a:r>
            <a:r>
              <a:rPr lang="fr-FR"/>
              <a:t> of the main </a:t>
            </a:r>
            <a:r>
              <a:rPr lang="fr-FR" err="1"/>
              <a:t>findings</a:t>
            </a:r>
            <a:r>
              <a:rPr lang="fr-FR"/>
              <a:t> of a </a:t>
            </a:r>
            <a:r>
              <a:rPr lang="fr-FR" err="1"/>
              <a:t>survey</a:t>
            </a:r>
            <a:r>
              <a:rPr lang="fr-FR"/>
              <a:t> </a:t>
            </a:r>
            <a:r>
              <a:rPr lang="fr-FR" err="1"/>
              <a:t>some</a:t>
            </a:r>
            <a:r>
              <a:rPr lang="fr-FR"/>
              <a:t> of </a:t>
            </a:r>
            <a:r>
              <a:rPr lang="fr-FR" err="1"/>
              <a:t>you</a:t>
            </a:r>
            <a:r>
              <a:rPr lang="fr-FR"/>
              <a:t> </a:t>
            </a:r>
            <a:r>
              <a:rPr lang="fr-FR" err="1"/>
              <a:t>responded</a:t>
            </a:r>
            <a:r>
              <a:rPr lang="fr-FR"/>
              <a:t> to on how to monitor nature plans. </a:t>
            </a:r>
            <a:r>
              <a:rPr lang="fr-FR" err="1"/>
              <a:t>I’ll</a:t>
            </a:r>
            <a:r>
              <a:rPr lang="fr-FR"/>
              <a:t> hand over </a:t>
            </a:r>
            <a:r>
              <a:rPr lang="fr-FR" err="1"/>
              <a:t>now</a:t>
            </a:r>
            <a:r>
              <a:rPr lang="fr-FR"/>
              <a:t> to Leon Kapetas </a:t>
            </a:r>
            <a:r>
              <a:rPr lang="fr-FR" err="1"/>
              <a:t>who</a:t>
            </a:r>
            <a:r>
              <a:rPr lang="fr-FR"/>
              <a:t> </a:t>
            </a:r>
            <a:r>
              <a:rPr lang="fr-FR" err="1"/>
              <a:t>will</a:t>
            </a:r>
            <a:r>
              <a:rPr lang="fr-FR"/>
              <a:t> </a:t>
            </a:r>
            <a:r>
              <a:rPr lang="fr-FR" err="1"/>
              <a:t>share</a:t>
            </a:r>
            <a:r>
              <a:rPr lang="fr-FR"/>
              <a:t> </a:t>
            </a:r>
            <a:r>
              <a:rPr lang="fr-FR" err="1"/>
              <a:t>these</a:t>
            </a:r>
            <a:r>
              <a:rPr lang="fr-FR"/>
              <a:t> key </a:t>
            </a:r>
            <a:r>
              <a:rPr lang="fr-FR" err="1"/>
              <a:t>findings</a:t>
            </a:r>
            <a:r>
              <a:rPr lang="fr-FR"/>
              <a:t> and </a:t>
            </a:r>
            <a:r>
              <a:rPr lang="fr-FR" err="1"/>
              <a:t>take</a:t>
            </a:r>
            <a:r>
              <a:rPr lang="fr-FR"/>
              <a:t> us </a:t>
            </a:r>
            <a:r>
              <a:rPr lang="fr-FR" err="1"/>
              <a:t>through</a:t>
            </a:r>
            <a:r>
              <a:rPr lang="fr-FR"/>
              <a:t> the </a:t>
            </a:r>
            <a:r>
              <a:rPr lang="fr-FR" err="1"/>
              <a:t>presetnations</a:t>
            </a:r>
            <a:r>
              <a:rPr lang="fr-FR"/>
              <a:t> </a:t>
            </a:r>
            <a:r>
              <a:rPr lang="fr-FR" err="1"/>
              <a:t>today</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170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9B4CF9-F9AD-4484-AF48-21141C22DD2A}" type="slidenum">
              <a:rPr lang="en-GB" smtClean="0"/>
              <a:t>8</a:t>
            </a:fld>
            <a:endParaRPr lang="en-GB"/>
          </a:p>
        </p:txBody>
      </p:sp>
    </p:spTree>
    <p:extLst>
      <p:ext uri="{BB962C8B-B14F-4D97-AF65-F5344CB8AC3E}">
        <p14:creationId xmlns:p14="http://schemas.microsoft.com/office/powerpoint/2010/main" val="327076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9E124A-3D6C-4F01-9958-F3E6A37A43BD}" type="slidenum">
              <a:rPr lang="en-GB" smtClean="0"/>
              <a:t>9</a:t>
            </a:fld>
            <a:endParaRPr lang="en-GB"/>
          </a:p>
        </p:txBody>
      </p:sp>
    </p:spTree>
    <p:extLst>
      <p:ext uri="{BB962C8B-B14F-4D97-AF65-F5344CB8AC3E}">
        <p14:creationId xmlns:p14="http://schemas.microsoft.com/office/powerpoint/2010/main" val="399141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96E3-FA5A-3B10-90C2-0ED72F2AB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2A2D0-C6B5-3C62-0EDB-8450B1B6A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348C8-68C5-D0D7-B5A5-03CD760B206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071737F-8CAB-C025-1680-AFB15B5F6DCD}"/>
              </a:ext>
            </a:extLst>
          </p:cNvPr>
          <p:cNvSpPr>
            <a:spLocks noGrp="1"/>
          </p:cNvSpPr>
          <p:nvPr>
            <p:ph type="sldNum" sz="quarter" idx="5"/>
          </p:nvPr>
        </p:nvSpPr>
        <p:spPr/>
        <p:txBody>
          <a:bodyPr/>
          <a:lstStyle/>
          <a:p>
            <a:fld id="{C19E124A-3D6C-4F01-9958-F3E6A37A43BD}" type="slidenum">
              <a:rPr lang="en-GB" smtClean="0"/>
              <a:t>10</a:t>
            </a:fld>
            <a:endParaRPr lang="en-GB"/>
          </a:p>
        </p:txBody>
      </p:sp>
    </p:spTree>
    <p:extLst>
      <p:ext uri="{BB962C8B-B14F-4D97-AF65-F5344CB8AC3E}">
        <p14:creationId xmlns:p14="http://schemas.microsoft.com/office/powerpoint/2010/main" val="355104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C512-CDC0-3157-F660-02CCB7D67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64B5E-1C50-5939-561B-F354BC57F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7A158-0BA5-2701-2A40-ECE2C4D8D0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9D712EB-0779-85D7-0B82-7A5A8F14BC71}"/>
              </a:ext>
            </a:extLst>
          </p:cNvPr>
          <p:cNvSpPr>
            <a:spLocks noGrp="1"/>
          </p:cNvSpPr>
          <p:nvPr>
            <p:ph type="sldNum" sz="quarter" idx="5"/>
          </p:nvPr>
        </p:nvSpPr>
        <p:spPr/>
        <p:txBody>
          <a:bodyPr/>
          <a:lstStyle/>
          <a:p>
            <a:fld id="{C19E124A-3D6C-4F01-9958-F3E6A37A43BD}" type="slidenum">
              <a:rPr lang="en-GB" smtClean="0"/>
              <a:t>11</a:t>
            </a:fld>
            <a:endParaRPr lang="en-GB"/>
          </a:p>
        </p:txBody>
      </p:sp>
    </p:spTree>
    <p:extLst>
      <p:ext uri="{BB962C8B-B14F-4D97-AF65-F5344CB8AC3E}">
        <p14:creationId xmlns:p14="http://schemas.microsoft.com/office/powerpoint/2010/main" val="10246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hape 9"/>
          <p:cNvSpPr/>
          <p:nvPr userDrawn="1"/>
        </p:nvSpPr>
        <p:spPr>
          <a:xfrm>
            <a:off x="12192000" y="4921"/>
            <a:ext cx="144693" cy="6853081"/>
          </a:xfrm>
          <a:custGeom>
            <a:avLst/>
            <a:gdLst/>
            <a:ahLst/>
            <a:cxnLst/>
            <a:rect l="0" t="0" r="0" b="0"/>
            <a:pathLst>
              <a:path w="211075" h="206683" extrusionOk="0">
                <a:moveTo>
                  <a:pt x="387" y="0"/>
                </a:moveTo>
                <a:lnTo>
                  <a:pt x="0" y="206683"/>
                </a:lnTo>
                <a:lnTo>
                  <a:pt x="211075" y="206545"/>
                </a:lnTo>
                <a:lnTo>
                  <a:pt x="155812" y="301"/>
                </a:lnTo>
                <a:close/>
              </a:path>
            </a:pathLst>
          </a:custGeom>
          <a:ln>
            <a:noFill/>
          </a:ln>
        </p:spPr>
        <p:style>
          <a:lnRef idx="2">
            <a:schemeClr val="dk1"/>
          </a:lnRef>
          <a:fillRef idx="1">
            <a:schemeClr val="lt1"/>
          </a:fillRef>
          <a:effectRef idx="0">
            <a:schemeClr val="dk1"/>
          </a:effectRef>
          <a:fontRef idx="minor">
            <a:schemeClr val="dk1"/>
          </a:fontRef>
        </p:style>
      </p:sp>
      <p:sp>
        <p:nvSpPr>
          <p:cNvPr id="7" name="Shape 10"/>
          <p:cNvSpPr/>
          <p:nvPr userDrawn="1"/>
        </p:nvSpPr>
        <p:spPr>
          <a:xfrm flipH="1">
            <a:off x="12192000" y="-315416"/>
            <a:ext cx="144693" cy="717341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Tree>
    <p:extLst>
      <p:ext uri="{BB962C8B-B14F-4D97-AF65-F5344CB8AC3E}">
        <p14:creationId xmlns:p14="http://schemas.microsoft.com/office/powerpoint/2010/main" val="427655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B7418F8-DA38-5620-4AED-9ED94F02D9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062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19360" y="1677179"/>
            <a:ext cx="5953289" cy="3503645"/>
          </a:xfrm>
          <a:prstGeom prst="rect">
            <a:avLst/>
          </a:prstGeom>
        </p:spPr>
        <p:txBody>
          <a:bodyPr anchor="ct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5DA11DBA-0A88-38A1-D8EF-EDAA185F0E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99801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27051" y="1123951"/>
            <a:ext cx="5664200"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576485" y="1123951"/>
            <a:ext cx="5183716"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F505336-B960-1955-FA99-AC9AA33CBD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68868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B1DE45B-F14E-D0F6-365E-2EB86CD365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189325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19CF5-1C10-97B7-7F87-D7D2FA93E424}"/>
              </a:ext>
            </a:extLst>
          </p:cNvPr>
          <p:cNvSpPr>
            <a:spLocks noGrp="1"/>
          </p:cNvSpPr>
          <p:nvPr>
            <p:ph type="sldNum" sz="quarter" idx="10"/>
          </p:nvPr>
        </p:nvSpPr>
        <p:spPr/>
        <p:txBody>
          <a:bodyPr/>
          <a:lstStyle/>
          <a:p>
            <a:fld id="{4C0CA2B0-85BC-4059-9C86-5B487B8CFF5F}" type="slidenum">
              <a:rPr lang="nl-NL" smtClean="0"/>
              <a:pPr/>
              <a:t>‹#›</a:t>
            </a:fld>
            <a:endParaRPr lang="nl-NL"/>
          </a:p>
        </p:txBody>
      </p:sp>
    </p:spTree>
    <p:extLst>
      <p:ext uri="{BB962C8B-B14F-4D97-AF65-F5344CB8AC3E}">
        <p14:creationId xmlns:p14="http://schemas.microsoft.com/office/powerpoint/2010/main" val="292821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fi-FI"/>
              <a:t>Muokkaa tekstin perustyylejä napsauttamalla</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286161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3C6F176F-CB2E-4E55-AE03-25ABB84AF002}"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1255892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4B0A5A82-890C-4180-9378-4C3663991DD9}"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2343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4B0A5A82-890C-4180-9378-4C3663991DD9}"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03639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91FF7175-5AFB-4390-AD34-84CF86D3ECFA}"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47633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180861"/>
            <a:ext cx="10972800" cy="1143000"/>
          </a:xfrm>
          <a:prstGeom prst="rect">
            <a:avLst/>
          </a:prstGeom>
        </p:spPr>
        <p:txBody>
          <a:bodyPr/>
          <a:lstStyle>
            <a:lvl1pPr>
              <a:defRPr>
                <a:solidFill>
                  <a:schemeClr val="bg1"/>
                </a:solidFill>
              </a:defRPr>
            </a:lvl1pPr>
          </a:lstStyle>
          <a:p>
            <a:r>
              <a:rPr lang="en-US"/>
              <a:t>Click to edit Master title style</a:t>
            </a:r>
            <a:endParaRPr lang="nl-NL"/>
          </a:p>
        </p:txBody>
      </p:sp>
      <p:sp>
        <p:nvSpPr>
          <p:cNvPr id="5" name="Subtitle 2"/>
          <p:cNvSpPr>
            <a:spLocks noGrp="1"/>
          </p:cNvSpPr>
          <p:nvPr>
            <p:ph type="subTitle" idx="1"/>
          </p:nvPr>
        </p:nvSpPr>
        <p:spPr>
          <a:xfrm>
            <a:off x="2879643" y="3886200"/>
            <a:ext cx="6432715" cy="1752600"/>
          </a:xfrm>
          <a:prstGeom prst="rect">
            <a:avLst/>
          </a:prstGeom>
          <a:solidFill>
            <a:schemeClr val="bg1"/>
          </a:solidFill>
        </p:spPr>
        <p:txBody>
          <a:bodyPr>
            <a:normAutofit/>
          </a:bodyPr>
          <a:lstStyle>
            <a:lvl1pPr marL="0" indent="0" algn="ctr">
              <a:buNone/>
              <a:defRPr sz="26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l-NL"/>
          </a:p>
        </p:txBody>
      </p:sp>
      <p:pic>
        <p:nvPicPr>
          <p:cNvPr id="7" name="Picture 2" descr="F:\PROPOSALS &amp; CONTRACTS\Contract\Research Contract\BR32036 Urban Agenda\FWC management\Communication\2. Visuals\1. Logos\URBANAGENDA_logo-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17710" y="4724400"/>
            <a:ext cx="1728433" cy="589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AF704E-95F5-B85F-5D00-01D473DCC7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62AA6236-3AB5-82F9-4A73-76ED4A5B14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842009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04B9A9A6-55ED-4141-BA5B-8C911548385B}"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78044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79EC99A1-5FD2-4440-93D5-5119EEDACFEA}"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2466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fld id="{D7297192-3AFC-4136-8CA4-848E2DA45B55}" type="datetime1">
              <a:rPr lang="fi-FI" smtClean="0"/>
              <a:t>7.5.2025</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699012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fld id="{E2CC5C45-E91C-4B4F-BB0B-9196716D918D}" type="datetime1">
              <a:rPr lang="fi-FI" smtClean="0"/>
              <a:t>7.5.2025</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147209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600676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8B676868-773B-4B8E-BC24-C655EFE1EDBB}" type="datetime1">
              <a:rPr lang="fi-FI" smtClean="0"/>
              <a:t>7.5.2025</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46867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C053EB66-16C4-472A-A647-84CE06C568F2}"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94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Kaksi puolta 2222">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19FEC92C-174E-4179-8CE9-188C6F909342}" type="datetime1">
              <a:rPr lang="fi-FI" smtClean="0"/>
              <a:t>7.5.2025</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cxnSp>
        <p:nvCxnSpPr>
          <p:cNvPr id="8" name="Suora yhdysviiva 7">
            <a:extLst>
              <a:ext uri="{FF2B5EF4-FFF2-40B4-BE49-F238E27FC236}">
                <a16:creationId xmlns:a16="http://schemas.microsoft.com/office/drawing/2014/main" id="{DD64F63E-AF67-4904-BBB8-20132117223D}"/>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64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A30FA0C6-A111-4253-B206-D2860F52602B}" type="datetime1">
              <a:rPr lang="fi-FI" smtClean="0"/>
              <a:t>7.5.2025</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1440114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4FA8FB-C45D-45D2-AE31-CF915268B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8835" y="2180906"/>
            <a:ext cx="4461694" cy="2283907"/>
          </a:xfrm>
          <a:prstGeom prst="rect">
            <a:avLst/>
          </a:prstGeom>
        </p:spPr>
      </p:pic>
    </p:spTree>
    <p:extLst>
      <p:ext uri="{BB962C8B-B14F-4D97-AF65-F5344CB8AC3E}">
        <p14:creationId xmlns:p14="http://schemas.microsoft.com/office/powerpoint/2010/main" val="121539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C0CA2B0-85BC-4059-9C86-5B487B8CFF5F}" type="slidenum">
              <a:rPr lang="nl-NL" smtClean="0"/>
              <a:t>‹#›</a:t>
            </a:fld>
            <a:endParaRPr lang="nl-NL"/>
          </a:p>
        </p:txBody>
      </p:sp>
      <p:sp>
        <p:nvSpPr>
          <p:cNvPr id="2" name="Title 1"/>
          <p:cNvSpPr>
            <a:spLocks noGrp="1"/>
          </p:cNvSpPr>
          <p:nvPr>
            <p:ph type="ctrTitle"/>
          </p:nvPr>
        </p:nvSpPr>
        <p:spPr>
          <a:xfrm>
            <a:off x="624417" y="885462"/>
            <a:ext cx="11328400" cy="911357"/>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9" name="Content Placeholder 8"/>
          <p:cNvSpPr>
            <a:spLocks noGrp="1"/>
          </p:cNvSpPr>
          <p:nvPr>
            <p:ph sz="quarter" idx="15"/>
          </p:nvPr>
        </p:nvSpPr>
        <p:spPr>
          <a:xfrm>
            <a:off x="2543607" y="2133600"/>
            <a:ext cx="9409211" cy="2590800"/>
          </a:xfrm>
          <a:prstGeom prst="rect">
            <a:avLst/>
          </a:prstGeom>
        </p:spPr>
        <p:txBody>
          <a:bodyPr/>
          <a:lstStyle>
            <a:lvl1pPr marL="0" indent="0">
              <a:buNone/>
              <a:defRPr>
                <a:solidFill>
                  <a:srgbClr val="1C7DC3"/>
                </a:solidFill>
              </a:defRPr>
            </a:lvl1pPr>
            <a:lvl2pPr marL="609585" indent="0">
              <a:buNone/>
              <a:defRPr>
                <a:solidFill>
                  <a:srgbClr val="1C7DC3"/>
                </a:solidFill>
              </a:defRPr>
            </a:lvl2pPr>
            <a:lvl3pPr marL="1219170" indent="0">
              <a:buNone/>
              <a:defRPr>
                <a:solidFill>
                  <a:srgbClr val="1C7DC3"/>
                </a:solidFill>
              </a:defRPr>
            </a:lvl3pPr>
            <a:lvl4pPr marL="1828754" indent="0">
              <a:buNone/>
              <a:defRPr>
                <a:solidFill>
                  <a:srgbClr val="1C7DC3"/>
                </a:solidFill>
              </a:defRPr>
            </a:lvl4pPr>
            <a:lvl5pPr marL="2438339" indent="0">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B729FFF-27BF-98C0-ABCB-2FEE2009D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D2966558-B908-8A69-DBC8-39FA2207A0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834883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 1 rivi ja 2 sisältökohdetta + jakoviiva">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C053EB66-16C4-472A-A647-84CE06C568F2}" type="datetime1">
              <a:rPr lang="fi-FI" smtClean="0"/>
              <a:t>7.5.2025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cxnSp>
        <p:nvCxnSpPr>
          <p:cNvPr id="10" name="Suora yhdysviiva 9">
            <a:extLst>
              <a:ext uri="{FF2B5EF4-FFF2-40B4-BE49-F238E27FC236}">
                <a16:creationId xmlns:a16="http://schemas.microsoft.com/office/drawing/2014/main" id="{0563E2E7-1BA7-4130-A672-9E267191D58E}"/>
              </a:ext>
            </a:extLst>
          </p:cNvPr>
          <p:cNvCxnSpPr>
            <a:cxnSpLocks/>
          </p:cNvCxnSpPr>
          <p:nvPr userDrawn="1"/>
        </p:nvCxnSpPr>
        <p:spPr>
          <a:xfrm>
            <a:off x="6096000" y="1849875"/>
            <a:ext cx="0" cy="4261684"/>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67B5636D-AAB7-2CD9-1428-FDC1B300E552}"/>
              </a:ext>
            </a:extLst>
          </p:cNvPr>
          <p:cNvSpPr>
            <a:spLocks noGrp="1"/>
          </p:cNvSpPr>
          <p:nvPr>
            <p:ph type="title"/>
          </p:nvPr>
        </p:nvSpPr>
        <p:spPr>
          <a:xfrm>
            <a:off x="757173" y="616494"/>
            <a:ext cx="8428391" cy="1053504"/>
          </a:xfrm>
        </p:spPr>
        <p:txBody>
          <a:bodyPr/>
          <a:lstStyle/>
          <a:p>
            <a:r>
              <a:rPr lang="en-US"/>
              <a:t>Click to edit Master title style</a:t>
            </a:r>
            <a:endParaRPr lang="fi-FI"/>
          </a:p>
        </p:txBody>
      </p:sp>
      <p:sp>
        <p:nvSpPr>
          <p:cNvPr id="6" name="Sisällön paikkamerkki 2">
            <a:extLst>
              <a:ext uri="{FF2B5EF4-FFF2-40B4-BE49-F238E27FC236}">
                <a16:creationId xmlns:a16="http://schemas.microsoft.com/office/drawing/2014/main" id="{8EC0873D-8FF2-E2EA-B149-D8A3CA2BC85C}"/>
              </a:ext>
            </a:extLst>
          </p:cNvPr>
          <p:cNvSpPr>
            <a:spLocks noGrp="1"/>
          </p:cNvSpPr>
          <p:nvPr>
            <p:ph idx="15" hasCustomPrompt="1"/>
          </p:nvPr>
        </p:nvSpPr>
        <p:spPr>
          <a:xfrm>
            <a:off x="757173" y="1853625"/>
            <a:ext cx="4831618" cy="4261684"/>
          </a:xfrm>
        </p:spPr>
        <p:txBody>
          <a:bodyPr/>
          <a:lstStyle>
            <a:lvl2pPr marL="0" indent="0">
              <a:buFont typeface="Arial" panose="020B0604020202020204" pitchFamily="34" charset="0"/>
              <a:buNone/>
              <a:defRPr sz="1200"/>
            </a:lvl2pPr>
            <a:lvl3pPr marL="0" indent="0">
              <a:buNone/>
              <a:defRPr sz="1220"/>
            </a:lvl3pPr>
            <a:lvl4pPr indent="-108000">
              <a:defRPr/>
            </a:lvl4pPr>
          </a:lstStyle>
          <a:p>
            <a:pPr lvl="0"/>
            <a:r>
              <a:rPr lang="fi-FI"/>
              <a:t>Muokkaa tekstin perustyylejä napsauttamalla</a:t>
            </a:r>
          </a:p>
          <a:p>
            <a:pPr lvl="1"/>
            <a:r>
              <a:rPr lang="fi-FI"/>
              <a:t>Toinen taso</a:t>
            </a:r>
          </a:p>
          <a:p>
            <a:pPr lvl="5"/>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7AE0E10D-54A9-67BB-B16B-6CCF8D0DBD0C}"/>
              </a:ext>
            </a:extLst>
          </p:cNvPr>
          <p:cNvSpPr>
            <a:spLocks noGrp="1"/>
          </p:cNvSpPr>
          <p:nvPr>
            <p:ph idx="16" hasCustomPrompt="1"/>
          </p:nvPr>
        </p:nvSpPr>
        <p:spPr>
          <a:xfrm>
            <a:off x="6869524" y="1849875"/>
            <a:ext cx="4831618" cy="4261684"/>
          </a:xfrm>
        </p:spPr>
        <p:txBody>
          <a:bodyPr/>
          <a:lstStyle>
            <a:lvl2pPr marL="0" indent="0">
              <a:buFont typeface="Arial" panose="020B0604020202020204" pitchFamily="34" charset="0"/>
              <a:buNone/>
              <a:defRPr sz="1200"/>
            </a:lvl2pPr>
            <a:lvl3pPr marL="0" indent="0">
              <a:buNone/>
              <a:defRPr sz="1220"/>
            </a:lvl3pPr>
            <a:lvl4pPr indent="-108000">
              <a:defRPr/>
            </a:lvl4pPr>
          </a:lstStyle>
          <a:p>
            <a:pPr lvl="0"/>
            <a:r>
              <a:rPr lang="fi-FI"/>
              <a:t>Muokkaa tekstin perustyylejä napsauttamalla</a:t>
            </a:r>
          </a:p>
          <a:p>
            <a:pPr lvl="1"/>
            <a:r>
              <a:rPr lang="fi-FI"/>
              <a:t>Toinen taso</a:t>
            </a:r>
          </a:p>
          <a:p>
            <a:pPr lvl="5"/>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52383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56229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21"/>
        <p:cNvGrpSpPr/>
        <p:nvPr/>
      </p:nvGrpSpPr>
      <p:grpSpPr>
        <a:xfrm>
          <a:off x="0" y="0"/>
          <a:ext cx="0" cy="0"/>
          <a:chOff x="0" y="0"/>
          <a:chExt cx="0" cy="0"/>
        </a:xfrm>
      </p:grpSpPr>
      <p:sp>
        <p:nvSpPr>
          <p:cNvPr id="22" name="Google Shape;2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66952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985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558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6769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1105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38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sp>
      <p:sp>
        <p:nvSpPr>
          <p:cNvPr id="68" name="Google Shape;68;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5826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946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8" y="932723"/>
            <a:ext cx="11328233"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3" name="Content Placeholder 2"/>
          <p:cNvSpPr>
            <a:spLocks noGrp="1"/>
          </p:cNvSpPr>
          <p:nvPr>
            <p:ph idx="1"/>
          </p:nvPr>
        </p:nvSpPr>
        <p:spPr>
          <a:xfrm>
            <a:off x="624418" y="2258286"/>
            <a:ext cx="11328233" cy="4435077"/>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Picture 3">
            <a:extLst>
              <a:ext uri="{FF2B5EF4-FFF2-40B4-BE49-F238E27FC236}">
                <a16:creationId xmlns:a16="http://schemas.microsoft.com/office/drawing/2014/main" id="{95E7A69F-6832-F24A-A36F-05390CB65B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5" name="Picture 4">
            <a:extLst>
              <a:ext uri="{FF2B5EF4-FFF2-40B4-BE49-F238E27FC236}">
                <a16:creationId xmlns:a16="http://schemas.microsoft.com/office/drawing/2014/main" id="{000D8F2A-9481-C9EB-62F5-89E2EF2757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8554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55980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C9B78F-2617-6245-B9C7-3869B9F1567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6667CF-88F0-9D4A-BA76-152C5B75712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147C6A-7A6A-9947-9CD8-C6694CD03907}"/>
              </a:ext>
            </a:extLst>
          </p:cNvPr>
          <p:cNvSpPr>
            <a:spLocks noGrp="1"/>
          </p:cNvSpPr>
          <p:nvPr>
            <p:ph type="dt" sz="half" idx="10"/>
          </p:nvPr>
        </p:nvSpPr>
        <p:spPr/>
        <p:txBody>
          <a:bodyPr/>
          <a:lstStyle/>
          <a:p>
            <a:fld id="{B62FB6CF-931D-564D-B4B6-CB60B9948267}" type="datetimeFigureOut">
              <a:rPr lang="it-IT" smtClean="0"/>
              <a:t>07/05/25</a:t>
            </a:fld>
            <a:endParaRPr lang="it-IT"/>
          </a:p>
        </p:txBody>
      </p:sp>
      <p:sp>
        <p:nvSpPr>
          <p:cNvPr id="5" name="Segnaposto piè di pagina 4">
            <a:extLst>
              <a:ext uri="{FF2B5EF4-FFF2-40B4-BE49-F238E27FC236}">
                <a16:creationId xmlns:a16="http://schemas.microsoft.com/office/drawing/2014/main" id="{53E82DB2-F328-EA42-8C12-7085F8C608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16ABB3F-16FF-564E-A21B-6A1340AB2332}"/>
              </a:ext>
            </a:extLst>
          </p:cNvPr>
          <p:cNvSpPr>
            <a:spLocks noGrp="1"/>
          </p:cNvSpPr>
          <p:nvPr>
            <p:ph type="sldNum" sz="quarter" idx="12"/>
          </p:nvPr>
        </p:nvSpPr>
        <p:spPr/>
        <p:txBody>
          <a:bodyPr/>
          <a:lstStyle/>
          <a:p>
            <a:fld id="{870A8E0D-9821-074A-A7B8-6D588B88B583}" type="slidenum">
              <a:rPr lang="it-IT" smtClean="0"/>
              <a:t>‹#›</a:t>
            </a:fld>
            <a:endParaRPr lang="it-IT"/>
          </a:p>
        </p:txBody>
      </p:sp>
    </p:spTree>
    <p:extLst>
      <p:ext uri="{BB962C8B-B14F-4D97-AF65-F5344CB8AC3E}">
        <p14:creationId xmlns:p14="http://schemas.microsoft.com/office/powerpoint/2010/main" val="2148496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val="2274953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Couverture avec fond bleu anthracit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AAD3EE0-7778-4597-9FE6-69522F6137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7076165"/>
          </a:xfrm>
          <a:prstGeom prst="rect">
            <a:avLst/>
          </a:prstGeom>
        </p:spPr>
      </p:pic>
      <p:sp>
        <p:nvSpPr>
          <p:cNvPr id="4" name="Rectangle 3">
            <a:extLst>
              <a:ext uri="{FF2B5EF4-FFF2-40B4-BE49-F238E27FC236}">
                <a16:creationId xmlns:a16="http://schemas.microsoft.com/office/drawing/2014/main" id="{36D8EDEE-EAED-411C-AF44-3545C8B7BEB7}"/>
              </a:ext>
            </a:extLst>
          </p:cNvPr>
          <p:cNvSpPr/>
          <p:nvPr userDrawn="1"/>
        </p:nvSpPr>
        <p:spPr>
          <a:xfrm>
            <a:off x="-182880" y="-1"/>
            <a:ext cx="12577156" cy="7182197"/>
          </a:xfrm>
          <a:prstGeom prst="rect">
            <a:avLst/>
          </a:prstGeom>
          <a:solidFill>
            <a:srgbClr val="D9D9D9">
              <a:alpha val="4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596664" y="3129138"/>
            <a:ext cx="10800000" cy="1800000"/>
          </a:xfrm>
        </p:spPr>
        <p:txBody>
          <a:bodyPr anchor="t"/>
          <a:lstStyle>
            <a:lvl1pPr algn="l">
              <a:lnSpc>
                <a:spcPct val="115000"/>
              </a:lnSpc>
              <a:defRPr sz="3400">
                <a:solidFill>
                  <a:schemeClr val="tx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596664" y="5051807"/>
            <a:ext cx="10800000" cy="720000"/>
          </a:xfrm>
        </p:spPr>
        <p:txBody>
          <a:bodyPr anchor="t"/>
          <a:lstStyle>
            <a:lvl1pPr marL="0" indent="0" algn="l">
              <a:lnSpc>
                <a:spcPct val="115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cxnSp>
        <p:nvCxnSpPr>
          <p:cNvPr id="10" name="Connecteur droit 9">
            <a:extLst>
              <a:ext uri="{FF2B5EF4-FFF2-40B4-BE49-F238E27FC236}">
                <a16:creationId xmlns:a16="http://schemas.microsoft.com/office/drawing/2014/main" id="{20F605FF-A3F4-4B25-8AB3-DFD7CC06BF28}"/>
              </a:ext>
            </a:extLst>
          </p:cNvPr>
          <p:cNvCxnSpPr/>
          <p:nvPr/>
        </p:nvCxnSpPr>
        <p:spPr>
          <a:xfrm>
            <a:off x="684000" y="2043904"/>
            <a:ext cx="10821600"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4B053746-5C00-2744-AF94-AEB9A694CD9E}"/>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71594" y="349195"/>
            <a:ext cx="1623206" cy="1409700"/>
          </a:xfrm>
          <a:prstGeom prst="rect">
            <a:avLst/>
          </a:prstGeom>
        </p:spPr>
      </p:pic>
      <p:pic>
        <p:nvPicPr>
          <p:cNvPr id="8" name="Picture 2" descr="A logo with text overlay&#10;&#10;Description automatically generated">
            <a:extLst>
              <a:ext uri="{FF2B5EF4-FFF2-40B4-BE49-F238E27FC236}">
                <a16:creationId xmlns:a16="http://schemas.microsoft.com/office/drawing/2014/main" id="{D988E2E8-8187-44A6-836D-D55E78DBDB9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692776" y="115042"/>
            <a:ext cx="3169674" cy="19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68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uverture avec photo">
    <p:bg>
      <p:bgPr>
        <a:solidFill>
          <a:schemeClr val="bg1"/>
        </a:solidFill>
        <a:effectLst/>
      </p:bgPr>
    </p:bg>
    <p:spTree>
      <p:nvGrpSpPr>
        <p:cNvPr id="1" name=""/>
        <p:cNvGrpSpPr/>
        <p:nvPr/>
      </p:nvGrpSpPr>
      <p:grpSpPr>
        <a:xfrm>
          <a:off x="0" y="0"/>
          <a:ext cx="0" cy="0"/>
          <a:chOff x="0" y="0"/>
          <a:chExt cx="0" cy="0"/>
        </a:xfrm>
      </p:grpSpPr>
      <p:sp>
        <p:nvSpPr>
          <p:cNvPr id="21" name="Espace réservé pour une image  2">
            <a:extLst>
              <a:ext uri="{FF2B5EF4-FFF2-40B4-BE49-F238E27FC236}">
                <a16:creationId xmlns:a16="http://schemas.microsoft.com/office/drawing/2014/main" id="{A7CA01CA-E7C9-4000-B256-470DC3596DD7}"/>
              </a:ext>
            </a:extLst>
          </p:cNvPr>
          <p:cNvSpPr>
            <a:spLocks noGrp="1"/>
          </p:cNvSpPr>
          <p:nvPr>
            <p:ph type="pic" idx="13"/>
          </p:nvPr>
        </p:nvSpPr>
        <p:spPr>
          <a:xfrm>
            <a:off x="0" y="-1"/>
            <a:ext cx="12193200" cy="6858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596664" y="3129138"/>
            <a:ext cx="10800000" cy="1800000"/>
          </a:xfrm>
        </p:spPr>
        <p:txBody>
          <a:bodyPr anchor="t"/>
          <a:lstStyle>
            <a:lvl1pPr algn="l">
              <a:lnSpc>
                <a:spcPct val="115000"/>
              </a:lnSpc>
              <a:defRPr sz="34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596664" y="5051807"/>
            <a:ext cx="10800000" cy="720000"/>
          </a:xfrm>
        </p:spPr>
        <p:txBody>
          <a:bodyPr anchor="t"/>
          <a:lstStyle>
            <a:lvl1pPr marL="0" indent="0" algn="l">
              <a:lnSpc>
                <a:spcPct val="115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119111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uverture avec fond blanc">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FBB1DE-C598-4A6D-8805-D938CF78ADD4}"/>
              </a:ext>
            </a:extLst>
          </p:cNvPr>
          <p:cNvSpPr/>
          <p:nvPr/>
        </p:nvSpPr>
        <p:spPr>
          <a:xfrm>
            <a:off x="684000" y="2049780"/>
            <a:ext cx="10821600" cy="4122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034814" y="3129138"/>
            <a:ext cx="10080000" cy="1800000"/>
          </a:xfrm>
        </p:spPr>
        <p:txBody>
          <a:bodyPr anchor="t"/>
          <a:lstStyle>
            <a:lvl1pPr algn="l">
              <a:lnSpc>
                <a:spcPct val="115000"/>
              </a:lnSpc>
              <a:defRPr sz="34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034814" y="5051807"/>
            <a:ext cx="10080000" cy="720000"/>
          </a:xfrm>
        </p:spPr>
        <p:txBody>
          <a:bodyPr anchor="t"/>
          <a:lstStyle>
            <a:lvl1pPr marL="0" indent="0" algn="l">
              <a:lnSpc>
                <a:spcPct val="115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8594CA-3C40-4991-8A60-FEF72D3060D2}"/>
              </a:ext>
            </a:extLst>
          </p:cNvPr>
          <p:cNvSpPr>
            <a:spLocks noGrp="1"/>
          </p:cNvSpPr>
          <p:nvPr>
            <p:ph type="dt" sz="half" idx="10"/>
          </p:nvPr>
        </p:nvSpPr>
        <p:spPr/>
        <p:txBody>
          <a:bodyPr/>
          <a:lstStyle/>
          <a:p>
            <a:fld id="{1CD0CFBF-0871-4F4A-B205-F3B54923FE24}" type="datetimeFigureOut">
              <a:rPr lang="fr-FR" smtClean="0"/>
              <a:t>07/05/2025</a:t>
            </a:fld>
            <a:endParaRPr lang="fr-FR"/>
          </a:p>
        </p:txBody>
      </p:sp>
      <p:sp>
        <p:nvSpPr>
          <p:cNvPr id="5" name="Espace réservé du pied de page 4">
            <a:extLst>
              <a:ext uri="{FF2B5EF4-FFF2-40B4-BE49-F238E27FC236}">
                <a16:creationId xmlns:a16="http://schemas.microsoft.com/office/drawing/2014/main" id="{31E3FFBA-D9C5-497E-9F7F-E80F568DF8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A242E9-AF65-4058-A143-829FD8A07777}"/>
              </a:ext>
            </a:extLst>
          </p:cNvPr>
          <p:cNvSpPr>
            <a:spLocks noGrp="1"/>
          </p:cNvSpPr>
          <p:nvPr>
            <p:ph type="sldNum" sz="quarter" idx="12"/>
          </p:nvPr>
        </p:nvSpPr>
        <p:spPr/>
        <p:txBody>
          <a:bodyPr/>
          <a:lstStyle/>
          <a:p>
            <a:fld id="{D77ED290-2126-4DAE-ABD0-C113D2828939}" type="slidenum">
              <a:rPr lang="fr-FR" smtClean="0"/>
              <a:t>‹#›</a:t>
            </a:fld>
            <a:endParaRPr lang="fr-FR"/>
          </a:p>
        </p:txBody>
      </p:sp>
      <p:pic>
        <p:nvPicPr>
          <p:cNvPr id="18" name="Image 17">
            <a:extLst>
              <a:ext uri="{FF2B5EF4-FFF2-40B4-BE49-F238E27FC236}">
                <a16:creationId xmlns:a16="http://schemas.microsoft.com/office/drawing/2014/main" id="{3B06373D-E409-4968-8D09-4F76DAA501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2846706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uverture avec fond blanc + photo">
    <p:bg>
      <p:bgPr>
        <a:solidFill>
          <a:schemeClr val="bg1"/>
        </a:solidFill>
        <a:effectLst/>
      </p:bgPr>
    </p:bg>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76C2C82B-E95D-4A35-8039-E73BF518D7C9}"/>
              </a:ext>
            </a:extLst>
          </p:cNvPr>
          <p:cNvSpPr>
            <a:spLocks noGrp="1"/>
          </p:cNvSpPr>
          <p:nvPr>
            <p:ph type="pic" idx="13"/>
          </p:nvPr>
        </p:nvSpPr>
        <p:spPr>
          <a:xfrm>
            <a:off x="684000" y="2049780"/>
            <a:ext cx="10821600" cy="4122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034814" y="3129138"/>
            <a:ext cx="10080000" cy="1800000"/>
          </a:xfrm>
        </p:spPr>
        <p:txBody>
          <a:bodyPr anchor="t"/>
          <a:lstStyle>
            <a:lvl1pPr algn="l">
              <a:lnSpc>
                <a:spcPct val="115000"/>
              </a:lnSpc>
              <a:defRPr sz="34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034814" y="5051807"/>
            <a:ext cx="10080000" cy="720000"/>
          </a:xfrm>
        </p:spPr>
        <p:txBody>
          <a:bodyPr anchor="t"/>
          <a:lstStyle>
            <a:lvl1pPr marL="0" indent="0" algn="l">
              <a:lnSpc>
                <a:spcPct val="115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8594CA-3C40-4991-8A60-FEF72D3060D2}"/>
              </a:ext>
            </a:extLst>
          </p:cNvPr>
          <p:cNvSpPr>
            <a:spLocks noGrp="1"/>
          </p:cNvSpPr>
          <p:nvPr>
            <p:ph type="dt" sz="half" idx="10"/>
          </p:nvPr>
        </p:nvSpPr>
        <p:spPr/>
        <p:txBody>
          <a:bodyPr/>
          <a:lstStyle/>
          <a:p>
            <a:fld id="{1CD0CFBF-0871-4F4A-B205-F3B54923FE24}" type="datetimeFigureOut">
              <a:rPr lang="fr-FR" smtClean="0"/>
              <a:t>07/05/2025</a:t>
            </a:fld>
            <a:endParaRPr lang="fr-FR"/>
          </a:p>
        </p:txBody>
      </p:sp>
      <p:sp>
        <p:nvSpPr>
          <p:cNvPr id="5" name="Espace réservé du pied de page 4">
            <a:extLst>
              <a:ext uri="{FF2B5EF4-FFF2-40B4-BE49-F238E27FC236}">
                <a16:creationId xmlns:a16="http://schemas.microsoft.com/office/drawing/2014/main" id="{31E3FFBA-D9C5-497E-9F7F-E80F568DF8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A242E9-AF65-4058-A143-829FD8A07777}"/>
              </a:ext>
            </a:extLst>
          </p:cNvPr>
          <p:cNvSpPr>
            <a:spLocks noGrp="1"/>
          </p:cNvSpPr>
          <p:nvPr>
            <p:ph type="sldNum" sz="quarter" idx="12"/>
          </p:nvPr>
        </p:nvSpPr>
        <p:spPr/>
        <p:txBody>
          <a:bodyPr/>
          <a:lstStyle/>
          <a:p>
            <a:fld id="{D77ED290-2126-4DAE-ABD0-C113D2828939}" type="slidenum">
              <a:rPr lang="fr-FR" smtClean="0"/>
              <a:t>‹#›</a:t>
            </a:fld>
            <a:endParaRPr lang="fr-FR"/>
          </a:p>
        </p:txBody>
      </p:sp>
      <p:pic>
        <p:nvPicPr>
          <p:cNvPr id="9" name="Image 8">
            <a:extLst>
              <a:ext uri="{FF2B5EF4-FFF2-40B4-BE49-F238E27FC236}">
                <a16:creationId xmlns:a16="http://schemas.microsoft.com/office/drawing/2014/main" id="{8135F9C0-973F-420D-A7A2-E122081B7D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3730273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31BF3A9F-5739-4B40-A377-C403E92DB704}"/>
              </a:ext>
            </a:extLst>
          </p:cNvPr>
          <p:cNvSpPr>
            <a:spLocks noGrp="1"/>
          </p:cNvSpPr>
          <p:nvPr>
            <p:ph type="body" idx="1" hasCustomPrompt="1"/>
          </p:nvPr>
        </p:nvSpPr>
        <p:spPr>
          <a:xfrm>
            <a:off x="580231" y="1722433"/>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01</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1CD0CFBF-0871-4F4A-B205-F3B54923FE24}" type="datetimeFigureOut">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D77ED290-2126-4DAE-ABD0-C113D2828939}" type="slidenum">
              <a:rPr lang="fr-FR" smtClean="0"/>
              <a:t>‹#›</a:t>
            </a:fld>
            <a:endParaRPr lang="fr-FR"/>
          </a:p>
        </p:txBody>
      </p:sp>
      <p:sp>
        <p:nvSpPr>
          <p:cNvPr id="4" name="Titre 3">
            <a:extLst>
              <a:ext uri="{FF2B5EF4-FFF2-40B4-BE49-F238E27FC236}">
                <a16:creationId xmlns:a16="http://schemas.microsoft.com/office/drawing/2014/main" id="{180F2F98-BBD9-47DE-A62F-B4E02FBAA56B}"/>
              </a:ext>
            </a:extLst>
          </p:cNvPr>
          <p:cNvSpPr>
            <a:spLocks noGrp="1"/>
          </p:cNvSpPr>
          <p:nvPr>
            <p:ph type="title"/>
          </p:nvPr>
        </p:nvSpPr>
        <p:spPr/>
        <p:txBody>
          <a:bodyPr/>
          <a:lstStyle/>
          <a:p>
            <a:r>
              <a:rPr lang="fr-FR"/>
              <a:t>Modifiez le style du titre</a:t>
            </a:r>
          </a:p>
        </p:txBody>
      </p:sp>
      <p:sp>
        <p:nvSpPr>
          <p:cNvPr id="23" name="Espace réservé du texte 2">
            <a:extLst>
              <a:ext uri="{FF2B5EF4-FFF2-40B4-BE49-F238E27FC236}">
                <a16:creationId xmlns:a16="http://schemas.microsoft.com/office/drawing/2014/main" id="{4807FE6C-2700-4312-B656-5D27E1B8FE31}"/>
              </a:ext>
            </a:extLst>
          </p:cNvPr>
          <p:cNvSpPr>
            <a:spLocks noGrp="1"/>
          </p:cNvSpPr>
          <p:nvPr>
            <p:ph type="body" sz="quarter" idx="13"/>
          </p:nvPr>
        </p:nvSpPr>
        <p:spPr>
          <a:xfrm>
            <a:off x="1590677" y="1906528"/>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24" name="Espace réservé du texte 1">
            <a:extLst>
              <a:ext uri="{FF2B5EF4-FFF2-40B4-BE49-F238E27FC236}">
                <a16:creationId xmlns:a16="http://schemas.microsoft.com/office/drawing/2014/main" id="{A6981A8F-77C7-411B-AAED-B9A79088774E}"/>
              </a:ext>
            </a:extLst>
          </p:cNvPr>
          <p:cNvSpPr>
            <a:spLocks noGrp="1"/>
          </p:cNvSpPr>
          <p:nvPr>
            <p:ph type="body" idx="14" hasCustomPrompt="1"/>
          </p:nvPr>
        </p:nvSpPr>
        <p:spPr>
          <a:xfrm>
            <a:off x="4335554" y="1722433"/>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02</a:t>
            </a:r>
          </a:p>
        </p:txBody>
      </p:sp>
      <p:sp>
        <p:nvSpPr>
          <p:cNvPr id="25" name="Espace réservé du texte 2">
            <a:extLst>
              <a:ext uri="{FF2B5EF4-FFF2-40B4-BE49-F238E27FC236}">
                <a16:creationId xmlns:a16="http://schemas.microsoft.com/office/drawing/2014/main" id="{843578C5-E261-4DCD-96E3-E1231B8E5193}"/>
              </a:ext>
            </a:extLst>
          </p:cNvPr>
          <p:cNvSpPr>
            <a:spLocks noGrp="1"/>
          </p:cNvSpPr>
          <p:nvPr>
            <p:ph type="body" sz="quarter" idx="15"/>
          </p:nvPr>
        </p:nvSpPr>
        <p:spPr>
          <a:xfrm>
            <a:off x="5346000" y="1906528"/>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26" name="Espace réservé du texte 1">
            <a:extLst>
              <a:ext uri="{FF2B5EF4-FFF2-40B4-BE49-F238E27FC236}">
                <a16:creationId xmlns:a16="http://schemas.microsoft.com/office/drawing/2014/main" id="{F77A9180-B139-47B4-AD37-6C7C80D2A8E3}"/>
              </a:ext>
            </a:extLst>
          </p:cNvPr>
          <p:cNvSpPr>
            <a:spLocks noGrp="1"/>
          </p:cNvSpPr>
          <p:nvPr>
            <p:ph type="body" idx="16" hasCustomPrompt="1"/>
          </p:nvPr>
        </p:nvSpPr>
        <p:spPr>
          <a:xfrm>
            <a:off x="8097855" y="1722433"/>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03</a:t>
            </a:r>
          </a:p>
        </p:txBody>
      </p:sp>
      <p:sp>
        <p:nvSpPr>
          <p:cNvPr id="27" name="Espace réservé du texte 2">
            <a:extLst>
              <a:ext uri="{FF2B5EF4-FFF2-40B4-BE49-F238E27FC236}">
                <a16:creationId xmlns:a16="http://schemas.microsoft.com/office/drawing/2014/main" id="{128E1425-609B-454E-B008-1ECCD3D43774}"/>
              </a:ext>
            </a:extLst>
          </p:cNvPr>
          <p:cNvSpPr>
            <a:spLocks noGrp="1"/>
          </p:cNvSpPr>
          <p:nvPr>
            <p:ph type="body" sz="quarter" idx="17"/>
          </p:nvPr>
        </p:nvSpPr>
        <p:spPr>
          <a:xfrm>
            <a:off x="9108301" y="1906528"/>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28" name="Espace réservé du texte 1">
            <a:extLst>
              <a:ext uri="{FF2B5EF4-FFF2-40B4-BE49-F238E27FC236}">
                <a16:creationId xmlns:a16="http://schemas.microsoft.com/office/drawing/2014/main" id="{15B11B44-A2CD-4B94-8ED3-2E10AB80EE5B}"/>
              </a:ext>
            </a:extLst>
          </p:cNvPr>
          <p:cNvSpPr>
            <a:spLocks noGrp="1"/>
          </p:cNvSpPr>
          <p:nvPr>
            <p:ph type="body" idx="18" hasCustomPrompt="1"/>
          </p:nvPr>
        </p:nvSpPr>
        <p:spPr>
          <a:xfrm>
            <a:off x="580231" y="3327868"/>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04</a:t>
            </a:r>
          </a:p>
        </p:txBody>
      </p:sp>
      <p:sp>
        <p:nvSpPr>
          <p:cNvPr id="29" name="Espace réservé du texte 2">
            <a:extLst>
              <a:ext uri="{FF2B5EF4-FFF2-40B4-BE49-F238E27FC236}">
                <a16:creationId xmlns:a16="http://schemas.microsoft.com/office/drawing/2014/main" id="{17F534A3-63A0-48F3-B4C0-880990E4196C}"/>
              </a:ext>
            </a:extLst>
          </p:cNvPr>
          <p:cNvSpPr>
            <a:spLocks noGrp="1"/>
          </p:cNvSpPr>
          <p:nvPr>
            <p:ph type="body" sz="quarter" idx="19"/>
          </p:nvPr>
        </p:nvSpPr>
        <p:spPr>
          <a:xfrm>
            <a:off x="1590677" y="3511963"/>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30" name="Espace réservé du texte 1">
            <a:extLst>
              <a:ext uri="{FF2B5EF4-FFF2-40B4-BE49-F238E27FC236}">
                <a16:creationId xmlns:a16="http://schemas.microsoft.com/office/drawing/2014/main" id="{5F450093-699E-4314-94A2-1BABC6A0C0E4}"/>
              </a:ext>
            </a:extLst>
          </p:cNvPr>
          <p:cNvSpPr>
            <a:spLocks noGrp="1"/>
          </p:cNvSpPr>
          <p:nvPr>
            <p:ph type="body" idx="20" hasCustomPrompt="1"/>
          </p:nvPr>
        </p:nvSpPr>
        <p:spPr>
          <a:xfrm>
            <a:off x="4335554" y="3327868"/>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05</a:t>
            </a:r>
          </a:p>
        </p:txBody>
      </p:sp>
      <p:sp>
        <p:nvSpPr>
          <p:cNvPr id="31" name="Espace réservé du texte 2">
            <a:extLst>
              <a:ext uri="{FF2B5EF4-FFF2-40B4-BE49-F238E27FC236}">
                <a16:creationId xmlns:a16="http://schemas.microsoft.com/office/drawing/2014/main" id="{4F2A0D90-060C-47C3-9DC7-957B9D56ACBC}"/>
              </a:ext>
            </a:extLst>
          </p:cNvPr>
          <p:cNvSpPr>
            <a:spLocks noGrp="1"/>
          </p:cNvSpPr>
          <p:nvPr>
            <p:ph type="body" sz="quarter" idx="21"/>
          </p:nvPr>
        </p:nvSpPr>
        <p:spPr>
          <a:xfrm>
            <a:off x="5346000" y="3511963"/>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32" name="Espace réservé du texte 1">
            <a:extLst>
              <a:ext uri="{FF2B5EF4-FFF2-40B4-BE49-F238E27FC236}">
                <a16:creationId xmlns:a16="http://schemas.microsoft.com/office/drawing/2014/main" id="{BD6AAA97-755D-40DC-9159-3AF393AA2BEC}"/>
              </a:ext>
            </a:extLst>
          </p:cNvPr>
          <p:cNvSpPr>
            <a:spLocks noGrp="1"/>
          </p:cNvSpPr>
          <p:nvPr>
            <p:ph type="body" idx="22" hasCustomPrompt="1"/>
          </p:nvPr>
        </p:nvSpPr>
        <p:spPr>
          <a:xfrm>
            <a:off x="8097855" y="3327868"/>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06</a:t>
            </a:r>
          </a:p>
        </p:txBody>
      </p:sp>
      <p:sp>
        <p:nvSpPr>
          <p:cNvPr id="33" name="Espace réservé du texte 2">
            <a:extLst>
              <a:ext uri="{FF2B5EF4-FFF2-40B4-BE49-F238E27FC236}">
                <a16:creationId xmlns:a16="http://schemas.microsoft.com/office/drawing/2014/main" id="{F6AA69BB-FE81-47A7-9178-8F577AA2B66B}"/>
              </a:ext>
            </a:extLst>
          </p:cNvPr>
          <p:cNvSpPr>
            <a:spLocks noGrp="1"/>
          </p:cNvSpPr>
          <p:nvPr>
            <p:ph type="body" sz="quarter" idx="23"/>
          </p:nvPr>
        </p:nvSpPr>
        <p:spPr>
          <a:xfrm>
            <a:off x="9108301" y="3511963"/>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Tree>
    <p:extLst>
      <p:ext uri="{BB962C8B-B14F-4D97-AF65-F5344CB8AC3E}">
        <p14:creationId xmlns:p14="http://schemas.microsoft.com/office/powerpoint/2010/main" val="3565524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hoto">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AF3649C-A6A2-4932-971F-273CC2D59810}"/>
              </a:ext>
            </a:extLst>
          </p:cNvPr>
          <p:cNvSpPr>
            <a:spLocks noGrp="1"/>
          </p:cNvSpPr>
          <p:nvPr>
            <p:ph type="dt" sz="half" idx="10"/>
          </p:nvPr>
        </p:nvSpPr>
        <p:spPr/>
        <p:txBody>
          <a:bodyPr/>
          <a:lstStyle/>
          <a:p>
            <a:fld id="{1CD0CFBF-0871-4F4A-B205-F3B54923FE24}" type="datetimeFigureOut">
              <a:rPr lang="fr-FR" smtClean="0"/>
              <a:t>07/05/2025</a:t>
            </a:fld>
            <a:endParaRPr lang="fr-FR"/>
          </a:p>
        </p:txBody>
      </p:sp>
      <p:sp>
        <p:nvSpPr>
          <p:cNvPr id="3" name="Espace réservé du pied de page 2">
            <a:extLst>
              <a:ext uri="{FF2B5EF4-FFF2-40B4-BE49-F238E27FC236}">
                <a16:creationId xmlns:a16="http://schemas.microsoft.com/office/drawing/2014/main" id="{E236DDAC-B829-4304-A376-22AAEAADD6A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1E28BE3-7450-424D-94C0-927601716AF2}"/>
              </a:ext>
            </a:extLst>
          </p:cNvPr>
          <p:cNvSpPr>
            <a:spLocks noGrp="1"/>
          </p:cNvSpPr>
          <p:nvPr>
            <p:ph type="sldNum" sz="quarter" idx="12"/>
          </p:nvPr>
        </p:nvSpPr>
        <p:spPr/>
        <p:txBody>
          <a:bodyPr/>
          <a:lstStyle/>
          <a:p>
            <a:fld id="{D77ED290-2126-4DAE-ABD0-C113D2828939}" type="slidenum">
              <a:rPr lang="fr-FR" smtClean="0"/>
              <a:t>‹#›</a:t>
            </a:fld>
            <a:endParaRPr lang="fr-FR"/>
          </a:p>
        </p:txBody>
      </p:sp>
      <p:sp>
        <p:nvSpPr>
          <p:cNvPr id="7" name="Espace réservé pour une image  2">
            <a:extLst>
              <a:ext uri="{FF2B5EF4-FFF2-40B4-BE49-F238E27FC236}">
                <a16:creationId xmlns:a16="http://schemas.microsoft.com/office/drawing/2014/main" id="{CE97E421-9E9C-4E00-98BD-C089CD74EB4D}"/>
              </a:ext>
            </a:extLst>
          </p:cNvPr>
          <p:cNvSpPr>
            <a:spLocks noGrp="1"/>
          </p:cNvSpPr>
          <p:nvPr>
            <p:ph type="pic" idx="1"/>
          </p:nvPr>
        </p:nvSpPr>
        <p:spPr>
          <a:xfrm>
            <a:off x="684000" y="683999"/>
            <a:ext cx="10825200" cy="5490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96743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Fi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593180" y="3233455"/>
            <a:ext cx="10912419" cy="1800000"/>
          </a:xfrm>
        </p:spPr>
        <p:txBody>
          <a:bodyPr anchor="ctr"/>
          <a:lstStyle>
            <a:lvl1pPr>
              <a:defRPr sz="3500"/>
            </a:lvl1pPr>
          </a:lstStyle>
          <a:p>
            <a:r>
              <a:rPr lang="fr-FR"/>
              <a:t>Modifiez le style du titre</a:t>
            </a:r>
          </a:p>
        </p:txBody>
      </p:sp>
      <p:cxnSp>
        <p:nvCxnSpPr>
          <p:cNvPr id="8" name="Connecteur droit 7">
            <a:extLst>
              <a:ext uri="{FF2B5EF4-FFF2-40B4-BE49-F238E27FC236}">
                <a16:creationId xmlns:a16="http://schemas.microsoft.com/office/drawing/2014/main" id="{3F388440-4500-4C20-AC17-72F465DBE225}"/>
              </a:ext>
            </a:extLst>
          </p:cNvPr>
          <p:cNvCxnSpPr/>
          <p:nvPr/>
        </p:nvCxnSpPr>
        <p:spPr>
          <a:xfrm>
            <a:off x="684000" y="2043904"/>
            <a:ext cx="10821600"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69A56B3-8EAD-4F3A-86F8-7C6D0F3CF6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167045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0CA2B0-85BC-4059-9C86-5B487B8CFF5F}" type="slidenum">
              <a:rPr lang="nl-NL" smtClean="0"/>
              <a:t>‹#›</a:t>
            </a:fld>
            <a:endParaRPr lang="nl-NL"/>
          </a:p>
        </p:txBody>
      </p:sp>
      <p:sp>
        <p:nvSpPr>
          <p:cNvPr id="8" name="Title 1"/>
          <p:cNvSpPr>
            <a:spLocks noGrp="1"/>
          </p:cNvSpPr>
          <p:nvPr>
            <p:ph type="title"/>
          </p:nvPr>
        </p:nvSpPr>
        <p:spPr>
          <a:xfrm>
            <a:off x="6576054" y="952700"/>
            <a:ext cx="5376764" cy="1143000"/>
          </a:xfrm>
          <a:prstGeom prst="rect">
            <a:avLst/>
          </a:prstGeom>
        </p:spPr>
        <p:txBody>
          <a:bodyPr>
            <a:noAutofit/>
          </a:bodyPr>
          <a:lstStyle>
            <a:lvl1pPr algn="r">
              <a:defRPr sz="4000">
                <a:solidFill>
                  <a:srgbClr val="F1592A"/>
                </a:solidFill>
              </a:defRPr>
            </a:lvl1pPr>
          </a:lstStyle>
          <a:p>
            <a:r>
              <a:rPr lang="en-US"/>
              <a:t>Click to edit Master title style</a:t>
            </a:r>
            <a:endParaRPr lang="nl-NL"/>
          </a:p>
        </p:txBody>
      </p:sp>
      <p:sp>
        <p:nvSpPr>
          <p:cNvPr id="9" name="Content Placeholder 2"/>
          <p:cNvSpPr>
            <a:spLocks noGrp="1"/>
          </p:cNvSpPr>
          <p:nvPr>
            <p:ph idx="1"/>
          </p:nvPr>
        </p:nvSpPr>
        <p:spPr>
          <a:xfrm>
            <a:off x="6576054" y="2461419"/>
            <a:ext cx="5376764" cy="4525963"/>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AD0964D7-DB1B-46FD-8D44-C68E127BE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3" name="Picture 2">
            <a:extLst>
              <a:ext uri="{FF2B5EF4-FFF2-40B4-BE49-F238E27FC236}">
                <a16:creationId xmlns:a16="http://schemas.microsoft.com/office/drawing/2014/main" id="{B93154A9-63AF-EB1E-5268-063EA89AB5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38702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8B731E-065D-4580-9E50-8C64B0662C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3810CB-C0B7-4CAC-8D59-F2A2D13AB69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11F3C3-5FD6-4770-830E-2EB2E74FCA5C}"/>
              </a:ext>
            </a:extLst>
          </p:cNvPr>
          <p:cNvSpPr>
            <a:spLocks noGrp="1"/>
          </p:cNvSpPr>
          <p:nvPr>
            <p:ph type="dt" sz="half" idx="10"/>
          </p:nvPr>
        </p:nvSpPr>
        <p:spPr/>
        <p:txBody>
          <a:bodyPr/>
          <a:lstStyle/>
          <a:p>
            <a:fld id="{1CD0CFBF-0871-4F4A-B205-F3B54923FE24}" type="datetimeFigureOut">
              <a:rPr lang="fr-FR" smtClean="0"/>
              <a:t>07/05/2025</a:t>
            </a:fld>
            <a:endParaRPr lang="fr-FR"/>
          </a:p>
        </p:txBody>
      </p:sp>
      <p:sp>
        <p:nvSpPr>
          <p:cNvPr id="5" name="Espace réservé du pied de page 4">
            <a:extLst>
              <a:ext uri="{FF2B5EF4-FFF2-40B4-BE49-F238E27FC236}">
                <a16:creationId xmlns:a16="http://schemas.microsoft.com/office/drawing/2014/main" id="{BCE7ABD4-9200-41E9-9936-68AF7BEE9C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4E0A46-667B-4086-88AA-FEDAA266E895}"/>
              </a:ext>
            </a:extLst>
          </p:cNvPr>
          <p:cNvSpPr>
            <a:spLocks noGrp="1"/>
          </p:cNvSpPr>
          <p:nvPr>
            <p:ph type="sldNum" sz="quarter" idx="12"/>
          </p:nvPr>
        </p:nvSpPr>
        <p:spPr/>
        <p:txBody>
          <a:bodyPr/>
          <a:lstStyle/>
          <a:p>
            <a:fld id="{D77ED290-2126-4DAE-ABD0-C113D2828939}" type="slidenum">
              <a:rPr lang="fr-FR" smtClean="0"/>
              <a:t>‹#›</a:t>
            </a:fld>
            <a:endParaRPr lang="fr-FR"/>
          </a:p>
        </p:txBody>
      </p:sp>
    </p:spTree>
    <p:extLst>
      <p:ext uri="{BB962C8B-B14F-4D97-AF65-F5344CB8AC3E}">
        <p14:creationId xmlns:p14="http://schemas.microsoft.com/office/powerpoint/2010/main" val="3729932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uverture avec fond bleu anthracite">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450079" y="1795927"/>
            <a:ext cx="4320000" cy="3240000"/>
          </a:xfrm>
        </p:spPr>
        <p:txBody>
          <a:bodyPr anchor="t"/>
          <a:lstStyle>
            <a:lvl1pPr algn="l">
              <a:lnSpc>
                <a:spcPct val="115000"/>
              </a:lnSpc>
              <a:defRPr sz="20000">
                <a:solidFill>
                  <a:schemeClr val="tx1"/>
                </a:solidFill>
              </a:defRPr>
            </a:lvl1pPr>
          </a:lstStyle>
          <a:p>
            <a:r>
              <a:rPr lang="fr-FR"/>
              <a:t>01</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473146" y="2526858"/>
            <a:ext cx="7236872" cy="1440000"/>
          </a:xfrm>
        </p:spPr>
        <p:txBody>
          <a:bodyPr anchor="t"/>
          <a:lstStyle>
            <a:lvl1pPr marL="0" indent="0" algn="l">
              <a:lnSpc>
                <a:spcPct val="135000"/>
              </a:lnSpc>
              <a:buNone/>
              <a:defRPr sz="29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2" name="Espace réservé du texte 2">
            <a:extLst>
              <a:ext uri="{FF2B5EF4-FFF2-40B4-BE49-F238E27FC236}">
                <a16:creationId xmlns:a16="http://schemas.microsoft.com/office/drawing/2014/main" id="{1804ABAE-D1B5-49C1-BC81-DA26BA538614}"/>
              </a:ext>
            </a:extLst>
          </p:cNvPr>
          <p:cNvSpPr>
            <a:spLocks noGrp="1"/>
          </p:cNvSpPr>
          <p:nvPr>
            <p:ph type="body" idx="13"/>
          </p:nvPr>
        </p:nvSpPr>
        <p:spPr>
          <a:xfrm>
            <a:off x="4473145" y="4126553"/>
            <a:ext cx="7236872" cy="72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Tree>
    <p:extLst>
      <p:ext uri="{BB962C8B-B14F-4D97-AF65-F5344CB8AC3E}">
        <p14:creationId xmlns:p14="http://schemas.microsoft.com/office/powerpoint/2010/main" val="314303631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8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03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90324" y="1813717"/>
            <a:ext cx="10800000" cy="3960000"/>
          </a:xfrm>
        </p:spPr>
        <p:txBody>
          <a:bodyPr/>
          <a:lstStyle>
            <a:lvl1pPr>
              <a:lnSpc>
                <a:spcPct val="130000"/>
              </a:lnSpc>
              <a:defRPr sz="1400">
                <a:solidFill>
                  <a:schemeClr val="tx1"/>
                </a:solidFill>
              </a:defRPr>
            </a:lvl1pPr>
            <a:lvl2pPr marL="0" indent="179388">
              <a:lnSpc>
                <a:spcPct val="130000"/>
              </a:lnSpc>
              <a:buClr>
                <a:schemeClr val="tx1"/>
              </a:buClr>
              <a:defRPr sz="1400"/>
            </a:lvl2pPr>
            <a:lvl3pPr marL="216000" indent="109538">
              <a:lnSpc>
                <a:spcPct val="130000"/>
              </a:lnSpc>
              <a:spcBef>
                <a:spcPts val="300"/>
              </a:spcBef>
              <a:defRPr sz="1400">
                <a:solidFill>
                  <a:schemeClr val="tx1"/>
                </a:solidFill>
              </a:defRPr>
            </a:lvl3pPr>
            <a:lvl4pPr marL="360000" indent="126000">
              <a:lnSpc>
                <a:spcPct val="130000"/>
              </a:lnSpc>
              <a:spcBef>
                <a:spcPts val="300"/>
              </a:spcBef>
              <a:defRPr sz="1400">
                <a:solidFill>
                  <a:schemeClr val="tx1"/>
                </a:solidFill>
              </a:defRPr>
            </a:lvl4pPr>
            <a:lvl5pPr marL="360000" indent="0">
              <a:lnSpc>
                <a:spcPct val="130000"/>
              </a:lnSpc>
              <a:spcBef>
                <a:spcPts val="300"/>
              </a:spcBef>
              <a:defRPr sz="1400">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7669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hoto + 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03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6765131" y="1814400"/>
            <a:ext cx="4625193"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12" name="Espace réservé pour une image  2">
            <a:extLst>
              <a:ext uri="{FF2B5EF4-FFF2-40B4-BE49-F238E27FC236}">
                <a16:creationId xmlns:a16="http://schemas.microsoft.com/office/drawing/2014/main" id="{9244C946-C589-4599-A34B-208F47A016BA}"/>
              </a:ext>
            </a:extLst>
          </p:cNvPr>
          <p:cNvSpPr>
            <a:spLocks noGrp="1"/>
          </p:cNvSpPr>
          <p:nvPr>
            <p:ph type="pic" idx="14"/>
          </p:nvPr>
        </p:nvSpPr>
        <p:spPr>
          <a:xfrm>
            <a:off x="684000" y="1938338"/>
            <a:ext cx="5952544" cy="4226400"/>
          </a:xfrm>
          <a:solidFill>
            <a:schemeClr val="accent1">
              <a:lumMod val="20000"/>
              <a:lumOff val="80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503612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e + photo ">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14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90324" y="1814400"/>
            <a:ext cx="4625193"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12" name="Espace réservé pour une image  2">
            <a:extLst>
              <a:ext uri="{FF2B5EF4-FFF2-40B4-BE49-F238E27FC236}">
                <a16:creationId xmlns:a16="http://schemas.microsoft.com/office/drawing/2014/main" id="{9244C946-C589-4599-A34B-208F47A016BA}"/>
              </a:ext>
            </a:extLst>
          </p:cNvPr>
          <p:cNvSpPr>
            <a:spLocks noGrp="1"/>
          </p:cNvSpPr>
          <p:nvPr>
            <p:ph type="pic" idx="14"/>
          </p:nvPr>
        </p:nvSpPr>
        <p:spPr>
          <a:xfrm>
            <a:off x="5750719" y="1911943"/>
            <a:ext cx="5760000" cy="4252795"/>
          </a:xfrm>
          <a:solidFill>
            <a:schemeClr val="accent1">
              <a:lumMod val="20000"/>
              <a:lumOff val="80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679962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e + graphiqu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14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90324" y="1814400"/>
            <a:ext cx="6840000"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4" name="Espace réservé du graphique 3">
            <a:extLst>
              <a:ext uri="{FF2B5EF4-FFF2-40B4-BE49-F238E27FC236}">
                <a16:creationId xmlns:a16="http://schemas.microsoft.com/office/drawing/2014/main" id="{624FC36B-7B77-472F-B353-E017AF192473}"/>
              </a:ext>
            </a:extLst>
          </p:cNvPr>
          <p:cNvSpPr>
            <a:spLocks noGrp="1"/>
          </p:cNvSpPr>
          <p:nvPr>
            <p:ph type="chart" sz="quarter" idx="14"/>
          </p:nvPr>
        </p:nvSpPr>
        <p:spPr>
          <a:xfrm>
            <a:off x="7719373" y="1814400"/>
            <a:ext cx="3780000" cy="3959225"/>
          </a:xfrm>
          <a:solidFill>
            <a:schemeClr val="accent1">
              <a:lumMod val="20000"/>
              <a:lumOff val="80000"/>
            </a:schemeClr>
          </a:solidFill>
        </p:spPr>
        <p:txBody>
          <a:bodyPr/>
          <a:lstStyle/>
          <a:p>
            <a:r>
              <a:rPr lang="fr-FR"/>
              <a:t>Cliquez sur l'icône pour ajouter un graphique</a:t>
            </a:r>
          </a:p>
        </p:txBody>
      </p:sp>
    </p:spTree>
    <p:extLst>
      <p:ext uri="{BB962C8B-B14F-4D97-AF65-F5344CB8AC3E}">
        <p14:creationId xmlns:p14="http://schemas.microsoft.com/office/powerpoint/2010/main" val="1469534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raphique + 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14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871777" y="1814400"/>
            <a:ext cx="5627596" cy="3960000"/>
          </a:xfrm>
        </p:spPr>
        <p:txBody>
          <a:bodyPr/>
          <a:lstStyle>
            <a:lvl1pPr>
              <a:defRPr sz="1400"/>
            </a:lvl1pPr>
            <a:lvl2pPr>
              <a:buClr>
                <a:schemeClr val="tx2"/>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4" name="Espace réservé du graphique 3">
            <a:extLst>
              <a:ext uri="{FF2B5EF4-FFF2-40B4-BE49-F238E27FC236}">
                <a16:creationId xmlns:a16="http://schemas.microsoft.com/office/drawing/2014/main" id="{624FC36B-7B77-472F-B353-E017AF192473}"/>
              </a:ext>
            </a:extLst>
          </p:cNvPr>
          <p:cNvSpPr>
            <a:spLocks noGrp="1"/>
          </p:cNvSpPr>
          <p:nvPr>
            <p:ph type="chart" sz="quarter" idx="14"/>
          </p:nvPr>
        </p:nvSpPr>
        <p:spPr>
          <a:xfrm>
            <a:off x="590324" y="1814400"/>
            <a:ext cx="4004536" cy="3959225"/>
          </a:xfrm>
          <a:solidFill>
            <a:schemeClr val="accent1">
              <a:lumMod val="20000"/>
              <a:lumOff val="80000"/>
            </a:schemeClr>
          </a:solidFill>
        </p:spPr>
        <p:txBody>
          <a:bodyPr/>
          <a:lstStyle/>
          <a:p>
            <a:r>
              <a:rPr lang="fr-FR"/>
              <a:t>Cliquez sur l'icône pour ajouter un graphique</a:t>
            </a:r>
          </a:p>
        </p:txBody>
      </p:sp>
    </p:spTree>
    <p:extLst>
      <p:ext uri="{BB962C8B-B14F-4D97-AF65-F5344CB8AC3E}">
        <p14:creationId xmlns:p14="http://schemas.microsoft.com/office/powerpoint/2010/main" val="4018377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hoto + légend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03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8573927" y="1938338"/>
            <a:ext cx="2916000" cy="4090649"/>
          </a:xfrm>
        </p:spPr>
        <p:txBody>
          <a:bodyPr anchor="b"/>
          <a:lstStyle>
            <a:lvl1pPr>
              <a:lnSpc>
                <a:spcPct val="135000"/>
              </a:lnSpc>
              <a:defRPr sz="1200" i="1"/>
            </a:lvl1pPr>
            <a:lvl2pPr>
              <a:lnSpc>
                <a:spcPct val="135000"/>
              </a:lnSpc>
              <a:buClr>
                <a:schemeClr val="tx1"/>
              </a:buClr>
              <a:defRPr sz="1200"/>
            </a:lvl2pPr>
            <a:lvl3pPr>
              <a:lnSpc>
                <a:spcPct val="135000"/>
              </a:lnSpc>
              <a:spcBef>
                <a:spcPts val="300"/>
              </a:spcBef>
              <a:defRPr sz="1200"/>
            </a:lvl3pPr>
            <a:lvl4pPr>
              <a:lnSpc>
                <a:spcPct val="135000"/>
              </a:lnSpc>
              <a:spcBef>
                <a:spcPts val="300"/>
              </a:spcBef>
              <a:defRPr sz="1200"/>
            </a:lvl4pPr>
            <a:lvl5pPr>
              <a:lnSpc>
                <a:spcPct val="135000"/>
              </a:lnSpc>
              <a:spcBef>
                <a:spcPts val="300"/>
              </a:spcBef>
              <a:defRPr sz="1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12" name="Espace réservé pour une image  2">
            <a:extLst>
              <a:ext uri="{FF2B5EF4-FFF2-40B4-BE49-F238E27FC236}">
                <a16:creationId xmlns:a16="http://schemas.microsoft.com/office/drawing/2014/main" id="{9244C946-C589-4599-A34B-208F47A016BA}"/>
              </a:ext>
            </a:extLst>
          </p:cNvPr>
          <p:cNvSpPr>
            <a:spLocks noGrp="1"/>
          </p:cNvSpPr>
          <p:nvPr>
            <p:ph type="pic" idx="14"/>
          </p:nvPr>
        </p:nvSpPr>
        <p:spPr>
          <a:xfrm>
            <a:off x="684000" y="1938338"/>
            <a:ext cx="7758000" cy="4226400"/>
          </a:xfrm>
          <a:solidFill>
            <a:schemeClr val="accent1">
              <a:lumMod val="20000"/>
              <a:lumOff val="80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3576741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hoto">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AF3649C-A6A2-4932-971F-273CC2D59810}"/>
              </a:ext>
            </a:extLst>
          </p:cNvPr>
          <p:cNvSpPr>
            <a:spLocks noGrp="1"/>
          </p:cNvSpPr>
          <p:nvPr>
            <p:ph type="dt" sz="half" idx="10"/>
          </p:nvPr>
        </p:nvSpPr>
        <p:spPr/>
        <p:txBody>
          <a:bodyPr/>
          <a:lstStyle/>
          <a:p>
            <a:fld id="{6576D5AA-C194-4DA8-AC2C-0E4B91EC4C9A}" type="datetime1">
              <a:rPr lang="fr-FR" smtClean="0"/>
              <a:t>07/05/2025</a:t>
            </a:fld>
            <a:endParaRPr lang="fr-FR"/>
          </a:p>
        </p:txBody>
      </p:sp>
      <p:sp>
        <p:nvSpPr>
          <p:cNvPr id="3" name="Espace réservé du pied de page 2">
            <a:extLst>
              <a:ext uri="{FF2B5EF4-FFF2-40B4-BE49-F238E27FC236}">
                <a16:creationId xmlns:a16="http://schemas.microsoft.com/office/drawing/2014/main" id="{E236DDAC-B829-4304-A376-22AAEAADD6A9}"/>
              </a:ext>
            </a:extLst>
          </p:cNvPr>
          <p:cNvSpPr>
            <a:spLocks noGrp="1"/>
          </p:cNvSpPr>
          <p:nvPr>
            <p:ph type="ftr" sz="quarter" idx="11"/>
          </p:nvPr>
        </p:nvSpPr>
        <p:spPr/>
        <p:txBody>
          <a:bodyPr/>
          <a:lstStyle/>
          <a:p>
            <a:r>
              <a:rPr lang="fr-FR"/>
              <a:t>Pied de page de la présentation | Décembre 2018 |</a:t>
            </a:r>
          </a:p>
        </p:txBody>
      </p:sp>
      <p:sp>
        <p:nvSpPr>
          <p:cNvPr id="4" name="Espace réservé du numéro de diapositive 3">
            <a:extLst>
              <a:ext uri="{FF2B5EF4-FFF2-40B4-BE49-F238E27FC236}">
                <a16:creationId xmlns:a16="http://schemas.microsoft.com/office/drawing/2014/main" id="{81E28BE3-7450-424D-94C0-927601716AF2}"/>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7" name="Espace réservé pour une image  2">
            <a:extLst>
              <a:ext uri="{FF2B5EF4-FFF2-40B4-BE49-F238E27FC236}">
                <a16:creationId xmlns:a16="http://schemas.microsoft.com/office/drawing/2014/main" id="{CE97E421-9E9C-4E00-98BD-C089CD74EB4D}"/>
              </a:ext>
            </a:extLst>
          </p:cNvPr>
          <p:cNvSpPr>
            <a:spLocks noGrp="1"/>
          </p:cNvSpPr>
          <p:nvPr>
            <p:ph type="pic" idx="1"/>
          </p:nvPr>
        </p:nvSpPr>
        <p:spPr>
          <a:xfrm>
            <a:off x="684000" y="683999"/>
            <a:ext cx="10825200" cy="5490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707856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Fi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593180" y="3233455"/>
            <a:ext cx="10912419" cy="1800000"/>
          </a:xfrm>
        </p:spPr>
        <p:txBody>
          <a:bodyPr anchor="ctr"/>
          <a:lstStyle>
            <a:lvl1pPr>
              <a:defRPr sz="3500"/>
            </a:lvl1pPr>
          </a:lstStyle>
          <a:p>
            <a:r>
              <a:rPr lang="fr-FR"/>
              <a:t>Modifiez le style du titre</a:t>
            </a:r>
          </a:p>
        </p:txBody>
      </p:sp>
      <p:cxnSp>
        <p:nvCxnSpPr>
          <p:cNvPr id="8" name="Connecteur droit 7">
            <a:extLst>
              <a:ext uri="{FF2B5EF4-FFF2-40B4-BE49-F238E27FC236}">
                <a16:creationId xmlns:a16="http://schemas.microsoft.com/office/drawing/2014/main" id="{3F388440-4500-4C20-AC17-72F465DBE225}"/>
              </a:ext>
            </a:extLst>
          </p:cNvPr>
          <p:cNvCxnSpPr/>
          <p:nvPr/>
        </p:nvCxnSpPr>
        <p:spPr>
          <a:xfrm>
            <a:off x="684000" y="2043904"/>
            <a:ext cx="10821600"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69A56B3-8EAD-4F3A-86F8-7C6D0F3CF6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311823979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0CA2B0-85BC-4059-9C86-5B487B8CFF5F}" type="slidenum">
              <a:rPr lang="nl-NL" smtClean="0"/>
              <a:t>‹#›</a:t>
            </a:fld>
            <a:endParaRPr lang="nl-NL"/>
          </a:p>
        </p:txBody>
      </p:sp>
      <p:sp>
        <p:nvSpPr>
          <p:cNvPr id="6"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8"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10" name="Text Placeholder 9"/>
          <p:cNvSpPr>
            <a:spLocks noGrp="1"/>
          </p:cNvSpPr>
          <p:nvPr>
            <p:ph type="body" sz="quarter" idx="13"/>
          </p:nvPr>
        </p:nvSpPr>
        <p:spPr>
          <a:xfrm>
            <a:off x="2430483" y="1899473"/>
            <a:ext cx="7296612" cy="3361233"/>
          </a:xfrm>
          <a:prstGeom prst="rect">
            <a:avLst/>
          </a:prstGeom>
        </p:spPr>
        <p:txBody>
          <a:bodyPr/>
          <a:lstStyle>
            <a:lvl1pPr marL="0" indent="0" algn="ctr">
              <a:buFontTx/>
              <a:buNone/>
              <a:defRPr>
                <a:solidFill>
                  <a:srgbClr val="F1592A"/>
                </a:solidFill>
              </a:defRPr>
            </a:lvl1pPr>
            <a:lvl2pPr marL="609585" indent="0" algn="ctr">
              <a:buFontTx/>
              <a:buNone/>
              <a:defRPr>
                <a:solidFill>
                  <a:srgbClr val="F1592A"/>
                </a:solidFill>
              </a:defRPr>
            </a:lvl2pPr>
            <a:lvl3pPr marL="1219170" indent="0" algn="ctr">
              <a:buFontTx/>
              <a:buNone/>
              <a:defRPr>
                <a:solidFill>
                  <a:srgbClr val="F1592A"/>
                </a:solidFill>
              </a:defRPr>
            </a:lvl3pPr>
            <a:lvl4pPr marL="1828754" indent="0" algn="ctr">
              <a:buFontTx/>
              <a:buNone/>
              <a:defRPr>
                <a:solidFill>
                  <a:srgbClr val="F1592A"/>
                </a:solidFill>
              </a:defRPr>
            </a:lvl4pPr>
            <a:lvl5pPr marL="2438339" indent="0" algn="ctr">
              <a:buFontTx/>
              <a:buNone/>
              <a:defRPr>
                <a:solidFill>
                  <a:srgbClr val="F1592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8EAB9CEA-4E7F-E328-0A17-7E65AEFC20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02648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exte + graphique">
    <p:spTree>
      <p:nvGrpSpPr>
        <p:cNvPr id="1" name=""/>
        <p:cNvGrpSpPr/>
        <p:nvPr/>
      </p:nvGrpSpPr>
      <p:grpSpPr>
        <a:xfrm>
          <a:off x="0" y="0"/>
          <a:ext cx="0" cy="0"/>
          <a:chOff x="0" y="0"/>
          <a:chExt cx="0" cy="0"/>
        </a:xfrm>
      </p:grpSpPr>
      <p:pic>
        <p:nvPicPr>
          <p:cNvPr id="18" name="Imag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5" descr="\\mdpuserss1\Users\M\yohan.minet\Outils\LOGO PARIS USAGE DIGITAL\PARIS_LOGO_HORIZONTAL\PARIS_LOGO_HORIZONTAL_NEG\PARIS_LOGO_HORIZONTAL_NEG_RVB_TRANS.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58299" y="6170709"/>
            <a:ext cx="147355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mdpuserss1\Users\M\yohan.minet\Outils\LOGO PARIS USAGE DIGITAL\PARIS_LOGO_HORIZONTAL\PARIS_LOGO_HORIZONTAL_POS\PARIS_LOGO_HORIZONTAL_POS_RVB_TRANS.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40903" y="6153914"/>
            <a:ext cx="1476000" cy="540893"/>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C88255C2-E646-4E97-96AF-D4D591AE2635}" type="datetime1">
              <a:rPr lang="fr-FR" smtClean="0"/>
              <a:t>07/05/2025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pPr/>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841971" y="2058843"/>
            <a:ext cx="6606459"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graphique 3">
            <a:extLst>
              <a:ext uri="{FF2B5EF4-FFF2-40B4-BE49-F238E27FC236}">
                <a16:creationId xmlns:a16="http://schemas.microsoft.com/office/drawing/2014/main" id="{624FC36B-7B77-472F-B353-E017AF192473}"/>
              </a:ext>
            </a:extLst>
          </p:cNvPr>
          <p:cNvSpPr>
            <a:spLocks noGrp="1"/>
          </p:cNvSpPr>
          <p:nvPr>
            <p:ph type="chart" sz="quarter" idx="14"/>
          </p:nvPr>
        </p:nvSpPr>
        <p:spPr>
          <a:xfrm>
            <a:off x="7725600" y="2040741"/>
            <a:ext cx="3780000" cy="3959225"/>
          </a:xfrm>
          <a:solidFill>
            <a:schemeClr val="accent1">
              <a:lumMod val="20000"/>
              <a:lumOff val="80000"/>
            </a:schemeClr>
          </a:solidFill>
        </p:spPr>
        <p:txBody>
          <a:bodyPr/>
          <a:lstStyle/>
          <a:p>
            <a:endParaRPr lang="fr-FR"/>
          </a:p>
        </p:txBody>
      </p:sp>
      <p:sp>
        <p:nvSpPr>
          <p:cNvPr id="19" name="Espace réservé du texte 2">
            <a:extLst>
              <a:ext uri="{FF2B5EF4-FFF2-40B4-BE49-F238E27FC236}">
                <a16:creationId xmlns:a16="http://schemas.microsoft.com/office/drawing/2014/main" id="{31BF3A9F-5739-4B40-A377-C403E92DB704}"/>
              </a:ext>
            </a:extLst>
          </p:cNvPr>
          <p:cNvSpPr>
            <a:spLocks noGrp="1"/>
          </p:cNvSpPr>
          <p:nvPr>
            <p:ph type="body" idx="15" hasCustomPrompt="1"/>
          </p:nvPr>
        </p:nvSpPr>
        <p:spPr>
          <a:xfrm>
            <a:off x="591424" y="992651"/>
            <a:ext cx="10800000" cy="373459"/>
          </a:xfrm>
        </p:spPr>
        <p:txBody>
          <a:bodyPr anchor="b"/>
          <a:lstStyle>
            <a:lvl1pPr marL="0" indent="0">
              <a:buNone/>
              <a:defRPr sz="1600" b="1">
                <a:solidFill>
                  <a:srgbClr val="204D3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sous-titre</a:t>
            </a:r>
          </a:p>
        </p:txBody>
      </p:sp>
      <p:sp>
        <p:nvSpPr>
          <p:cNvPr id="2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85054"/>
            <a:ext cx="10800000" cy="468000"/>
          </a:xfrm>
        </p:spPr>
        <p:txBody>
          <a:bodyPr/>
          <a:lstStyle>
            <a:lvl1pPr>
              <a:defRPr>
                <a:solidFill>
                  <a:srgbClr val="59A571"/>
                </a:solidFill>
              </a:defRPr>
            </a:lvl1pPr>
          </a:lstStyle>
          <a:p>
            <a:r>
              <a:rPr lang="fr-FR"/>
              <a:t>Modifiez le style du titre</a:t>
            </a:r>
          </a:p>
        </p:txBody>
      </p:sp>
    </p:spTree>
    <p:extLst>
      <p:ext uri="{BB962C8B-B14F-4D97-AF65-F5344CB8AC3E}">
        <p14:creationId xmlns:p14="http://schemas.microsoft.com/office/powerpoint/2010/main" val="2488232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exte">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179" y="0"/>
            <a:ext cx="12192000" cy="6858000"/>
          </a:xfrm>
          <a:prstGeom prst="rect">
            <a:avLst/>
          </a:prstGeom>
        </p:spPr>
      </p:pic>
      <p:sp>
        <p:nvSpPr>
          <p:cNvPr id="1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052896" y="6294763"/>
            <a:ext cx="540000" cy="252000"/>
          </a:xfrm>
          <a:prstGeom prst="rect">
            <a:avLst/>
          </a:prstGeom>
        </p:spPr>
        <p:txBody>
          <a:bodyPr vert="horz" lIns="91440" tIns="45720" rIns="91440" bIns="45720" rtlCol="0" anchor="ctr">
            <a:noAutofit/>
          </a:bodyPr>
          <a:lstStyle>
            <a:lvl1pPr algn="r">
              <a:lnSpc>
                <a:spcPct val="115000"/>
              </a:lnSpc>
              <a:defRPr sz="1000" b="1">
                <a:solidFill>
                  <a:schemeClr val="tx1"/>
                </a:solidFill>
              </a:defRPr>
            </a:lvl1pPr>
          </a:lstStyle>
          <a:p>
            <a:fld id="{975A587B-5814-4D9B-9598-FE9CB954CB01}" type="slidenum">
              <a:rPr lang="fr-FR" smtClean="0"/>
              <a:pPr/>
              <a:t>‹#›</a:t>
            </a:fld>
            <a:endParaRPr lang="fr-FR"/>
          </a:p>
        </p:txBody>
      </p:sp>
      <p:sp>
        <p:nvSpPr>
          <p:cNvPr id="5" name="Espace réservé du texte 2">
            <a:extLst>
              <a:ext uri="{FF2B5EF4-FFF2-40B4-BE49-F238E27FC236}">
                <a16:creationId xmlns:a16="http://schemas.microsoft.com/office/drawing/2014/main" id="{33116353-A2DB-400D-836D-10B770C82C62}"/>
              </a:ext>
            </a:extLst>
          </p:cNvPr>
          <p:cNvSpPr>
            <a:spLocks noGrp="1"/>
          </p:cNvSpPr>
          <p:nvPr>
            <p:ph idx="1"/>
          </p:nvPr>
        </p:nvSpPr>
        <p:spPr>
          <a:xfrm>
            <a:off x="878186" y="1814400"/>
            <a:ext cx="10375271" cy="39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Picture 5" descr="\\mdpuserss1\Users\M\yohan.minet\Outils\LOGO PARIS USAGE DIGITAL\PARIS_LOGO_HORIZONTAL\PARIS_LOGO_HORIZONTAL_NEG\PARIS_LOGO_HORIZONTAL_NEG_RVB_TRANS.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58299" y="6170709"/>
            <a:ext cx="147355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dpuserss1\Users\M\yohan.minet\Outils\LOGO PARIS USAGE DIGITAL\PARIS_LOGO_HORIZONTAL\PARIS_LOGO_HORIZONTAL_POS\PARIS_LOGO_HORIZONTAL_POS_RVB_TRANS.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40903" y="6153914"/>
            <a:ext cx="1476000" cy="540893"/>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texte 2">
            <a:extLst>
              <a:ext uri="{FF2B5EF4-FFF2-40B4-BE49-F238E27FC236}">
                <a16:creationId xmlns:a16="http://schemas.microsoft.com/office/drawing/2014/main" id="{31BF3A9F-5739-4B40-A377-C403E92DB704}"/>
              </a:ext>
            </a:extLst>
          </p:cNvPr>
          <p:cNvSpPr>
            <a:spLocks noGrp="1"/>
          </p:cNvSpPr>
          <p:nvPr>
            <p:ph type="body" idx="10" hasCustomPrompt="1"/>
          </p:nvPr>
        </p:nvSpPr>
        <p:spPr>
          <a:xfrm>
            <a:off x="591424" y="992651"/>
            <a:ext cx="10800000" cy="373459"/>
          </a:xfrm>
        </p:spPr>
        <p:txBody>
          <a:bodyPr anchor="b"/>
          <a:lstStyle>
            <a:lvl1pPr marL="0" indent="0">
              <a:buNone/>
              <a:defRPr sz="1600" b="1">
                <a:solidFill>
                  <a:srgbClr val="204D3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sous-titre</a:t>
            </a:r>
          </a:p>
        </p:txBody>
      </p:sp>
      <p:sp>
        <p:nvSpPr>
          <p:cNvPr id="15" name="Titre 9">
            <a:extLst>
              <a:ext uri="{FF2B5EF4-FFF2-40B4-BE49-F238E27FC236}">
                <a16:creationId xmlns:a16="http://schemas.microsoft.com/office/drawing/2014/main" id="{6F48ADC4-A9D9-4DF3-8EBA-2466D4BD9B4D}"/>
              </a:ext>
            </a:extLst>
          </p:cNvPr>
          <p:cNvSpPr>
            <a:spLocks noGrp="1"/>
          </p:cNvSpPr>
          <p:nvPr>
            <p:ph type="title"/>
          </p:nvPr>
        </p:nvSpPr>
        <p:spPr>
          <a:xfrm>
            <a:off x="590324" y="585054"/>
            <a:ext cx="10800000" cy="468000"/>
          </a:xfrm>
        </p:spPr>
        <p:txBody>
          <a:bodyPr/>
          <a:lstStyle>
            <a:lvl1pPr>
              <a:defRPr>
                <a:solidFill>
                  <a:srgbClr val="59A571"/>
                </a:solidFill>
              </a:defRPr>
            </a:lvl1pPr>
          </a:lstStyle>
          <a:p>
            <a:r>
              <a:rPr lang="fr-FR"/>
              <a:t>Modifiez le style du titre</a:t>
            </a:r>
          </a:p>
        </p:txBody>
      </p:sp>
    </p:spTree>
    <p:extLst>
      <p:ext uri="{BB962C8B-B14F-4D97-AF65-F5344CB8AC3E}">
        <p14:creationId xmlns:p14="http://schemas.microsoft.com/office/powerpoint/2010/main" val="1186503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593280" y="3233520"/>
            <a:ext cx="10910520" cy="1798200"/>
          </a:xfrm>
          <a:prstGeom prst="rect">
            <a:avLst/>
          </a:prstGeom>
        </p:spPr>
        <p:txBody>
          <a:bodyPr lIns="0" tIns="0" rIns="0" bIns="0" anchor="ctr">
            <a:noAutofit/>
          </a:bodyPr>
          <a:lstStyle/>
          <a:p>
            <a:endParaRPr lang="fr-FR" sz="1800" b="0" strike="noStrike" spc="-1">
              <a:solidFill>
                <a:srgbClr val="000000"/>
              </a:solidFill>
              <a:latin typeface="Arial"/>
            </a:endParaRPr>
          </a:p>
        </p:txBody>
      </p:sp>
      <p:sp>
        <p:nvSpPr>
          <p:cNvPr id="12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1947492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EFA1-B6DC-D2C9-3359-DA34CF9AF9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DE8756-AAC1-32A0-CB7C-C06BF228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1BBBEA-7A69-20F5-4730-7C8A8FFB4806}"/>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5" name="Footer Placeholder 4">
            <a:extLst>
              <a:ext uri="{FF2B5EF4-FFF2-40B4-BE49-F238E27FC236}">
                <a16:creationId xmlns:a16="http://schemas.microsoft.com/office/drawing/2014/main" id="{03496677-56BC-8B73-7F43-E87A85D7FD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D46C3E-90FF-E7B9-29B6-E5E7FB9AB79E}"/>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3269849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A21D-BF1D-9FE3-FF82-B0DB043449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61D479-BB8B-EF52-5920-0C0052D7B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A83DF-43B0-1A9C-02AF-ECDF7B37A775}"/>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5" name="Footer Placeholder 4">
            <a:extLst>
              <a:ext uri="{FF2B5EF4-FFF2-40B4-BE49-F238E27FC236}">
                <a16:creationId xmlns:a16="http://schemas.microsoft.com/office/drawing/2014/main" id="{AA9C2DEA-832D-AF61-4298-29AA2BA648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736792-A9A6-A01B-8908-248F43F04029}"/>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1928126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0F235-740F-C787-F0FB-809BD4791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BDC331-8E85-F026-5AFC-924B87A6A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6F816-B1B6-1605-AC2E-7493ADC6F6AA}"/>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5" name="Footer Placeholder 4">
            <a:extLst>
              <a:ext uri="{FF2B5EF4-FFF2-40B4-BE49-F238E27FC236}">
                <a16:creationId xmlns:a16="http://schemas.microsoft.com/office/drawing/2014/main" id="{DDB325DA-0741-359C-9E85-1F59E979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A8C6E9-46E6-7C0B-6AB0-4606A7159FC7}"/>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3220695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5E43-B69F-3111-B74A-1A8134A4CB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1712B6-AFBF-6969-AC03-E3E578B2C3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A3EE8D-BDF1-9FBF-8826-6E74AE6BF6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F1563B-0028-7325-11FC-7DBB0B0DE280}"/>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6" name="Footer Placeholder 5">
            <a:extLst>
              <a:ext uri="{FF2B5EF4-FFF2-40B4-BE49-F238E27FC236}">
                <a16:creationId xmlns:a16="http://schemas.microsoft.com/office/drawing/2014/main" id="{A511153C-83A6-5553-44EA-9042110722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0B89F4-D034-12D8-78E7-3BCD5745970D}"/>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3734731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6621-2D56-6421-3D82-F1C1F49A52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F41B00-07C3-ED84-BDC2-D97AAFDEE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21FE4-6A8B-31D6-8EA2-10D1607295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B02D35-A41A-EB07-12C3-C6E2F21B26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279348-15E9-82D4-E654-EA63B32BE1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C7E202-1B88-CE17-8ABB-A4E3171E213C}"/>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8" name="Footer Placeholder 7">
            <a:extLst>
              <a:ext uri="{FF2B5EF4-FFF2-40B4-BE49-F238E27FC236}">
                <a16:creationId xmlns:a16="http://schemas.microsoft.com/office/drawing/2014/main" id="{7259CAA7-84F4-04E1-EE97-F97C73D1D0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9D6511-2700-F4F5-FEFE-8EC1F7ABDAA4}"/>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553893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757C-20A5-C8D2-51EA-505447920E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96C8FE-DCE8-BC0B-82BB-935317123589}"/>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4" name="Footer Placeholder 3">
            <a:extLst>
              <a:ext uri="{FF2B5EF4-FFF2-40B4-BE49-F238E27FC236}">
                <a16:creationId xmlns:a16="http://schemas.microsoft.com/office/drawing/2014/main" id="{1E9CC4DA-AED5-816C-B165-C1081FF434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0FE326-F5D0-234A-EC81-4631B085159E}"/>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2288544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14CF5-23AD-2D56-6D67-30338A4080E7}"/>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3" name="Footer Placeholder 2">
            <a:extLst>
              <a:ext uri="{FF2B5EF4-FFF2-40B4-BE49-F238E27FC236}">
                <a16:creationId xmlns:a16="http://schemas.microsoft.com/office/drawing/2014/main" id="{357FD77E-03CE-23BF-88A2-36CF47AA91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FBAE0A-12A3-8865-634F-1942E27C9020}"/>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420099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Title 1"/>
          <p:cNvSpPr>
            <a:spLocks noGrp="1"/>
          </p:cNvSpPr>
          <p:nvPr>
            <p:ph type="title"/>
          </p:nvPr>
        </p:nvSpPr>
        <p:spPr>
          <a:xfrm>
            <a:off x="3418914" y="932723"/>
            <a:ext cx="8533737"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21" name="Content Placeholder 2"/>
          <p:cNvSpPr>
            <a:spLocks noGrp="1"/>
          </p:cNvSpPr>
          <p:nvPr>
            <p:ph idx="13"/>
          </p:nvPr>
        </p:nvSpPr>
        <p:spPr>
          <a:xfrm>
            <a:off x="6288466" y="2127550"/>
            <a:ext cx="2784309" cy="3369239"/>
          </a:xfrm>
          <a:prstGeom prst="rect">
            <a:avLst/>
          </a:prstGeom>
        </p:spPr>
        <p:txBody>
          <a:bodyPr>
            <a:noAutofit/>
          </a:bodyPr>
          <a:lstStyle>
            <a:lvl1pPr marL="0" indent="0" algn="ctr">
              <a:buNone/>
              <a:defRPr sz="2667">
                <a:solidFill>
                  <a:srgbClr val="1C7DC3"/>
                </a:solidFill>
              </a:defRPr>
            </a:lvl1pPr>
            <a:lvl2pPr marL="609585" indent="0" algn="ctr">
              <a:buNone/>
              <a:defRPr sz="2667">
                <a:solidFill>
                  <a:srgbClr val="1C7DC3"/>
                </a:solidFill>
              </a:defRPr>
            </a:lvl2pPr>
            <a:lvl3pPr marL="1219170" indent="0" algn="ctr">
              <a:buNone/>
              <a:defRPr sz="2667">
                <a:solidFill>
                  <a:srgbClr val="1C7DC3"/>
                </a:solidFill>
              </a:defRPr>
            </a:lvl3pPr>
            <a:lvl4pPr marL="1828754" indent="0" algn="ctr">
              <a:buNone/>
              <a:defRPr sz="2667">
                <a:solidFill>
                  <a:srgbClr val="1C7DC3"/>
                </a:solidFill>
              </a:defRPr>
            </a:lvl4pPr>
            <a:lvl5pPr marL="2438339" indent="0" algn="ctr">
              <a:buNone/>
              <a:defRPr sz="2667">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6" name="Text Placeholder 23"/>
          <p:cNvSpPr>
            <a:spLocks noGrp="1"/>
          </p:cNvSpPr>
          <p:nvPr>
            <p:ph type="body" sz="quarter" idx="15"/>
          </p:nvPr>
        </p:nvSpPr>
        <p:spPr>
          <a:xfrm>
            <a:off x="3408727"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sp>
        <p:nvSpPr>
          <p:cNvPr id="27" name="Text Placeholder 23"/>
          <p:cNvSpPr>
            <a:spLocks noGrp="1"/>
          </p:cNvSpPr>
          <p:nvPr>
            <p:ph type="body" sz="quarter" idx="16"/>
          </p:nvPr>
        </p:nvSpPr>
        <p:spPr>
          <a:xfrm>
            <a:off x="9264353"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C097ACD-CF35-C99C-9C55-C9FA2B4FB2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03611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F6C0-8396-A8C4-5B7F-DD2BDF1C9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9FCDFB-6BF2-6DCA-5287-9B76CE9AD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4F7DC4-19A4-8DFF-C72B-43462F107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D7BDB-6663-3ED4-23FD-E49167B917BB}"/>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6" name="Footer Placeholder 5">
            <a:extLst>
              <a:ext uri="{FF2B5EF4-FFF2-40B4-BE49-F238E27FC236}">
                <a16:creationId xmlns:a16="http://schemas.microsoft.com/office/drawing/2014/main" id="{D7DC11EC-F6AA-B455-7614-DC9DB4AE28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A3645B-FEAD-EA82-F577-00553583029A}"/>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3185506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51C6-E39A-EB9B-6773-D8BFDA62F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3E1005-E10F-A0C2-16A3-A7A329C38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BA2481-8A21-6D3D-A8C4-603C62EA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2BE48-55E5-09F9-867D-6A7B7EAE5B76}"/>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6" name="Footer Placeholder 5">
            <a:extLst>
              <a:ext uri="{FF2B5EF4-FFF2-40B4-BE49-F238E27FC236}">
                <a16:creationId xmlns:a16="http://schemas.microsoft.com/office/drawing/2014/main" id="{3B9EAF8D-739B-75EA-22EA-087D236CA1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D31274-C3AA-E461-9B7A-14D7111A4E43}"/>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2824199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E1CC-7BDC-A2A3-CADF-ABAAB3D267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6D831F-E0F1-BA22-7BDD-CC673761E0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72108B-A338-A866-CA56-EFDB8D3EA4F2}"/>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5" name="Footer Placeholder 4">
            <a:extLst>
              <a:ext uri="{FF2B5EF4-FFF2-40B4-BE49-F238E27FC236}">
                <a16:creationId xmlns:a16="http://schemas.microsoft.com/office/drawing/2014/main" id="{FE763103-66E1-F8F3-94FF-8CB65E4EBC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0AFC52-CA0C-537F-0B11-48F740B476E3}"/>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3505754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A6D970-082F-3ED5-695A-1C0ABE85A9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4436BA-9DAD-EEC0-331D-A3AF7927F7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1CC8B-67ED-AD65-24E7-BF74EF43C364}"/>
              </a:ext>
            </a:extLst>
          </p:cNvPr>
          <p:cNvSpPr>
            <a:spLocks noGrp="1"/>
          </p:cNvSpPr>
          <p:nvPr>
            <p:ph type="dt" sz="half" idx="10"/>
          </p:nvPr>
        </p:nvSpPr>
        <p:spPr/>
        <p:txBody>
          <a:bodyPr/>
          <a:lstStyle/>
          <a:p>
            <a:fld id="{BC4DE0C4-10AA-4DAD-95FE-685260E75CF5}" type="datetimeFigureOut">
              <a:rPr lang="en-GB" smtClean="0"/>
              <a:t>07/05/2025</a:t>
            </a:fld>
            <a:endParaRPr lang="en-GB"/>
          </a:p>
        </p:txBody>
      </p:sp>
      <p:sp>
        <p:nvSpPr>
          <p:cNvPr id="5" name="Footer Placeholder 4">
            <a:extLst>
              <a:ext uri="{FF2B5EF4-FFF2-40B4-BE49-F238E27FC236}">
                <a16:creationId xmlns:a16="http://schemas.microsoft.com/office/drawing/2014/main" id="{06AA6484-F621-6AF0-B5A0-9707AA2641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126C22-7EE1-4DCE-11B6-E5D45418B139}"/>
              </a:ext>
            </a:extLst>
          </p:cNvPr>
          <p:cNvSpPr>
            <a:spLocks noGrp="1"/>
          </p:cNvSpPr>
          <p:nvPr>
            <p:ph type="sldNum" sz="quarter" idx="12"/>
          </p:nvPr>
        </p:nvSpPr>
        <p:spPr/>
        <p:txBody>
          <a:bodyPr/>
          <a:lstStyle/>
          <a:p>
            <a:fld id="{49CE2A92-31F1-4150-BADA-8E9DBA9E9F37}" type="slidenum">
              <a:rPr lang="en-GB" smtClean="0"/>
              <a:t>‹#›</a:t>
            </a:fld>
            <a:endParaRPr lang="en-GB"/>
          </a:p>
        </p:txBody>
      </p:sp>
    </p:spTree>
    <p:extLst>
      <p:ext uri="{BB962C8B-B14F-4D97-AF65-F5344CB8AC3E}">
        <p14:creationId xmlns:p14="http://schemas.microsoft.com/office/powerpoint/2010/main" val="393176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543605" y="1900768"/>
            <a:ext cx="7008779" cy="3544457"/>
          </a:xfrm>
          <a:prstGeom prst="rect">
            <a:avLst/>
          </a:prstGeom>
        </p:spPr>
        <p:txBody>
          <a:bodyPr/>
          <a:lstStyle>
            <a:lvl1pPr marL="0" indent="0" algn="ctr">
              <a:buNone/>
              <a:defRPr>
                <a:solidFill>
                  <a:srgbClr val="8CC96C"/>
                </a:solidFill>
              </a:defRPr>
            </a:lvl1pPr>
            <a:lvl2pPr marL="609585" indent="0" algn="ctr">
              <a:buNone/>
              <a:defRPr>
                <a:solidFill>
                  <a:srgbClr val="8CC96C"/>
                </a:solidFill>
              </a:defRPr>
            </a:lvl2pPr>
            <a:lvl3pPr marL="1219170" indent="0" algn="ctr">
              <a:buNone/>
              <a:defRPr>
                <a:solidFill>
                  <a:srgbClr val="8CC96C"/>
                </a:solidFill>
              </a:defRPr>
            </a:lvl3pPr>
            <a:lvl4pPr marL="1828754" indent="0" algn="ctr">
              <a:buNone/>
              <a:defRPr>
                <a:solidFill>
                  <a:srgbClr val="8CC96C"/>
                </a:solidFill>
              </a:defRPr>
            </a:lvl4pPr>
            <a:lvl5pPr marL="2438339" indent="0" algn="ctr">
              <a:buNone/>
              <a:defRPr>
                <a:solidFill>
                  <a:srgbClr val="8CC96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8F29F7B-3A85-7F53-F70D-421598063E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72785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736850" y="2084917"/>
            <a:ext cx="6719523" cy="3072275"/>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876D0F8-1082-3E5F-55BC-D04F94DB4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70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7.jpeg"/><Relationship Id="rId4" Type="http://schemas.openxmlformats.org/officeDocument/2006/relationships/slideLayout" Target="../slideLayouts/slideLayout4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4C0CA2B0-85BC-4059-9C86-5B487B8CFF5F}" type="slidenum">
              <a:rPr lang="nl-NL" smtClean="0"/>
              <a:pPr/>
              <a:t>‹#›</a:t>
            </a:fld>
            <a:endParaRPr lang="nl-NL"/>
          </a:p>
        </p:txBody>
      </p:sp>
    </p:spTree>
    <p:extLst>
      <p:ext uri="{BB962C8B-B14F-4D97-AF65-F5344CB8AC3E}">
        <p14:creationId xmlns:p14="http://schemas.microsoft.com/office/powerpoint/2010/main" val="606432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9170" rtl="0" eaLnBrk="1" latinLnBrk="0" hangingPunct="1">
        <a:spcBef>
          <a:spcPct val="0"/>
        </a:spcBef>
        <a:buNone/>
        <a:defRPr sz="5867" b="1" kern="1200">
          <a:solidFill>
            <a:srgbClr val="F34F24"/>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bg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bg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757173" y="616494"/>
            <a:ext cx="8428391" cy="105350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757173" y="1853625"/>
            <a:ext cx="10670758" cy="4261684"/>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757174" y="6432605"/>
            <a:ext cx="1209740" cy="288870"/>
          </a:xfrm>
          <a:prstGeom prst="rect">
            <a:avLst/>
          </a:prstGeom>
        </p:spPr>
        <p:txBody>
          <a:bodyPr vert="horz" lIns="0" tIns="0" rIns="0" bIns="0" rtlCol="0" anchor="ctr" anchorCtr="0">
            <a:noAutofit/>
          </a:bodyPr>
          <a:lstStyle>
            <a:lvl1pPr algn="l">
              <a:defRPr sz="1000">
                <a:solidFill>
                  <a:schemeClr val="tx1"/>
                </a:solidFill>
              </a:defRPr>
            </a:lvl1pPr>
          </a:lstStyle>
          <a:p>
            <a:fld id="{04E92DE8-7986-4919-BE09-14B0AE0A9401}" type="datetime1">
              <a:rPr lang="fi-FI" smtClean="0"/>
              <a:t>7.5.2025</a:t>
            </a:fld>
            <a:endParaRPr lang="fi-FI"/>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1966913"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0993488" y="6432605"/>
            <a:ext cx="868886"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10" name="Kuva 9">
            <a:extLst>
              <a:ext uri="{FF2B5EF4-FFF2-40B4-BE49-F238E27FC236}">
                <a16:creationId xmlns:a16="http://schemas.microsoft.com/office/drawing/2014/main" id="{E34623DF-BFEA-4FB4-84D4-AE62F0672082}"/>
              </a:ext>
              <a:ext uri="{C183D7F6-B498-43B3-948B-1728B52AA6E4}">
                <adec:decorative xmlns:adec="http://schemas.microsoft.com/office/drawing/2017/decorative" val="1"/>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892263" y="351488"/>
            <a:ext cx="951123" cy="486751"/>
          </a:xfrm>
          <a:prstGeom prst="rect">
            <a:avLst/>
          </a:prstGeom>
        </p:spPr>
      </p:pic>
    </p:spTree>
    <p:extLst>
      <p:ext uri="{BB962C8B-B14F-4D97-AF65-F5344CB8AC3E}">
        <p14:creationId xmlns:p14="http://schemas.microsoft.com/office/powerpoint/2010/main" val="23702911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1pPr>
      <a:lvl2pPr marL="62706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2pPr>
      <a:lvl3pPr marL="98583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3pPr>
      <a:lvl4pPr marL="134461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4pPr>
      <a:lvl5pPr marL="17033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8905309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BA114EBE-9190-4FA5-B6C9-1339DD9D096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57225" y="6250782"/>
            <a:ext cx="1302544" cy="372650"/>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90324" y="540541"/>
            <a:ext cx="10800000" cy="46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90550" y="1814400"/>
            <a:ext cx="10800000" cy="39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3699683" y="6371431"/>
            <a:ext cx="1440000" cy="252000"/>
          </a:xfrm>
          <a:prstGeom prst="rect">
            <a:avLst/>
          </a:prstGeom>
        </p:spPr>
        <p:txBody>
          <a:bodyPr vert="horz" lIns="91440" tIns="45720" rIns="91440" bIns="45720" rtlCol="0" anchor="ctr">
            <a:noAutofit/>
          </a:bodyPr>
          <a:lstStyle>
            <a:lvl1pPr algn="l">
              <a:lnSpc>
                <a:spcPct val="115000"/>
              </a:lnSpc>
              <a:defRPr sz="1000" b="0">
                <a:solidFill>
                  <a:schemeClr val="tx1"/>
                </a:solidFill>
              </a:defRPr>
            </a:lvl1pPr>
          </a:lstStyle>
          <a:p>
            <a:fld id="{1CD0CFBF-0871-4F4A-B205-F3B54923FE24}" type="datetimeFigureOut">
              <a:rPr lang="fr-FR" smtClean="0"/>
              <a:t>07/05/2025</a:t>
            </a:fld>
            <a:endParaRPr lang="fr-F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5284800" y="6371431"/>
            <a:ext cx="6120000" cy="252000"/>
          </a:xfrm>
          <a:prstGeom prst="rect">
            <a:avLst/>
          </a:prstGeom>
        </p:spPr>
        <p:txBody>
          <a:bodyPr vert="horz" lIns="91440" tIns="45720" rIns="91440" bIns="45720" rtlCol="0" anchor="ctr">
            <a:noAutofit/>
          </a:bodyPr>
          <a:lstStyle>
            <a:lvl1pPr algn="r">
              <a:lnSpc>
                <a:spcPct val="115000"/>
              </a:lnSpc>
              <a:defRPr sz="1000" b="0">
                <a:solidFill>
                  <a:schemeClr val="tx1"/>
                </a:solidFill>
              </a:defRPr>
            </a:lvl1pPr>
          </a:lstStyle>
          <a:p>
            <a:endParaRPr lang="fr-F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052896" y="6371431"/>
            <a:ext cx="540000" cy="252000"/>
          </a:xfrm>
          <a:prstGeom prst="rect">
            <a:avLst/>
          </a:prstGeom>
        </p:spPr>
        <p:txBody>
          <a:bodyPr vert="horz" lIns="91440" tIns="45720" rIns="91440" bIns="45720" rtlCol="0" anchor="ctr">
            <a:noAutofit/>
          </a:bodyPr>
          <a:lstStyle>
            <a:lvl1pPr algn="r">
              <a:lnSpc>
                <a:spcPct val="115000"/>
              </a:lnSpc>
              <a:defRPr sz="1000" b="1">
                <a:solidFill>
                  <a:schemeClr val="tx1"/>
                </a:solidFill>
              </a:defRPr>
            </a:lvl1pPr>
          </a:lstStyle>
          <a:p>
            <a:fld id="{D77ED290-2126-4DAE-ABD0-C113D2828939}" type="slidenum">
              <a:rPr lang="fr-FR" smtClean="0"/>
              <a:t>‹#›</a:t>
            </a:fld>
            <a:endParaRPr lang="fr-FR"/>
          </a:p>
        </p:txBody>
      </p:sp>
      <p:cxnSp>
        <p:nvCxnSpPr>
          <p:cNvPr id="9" name="Connecteur droit 8">
            <a:extLst>
              <a:ext uri="{FF2B5EF4-FFF2-40B4-BE49-F238E27FC236}">
                <a16:creationId xmlns:a16="http://schemas.microsoft.com/office/drawing/2014/main" id="{FD2BF32D-BDA1-4090-A758-37FE33B63A63}"/>
              </a:ext>
            </a:extLst>
          </p:cNvPr>
          <p:cNvCxnSpPr/>
          <p:nvPr/>
        </p:nvCxnSpPr>
        <p:spPr>
          <a:xfrm>
            <a:off x="684000" y="6169816"/>
            <a:ext cx="10821600" cy="0"/>
          </a:xfrm>
          <a:prstGeom prst="line">
            <a:avLst/>
          </a:prstGeom>
          <a:ln w="825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9839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l" defTabSz="914400" rtl="0" eaLnBrk="1" latinLnBrk="0" hangingPunct="1">
        <a:lnSpc>
          <a:spcPct val="115000"/>
        </a:lnSpc>
        <a:spcBef>
          <a:spcPct val="0"/>
        </a:spcBef>
        <a:buNone/>
        <a:defRPr sz="2200" b="1" kern="1200">
          <a:solidFill>
            <a:schemeClr val="tx1"/>
          </a:solidFill>
          <a:latin typeface="+mj-lt"/>
          <a:ea typeface="+mj-ea"/>
          <a:cs typeface="+mj-cs"/>
        </a:defRPr>
      </a:lvl1pPr>
    </p:titleStyle>
    <p:body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30000"/>
        </a:lnSpc>
        <a:spcBef>
          <a:spcPts val="2400"/>
        </a:spcBef>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A32810D-9C38-450F-B140-82ECD0650B8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57225" y="6250782"/>
            <a:ext cx="1302544" cy="372650"/>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90324" y="540541"/>
            <a:ext cx="10800000" cy="46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90550" y="1814400"/>
            <a:ext cx="10800000" cy="39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3699683" y="6371431"/>
            <a:ext cx="1440000" cy="252000"/>
          </a:xfrm>
          <a:prstGeom prst="rect">
            <a:avLst/>
          </a:prstGeom>
        </p:spPr>
        <p:txBody>
          <a:bodyPr vert="horz" lIns="91440" tIns="45720" rIns="91440" bIns="45720" rtlCol="0" anchor="ctr">
            <a:noAutofit/>
          </a:bodyPr>
          <a:lstStyle>
            <a:lvl1pPr algn="l">
              <a:lnSpc>
                <a:spcPct val="115000"/>
              </a:lnSpc>
              <a:defRPr sz="1000" b="0">
                <a:solidFill>
                  <a:schemeClr val="tx1"/>
                </a:solidFill>
              </a:defRPr>
            </a:lvl1pPr>
          </a:lstStyle>
          <a:p>
            <a:fld id="{23F40A34-7E66-495A-9E06-3B17F2BD1020}" type="datetime1">
              <a:rPr lang="fr-FR" smtClean="0"/>
              <a:pPr/>
              <a:t>07/05/2025</a:t>
            </a:fld>
            <a:endParaRPr lang="fr-F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5284800" y="6371431"/>
            <a:ext cx="6120000" cy="252000"/>
          </a:xfrm>
          <a:prstGeom prst="rect">
            <a:avLst/>
          </a:prstGeom>
        </p:spPr>
        <p:txBody>
          <a:bodyPr vert="horz" lIns="91440" tIns="45720" rIns="91440" bIns="45720" rtlCol="0" anchor="ctr">
            <a:noAutofit/>
          </a:bodyPr>
          <a:lstStyle>
            <a:lvl1pPr algn="r">
              <a:lnSpc>
                <a:spcPct val="115000"/>
              </a:lnSpc>
              <a:defRPr sz="1000" b="0">
                <a:solidFill>
                  <a:schemeClr val="tx1"/>
                </a:solidFill>
              </a:defRPr>
            </a:lvl1pPr>
          </a:lstStyle>
          <a:p>
            <a:r>
              <a:rPr lang="fr-FR"/>
              <a:t>Pied de page de la présentation | Décembre 2018 |</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052896" y="6371431"/>
            <a:ext cx="540000" cy="252000"/>
          </a:xfrm>
          <a:prstGeom prst="rect">
            <a:avLst/>
          </a:prstGeom>
        </p:spPr>
        <p:txBody>
          <a:bodyPr vert="horz" lIns="91440" tIns="45720" rIns="91440" bIns="45720" rtlCol="0" anchor="ctr">
            <a:noAutofit/>
          </a:bodyPr>
          <a:lstStyle>
            <a:lvl1pPr algn="r">
              <a:lnSpc>
                <a:spcPct val="115000"/>
              </a:lnSpc>
              <a:defRPr sz="1000" b="1">
                <a:solidFill>
                  <a:schemeClr val="tx1"/>
                </a:solidFill>
              </a:defRPr>
            </a:lvl1pPr>
          </a:lstStyle>
          <a:p>
            <a:fld id="{975A587B-5814-4D9B-9598-FE9CB954CB01}" type="slidenum">
              <a:rPr lang="fr-FR" smtClean="0"/>
              <a:pPr/>
              <a:t>‹#›</a:t>
            </a:fld>
            <a:endParaRPr lang="fr-FR"/>
          </a:p>
        </p:txBody>
      </p:sp>
      <p:cxnSp>
        <p:nvCxnSpPr>
          <p:cNvPr id="9" name="Connecteur droit 8">
            <a:extLst>
              <a:ext uri="{FF2B5EF4-FFF2-40B4-BE49-F238E27FC236}">
                <a16:creationId xmlns:a16="http://schemas.microsoft.com/office/drawing/2014/main" id="{FD2BF32D-BDA1-4090-A758-37FE33B63A63}"/>
              </a:ext>
            </a:extLst>
          </p:cNvPr>
          <p:cNvCxnSpPr/>
          <p:nvPr/>
        </p:nvCxnSpPr>
        <p:spPr>
          <a:xfrm>
            <a:off x="684000" y="6169816"/>
            <a:ext cx="10821600" cy="0"/>
          </a:xfrm>
          <a:prstGeom prst="line">
            <a:avLst/>
          </a:prstGeom>
          <a:ln w="825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92454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dt="0"/>
  <p:txStyles>
    <p:titleStyle>
      <a:lvl1pPr algn="l" defTabSz="914400" rtl="0" eaLnBrk="1" latinLnBrk="0" hangingPunct="1">
        <a:lnSpc>
          <a:spcPct val="115000"/>
        </a:lnSpc>
        <a:spcBef>
          <a:spcPct val="0"/>
        </a:spcBef>
        <a:buNone/>
        <a:defRPr sz="2200" b="1" kern="1200">
          <a:solidFill>
            <a:schemeClr val="tx1"/>
          </a:solidFill>
          <a:latin typeface="+mj-lt"/>
          <a:ea typeface="+mj-ea"/>
          <a:cs typeface="+mj-cs"/>
        </a:defRPr>
      </a:lvl1pPr>
    </p:titleStyle>
    <p:body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D32A4-D334-0003-6416-F6C855F10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2726C2-318F-B75A-D9A6-EBE82ADFB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7BA9E2-324D-9759-97B8-95FF117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DE0C4-10AA-4DAD-95FE-685260E75CF5}" type="datetimeFigureOut">
              <a:rPr lang="en-GB" smtClean="0"/>
              <a:t>07/05/2025</a:t>
            </a:fld>
            <a:endParaRPr lang="en-GB"/>
          </a:p>
        </p:txBody>
      </p:sp>
      <p:sp>
        <p:nvSpPr>
          <p:cNvPr id="5" name="Footer Placeholder 4">
            <a:extLst>
              <a:ext uri="{FF2B5EF4-FFF2-40B4-BE49-F238E27FC236}">
                <a16:creationId xmlns:a16="http://schemas.microsoft.com/office/drawing/2014/main" id="{CA9A8D1B-D633-9CF9-355E-55F29AE53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8CDC94-BE7B-A92B-05AA-3EB2409100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E2A92-31F1-4150-BADA-8E9DBA9E9F37}" type="slidenum">
              <a:rPr lang="en-GB" smtClean="0"/>
              <a:t>‹#›</a:t>
            </a:fld>
            <a:endParaRPr lang="en-GB"/>
          </a:p>
        </p:txBody>
      </p:sp>
    </p:spTree>
    <p:extLst>
      <p:ext uri="{BB962C8B-B14F-4D97-AF65-F5344CB8AC3E}">
        <p14:creationId xmlns:p14="http://schemas.microsoft.com/office/powerpoint/2010/main" val="34228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4.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4.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4.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hyperlink" Target="https://www.local.gov.uk/pas/environment/biodiversity-net-gain-bng-local-planning-authorities/pas-biodiversity-net-gain-bng" TargetMode="External"/><Relationship Id="rId2" Type="http://schemas.openxmlformats.org/officeDocument/2006/relationships/notesSlide" Target="../notesSlides/notesSlide25.xml"/><Relationship Id="rId1" Type="http://schemas.openxmlformats.org/officeDocument/2006/relationships/slideLayout" Target="../slideLayouts/slideLayout64.xml"/><Relationship Id="rId4" Type="http://schemas.openxmlformats.org/officeDocument/2006/relationships/hyperlink" Target="https://services.bristol.gov.uk/files/documents/9094-bristol-city-council-biodiversity-net-gain-practice-note/fil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Sarah.hawes@bristol.gov.uk" TargetMode="External"/><Relationship Id="rId2" Type="http://schemas.openxmlformats.org/officeDocument/2006/relationships/notesSlide" Target="../notesSlides/notesSlide26.xml"/><Relationship Id="rId1" Type="http://schemas.openxmlformats.org/officeDocument/2006/relationships/slideLayout" Target="../slideLayouts/slideLayout64.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60.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1.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61.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6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61.xml"/><Relationship Id="rId6" Type="http://schemas.openxmlformats.org/officeDocument/2006/relationships/image" Target="../media/image50.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0.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6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hyperlink" Target="https://www.coachcopro.com/pdfs/31/vegetalisons-parispdf-3b.pdf" TargetMode="External"/><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60.xml"/><Relationship Id="rId6" Type="http://schemas.openxmlformats.org/officeDocument/2006/relationships/hyperlink" Target="https://www.paris.fr/pages/la-vegetalisation-du-bati-21439"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60.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60.xml"/><Relationship Id="rId5" Type="http://schemas.openxmlformats.org/officeDocument/2006/relationships/image" Target="../media/image50.png"/><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60.xml"/><Relationship Id="rId6" Type="http://schemas.openxmlformats.org/officeDocument/2006/relationships/comments" Target="../comments/comment1.xml"/><Relationship Id="rId5" Type="http://schemas.openxmlformats.org/officeDocument/2006/relationships/image" Target="../media/image50.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6.xml"/><Relationship Id="rId1" Type="http://schemas.openxmlformats.org/officeDocument/2006/relationships/slideLayout" Target="../slideLayouts/slideLayout60.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8" Type="http://schemas.openxmlformats.org/officeDocument/2006/relationships/hyperlink" Target="https://www.paris.fr/pages/la-renovation-des-logements-sociaux-un-enjeu-social-et-environnemental-pour-paris-26116" TargetMode="External"/><Relationship Id="rId13" Type="http://schemas.openxmlformats.org/officeDocument/2006/relationships/image" Target="../media/image50.png"/><Relationship Id="rId3" Type="http://schemas.openxmlformats.org/officeDocument/2006/relationships/hyperlink" Target="https://www.paris.fr/pages/le-plan-local-d-urbanisme-plu-2329" TargetMode="External"/><Relationship Id="rId7" Type="http://schemas.openxmlformats.org/officeDocument/2006/relationships/hyperlink" Target="https://www.paris.fr/pages/biodivscore-l-outil-qui-fait-rimer-construction-et-biodiversite-30252" TargetMode="External"/><Relationship Id="rId12" Type="http://schemas.openxmlformats.org/officeDocument/2006/relationships/hyperlink" Target="https://www.planbatimentdurable.developpement-durable.gouv.fr/IMG/pdf/13_3plaquette_biodivercity.pdf" TargetMode="External"/><Relationship Id="rId2" Type="http://schemas.openxmlformats.org/officeDocument/2006/relationships/notesSlide" Target="../notesSlides/notesSlide47.xml"/><Relationship Id="rId1" Type="http://schemas.openxmlformats.org/officeDocument/2006/relationships/slideLayout" Target="../slideLayouts/slideLayout52.xml"/><Relationship Id="rId6" Type="http://schemas.openxmlformats.org/officeDocument/2006/relationships/hyperlink" Target="https://cdn.paris.fr/paris/2022/09/07/8bdb613b3fc1e082b409a7a6fa0d28fb.pdf" TargetMode="External"/><Relationship Id="rId11" Type="http://schemas.openxmlformats.org/officeDocument/2006/relationships/hyperlink" Target="https://www.paris.fr/pages/forum-habiter-durable-devenez-incollable-sur-la-renovation-de-votre-immeuble-20581?utm_source=newsletter&amp;utm_medium=email&amp;utm_campaign=s14" TargetMode="External"/><Relationship Id="rId5" Type="http://schemas.openxmlformats.org/officeDocument/2006/relationships/hyperlink" Target="https://cdn.paris.fr/paris/2021/02/01/590db2b821326d13a6b47ddd316e09fa.pdf" TargetMode="External"/><Relationship Id="rId10" Type="http://schemas.openxmlformats.org/officeDocument/2006/relationships/hyperlink" Target="https://www.paris.fr/pages/avec-coproasis-votre-copropriete-se-met-au-vert-et-au-frais-23524" TargetMode="External"/><Relationship Id="rId4" Type="http://schemas.openxmlformats.org/officeDocument/2006/relationships/hyperlink" Target="https://www.paris.fr/pages/la-vegetalisation-du-bati-21439" TargetMode="External"/><Relationship Id="rId9" Type="http://schemas.openxmlformats.org/officeDocument/2006/relationships/hyperlink" Target="https://www.apur.org/sites/default/files/bd_toitures_paris.pdf?token=StB-la8C"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31.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gif"/><Relationship Id="rId9" Type="http://schemas.openxmlformats.org/officeDocument/2006/relationships/image" Target="../media/image108.svg"/></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36.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6.xml"/><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5.png"/><Relationship Id="rId1" Type="http://schemas.openxmlformats.org/officeDocument/2006/relationships/slideLayout" Target="../slideLayouts/slideLayout3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2.xml"/><Relationship Id="rId5" Type="http://schemas.openxmlformats.org/officeDocument/2006/relationships/image" Target="../media/image132.jpe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3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36.xml"/><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50.xml"/><Relationship Id="rId1" Type="http://schemas.openxmlformats.org/officeDocument/2006/relationships/slideLayout" Target="../slideLayouts/slideLayout36.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36.xml"/><Relationship Id="rId4" Type="http://schemas.openxmlformats.org/officeDocument/2006/relationships/image" Target="../media/image156.jpeg"/></Relationships>
</file>

<file path=ppt/slides/_rels/slide69.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notesSlide" Target="../notesSlides/notesSlide51.xml"/><Relationship Id="rId1" Type="http://schemas.openxmlformats.org/officeDocument/2006/relationships/slideLayout" Target="../slideLayouts/slideLayout32.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7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1.xml"/><Relationship Id="rId5" Type="http://schemas.openxmlformats.org/officeDocument/2006/relationships/image" Target="../media/image172.png"/><Relationship Id="rId4" Type="http://schemas.openxmlformats.org/officeDocument/2006/relationships/image" Target="../media/image171.png"/></Relationships>
</file>

<file path=ppt/slides/_rels/slide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3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9.xml.rels><?xml version="1.0" encoding="UTF-8" standalone="yes"?>
<Relationships xmlns="http://schemas.openxmlformats.org/package/2006/relationships"><Relationship Id="rId8" Type="http://schemas.openxmlformats.org/officeDocument/2006/relationships/image" Target="../media/image186.gif"/><Relationship Id="rId3" Type="http://schemas.openxmlformats.org/officeDocument/2006/relationships/image" Target="../media/image181.tiff"/><Relationship Id="rId7" Type="http://schemas.openxmlformats.org/officeDocument/2006/relationships/image" Target="../media/image185.png"/><Relationship Id="rId2" Type="http://schemas.openxmlformats.org/officeDocument/2006/relationships/image" Target="../media/image180.tiff"/><Relationship Id="rId1" Type="http://schemas.openxmlformats.org/officeDocument/2006/relationships/slideLayout" Target="../slideLayouts/slideLayout42.xml"/><Relationship Id="rId6" Type="http://schemas.openxmlformats.org/officeDocument/2006/relationships/image" Target="../media/image184.png"/><Relationship Id="rId5" Type="http://schemas.openxmlformats.org/officeDocument/2006/relationships/image" Target="../media/image183.gif"/><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hyperlink" Target="http://www.gbcitalia.org/chapter-campania-calabria" TargetMode="External"/><Relationship Id="rId3" Type="http://schemas.openxmlformats.org/officeDocument/2006/relationships/hyperlink" Target="mailto:mattia.leone@unina.it" TargetMode="External"/><Relationship Id="rId7" Type="http://schemas.openxmlformats.org/officeDocument/2006/relationships/image" Target="../media/image103.gif"/><Relationship Id="rId12" Type="http://schemas.openxmlformats.org/officeDocument/2006/relationships/hyperlink" Target="http://www.gbcitalia.org/" TargetMode="External"/><Relationship Id="rId2" Type="http://schemas.openxmlformats.org/officeDocument/2006/relationships/notesSlide" Target="../notesSlides/notesSlide55.xml"/><Relationship Id="rId1" Type="http://schemas.openxmlformats.org/officeDocument/2006/relationships/slideLayout" Target="../slideLayouts/slideLayout32.xml"/><Relationship Id="rId6" Type="http://schemas.openxmlformats.org/officeDocument/2006/relationships/hyperlink" Target="http://www.plinivs.it/" TargetMode="External"/><Relationship Id="rId11" Type="http://schemas.openxmlformats.org/officeDocument/2006/relationships/image" Target="../media/image190.png"/><Relationship Id="rId5" Type="http://schemas.openxmlformats.org/officeDocument/2006/relationships/hyperlink" Target="http://www.diarc.unina.it/" TargetMode="External"/><Relationship Id="rId10" Type="http://schemas.openxmlformats.org/officeDocument/2006/relationships/image" Target="../media/image189.jpeg"/><Relationship Id="rId4" Type="http://schemas.openxmlformats.org/officeDocument/2006/relationships/hyperlink" Target="http://www.uccrn.education/" TargetMode="External"/><Relationship Id="rId9" Type="http://schemas.openxmlformats.org/officeDocument/2006/relationships/image" Target="../media/image18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er with plants on the side&#10;&#10;Description automatically generated with medium confidence">
            <a:extLst>
              <a:ext uri="{FF2B5EF4-FFF2-40B4-BE49-F238E27FC236}">
                <a16:creationId xmlns:a16="http://schemas.microsoft.com/office/drawing/2014/main" id="{BEC2416F-48AC-5532-5377-89B7AC396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7170" y="644692"/>
            <a:ext cx="12429367" cy="8650921"/>
          </a:xfrm>
          <a:prstGeom prst="rect">
            <a:avLst/>
          </a:prstGeom>
        </p:spPr>
      </p:pic>
      <p:pic>
        <p:nvPicPr>
          <p:cNvPr id="13" name="Picture 12">
            <a:extLst>
              <a:ext uri="{FF2B5EF4-FFF2-40B4-BE49-F238E27FC236}">
                <a16:creationId xmlns:a16="http://schemas.microsoft.com/office/drawing/2014/main" id="{DD488D26-6499-F7C8-78B3-79139E1D89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4294967295"/>
          </p:nvPr>
        </p:nvSpPr>
        <p:spPr>
          <a:xfrm>
            <a:off x="7256670" y="4424900"/>
            <a:ext cx="4933849" cy="765653"/>
          </a:xfrm>
          <a:prstGeom prst="rect">
            <a:avLst/>
          </a:prstGeom>
        </p:spPr>
        <p:txBody>
          <a:bodyPr lIns="91440" tIns="45720" rIns="91440" bIns="45720" anchor="t"/>
          <a:lstStyle/>
          <a:p>
            <a:pPr marL="0" indent="0" algn="r">
              <a:spcBef>
                <a:spcPts val="0"/>
              </a:spcBef>
              <a:buNone/>
            </a:pPr>
            <a:r>
              <a:rPr lang="en-US" sz="2400" b="1">
                <a:solidFill>
                  <a:srgbClr val="4B7BBC"/>
                </a:solidFill>
                <a:latin typeface="Ubuntu"/>
                <a:cs typeface="Arial"/>
              </a:rPr>
              <a:t>Webinar #3: </a:t>
            </a:r>
            <a:r>
              <a:rPr lang="en-GB" sz="2400" b="1">
                <a:solidFill>
                  <a:srgbClr val="4B7BBC"/>
                </a:solidFill>
                <a:latin typeface="Ubuntu"/>
                <a:cs typeface="Arial"/>
              </a:rPr>
              <a:t> Building regulations for nature restoration</a:t>
            </a:r>
            <a:endParaRPr lang="en-US" sz="6000" b="1"/>
          </a:p>
        </p:txBody>
      </p:sp>
      <p:sp>
        <p:nvSpPr>
          <p:cNvPr id="4" name="Title 1">
            <a:extLst>
              <a:ext uri="{FF2B5EF4-FFF2-40B4-BE49-F238E27FC236}">
                <a16:creationId xmlns:a16="http://schemas.microsoft.com/office/drawing/2014/main" id="{75FDB215-936C-9F35-305A-6E461B9C3DB4}"/>
              </a:ext>
            </a:extLst>
          </p:cNvPr>
          <p:cNvSpPr txBox="1">
            <a:spLocks/>
          </p:cNvSpPr>
          <p:nvPr/>
        </p:nvSpPr>
        <p:spPr>
          <a:xfrm>
            <a:off x="9518352" y="5603231"/>
            <a:ext cx="2672165" cy="1087463"/>
          </a:xfrm>
          <a:prstGeom prst="rect">
            <a:avLst/>
          </a:prstGeom>
        </p:spPr>
        <p:txBody>
          <a:bodyPr vert="horz" lIns="121920" tIns="60960" rIns="121920" bIns="60960" rtlCol="0" anchor="ctr">
            <a:noAutofit/>
          </a:bodyPr>
          <a:lstStyle>
            <a:lvl1pPr algn="r" defTabSz="914400" rtl="0" eaLnBrk="1" latinLnBrk="0" hangingPunct="1">
              <a:spcBef>
                <a:spcPct val="0"/>
              </a:spcBef>
              <a:buNone/>
              <a:defRPr sz="3600" b="1" kern="1200">
                <a:solidFill>
                  <a:schemeClr val="bg1"/>
                </a:solidFill>
                <a:latin typeface="Ubuntu" panose="020B0504030602030204" pitchFamily="34" charset="0"/>
                <a:ea typeface="+mj-ea"/>
                <a:cs typeface="Arial" panose="020B0604020202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B7BBC"/>
                </a:solidFill>
                <a:effectLst/>
                <a:uLnTx/>
                <a:uFillTx/>
                <a:latin typeface="Ubuntu"/>
                <a:ea typeface="+mj-ea"/>
                <a:cs typeface="Arial"/>
              </a:rPr>
              <a:t>Leon Kapetas</a:t>
            </a:r>
            <a:r>
              <a:rPr kumimoji="0" lang="en-US" sz="1600" b="0" i="0" u="none" strike="noStrike" kern="1200" cap="none" spc="0" normalizeH="0" baseline="0" noProof="0">
                <a:ln>
                  <a:noFill/>
                </a:ln>
                <a:solidFill>
                  <a:srgbClr val="4B7BBC"/>
                </a:solidFill>
                <a:effectLst/>
                <a:uLnTx/>
                <a:uFillTx/>
                <a:latin typeface="Ubuntu"/>
                <a:ea typeface="+mj-ea"/>
                <a:cs typeface="Arial"/>
              </a:rPr>
              <a:t> </a:t>
            </a:r>
            <a:endParaRPr kumimoji="0" lang="nl-NL" sz="1600" b="0" i="0" u="none" strike="noStrike" kern="1200" cap="none" spc="0" normalizeH="0" baseline="0" noProof="0">
              <a:ln>
                <a:noFill/>
              </a:ln>
              <a:solidFill>
                <a:srgbClr val="4B7BBC"/>
              </a:solidFill>
              <a:effectLst/>
              <a:uLnTx/>
              <a:uFillTx/>
              <a:latin typeface="Ubuntu"/>
              <a:ea typeface="+mj-ea"/>
              <a:cs typeface="Arial"/>
            </a:endParaRPr>
          </a:p>
          <a:p>
            <a:pPr marL="0" marR="0" lvl="0" indent="0" algn="r" defTabSz="121917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a:ln>
                  <a:noFill/>
                </a:ln>
                <a:solidFill>
                  <a:srgbClr val="4B7BBC"/>
                </a:solidFill>
                <a:effectLst/>
                <a:uLnTx/>
                <a:uFillTx/>
                <a:latin typeface="Ubuntu"/>
                <a:ea typeface="+mj-ea"/>
                <a:cs typeface="Arial"/>
              </a:rPr>
              <a:t>External Expert EUI</a:t>
            </a:r>
          </a:p>
          <a:p>
            <a:pPr marL="0" marR="0" lvl="0" indent="0" algn="r" defTabSz="1219170" rtl="0" eaLnBrk="1" fontAlgn="auto" latinLnBrk="0" hangingPunct="1">
              <a:lnSpc>
                <a:spcPct val="100000"/>
              </a:lnSpc>
              <a:spcBef>
                <a:spcPct val="0"/>
              </a:spcBef>
              <a:spcAft>
                <a:spcPts val="0"/>
              </a:spcAft>
              <a:buClrTx/>
              <a:buSzTx/>
              <a:buFontTx/>
              <a:buNone/>
              <a:tabLst/>
              <a:defRPr/>
            </a:pPr>
            <a:r>
              <a:rPr lang="en-GB" sz="1600" b="0">
                <a:solidFill>
                  <a:srgbClr val="4B7BBC"/>
                </a:solidFill>
                <a:latin typeface="Ubuntu"/>
                <a:cs typeface="Arial"/>
              </a:rPr>
              <a:t>Resilient Cities Network</a:t>
            </a:r>
            <a:endParaRPr kumimoji="0" lang="nl-NL" sz="1600" b="0" i="0" u="none" strike="noStrike" kern="1200" cap="none" spc="0" normalizeH="0" baseline="0" noProof="0">
              <a:ln>
                <a:noFill/>
              </a:ln>
              <a:solidFill>
                <a:srgbClr val="4B7BBC"/>
              </a:solidFill>
              <a:effectLst/>
              <a:uLnTx/>
              <a:uFillTx/>
              <a:latin typeface="Ubuntu"/>
              <a:ea typeface="+mj-ea"/>
              <a:cs typeface="Arial"/>
            </a:endParaRPr>
          </a:p>
          <a:p>
            <a:pPr marL="0" marR="0" lvl="0" indent="0" algn="r" defTabSz="1219170" rtl="0" eaLnBrk="1" fontAlgn="auto" latinLnBrk="0" hangingPunct="1">
              <a:lnSpc>
                <a:spcPct val="100000"/>
              </a:lnSpc>
              <a:spcBef>
                <a:spcPct val="0"/>
              </a:spcBef>
              <a:spcAft>
                <a:spcPts val="0"/>
              </a:spcAft>
              <a:buClrTx/>
              <a:buSzTx/>
              <a:buFontTx/>
              <a:buNone/>
              <a:tabLst/>
              <a:defRPr/>
            </a:pPr>
            <a:endParaRPr kumimoji="0" lang="nl-NL" sz="1600" b="0" i="0" u="none" strike="noStrike" kern="1200" cap="none" spc="0" normalizeH="0" baseline="0" noProof="0">
              <a:ln>
                <a:noFill/>
              </a:ln>
              <a:solidFill>
                <a:srgbClr val="4B7BBC"/>
              </a:solidFill>
              <a:effectLst/>
              <a:uLnTx/>
              <a:uFillTx/>
              <a:latin typeface="Ubuntu"/>
              <a:ea typeface="+mj-ea"/>
              <a:cs typeface="Arial"/>
            </a:endParaRPr>
          </a:p>
        </p:txBody>
      </p:sp>
      <p:sp>
        <p:nvSpPr>
          <p:cNvPr id="5" name="Title 1">
            <a:extLst>
              <a:ext uri="{FF2B5EF4-FFF2-40B4-BE49-F238E27FC236}">
                <a16:creationId xmlns:a16="http://schemas.microsoft.com/office/drawing/2014/main" id="{AD68CACE-7FB7-623B-A9C1-4ECD2822475C}"/>
              </a:ext>
            </a:extLst>
          </p:cNvPr>
          <p:cNvSpPr txBox="1">
            <a:spLocks/>
          </p:cNvSpPr>
          <p:nvPr/>
        </p:nvSpPr>
        <p:spPr>
          <a:xfrm>
            <a:off x="7208002" y="2358284"/>
            <a:ext cx="4688389" cy="2304256"/>
          </a:xfrm>
          <a:prstGeom prst="rect">
            <a:avLst/>
          </a:prstGeom>
        </p:spPr>
        <p:txBody>
          <a:bodyPr>
            <a:noAutofit/>
          </a:bodyPr>
          <a:lstStyle>
            <a:lvl1pPr algn="ctr" defTabSz="914400" rtl="0" eaLnBrk="1" latinLnBrk="0" hangingPunct="1">
              <a:spcBef>
                <a:spcPct val="0"/>
              </a:spcBef>
              <a:buNone/>
              <a:defRPr sz="4400" b="1" kern="1200">
                <a:solidFill>
                  <a:srgbClr val="F34F24"/>
                </a:solidFill>
                <a:latin typeface="Arial" panose="020B0604020202020204" pitchFamily="34" charset="0"/>
                <a:ea typeface="+mj-ea"/>
                <a:cs typeface="Arial" panose="020B0604020202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GB" sz="4267" b="1" i="0" u="none" strike="noStrike" kern="1200" cap="none" spc="0" normalizeH="0" baseline="0" noProof="0">
                <a:ln>
                  <a:noFill/>
                </a:ln>
                <a:solidFill>
                  <a:srgbClr val="F34F24"/>
                </a:solidFill>
                <a:effectLst/>
                <a:uLnTx/>
                <a:uFillTx/>
                <a:latin typeface="Ubuntu" panose="020B0504030602030204" pitchFamily="34" charset="0"/>
                <a:ea typeface="+mj-ea"/>
                <a:cs typeface="Arial" panose="020B0604020202020204" pitchFamily="34" charset="0"/>
              </a:rPr>
              <a:t>Nature Restoration Law webinar series</a:t>
            </a:r>
          </a:p>
        </p:txBody>
      </p:sp>
    </p:spTree>
    <p:extLst>
      <p:ext uri="{BB962C8B-B14F-4D97-AF65-F5344CB8AC3E}">
        <p14:creationId xmlns:p14="http://schemas.microsoft.com/office/powerpoint/2010/main" val="14285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5D2EA-EF35-17ED-EB30-01E2EE435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A91EC-4B07-DCB0-C33A-B578298FE0BA}"/>
              </a:ext>
            </a:extLst>
          </p:cNvPr>
          <p:cNvSpPr>
            <a:spLocks noGrp="1"/>
          </p:cNvSpPr>
          <p:nvPr>
            <p:ph type="title"/>
          </p:nvPr>
        </p:nvSpPr>
        <p:spPr/>
        <p:txBody>
          <a:bodyPr/>
          <a:lstStyle/>
          <a:p>
            <a:r>
              <a:rPr lang="en-GB" b="1" dirty="0">
                <a:latin typeface="Calibri" panose="020F0502020204030204" pitchFamily="34" charset="0"/>
                <a:ea typeface="Tahoma" panose="020B0604030504040204" pitchFamily="34" charset="0"/>
                <a:cs typeface="Calibri" panose="020F0502020204030204" pitchFamily="34" charset="0"/>
              </a:rPr>
              <a:t>User Guidance</a:t>
            </a:r>
          </a:p>
        </p:txBody>
      </p:sp>
      <p:pic>
        <p:nvPicPr>
          <p:cNvPr id="13" name="Picture 12" descr="A black background with a black square&#10;&#10;AI-generated content may be incorrect.">
            <a:extLst>
              <a:ext uri="{FF2B5EF4-FFF2-40B4-BE49-F238E27FC236}">
                <a16:creationId xmlns:a16="http://schemas.microsoft.com/office/drawing/2014/main" id="{DEEED048-55D5-9A07-0326-A810931561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242" y="1149527"/>
            <a:ext cx="3204076" cy="3677885"/>
          </a:xfrm>
          <a:prstGeom prst="rect">
            <a:avLst/>
          </a:prstGeom>
        </p:spPr>
      </p:pic>
      <p:sp>
        <p:nvSpPr>
          <p:cNvPr id="3" name="TextBox 2">
            <a:extLst>
              <a:ext uri="{FF2B5EF4-FFF2-40B4-BE49-F238E27FC236}">
                <a16:creationId xmlns:a16="http://schemas.microsoft.com/office/drawing/2014/main" id="{18E77147-8E9B-5F97-BB2E-67220ECC4572}"/>
              </a:ext>
            </a:extLst>
          </p:cNvPr>
          <p:cNvSpPr txBox="1"/>
          <p:nvPr/>
        </p:nvSpPr>
        <p:spPr>
          <a:xfrm>
            <a:off x="1106028" y="4227247"/>
            <a:ext cx="2080848" cy="1200329"/>
          </a:xfrm>
          <a:prstGeom prst="rect">
            <a:avLst/>
          </a:prstGeom>
          <a:noFill/>
        </p:spPr>
        <p:txBody>
          <a:bodyPr wrap="square" rtlCol="0">
            <a:spAutoFit/>
          </a:bodyPr>
          <a:lstStyle/>
          <a:p>
            <a:r>
              <a:rPr lang="en-GB" b="1" dirty="0">
                <a:latin typeface="Calibri" panose="020F0502020204030204" pitchFamily="34" charset="0"/>
              </a:rPr>
              <a:t>User guidance: </a:t>
            </a:r>
          </a:p>
          <a:p>
            <a:r>
              <a:rPr lang="en-GB" dirty="0">
                <a:latin typeface="Calibri" panose="020F0502020204030204" pitchFamily="34" charset="0"/>
              </a:rPr>
              <a:t>Set of rules, principles and hierarchies. </a:t>
            </a:r>
          </a:p>
        </p:txBody>
      </p:sp>
      <p:pic>
        <p:nvPicPr>
          <p:cNvPr id="5" name="Picture 4">
            <a:extLst>
              <a:ext uri="{FF2B5EF4-FFF2-40B4-BE49-F238E27FC236}">
                <a16:creationId xmlns:a16="http://schemas.microsoft.com/office/drawing/2014/main" id="{39D1BC17-EA22-5894-BD99-E45E7E6F8D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1595" y="260613"/>
            <a:ext cx="4733596" cy="6106701"/>
          </a:xfrm>
          <a:prstGeom prst="rect">
            <a:avLst/>
          </a:prstGeom>
        </p:spPr>
      </p:pic>
      <p:pic>
        <p:nvPicPr>
          <p:cNvPr id="7" name="Picture 6">
            <a:extLst>
              <a:ext uri="{FF2B5EF4-FFF2-40B4-BE49-F238E27FC236}">
                <a16:creationId xmlns:a16="http://schemas.microsoft.com/office/drawing/2014/main" id="{3BD8D905-4ACB-35F9-4260-A55EED07C9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6710" y="3057436"/>
            <a:ext cx="4733596" cy="3539951"/>
          </a:xfrm>
          <a:prstGeom prst="rect">
            <a:avLst/>
          </a:prstGeom>
        </p:spPr>
      </p:pic>
    </p:spTree>
    <p:extLst>
      <p:ext uri="{BB962C8B-B14F-4D97-AF65-F5344CB8AC3E}">
        <p14:creationId xmlns:p14="http://schemas.microsoft.com/office/powerpoint/2010/main" val="353250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DB0B-C56E-329B-AB1E-EFBB2893F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9D9F8-98A7-902E-C80B-BD2E746B6DF0}"/>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Metric</a:t>
            </a:r>
          </a:p>
        </p:txBody>
      </p:sp>
      <p:pic>
        <p:nvPicPr>
          <p:cNvPr id="13" name="Picture 12" descr="A black background with a black square&#10;&#10;AI-generated content may be incorrect.">
            <a:extLst>
              <a:ext uri="{FF2B5EF4-FFF2-40B4-BE49-F238E27FC236}">
                <a16:creationId xmlns:a16="http://schemas.microsoft.com/office/drawing/2014/main" id="{B4F298B6-8837-1891-9C4E-02A655D29A2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242" y="1149527"/>
            <a:ext cx="3204076" cy="3677885"/>
          </a:xfrm>
          <a:prstGeom prst="rect">
            <a:avLst/>
          </a:prstGeom>
        </p:spPr>
      </p:pic>
      <p:pic>
        <p:nvPicPr>
          <p:cNvPr id="9" name="Picture 8" descr="A black screen with a white logo&#10;&#10;AI-generated content may be incorrect.">
            <a:extLst>
              <a:ext uri="{FF2B5EF4-FFF2-40B4-BE49-F238E27FC236}">
                <a16:creationId xmlns:a16="http://schemas.microsoft.com/office/drawing/2014/main" id="{8D3D41A8-BE7B-4BF9-CC4C-40027B275BC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04316" y="1431212"/>
            <a:ext cx="2344928" cy="2821088"/>
          </a:xfrm>
          <a:prstGeom prst="rect">
            <a:avLst/>
          </a:prstGeom>
        </p:spPr>
      </p:pic>
      <p:sp>
        <p:nvSpPr>
          <p:cNvPr id="3" name="TextBox 2">
            <a:extLst>
              <a:ext uri="{FF2B5EF4-FFF2-40B4-BE49-F238E27FC236}">
                <a16:creationId xmlns:a16="http://schemas.microsoft.com/office/drawing/2014/main" id="{294B9052-F31C-9DC1-E3C3-53B750AF16EC}"/>
              </a:ext>
            </a:extLst>
          </p:cNvPr>
          <p:cNvSpPr txBox="1"/>
          <p:nvPr/>
        </p:nvSpPr>
        <p:spPr>
          <a:xfrm>
            <a:off x="1080390" y="4227247"/>
            <a:ext cx="2080848" cy="1200329"/>
          </a:xfrm>
          <a:prstGeom prst="rect">
            <a:avLst/>
          </a:prstGeom>
          <a:noFill/>
        </p:spPr>
        <p:txBody>
          <a:bodyPr wrap="square" rtlCol="0">
            <a:spAutoFit/>
          </a:bodyPr>
          <a:lstStyle/>
          <a:p>
            <a:r>
              <a:rPr lang="en-GB" b="1" dirty="0"/>
              <a:t>Statutory Metric: </a:t>
            </a:r>
            <a:r>
              <a:rPr lang="en-GB" dirty="0"/>
              <a:t>Input of data to provide biodiversity value output</a:t>
            </a:r>
          </a:p>
        </p:txBody>
      </p:sp>
      <p:pic>
        <p:nvPicPr>
          <p:cNvPr id="7" name="Picture 6">
            <a:extLst>
              <a:ext uri="{FF2B5EF4-FFF2-40B4-BE49-F238E27FC236}">
                <a16:creationId xmlns:a16="http://schemas.microsoft.com/office/drawing/2014/main" id="{BB34198A-F9A4-713F-446F-3F1DEF1669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392" y="791736"/>
            <a:ext cx="7755123" cy="2840721"/>
          </a:xfrm>
          <a:prstGeom prst="rect">
            <a:avLst/>
          </a:prstGeom>
        </p:spPr>
      </p:pic>
      <p:pic>
        <p:nvPicPr>
          <p:cNvPr id="10" name="Picture 9">
            <a:extLst>
              <a:ext uri="{FF2B5EF4-FFF2-40B4-BE49-F238E27FC236}">
                <a16:creationId xmlns:a16="http://schemas.microsoft.com/office/drawing/2014/main" id="{142D90A1-1544-BCB3-81F8-6C1EC15A4F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76806" y="3277651"/>
            <a:ext cx="7173950" cy="2862577"/>
          </a:xfrm>
          <a:prstGeom prst="rect">
            <a:avLst/>
          </a:prstGeom>
        </p:spPr>
      </p:pic>
    </p:spTree>
    <p:extLst>
      <p:ext uri="{BB962C8B-B14F-4D97-AF65-F5344CB8AC3E}">
        <p14:creationId xmlns:p14="http://schemas.microsoft.com/office/powerpoint/2010/main" val="334327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4177-804E-C319-F1E4-0522F6DAA4B1}"/>
              </a:ext>
            </a:extLst>
          </p:cNvPr>
          <p:cNvSpPr>
            <a:spLocks noGrp="1"/>
          </p:cNvSpPr>
          <p:nvPr>
            <p:ph type="title"/>
          </p:nvPr>
        </p:nvSpPr>
        <p:spPr>
          <a:xfrm>
            <a:off x="245968" y="-2147978"/>
            <a:ext cx="11886074" cy="3204134"/>
          </a:xfrm>
        </p:spPr>
        <p:txBody>
          <a:bodyPr vert="horz" lIns="91440" tIns="45720" rIns="91440" bIns="45720" rtlCol="0" anchor="b">
            <a:normAutofit/>
          </a:bodyPr>
          <a:lstStyle/>
          <a:p>
            <a:r>
              <a:rPr lang="en-US" b="1" kern="1200" dirty="0">
                <a:solidFill>
                  <a:schemeClr val="tx1"/>
                </a:solidFill>
                <a:latin typeface="+mn-lt"/>
                <a:ea typeface="+mj-ea"/>
                <a:cs typeface="+mj-cs"/>
              </a:rPr>
              <a:t>The Metric: On-Site </a:t>
            </a:r>
            <a:r>
              <a:rPr lang="en-US" b="1" u="sng" kern="1200" dirty="0">
                <a:solidFill>
                  <a:schemeClr val="tx1"/>
                </a:solidFill>
                <a:latin typeface="+mn-lt"/>
                <a:ea typeface="+mj-ea"/>
                <a:cs typeface="+mj-cs"/>
              </a:rPr>
              <a:t>Pre</a:t>
            </a:r>
            <a:r>
              <a:rPr lang="en-US" b="1" kern="1200" dirty="0">
                <a:solidFill>
                  <a:schemeClr val="tx1"/>
                </a:solidFill>
                <a:latin typeface="+mn-lt"/>
                <a:ea typeface="+mj-ea"/>
                <a:cs typeface="+mj-cs"/>
              </a:rPr>
              <a:t>-development</a:t>
            </a:r>
          </a:p>
        </p:txBody>
      </p:sp>
      <p:sp>
        <p:nvSpPr>
          <p:cNvPr id="3" name="Rectangle 2">
            <a:extLst>
              <a:ext uri="{FF2B5EF4-FFF2-40B4-BE49-F238E27FC236}">
                <a16:creationId xmlns:a16="http://schemas.microsoft.com/office/drawing/2014/main" id="{EF873676-71C1-72E0-3431-1EF8BB468FBC}"/>
              </a:ext>
            </a:extLst>
          </p:cNvPr>
          <p:cNvSpPr/>
          <p:nvPr/>
        </p:nvSpPr>
        <p:spPr>
          <a:xfrm>
            <a:off x="37926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Distinctiveness</a:t>
            </a:r>
            <a:r>
              <a:rPr lang="en-GB"/>
              <a:t> </a:t>
            </a:r>
            <a:endParaRPr lang="en-GB" dirty="0"/>
          </a:p>
        </p:txBody>
      </p:sp>
      <p:pic>
        <p:nvPicPr>
          <p:cNvPr id="4" name="Picture 3" descr="A green circle with a tree in the middle&#10;&#10;Description automatically generated">
            <a:extLst>
              <a:ext uri="{FF2B5EF4-FFF2-40B4-BE49-F238E27FC236}">
                <a16:creationId xmlns:a16="http://schemas.microsoft.com/office/drawing/2014/main" id="{A843F7E3-5D44-4D6D-A024-380AF2EF1C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79466" y="3405424"/>
            <a:ext cx="3452576" cy="3452576"/>
          </a:xfrm>
          <a:prstGeom prst="rect">
            <a:avLst/>
          </a:prstGeom>
        </p:spPr>
      </p:pic>
      <p:sp>
        <p:nvSpPr>
          <p:cNvPr id="6" name="Rectangle 5">
            <a:extLst>
              <a:ext uri="{FF2B5EF4-FFF2-40B4-BE49-F238E27FC236}">
                <a16:creationId xmlns:a16="http://schemas.microsoft.com/office/drawing/2014/main" id="{0400F217-5E4D-9302-DCA5-41032248503E}"/>
              </a:ext>
            </a:extLst>
          </p:cNvPr>
          <p:cNvSpPr/>
          <p:nvPr/>
        </p:nvSpPr>
        <p:spPr>
          <a:xfrm>
            <a:off x="593207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Condition</a:t>
            </a:r>
            <a:r>
              <a:rPr lang="en-GB"/>
              <a:t> </a:t>
            </a:r>
            <a:endParaRPr lang="en-GB" dirty="0"/>
          </a:p>
        </p:txBody>
      </p:sp>
      <p:sp>
        <p:nvSpPr>
          <p:cNvPr id="7" name="Rectangle 6">
            <a:extLst>
              <a:ext uri="{FF2B5EF4-FFF2-40B4-BE49-F238E27FC236}">
                <a16:creationId xmlns:a16="http://schemas.microsoft.com/office/drawing/2014/main" id="{C86C3676-0619-CC71-508B-F76770ABEC1E}"/>
              </a:ext>
            </a:extLst>
          </p:cNvPr>
          <p:cNvSpPr/>
          <p:nvPr/>
        </p:nvSpPr>
        <p:spPr>
          <a:xfrm>
            <a:off x="867946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Strategic Significance</a:t>
            </a:r>
            <a:r>
              <a:rPr lang="en-GB"/>
              <a:t> </a:t>
            </a:r>
            <a:endParaRPr lang="en-GB" dirty="0"/>
          </a:p>
        </p:txBody>
      </p:sp>
      <p:sp>
        <p:nvSpPr>
          <p:cNvPr id="8" name="Rectangle 7">
            <a:extLst>
              <a:ext uri="{FF2B5EF4-FFF2-40B4-BE49-F238E27FC236}">
                <a16:creationId xmlns:a16="http://schemas.microsoft.com/office/drawing/2014/main" id="{C7EB3EF1-E09B-D5C6-7BAE-61B5457D4FE3}"/>
              </a:ext>
            </a:extLst>
          </p:cNvPr>
          <p:cNvSpPr/>
          <p:nvPr/>
        </p:nvSpPr>
        <p:spPr>
          <a:xfrm>
            <a:off x="312665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Size</a:t>
            </a:r>
            <a:endParaRPr lang="en-GB" dirty="0"/>
          </a:p>
        </p:txBody>
      </p:sp>
      <p:sp>
        <p:nvSpPr>
          <p:cNvPr id="10" name="Multiplication Sign 9">
            <a:extLst>
              <a:ext uri="{FF2B5EF4-FFF2-40B4-BE49-F238E27FC236}">
                <a16:creationId xmlns:a16="http://schemas.microsoft.com/office/drawing/2014/main" id="{36E9145C-A793-EC22-7E91-74C19C6E0A9B}"/>
              </a:ext>
            </a:extLst>
          </p:cNvPr>
          <p:cNvSpPr/>
          <p:nvPr/>
        </p:nvSpPr>
        <p:spPr>
          <a:xfrm>
            <a:off x="2629244" y="1976790"/>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BC83A805-0BBD-B9A2-9584-B07F39C69A82}"/>
              </a:ext>
            </a:extLst>
          </p:cNvPr>
          <p:cNvSpPr/>
          <p:nvPr/>
        </p:nvSpPr>
        <p:spPr>
          <a:xfrm>
            <a:off x="5366043" y="198375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0C25D923-B92D-F79B-117D-2331D3E7C6CE}"/>
              </a:ext>
            </a:extLst>
          </p:cNvPr>
          <p:cNvSpPr/>
          <p:nvPr/>
        </p:nvSpPr>
        <p:spPr>
          <a:xfrm>
            <a:off x="8185058" y="194169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quals 12">
            <a:extLst>
              <a:ext uri="{FF2B5EF4-FFF2-40B4-BE49-F238E27FC236}">
                <a16:creationId xmlns:a16="http://schemas.microsoft.com/office/drawing/2014/main" id="{9EDA2576-2C4C-3B23-023B-A6C1A808A617}"/>
              </a:ext>
            </a:extLst>
          </p:cNvPr>
          <p:cNvSpPr/>
          <p:nvPr/>
        </p:nvSpPr>
        <p:spPr>
          <a:xfrm>
            <a:off x="8171466" y="5007429"/>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927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4177-804E-C319-F1E4-0522F6DAA4B1}"/>
              </a:ext>
            </a:extLst>
          </p:cNvPr>
          <p:cNvSpPr>
            <a:spLocks noGrp="1"/>
          </p:cNvSpPr>
          <p:nvPr>
            <p:ph type="title"/>
          </p:nvPr>
        </p:nvSpPr>
        <p:spPr>
          <a:xfrm>
            <a:off x="245968" y="-2147978"/>
            <a:ext cx="11886074" cy="3204134"/>
          </a:xfrm>
        </p:spPr>
        <p:txBody>
          <a:bodyPr vert="horz" lIns="91440" tIns="45720" rIns="91440" bIns="45720" rtlCol="0" anchor="b">
            <a:normAutofit/>
          </a:bodyPr>
          <a:lstStyle/>
          <a:p>
            <a:r>
              <a:rPr lang="en-US" b="1" dirty="0">
                <a:latin typeface="+mn-lt"/>
              </a:rPr>
              <a:t>The Metric: On-Site Pre-development</a:t>
            </a:r>
          </a:p>
        </p:txBody>
      </p:sp>
      <p:sp>
        <p:nvSpPr>
          <p:cNvPr id="3" name="Rectangle 2">
            <a:extLst>
              <a:ext uri="{FF2B5EF4-FFF2-40B4-BE49-F238E27FC236}">
                <a16:creationId xmlns:a16="http://schemas.microsoft.com/office/drawing/2014/main" id="{EF873676-71C1-72E0-3431-1EF8BB468FBC}"/>
              </a:ext>
            </a:extLst>
          </p:cNvPr>
          <p:cNvSpPr/>
          <p:nvPr/>
        </p:nvSpPr>
        <p:spPr>
          <a:xfrm>
            <a:off x="37926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Distinctiveness</a:t>
            </a:r>
            <a:r>
              <a:rPr lang="en-GB"/>
              <a:t> </a:t>
            </a:r>
            <a:endParaRPr lang="en-GB" dirty="0"/>
          </a:p>
        </p:txBody>
      </p:sp>
      <p:pic>
        <p:nvPicPr>
          <p:cNvPr id="4" name="Picture 3" descr="A green circle with a tree in the middle&#10;&#10;Description automatically generated">
            <a:extLst>
              <a:ext uri="{FF2B5EF4-FFF2-40B4-BE49-F238E27FC236}">
                <a16:creationId xmlns:a16="http://schemas.microsoft.com/office/drawing/2014/main" id="{A843F7E3-5D44-4D6D-A024-380AF2EF1C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79466" y="3405424"/>
            <a:ext cx="3452576" cy="3452576"/>
          </a:xfrm>
          <a:prstGeom prst="rect">
            <a:avLst/>
          </a:prstGeom>
        </p:spPr>
      </p:pic>
      <p:sp>
        <p:nvSpPr>
          <p:cNvPr id="6" name="Rectangle 5">
            <a:extLst>
              <a:ext uri="{FF2B5EF4-FFF2-40B4-BE49-F238E27FC236}">
                <a16:creationId xmlns:a16="http://schemas.microsoft.com/office/drawing/2014/main" id="{0400F217-5E4D-9302-DCA5-41032248503E}"/>
              </a:ext>
            </a:extLst>
          </p:cNvPr>
          <p:cNvSpPr/>
          <p:nvPr/>
        </p:nvSpPr>
        <p:spPr>
          <a:xfrm>
            <a:off x="593207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Condition</a:t>
            </a:r>
            <a:r>
              <a:rPr lang="en-GB"/>
              <a:t> </a:t>
            </a:r>
            <a:endParaRPr lang="en-GB" dirty="0"/>
          </a:p>
        </p:txBody>
      </p:sp>
      <p:sp>
        <p:nvSpPr>
          <p:cNvPr id="7" name="Rectangle 6">
            <a:extLst>
              <a:ext uri="{FF2B5EF4-FFF2-40B4-BE49-F238E27FC236}">
                <a16:creationId xmlns:a16="http://schemas.microsoft.com/office/drawing/2014/main" id="{C86C3676-0619-CC71-508B-F76770ABEC1E}"/>
              </a:ext>
            </a:extLst>
          </p:cNvPr>
          <p:cNvSpPr/>
          <p:nvPr/>
        </p:nvSpPr>
        <p:spPr>
          <a:xfrm>
            <a:off x="867946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Strategic Significance</a:t>
            </a:r>
            <a:r>
              <a:rPr lang="en-GB"/>
              <a:t> </a:t>
            </a:r>
            <a:endParaRPr lang="en-GB" dirty="0"/>
          </a:p>
        </p:txBody>
      </p:sp>
      <p:sp>
        <p:nvSpPr>
          <p:cNvPr id="8" name="Rectangle 7">
            <a:extLst>
              <a:ext uri="{FF2B5EF4-FFF2-40B4-BE49-F238E27FC236}">
                <a16:creationId xmlns:a16="http://schemas.microsoft.com/office/drawing/2014/main" id="{C7EB3EF1-E09B-D5C6-7BAE-61B5457D4FE3}"/>
              </a:ext>
            </a:extLst>
          </p:cNvPr>
          <p:cNvSpPr/>
          <p:nvPr/>
        </p:nvSpPr>
        <p:spPr>
          <a:xfrm>
            <a:off x="312665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Size</a:t>
            </a:r>
            <a:endParaRPr lang="en-GB" dirty="0"/>
          </a:p>
        </p:txBody>
      </p:sp>
      <p:sp>
        <p:nvSpPr>
          <p:cNvPr id="10" name="Multiplication Sign 9">
            <a:extLst>
              <a:ext uri="{FF2B5EF4-FFF2-40B4-BE49-F238E27FC236}">
                <a16:creationId xmlns:a16="http://schemas.microsoft.com/office/drawing/2014/main" id="{36E9145C-A793-EC22-7E91-74C19C6E0A9B}"/>
              </a:ext>
            </a:extLst>
          </p:cNvPr>
          <p:cNvSpPr/>
          <p:nvPr/>
        </p:nvSpPr>
        <p:spPr>
          <a:xfrm>
            <a:off x="2629244" y="1976790"/>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BC83A805-0BBD-B9A2-9584-B07F39C69A82}"/>
              </a:ext>
            </a:extLst>
          </p:cNvPr>
          <p:cNvSpPr/>
          <p:nvPr/>
        </p:nvSpPr>
        <p:spPr>
          <a:xfrm>
            <a:off x="5366043" y="198375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0C25D923-B92D-F79B-117D-2331D3E7C6CE}"/>
              </a:ext>
            </a:extLst>
          </p:cNvPr>
          <p:cNvSpPr/>
          <p:nvPr/>
        </p:nvSpPr>
        <p:spPr>
          <a:xfrm>
            <a:off x="8185058" y="194169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quals 12">
            <a:extLst>
              <a:ext uri="{FF2B5EF4-FFF2-40B4-BE49-F238E27FC236}">
                <a16:creationId xmlns:a16="http://schemas.microsoft.com/office/drawing/2014/main" id="{9EDA2576-2C4C-3B23-023B-A6C1A808A617}"/>
              </a:ext>
            </a:extLst>
          </p:cNvPr>
          <p:cNvSpPr/>
          <p:nvPr/>
        </p:nvSpPr>
        <p:spPr>
          <a:xfrm>
            <a:off x="8171466" y="5007429"/>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0304433F-ACA0-9F75-1439-1DE75F02FEAA}"/>
              </a:ext>
            </a:extLst>
          </p:cNvPr>
          <p:cNvSpPr/>
          <p:nvPr/>
        </p:nvSpPr>
        <p:spPr>
          <a:xfrm>
            <a:off x="379269" y="4010646"/>
            <a:ext cx="7062931" cy="2444688"/>
          </a:xfrm>
          <a:prstGeom prst="rect">
            <a:avLst/>
          </a:prstGeom>
          <a:noFill/>
          <a:ln w="38100">
            <a:solidFill>
              <a:schemeClr val="accent6">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5647D16-A12B-FC44-578C-5AF544B8288B}"/>
              </a:ext>
            </a:extLst>
          </p:cNvPr>
          <p:cNvCxnSpPr>
            <a:cxnSpLocks/>
            <a:stCxn id="3" idx="2"/>
            <a:endCxn id="5" idx="0"/>
          </p:cNvCxnSpPr>
          <p:nvPr/>
        </p:nvCxnSpPr>
        <p:spPr>
          <a:xfrm>
            <a:off x="1505209" y="2884910"/>
            <a:ext cx="2405526" cy="1125736"/>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8C0981E-5180-B9B8-AE09-85987BC9B2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335" y="4220519"/>
            <a:ext cx="2066705" cy="1550029"/>
          </a:xfrm>
          <a:prstGeom prst="rect">
            <a:avLst/>
          </a:prstGeom>
          <a:ln w="38100">
            <a:solidFill>
              <a:schemeClr val="tx1">
                <a:lumMod val="65000"/>
                <a:lumOff val="35000"/>
              </a:schemeClr>
            </a:solidFill>
          </a:ln>
        </p:spPr>
      </p:pic>
      <p:pic>
        <p:nvPicPr>
          <p:cNvPr id="17" name="Picture 16">
            <a:extLst>
              <a:ext uri="{FF2B5EF4-FFF2-40B4-BE49-F238E27FC236}">
                <a16:creationId xmlns:a16="http://schemas.microsoft.com/office/drawing/2014/main" id="{93EF8C94-AB2A-AF92-7E14-4506AA6A227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89181" y="4198617"/>
            <a:ext cx="2085796" cy="1583826"/>
          </a:xfrm>
          <a:prstGeom prst="rect">
            <a:avLst/>
          </a:prstGeom>
          <a:ln w="38100">
            <a:solidFill>
              <a:schemeClr val="tx1">
                <a:lumMod val="65000"/>
                <a:lumOff val="35000"/>
              </a:schemeClr>
            </a:solidFill>
          </a:ln>
        </p:spPr>
      </p:pic>
      <p:sp>
        <p:nvSpPr>
          <p:cNvPr id="18" name="TextBox 17">
            <a:extLst>
              <a:ext uri="{FF2B5EF4-FFF2-40B4-BE49-F238E27FC236}">
                <a16:creationId xmlns:a16="http://schemas.microsoft.com/office/drawing/2014/main" id="{0DE1E71C-25A8-4D4A-1CD5-39E1D28C20F9}"/>
              </a:ext>
            </a:extLst>
          </p:cNvPr>
          <p:cNvSpPr txBox="1"/>
          <p:nvPr/>
        </p:nvSpPr>
        <p:spPr>
          <a:xfrm>
            <a:off x="851157" y="5863804"/>
            <a:ext cx="2066705" cy="307777"/>
          </a:xfrm>
          <a:prstGeom prst="rect">
            <a:avLst/>
          </a:prstGeom>
          <a:noFill/>
        </p:spPr>
        <p:txBody>
          <a:bodyPr wrap="square" rtlCol="0">
            <a:spAutoFit/>
          </a:bodyPr>
          <a:lstStyle/>
          <a:p>
            <a:pPr algn="ctr"/>
            <a:r>
              <a:rPr lang="en-GB" sz="1400" b="1">
                <a:solidFill>
                  <a:schemeClr val="tx1">
                    <a:lumMod val="65000"/>
                    <a:lumOff val="35000"/>
                  </a:schemeClr>
                </a:solidFill>
              </a:rPr>
              <a:t>Modified Grassland </a:t>
            </a:r>
            <a:endParaRPr lang="en-GB" sz="1400" b="1" dirty="0">
              <a:solidFill>
                <a:schemeClr val="tx1">
                  <a:lumMod val="65000"/>
                  <a:lumOff val="35000"/>
                </a:schemeClr>
              </a:solidFill>
            </a:endParaRPr>
          </a:p>
        </p:txBody>
      </p:sp>
      <p:sp>
        <p:nvSpPr>
          <p:cNvPr id="19" name="TextBox 18">
            <a:extLst>
              <a:ext uri="{FF2B5EF4-FFF2-40B4-BE49-F238E27FC236}">
                <a16:creationId xmlns:a16="http://schemas.microsoft.com/office/drawing/2014/main" id="{BB57FA83-2FC4-CCC3-5B8F-D9D8B8BEB4C0}"/>
              </a:ext>
            </a:extLst>
          </p:cNvPr>
          <p:cNvSpPr txBox="1"/>
          <p:nvPr/>
        </p:nvSpPr>
        <p:spPr>
          <a:xfrm>
            <a:off x="4934072" y="5852158"/>
            <a:ext cx="2066705" cy="307777"/>
          </a:xfrm>
          <a:prstGeom prst="rect">
            <a:avLst/>
          </a:prstGeom>
          <a:noFill/>
        </p:spPr>
        <p:txBody>
          <a:bodyPr wrap="square" rtlCol="0">
            <a:spAutoFit/>
          </a:bodyPr>
          <a:lstStyle/>
          <a:p>
            <a:pPr algn="ctr"/>
            <a:r>
              <a:rPr lang="en-GB" sz="1400" b="1">
                <a:solidFill>
                  <a:schemeClr val="tx1">
                    <a:lumMod val="65000"/>
                    <a:lumOff val="35000"/>
                  </a:schemeClr>
                </a:solidFill>
              </a:rPr>
              <a:t>Lowland meadows</a:t>
            </a:r>
            <a:endParaRPr lang="en-GB" sz="1400" b="1" dirty="0">
              <a:solidFill>
                <a:schemeClr val="tx1">
                  <a:lumMod val="65000"/>
                  <a:lumOff val="35000"/>
                </a:schemeClr>
              </a:solidFill>
            </a:endParaRPr>
          </a:p>
        </p:txBody>
      </p:sp>
      <p:sp>
        <p:nvSpPr>
          <p:cNvPr id="20" name="TextBox 19">
            <a:extLst>
              <a:ext uri="{FF2B5EF4-FFF2-40B4-BE49-F238E27FC236}">
                <a16:creationId xmlns:a16="http://schemas.microsoft.com/office/drawing/2014/main" id="{B6B16D23-913B-B7B7-BA29-9E956E60364E}"/>
              </a:ext>
            </a:extLst>
          </p:cNvPr>
          <p:cNvSpPr txBox="1"/>
          <p:nvPr/>
        </p:nvSpPr>
        <p:spPr>
          <a:xfrm>
            <a:off x="5009380" y="6091834"/>
            <a:ext cx="2066705" cy="307777"/>
          </a:xfrm>
          <a:prstGeom prst="rect">
            <a:avLst/>
          </a:prstGeom>
          <a:noFill/>
        </p:spPr>
        <p:txBody>
          <a:bodyPr wrap="square" rtlCol="0">
            <a:spAutoFit/>
          </a:bodyPr>
          <a:lstStyle/>
          <a:p>
            <a:pPr algn="ctr"/>
            <a:r>
              <a:rPr lang="en-GB" sz="1400" b="1" i="1">
                <a:solidFill>
                  <a:schemeClr val="accent6">
                    <a:lumMod val="50000"/>
                  </a:schemeClr>
                </a:solidFill>
              </a:rPr>
              <a:t>Very high</a:t>
            </a:r>
            <a:endParaRPr lang="en-GB" sz="1400" b="1" i="1" dirty="0">
              <a:solidFill>
                <a:schemeClr val="accent6">
                  <a:lumMod val="50000"/>
                </a:schemeClr>
              </a:solidFill>
            </a:endParaRPr>
          </a:p>
        </p:txBody>
      </p:sp>
      <p:sp>
        <p:nvSpPr>
          <p:cNvPr id="21" name="TextBox 20">
            <a:extLst>
              <a:ext uri="{FF2B5EF4-FFF2-40B4-BE49-F238E27FC236}">
                <a16:creationId xmlns:a16="http://schemas.microsoft.com/office/drawing/2014/main" id="{30C1FD45-6CA6-77FF-6966-0A85D897BE7D}"/>
              </a:ext>
            </a:extLst>
          </p:cNvPr>
          <p:cNvSpPr txBox="1"/>
          <p:nvPr/>
        </p:nvSpPr>
        <p:spPr>
          <a:xfrm>
            <a:off x="843519" y="6110948"/>
            <a:ext cx="2066705" cy="307777"/>
          </a:xfrm>
          <a:prstGeom prst="rect">
            <a:avLst/>
          </a:prstGeom>
          <a:noFill/>
          <a:ln>
            <a:noFill/>
          </a:ln>
        </p:spPr>
        <p:txBody>
          <a:bodyPr wrap="square" rtlCol="0">
            <a:spAutoFit/>
          </a:bodyPr>
          <a:lstStyle/>
          <a:p>
            <a:pPr algn="ctr"/>
            <a:r>
              <a:rPr lang="en-GB" sz="1400" b="1" i="1">
                <a:solidFill>
                  <a:schemeClr val="accent6">
                    <a:lumMod val="50000"/>
                  </a:schemeClr>
                </a:solidFill>
              </a:rPr>
              <a:t>Low</a:t>
            </a:r>
            <a:endParaRPr lang="en-GB" sz="1400" b="1" i="1" dirty="0">
              <a:solidFill>
                <a:schemeClr val="accent6">
                  <a:lumMod val="50000"/>
                </a:schemeClr>
              </a:solidFill>
            </a:endParaRPr>
          </a:p>
        </p:txBody>
      </p:sp>
    </p:spTree>
    <p:extLst>
      <p:ext uri="{BB962C8B-B14F-4D97-AF65-F5344CB8AC3E}">
        <p14:creationId xmlns:p14="http://schemas.microsoft.com/office/powerpoint/2010/main" val="212930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2039AA0-A6FB-708F-5DE6-783130DD6D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5613" y="4037861"/>
            <a:ext cx="5350242" cy="2408372"/>
          </a:xfrm>
          <a:prstGeom prst="rect">
            <a:avLst/>
          </a:prstGeom>
        </p:spPr>
      </p:pic>
      <p:sp>
        <p:nvSpPr>
          <p:cNvPr id="2" name="Title 1">
            <a:extLst>
              <a:ext uri="{FF2B5EF4-FFF2-40B4-BE49-F238E27FC236}">
                <a16:creationId xmlns:a16="http://schemas.microsoft.com/office/drawing/2014/main" id="{35894177-804E-C319-F1E4-0522F6DAA4B1}"/>
              </a:ext>
            </a:extLst>
          </p:cNvPr>
          <p:cNvSpPr>
            <a:spLocks noGrp="1"/>
          </p:cNvSpPr>
          <p:nvPr>
            <p:ph type="title"/>
          </p:nvPr>
        </p:nvSpPr>
        <p:spPr>
          <a:xfrm>
            <a:off x="245968" y="-2147978"/>
            <a:ext cx="11886074" cy="3204134"/>
          </a:xfrm>
        </p:spPr>
        <p:txBody>
          <a:bodyPr vert="horz" lIns="91440" tIns="45720" rIns="91440" bIns="45720" rtlCol="0" anchor="b">
            <a:normAutofit/>
          </a:bodyPr>
          <a:lstStyle/>
          <a:p>
            <a:r>
              <a:rPr lang="en-US" b="1" dirty="0">
                <a:latin typeface="+mn-lt"/>
              </a:rPr>
              <a:t>The Metric: On-Site Pre-development</a:t>
            </a:r>
          </a:p>
        </p:txBody>
      </p:sp>
      <p:sp>
        <p:nvSpPr>
          <p:cNvPr id="3" name="Rectangle 2">
            <a:extLst>
              <a:ext uri="{FF2B5EF4-FFF2-40B4-BE49-F238E27FC236}">
                <a16:creationId xmlns:a16="http://schemas.microsoft.com/office/drawing/2014/main" id="{EF873676-71C1-72E0-3431-1EF8BB468FBC}"/>
              </a:ext>
            </a:extLst>
          </p:cNvPr>
          <p:cNvSpPr/>
          <p:nvPr/>
        </p:nvSpPr>
        <p:spPr>
          <a:xfrm>
            <a:off x="37926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Distinctiveness</a:t>
            </a:r>
            <a:r>
              <a:rPr lang="en-GB"/>
              <a:t> </a:t>
            </a:r>
            <a:endParaRPr lang="en-GB" dirty="0"/>
          </a:p>
        </p:txBody>
      </p:sp>
      <p:pic>
        <p:nvPicPr>
          <p:cNvPr id="4" name="Picture 3" descr="A green circle with a tree in the middle&#10;&#10;Description automatically generated">
            <a:extLst>
              <a:ext uri="{FF2B5EF4-FFF2-40B4-BE49-F238E27FC236}">
                <a16:creationId xmlns:a16="http://schemas.microsoft.com/office/drawing/2014/main" id="{A843F7E3-5D44-4D6D-A024-380AF2EF1C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79466" y="3405424"/>
            <a:ext cx="3452576" cy="3452576"/>
          </a:xfrm>
          <a:prstGeom prst="rect">
            <a:avLst/>
          </a:prstGeom>
        </p:spPr>
      </p:pic>
      <p:sp>
        <p:nvSpPr>
          <p:cNvPr id="6" name="Rectangle 5">
            <a:extLst>
              <a:ext uri="{FF2B5EF4-FFF2-40B4-BE49-F238E27FC236}">
                <a16:creationId xmlns:a16="http://schemas.microsoft.com/office/drawing/2014/main" id="{0400F217-5E4D-9302-DCA5-41032248503E}"/>
              </a:ext>
            </a:extLst>
          </p:cNvPr>
          <p:cNvSpPr/>
          <p:nvPr/>
        </p:nvSpPr>
        <p:spPr>
          <a:xfrm>
            <a:off x="593207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Condition</a:t>
            </a:r>
            <a:r>
              <a:rPr lang="en-GB"/>
              <a:t> </a:t>
            </a:r>
            <a:endParaRPr lang="en-GB" dirty="0"/>
          </a:p>
        </p:txBody>
      </p:sp>
      <p:sp>
        <p:nvSpPr>
          <p:cNvPr id="7" name="Rectangle 6">
            <a:extLst>
              <a:ext uri="{FF2B5EF4-FFF2-40B4-BE49-F238E27FC236}">
                <a16:creationId xmlns:a16="http://schemas.microsoft.com/office/drawing/2014/main" id="{C86C3676-0619-CC71-508B-F76770ABEC1E}"/>
              </a:ext>
            </a:extLst>
          </p:cNvPr>
          <p:cNvSpPr/>
          <p:nvPr/>
        </p:nvSpPr>
        <p:spPr>
          <a:xfrm>
            <a:off x="867946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Strategic Significance</a:t>
            </a:r>
            <a:r>
              <a:rPr lang="en-GB"/>
              <a:t> </a:t>
            </a:r>
            <a:endParaRPr lang="en-GB" dirty="0"/>
          </a:p>
        </p:txBody>
      </p:sp>
      <p:sp>
        <p:nvSpPr>
          <p:cNvPr id="8" name="Rectangle 7">
            <a:extLst>
              <a:ext uri="{FF2B5EF4-FFF2-40B4-BE49-F238E27FC236}">
                <a16:creationId xmlns:a16="http://schemas.microsoft.com/office/drawing/2014/main" id="{C7EB3EF1-E09B-D5C6-7BAE-61B5457D4FE3}"/>
              </a:ext>
            </a:extLst>
          </p:cNvPr>
          <p:cNvSpPr/>
          <p:nvPr/>
        </p:nvSpPr>
        <p:spPr>
          <a:xfrm>
            <a:off x="312665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Size</a:t>
            </a:r>
            <a:endParaRPr lang="en-GB" dirty="0"/>
          </a:p>
        </p:txBody>
      </p:sp>
      <p:sp>
        <p:nvSpPr>
          <p:cNvPr id="10" name="Multiplication Sign 9">
            <a:extLst>
              <a:ext uri="{FF2B5EF4-FFF2-40B4-BE49-F238E27FC236}">
                <a16:creationId xmlns:a16="http://schemas.microsoft.com/office/drawing/2014/main" id="{36E9145C-A793-EC22-7E91-74C19C6E0A9B}"/>
              </a:ext>
            </a:extLst>
          </p:cNvPr>
          <p:cNvSpPr/>
          <p:nvPr/>
        </p:nvSpPr>
        <p:spPr>
          <a:xfrm>
            <a:off x="2629244" y="1976790"/>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BC83A805-0BBD-B9A2-9584-B07F39C69A82}"/>
              </a:ext>
            </a:extLst>
          </p:cNvPr>
          <p:cNvSpPr/>
          <p:nvPr/>
        </p:nvSpPr>
        <p:spPr>
          <a:xfrm>
            <a:off x="5366043" y="198375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0C25D923-B92D-F79B-117D-2331D3E7C6CE}"/>
              </a:ext>
            </a:extLst>
          </p:cNvPr>
          <p:cNvSpPr/>
          <p:nvPr/>
        </p:nvSpPr>
        <p:spPr>
          <a:xfrm>
            <a:off x="8185058" y="194169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quals 12">
            <a:extLst>
              <a:ext uri="{FF2B5EF4-FFF2-40B4-BE49-F238E27FC236}">
                <a16:creationId xmlns:a16="http://schemas.microsoft.com/office/drawing/2014/main" id="{9EDA2576-2C4C-3B23-023B-A6C1A808A617}"/>
              </a:ext>
            </a:extLst>
          </p:cNvPr>
          <p:cNvSpPr/>
          <p:nvPr/>
        </p:nvSpPr>
        <p:spPr>
          <a:xfrm>
            <a:off x="8171466" y="5007429"/>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0304433F-ACA0-9F75-1439-1DE75F02FEAA}"/>
              </a:ext>
            </a:extLst>
          </p:cNvPr>
          <p:cNvSpPr/>
          <p:nvPr/>
        </p:nvSpPr>
        <p:spPr>
          <a:xfrm>
            <a:off x="379269" y="4010646"/>
            <a:ext cx="7062931" cy="2444688"/>
          </a:xfrm>
          <a:prstGeom prst="rect">
            <a:avLst/>
          </a:prstGeom>
          <a:noFill/>
          <a:ln w="38100">
            <a:solidFill>
              <a:schemeClr val="accent6">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5647D16-A12B-FC44-578C-5AF544B8288B}"/>
              </a:ext>
            </a:extLst>
          </p:cNvPr>
          <p:cNvCxnSpPr>
            <a:cxnSpLocks/>
            <a:stCxn id="8" idx="2"/>
            <a:endCxn id="5" idx="0"/>
          </p:cNvCxnSpPr>
          <p:nvPr/>
        </p:nvCxnSpPr>
        <p:spPr>
          <a:xfrm flipH="1">
            <a:off x="3910735" y="2884910"/>
            <a:ext cx="341861" cy="1125736"/>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C4C7A34-2F77-0A17-BCFD-2129D1E5E6E0}"/>
              </a:ext>
            </a:extLst>
          </p:cNvPr>
          <p:cNvSpPr txBox="1"/>
          <p:nvPr/>
        </p:nvSpPr>
        <p:spPr>
          <a:xfrm rot="16200000">
            <a:off x="8622948" y="3336298"/>
            <a:ext cx="6903428" cy="230832"/>
          </a:xfrm>
          <a:prstGeom prst="rect">
            <a:avLst/>
          </a:prstGeom>
          <a:noFill/>
        </p:spPr>
        <p:txBody>
          <a:bodyPr wrap="square" rtlCol="0">
            <a:spAutoFit/>
          </a:bodyPr>
          <a:lstStyle/>
          <a:p>
            <a:r>
              <a:rPr lang="en-GB" sz="900">
                <a:solidFill>
                  <a:schemeClr val="tx1">
                    <a:lumMod val="65000"/>
                    <a:lumOff val="35000"/>
                  </a:schemeClr>
                </a:solidFill>
              </a:rPr>
              <a:t>Example mapping from EDP.</a:t>
            </a:r>
            <a:endParaRPr lang="en-GB" sz="900" dirty="0">
              <a:solidFill>
                <a:schemeClr val="tx1">
                  <a:lumMod val="65000"/>
                  <a:lumOff val="35000"/>
                </a:schemeClr>
              </a:solidFill>
            </a:endParaRPr>
          </a:p>
        </p:txBody>
      </p:sp>
    </p:spTree>
    <p:extLst>
      <p:ext uri="{BB962C8B-B14F-4D97-AF65-F5344CB8AC3E}">
        <p14:creationId xmlns:p14="http://schemas.microsoft.com/office/powerpoint/2010/main" val="34462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4177-804E-C319-F1E4-0522F6DAA4B1}"/>
              </a:ext>
            </a:extLst>
          </p:cNvPr>
          <p:cNvSpPr>
            <a:spLocks noGrp="1"/>
          </p:cNvSpPr>
          <p:nvPr>
            <p:ph type="title"/>
          </p:nvPr>
        </p:nvSpPr>
        <p:spPr>
          <a:xfrm>
            <a:off x="245968" y="-2147978"/>
            <a:ext cx="11886074" cy="3204134"/>
          </a:xfrm>
        </p:spPr>
        <p:txBody>
          <a:bodyPr vert="horz" lIns="91440" tIns="45720" rIns="91440" bIns="45720" rtlCol="0" anchor="b">
            <a:normAutofit/>
          </a:bodyPr>
          <a:lstStyle/>
          <a:p>
            <a:r>
              <a:rPr lang="en-US" b="1" dirty="0">
                <a:latin typeface="+mn-lt"/>
              </a:rPr>
              <a:t>The Metric: On-Site Pre-development</a:t>
            </a:r>
          </a:p>
        </p:txBody>
      </p:sp>
      <p:sp>
        <p:nvSpPr>
          <p:cNvPr id="3" name="Rectangle 2">
            <a:extLst>
              <a:ext uri="{FF2B5EF4-FFF2-40B4-BE49-F238E27FC236}">
                <a16:creationId xmlns:a16="http://schemas.microsoft.com/office/drawing/2014/main" id="{EF873676-71C1-72E0-3431-1EF8BB468FBC}"/>
              </a:ext>
            </a:extLst>
          </p:cNvPr>
          <p:cNvSpPr/>
          <p:nvPr/>
        </p:nvSpPr>
        <p:spPr>
          <a:xfrm>
            <a:off x="37926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Distinctiveness</a:t>
            </a:r>
            <a:r>
              <a:rPr lang="en-GB" dirty="0"/>
              <a:t> </a:t>
            </a:r>
          </a:p>
        </p:txBody>
      </p:sp>
      <p:pic>
        <p:nvPicPr>
          <p:cNvPr id="4" name="Picture 3" descr="A green circle with a tree in the middle&#10;&#10;Description automatically generated">
            <a:extLst>
              <a:ext uri="{FF2B5EF4-FFF2-40B4-BE49-F238E27FC236}">
                <a16:creationId xmlns:a16="http://schemas.microsoft.com/office/drawing/2014/main" id="{A843F7E3-5D44-4D6D-A024-380AF2EF1C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79466" y="3405424"/>
            <a:ext cx="3452576" cy="3452576"/>
          </a:xfrm>
          <a:prstGeom prst="rect">
            <a:avLst/>
          </a:prstGeom>
        </p:spPr>
      </p:pic>
      <p:sp>
        <p:nvSpPr>
          <p:cNvPr id="6" name="Rectangle 5">
            <a:extLst>
              <a:ext uri="{FF2B5EF4-FFF2-40B4-BE49-F238E27FC236}">
                <a16:creationId xmlns:a16="http://schemas.microsoft.com/office/drawing/2014/main" id="{0400F217-5E4D-9302-DCA5-41032248503E}"/>
              </a:ext>
            </a:extLst>
          </p:cNvPr>
          <p:cNvSpPr/>
          <p:nvPr/>
        </p:nvSpPr>
        <p:spPr>
          <a:xfrm>
            <a:off x="593207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Condition</a:t>
            </a:r>
            <a:r>
              <a:rPr lang="en-GB" dirty="0"/>
              <a:t> </a:t>
            </a:r>
          </a:p>
        </p:txBody>
      </p:sp>
      <p:sp>
        <p:nvSpPr>
          <p:cNvPr id="7" name="Rectangle 6">
            <a:extLst>
              <a:ext uri="{FF2B5EF4-FFF2-40B4-BE49-F238E27FC236}">
                <a16:creationId xmlns:a16="http://schemas.microsoft.com/office/drawing/2014/main" id="{C86C3676-0619-CC71-508B-F76770ABEC1E}"/>
              </a:ext>
            </a:extLst>
          </p:cNvPr>
          <p:cNvSpPr/>
          <p:nvPr/>
        </p:nvSpPr>
        <p:spPr>
          <a:xfrm>
            <a:off x="867946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Strategic Significance</a:t>
            </a:r>
            <a:r>
              <a:rPr lang="en-GB" dirty="0"/>
              <a:t> </a:t>
            </a:r>
          </a:p>
        </p:txBody>
      </p:sp>
      <p:sp>
        <p:nvSpPr>
          <p:cNvPr id="8" name="Rectangle 7">
            <a:extLst>
              <a:ext uri="{FF2B5EF4-FFF2-40B4-BE49-F238E27FC236}">
                <a16:creationId xmlns:a16="http://schemas.microsoft.com/office/drawing/2014/main" id="{C7EB3EF1-E09B-D5C6-7BAE-61B5457D4FE3}"/>
              </a:ext>
            </a:extLst>
          </p:cNvPr>
          <p:cNvSpPr/>
          <p:nvPr/>
        </p:nvSpPr>
        <p:spPr>
          <a:xfrm>
            <a:off x="312665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Size</a:t>
            </a:r>
            <a:endParaRPr lang="en-GB" dirty="0"/>
          </a:p>
        </p:txBody>
      </p:sp>
      <p:sp>
        <p:nvSpPr>
          <p:cNvPr id="10" name="Multiplication Sign 9">
            <a:extLst>
              <a:ext uri="{FF2B5EF4-FFF2-40B4-BE49-F238E27FC236}">
                <a16:creationId xmlns:a16="http://schemas.microsoft.com/office/drawing/2014/main" id="{36E9145C-A793-EC22-7E91-74C19C6E0A9B}"/>
              </a:ext>
            </a:extLst>
          </p:cNvPr>
          <p:cNvSpPr/>
          <p:nvPr/>
        </p:nvSpPr>
        <p:spPr>
          <a:xfrm>
            <a:off x="2629244" y="1976790"/>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BC83A805-0BBD-B9A2-9584-B07F39C69A82}"/>
              </a:ext>
            </a:extLst>
          </p:cNvPr>
          <p:cNvSpPr/>
          <p:nvPr/>
        </p:nvSpPr>
        <p:spPr>
          <a:xfrm>
            <a:off x="5366043" y="198375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0C25D923-B92D-F79B-117D-2331D3E7C6CE}"/>
              </a:ext>
            </a:extLst>
          </p:cNvPr>
          <p:cNvSpPr/>
          <p:nvPr/>
        </p:nvSpPr>
        <p:spPr>
          <a:xfrm>
            <a:off x="8185058" y="194169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quals 12">
            <a:extLst>
              <a:ext uri="{FF2B5EF4-FFF2-40B4-BE49-F238E27FC236}">
                <a16:creationId xmlns:a16="http://schemas.microsoft.com/office/drawing/2014/main" id="{9EDA2576-2C4C-3B23-023B-A6C1A808A617}"/>
              </a:ext>
            </a:extLst>
          </p:cNvPr>
          <p:cNvSpPr/>
          <p:nvPr/>
        </p:nvSpPr>
        <p:spPr>
          <a:xfrm>
            <a:off x="8171466" y="5007429"/>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4" name="Straight Arrow Connector 13">
            <a:extLst>
              <a:ext uri="{FF2B5EF4-FFF2-40B4-BE49-F238E27FC236}">
                <a16:creationId xmlns:a16="http://schemas.microsoft.com/office/drawing/2014/main" id="{65647D16-A12B-FC44-578C-5AF544B8288B}"/>
              </a:ext>
            </a:extLst>
          </p:cNvPr>
          <p:cNvCxnSpPr>
            <a:cxnSpLocks/>
            <a:stCxn id="6" idx="2"/>
            <a:endCxn id="5" idx="0"/>
          </p:cNvCxnSpPr>
          <p:nvPr/>
        </p:nvCxnSpPr>
        <p:spPr>
          <a:xfrm flipH="1">
            <a:off x="3910735" y="2884910"/>
            <a:ext cx="3147284" cy="1125736"/>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DCEEEA2F-E8FF-0EE3-A016-E3742AF717C2}"/>
              </a:ext>
            </a:extLst>
          </p:cNvPr>
          <p:cNvGraphicFramePr>
            <a:graphicFrameLocks noGrp="1"/>
          </p:cNvGraphicFramePr>
          <p:nvPr/>
        </p:nvGraphicFramePr>
        <p:xfrm>
          <a:off x="495300" y="4110664"/>
          <a:ext cx="6794500" cy="2282550"/>
        </p:xfrm>
        <a:graphic>
          <a:graphicData uri="http://schemas.openxmlformats.org/drawingml/2006/table">
            <a:tbl>
              <a:tblPr>
                <a:tableStyleId>{0660B408-B3CF-4A94-85FC-2B1E0A45F4A2}</a:tableStyleId>
              </a:tblPr>
              <a:tblGrid>
                <a:gridCol w="377472">
                  <a:extLst>
                    <a:ext uri="{9D8B030D-6E8A-4147-A177-3AD203B41FA5}">
                      <a16:colId xmlns:a16="http://schemas.microsoft.com/office/drawing/2014/main" val="294402491"/>
                    </a:ext>
                  </a:extLst>
                </a:gridCol>
                <a:gridCol w="6417028">
                  <a:extLst>
                    <a:ext uri="{9D8B030D-6E8A-4147-A177-3AD203B41FA5}">
                      <a16:colId xmlns:a16="http://schemas.microsoft.com/office/drawing/2014/main" val="1100456273"/>
                    </a:ext>
                  </a:extLst>
                </a:gridCol>
              </a:tblGrid>
              <a:tr h="829636">
                <a:tc>
                  <a:txBody>
                    <a:bodyPr/>
                    <a:lstStyle/>
                    <a:p>
                      <a:pPr algn="l" fontAlgn="ctr"/>
                      <a:r>
                        <a:rPr lang="en-GB" sz="1400" u="none" strike="noStrike" dirty="0">
                          <a:effectLst/>
                        </a:rPr>
                        <a:t>A</a:t>
                      </a:r>
                      <a:endParaRPr lang="en-GB" sz="1400" b="0" i="0" u="none" strike="noStrike" dirty="0">
                        <a:solidFill>
                          <a:srgbClr val="000000"/>
                        </a:solidFill>
                        <a:effectLst/>
                        <a:latin typeface="Calibri" panose="020F0502020204030204" pitchFamily="34" charset="0"/>
                      </a:endParaRPr>
                    </a:p>
                  </a:txBody>
                  <a:tcPr marL="4336" marR="4336" marT="4336" marB="0" anchor="ctr">
                    <a:solidFill>
                      <a:schemeClr val="bg1"/>
                    </a:solidFill>
                  </a:tcPr>
                </a:tc>
                <a:tc>
                  <a:txBody>
                    <a:bodyPr/>
                    <a:lstStyle/>
                    <a:p>
                      <a:pPr algn="l" fontAlgn="ctr"/>
                      <a:r>
                        <a:rPr lang="en-GB" sz="1400" u="none" strike="noStrike" dirty="0">
                          <a:effectLst/>
                        </a:rPr>
                        <a:t>The parcel represents a good example of its habitat type, with a consistently high proportion of characteristic indicator species present relevant to the specific habitat type (and relative to Footnote 3 suboptimal species which may be listed in the </a:t>
                      </a:r>
                      <a:r>
                        <a:rPr lang="en-GB" sz="1400" u="none" strike="noStrike" dirty="0" err="1">
                          <a:effectLst/>
                        </a:rPr>
                        <a:t>UKHab</a:t>
                      </a:r>
                      <a:r>
                        <a:rPr lang="en-GB" sz="1400" u="none" strike="noStrike" dirty="0">
                          <a:effectLst/>
                        </a:rPr>
                        <a:t> description).</a:t>
                      </a:r>
                      <a:r>
                        <a:rPr lang="en-GB" sz="1400" u="none" strike="noStrike" baseline="30000" dirty="0">
                          <a:effectLst/>
                        </a:rPr>
                        <a:t>1</a:t>
                      </a:r>
                      <a:br>
                        <a:rPr lang="en-GB" sz="1400" u="none" strike="noStrike" dirty="0">
                          <a:effectLst/>
                        </a:rPr>
                      </a:br>
                      <a:endParaRPr lang="en-GB" sz="1400" b="0" i="0" u="none" strike="noStrike" dirty="0">
                        <a:solidFill>
                          <a:srgbClr val="000000"/>
                        </a:solidFill>
                        <a:effectLst/>
                        <a:latin typeface="Calibri" panose="020F0502020204030204" pitchFamily="34" charset="0"/>
                      </a:endParaRPr>
                    </a:p>
                  </a:txBody>
                  <a:tcPr marL="4336" marR="4336" marT="4336" marB="0" anchor="ctr">
                    <a:solidFill>
                      <a:schemeClr val="bg1"/>
                    </a:solidFill>
                  </a:tcPr>
                </a:tc>
                <a:extLst>
                  <a:ext uri="{0D108BD9-81ED-4DB2-BD59-A6C34878D82A}">
                    <a16:rowId xmlns:a16="http://schemas.microsoft.com/office/drawing/2014/main" val="3676336393"/>
                  </a:ext>
                </a:extLst>
              </a:tr>
              <a:tr h="708422">
                <a:tc>
                  <a:txBody>
                    <a:bodyPr/>
                    <a:lstStyle/>
                    <a:p>
                      <a:pPr algn="l" fontAlgn="ctr"/>
                      <a:r>
                        <a:rPr lang="en-GB" sz="1400" u="none" strike="noStrike" dirty="0">
                          <a:effectLst/>
                        </a:rPr>
                        <a:t>B</a:t>
                      </a:r>
                      <a:endParaRPr lang="en-GB" sz="1400" b="0" i="0" u="none" strike="noStrike" dirty="0">
                        <a:solidFill>
                          <a:srgbClr val="000000"/>
                        </a:solidFill>
                        <a:effectLst/>
                        <a:latin typeface="Calibri" panose="020F0502020204030204" pitchFamily="34" charset="0"/>
                      </a:endParaRPr>
                    </a:p>
                  </a:txBody>
                  <a:tcPr marL="4336" marR="4336" marT="4336" marB="0" anchor="ctr">
                    <a:solidFill>
                      <a:schemeClr val="bg1"/>
                    </a:solidFill>
                  </a:tcPr>
                </a:tc>
                <a:tc>
                  <a:txBody>
                    <a:bodyPr/>
                    <a:lstStyle/>
                    <a:p>
                      <a:pPr algn="l" fontAlgn="ctr"/>
                      <a:r>
                        <a:rPr lang="en-GB" sz="1400" u="none" strike="noStrike" dirty="0">
                          <a:effectLst/>
                        </a:rPr>
                        <a:t>Sward height is varied (at least 20% of the sward is less than 7 cm and at least 20% is more than 7 cm) creating microclimates which provide opportunities for insects, birds and small mammals to live and breed. </a:t>
                      </a:r>
                      <a:endParaRPr lang="en-GB" sz="1400" b="0" i="0" u="none" strike="noStrike" dirty="0">
                        <a:solidFill>
                          <a:srgbClr val="000000"/>
                        </a:solidFill>
                        <a:effectLst/>
                        <a:latin typeface="Calibri" panose="020F0502020204030204" pitchFamily="34" charset="0"/>
                      </a:endParaRPr>
                    </a:p>
                  </a:txBody>
                  <a:tcPr marL="4336" marR="4336" marT="4336" marB="0" anchor="ctr">
                    <a:solidFill>
                      <a:schemeClr val="bg1"/>
                    </a:solidFill>
                  </a:tcPr>
                </a:tc>
                <a:extLst>
                  <a:ext uri="{0D108BD9-81ED-4DB2-BD59-A6C34878D82A}">
                    <a16:rowId xmlns:a16="http://schemas.microsoft.com/office/drawing/2014/main" val="3423343592"/>
                  </a:ext>
                </a:extLst>
              </a:tr>
              <a:tr h="502992">
                <a:tc>
                  <a:txBody>
                    <a:bodyPr/>
                    <a:lstStyle/>
                    <a:p>
                      <a:pPr algn="l" fontAlgn="ctr"/>
                      <a:r>
                        <a:rPr lang="en-GB" sz="1400" u="none" strike="noStrike" dirty="0">
                          <a:effectLst/>
                        </a:rPr>
                        <a:t>C</a:t>
                      </a:r>
                      <a:endParaRPr lang="en-GB" sz="1400" b="0" i="0" u="none" strike="noStrike" dirty="0">
                        <a:solidFill>
                          <a:srgbClr val="000000"/>
                        </a:solidFill>
                        <a:effectLst/>
                        <a:latin typeface="Calibri" panose="020F0502020204030204" pitchFamily="34" charset="0"/>
                      </a:endParaRPr>
                    </a:p>
                  </a:txBody>
                  <a:tcPr marL="4336" marR="4336" marT="4336" marB="0" anchor="ctr">
                    <a:solidFill>
                      <a:schemeClr val="bg1"/>
                    </a:solidFill>
                  </a:tcPr>
                </a:tc>
                <a:tc>
                  <a:txBody>
                    <a:bodyPr/>
                    <a:lstStyle/>
                    <a:p>
                      <a:pPr algn="l" fontAlgn="ctr"/>
                      <a:r>
                        <a:rPr lang="en-GB" sz="1400" u="none" strike="noStrike" dirty="0">
                          <a:effectLst/>
                        </a:rPr>
                        <a:t>Cover of bare ground is between 1% and 5%, including localised areas, for example, rabbit warrens</a:t>
                      </a:r>
                      <a:r>
                        <a:rPr lang="en-GB" sz="1400" u="none" strike="noStrike" baseline="30000" dirty="0">
                          <a:effectLst/>
                        </a:rPr>
                        <a:t>2</a:t>
                      </a:r>
                      <a:r>
                        <a:rPr lang="en-GB" sz="1400" u="none" strike="noStrike" dirty="0">
                          <a:effectLst/>
                        </a:rPr>
                        <a:t>.</a:t>
                      </a:r>
                      <a:endParaRPr lang="en-GB" sz="1400" b="0" i="0" u="none" strike="noStrike" dirty="0">
                        <a:solidFill>
                          <a:srgbClr val="000000"/>
                        </a:solidFill>
                        <a:effectLst/>
                        <a:latin typeface="Calibri" panose="020F0502020204030204" pitchFamily="34" charset="0"/>
                      </a:endParaRPr>
                    </a:p>
                  </a:txBody>
                  <a:tcPr marL="4336" marR="4336" marT="4336" marB="0" anchor="ctr">
                    <a:solidFill>
                      <a:schemeClr val="bg1"/>
                    </a:solidFill>
                  </a:tcPr>
                </a:tc>
                <a:extLst>
                  <a:ext uri="{0D108BD9-81ED-4DB2-BD59-A6C34878D82A}">
                    <a16:rowId xmlns:a16="http://schemas.microsoft.com/office/drawing/2014/main" val="725700746"/>
                  </a:ext>
                </a:extLst>
              </a:tr>
            </a:tbl>
          </a:graphicData>
        </a:graphic>
      </p:graphicFrame>
      <p:sp>
        <p:nvSpPr>
          <p:cNvPr id="5" name="Rectangle 4">
            <a:extLst>
              <a:ext uri="{FF2B5EF4-FFF2-40B4-BE49-F238E27FC236}">
                <a16:creationId xmlns:a16="http://schemas.microsoft.com/office/drawing/2014/main" id="{0304433F-ACA0-9F75-1439-1DE75F02FEAA}"/>
              </a:ext>
            </a:extLst>
          </p:cNvPr>
          <p:cNvSpPr/>
          <p:nvPr/>
        </p:nvSpPr>
        <p:spPr>
          <a:xfrm>
            <a:off x="379269" y="4010646"/>
            <a:ext cx="7062931" cy="2444688"/>
          </a:xfrm>
          <a:prstGeom prst="rect">
            <a:avLst/>
          </a:prstGeom>
          <a:noFill/>
          <a:ln w="38100">
            <a:solidFill>
              <a:schemeClr val="accent6">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4197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1DD899-F2B3-E7EC-0C42-950B662D576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4461" y="4017611"/>
            <a:ext cx="7022101" cy="2437724"/>
          </a:xfrm>
          <a:prstGeom prst="rect">
            <a:avLst/>
          </a:prstGeom>
        </p:spPr>
      </p:pic>
      <p:sp>
        <p:nvSpPr>
          <p:cNvPr id="2" name="Title 1">
            <a:extLst>
              <a:ext uri="{FF2B5EF4-FFF2-40B4-BE49-F238E27FC236}">
                <a16:creationId xmlns:a16="http://schemas.microsoft.com/office/drawing/2014/main" id="{35894177-804E-C319-F1E4-0522F6DAA4B1}"/>
              </a:ext>
            </a:extLst>
          </p:cNvPr>
          <p:cNvSpPr>
            <a:spLocks noGrp="1"/>
          </p:cNvSpPr>
          <p:nvPr>
            <p:ph type="title"/>
          </p:nvPr>
        </p:nvSpPr>
        <p:spPr>
          <a:xfrm>
            <a:off x="245968" y="-2147978"/>
            <a:ext cx="11886074" cy="3204134"/>
          </a:xfrm>
        </p:spPr>
        <p:txBody>
          <a:bodyPr vert="horz" lIns="91440" tIns="45720" rIns="91440" bIns="45720" rtlCol="0" anchor="b">
            <a:normAutofit/>
          </a:bodyPr>
          <a:lstStyle/>
          <a:p>
            <a:r>
              <a:rPr lang="en-US" b="1" dirty="0">
                <a:latin typeface="+mn-lt"/>
              </a:rPr>
              <a:t>The Metric: On-Site Pre-development</a:t>
            </a:r>
          </a:p>
        </p:txBody>
      </p:sp>
      <p:sp>
        <p:nvSpPr>
          <p:cNvPr id="3" name="Rectangle 2">
            <a:extLst>
              <a:ext uri="{FF2B5EF4-FFF2-40B4-BE49-F238E27FC236}">
                <a16:creationId xmlns:a16="http://schemas.microsoft.com/office/drawing/2014/main" id="{EF873676-71C1-72E0-3431-1EF8BB468FBC}"/>
              </a:ext>
            </a:extLst>
          </p:cNvPr>
          <p:cNvSpPr/>
          <p:nvPr/>
        </p:nvSpPr>
        <p:spPr>
          <a:xfrm>
            <a:off x="37926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Distinctiveness</a:t>
            </a:r>
            <a:r>
              <a:rPr lang="en-GB" dirty="0"/>
              <a:t> </a:t>
            </a:r>
          </a:p>
        </p:txBody>
      </p:sp>
      <p:pic>
        <p:nvPicPr>
          <p:cNvPr id="4" name="Picture 3" descr="A green circle with a tree in the middle&#10;&#10;Description automatically generated">
            <a:extLst>
              <a:ext uri="{FF2B5EF4-FFF2-40B4-BE49-F238E27FC236}">
                <a16:creationId xmlns:a16="http://schemas.microsoft.com/office/drawing/2014/main" id="{A843F7E3-5D44-4D6D-A024-380AF2EF1C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79466" y="3405424"/>
            <a:ext cx="3452576" cy="3452576"/>
          </a:xfrm>
          <a:prstGeom prst="rect">
            <a:avLst/>
          </a:prstGeom>
        </p:spPr>
      </p:pic>
      <p:sp>
        <p:nvSpPr>
          <p:cNvPr id="6" name="Rectangle 5">
            <a:extLst>
              <a:ext uri="{FF2B5EF4-FFF2-40B4-BE49-F238E27FC236}">
                <a16:creationId xmlns:a16="http://schemas.microsoft.com/office/drawing/2014/main" id="{0400F217-5E4D-9302-DCA5-41032248503E}"/>
              </a:ext>
            </a:extLst>
          </p:cNvPr>
          <p:cNvSpPr/>
          <p:nvPr/>
        </p:nvSpPr>
        <p:spPr>
          <a:xfrm>
            <a:off x="593207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Condition</a:t>
            </a:r>
            <a:r>
              <a:rPr lang="en-GB" dirty="0"/>
              <a:t> </a:t>
            </a:r>
          </a:p>
        </p:txBody>
      </p:sp>
      <p:sp>
        <p:nvSpPr>
          <p:cNvPr id="7" name="Rectangle 6">
            <a:extLst>
              <a:ext uri="{FF2B5EF4-FFF2-40B4-BE49-F238E27FC236}">
                <a16:creationId xmlns:a16="http://schemas.microsoft.com/office/drawing/2014/main" id="{C86C3676-0619-CC71-508B-F76770ABEC1E}"/>
              </a:ext>
            </a:extLst>
          </p:cNvPr>
          <p:cNvSpPr/>
          <p:nvPr/>
        </p:nvSpPr>
        <p:spPr>
          <a:xfrm>
            <a:off x="867946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Strategic Significance</a:t>
            </a:r>
            <a:r>
              <a:rPr lang="en-GB" dirty="0"/>
              <a:t> </a:t>
            </a:r>
          </a:p>
        </p:txBody>
      </p:sp>
      <p:sp>
        <p:nvSpPr>
          <p:cNvPr id="8" name="Rectangle 7">
            <a:extLst>
              <a:ext uri="{FF2B5EF4-FFF2-40B4-BE49-F238E27FC236}">
                <a16:creationId xmlns:a16="http://schemas.microsoft.com/office/drawing/2014/main" id="{C7EB3EF1-E09B-D5C6-7BAE-61B5457D4FE3}"/>
              </a:ext>
            </a:extLst>
          </p:cNvPr>
          <p:cNvSpPr/>
          <p:nvPr/>
        </p:nvSpPr>
        <p:spPr>
          <a:xfrm>
            <a:off x="312665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Size</a:t>
            </a:r>
            <a:endParaRPr lang="en-GB" dirty="0"/>
          </a:p>
        </p:txBody>
      </p:sp>
      <p:sp>
        <p:nvSpPr>
          <p:cNvPr id="10" name="Multiplication Sign 9">
            <a:extLst>
              <a:ext uri="{FF2B5EF4-FFF2-40B4-BE49-F238E27FC236}">
                <a16:creationId xmlns:a16="http://schemas.microsoft.com/office/drawing/2014/main" id="{36E9145C-A793-EC22-7E91-74C19C6E0A9B}"/>
              </a:ext>
            </a:extLst>
          </p:cNvPr>
          <p:cNvSpPr/>
          <p:nvPr/>
        </p:nvSpPr>
        <p:spPr>
          <a:xfrm>
            <a:off x="2629244" y="1976790"/>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BC83A805-0BBD-B9A2-9584-B07F39C69A82}"/>
              </a:ext>
            </a:extLst>
          </p:cNvPr>
          <p:cNvSpPr/>
          <p:nvPr/>
        </p:nvSpPr>
        <p:spPr>
          <a:xfrm>
            <a:off x="5366043" y="198375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0C25D923-B92D-F79B-117D-2331D3E7C6CE}"/>
              </a:ext>
            </a:extLst>
          </p:cNvPr>
          <p:cNvSpPr/>
          <p:nvPr/>
        </p:nvSpPr>
        <p:spPr>
          <a:xfrm>
            <a:off x="8185058" y="194169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quals 12">
            <a:extLst>
              <a:ext uri="{FF2B5EF4-FFF2-40B4-BE49-F238E27FC236}">
                <a16:creationId xmlns:a16="http://schemas.microsoft.com/office/drawing/2014/main" id="{9EDA2576-2C4C-3B23-023B-A6C1A808A617}"/>
              </a:ext>
            </a:extLst>
          </p:cNvPr>
          <p:cNvSpPr/>
          <p:nvPr/>
        </p:nvSpPr>
        <p:spPr>
          <a:xfrm>
            <a:off x="8171466" y="5007429"/>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0304433F-ACA0-9F75-1439-1DE75F02FEAA}"/>
              </a:ext>
            </a:extLst>
          </p:cNvPr>
          <p:cNvSpPr/>
          <p:nvPr/>
        </p:nvSpPr>
        <p:spPr>
          <a:xfrm>
            <a:off x="379269" y="4010646"/>
            <a:ext cx="7062931" cy="2444688"/>
          </a:xfrm>
          <a:prstGeom prst="rect">
            <a:avLst/>
          </a:prstGeom>
          <a:noFill/>
          <a:ln w="38100">
            <a:solidFill>
              <a:schemeClr val="accent6">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5647D16-A12B-FC44-578C-5AF544B8288B}"/>
              </a:ext>
            </a:extLst>
          </p:cNvPr>
          <p:cNvCxnSpPr>
            <a:cxnSpLocks/>
            <a:stCxn id="7" idx="2"/>
            <a:endCxn id="5" idx="0"/>
          </p:cNvCxnSpPr>
          <p:nvPr/>
        </p:nvCxnSpPr>
        <p:spPr>
          <a:xfrm flipH="1">
            <a:off x="3910735" y="2884910"/>
            <a:ext cx="5894671" cy="1125736"/>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640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A0D8-A4AF-0588-1579-5332B1CCFA21}"/>
              </a:ext>
            </a:extLst>
          </p:cNvPr>
          <p:cNvSpPr>
            <a:spLocks noGrp="1"/>
          </p:cNvSpPr>
          <p:nvPr>
            <p:ph type="title"/>
          </p:nvPr>
        </p:nvSpPr>
        <p:spPr>
          <a:xfrm>
            <a:off x="120736" y="60241"/>
            <a:ext cx="10515600" cy="1325563"/>
          </a:xfrm>
        </p:spPr>
        <p:txBody>
          <a:bodyPr>
            <a:normAutofit/>
          </a:bodyPr>
          <a:lstStyle/>
          <a:p>
            <a:r>
              <a:rPr lang="en-US" b="1" dirty="0">
                <a:latin typeface="+mn-lt"/>
              </a:rPr>
              <a:t>The Metric: On-site Post-development</a:t>
            </a:r>
            <a:endParaRPr lang="en-GB" b="1" dirty="0">
              <a:latin typeface="+mn-lt"/>
            </a:endParaRPr>
          </a:p>
        </p:txBody>
      </p:sp>
      <p:sp>
        <p:nvSpPr>
          <p:cNvPr id="4" name="Rectangle 3">
            <a:extLst>
              <a:ext uri="{FF2B5EF4-FFF2-40B4-BE49-F238E27FC236}">
                <a16:creationId xmlns:a16="http://schemas.microsoft.com/office/drawing/2014/main" id="{05DACDB4-8DAC-253A-E854-7DB431B721EA}"/>
              </a:ext>
            </a:extLst>
          </p:cNvPr>
          <p:cNvSpPr/>
          <p:nvPr/>
        </p:nvSpPr>
        <p:spPr>
          <a:xfrm>
            <a:off x="37926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Distinctiveness</a:t>
            </a:r>
            <a:r>
              <a:rPr lang="en-GB" dirty="0"/>
              <a:t> </a:t>
            </a:r>
          </a:p>
        </p:txBody>
      </p:sp>
      <p:sp>
        <p:nvSpPr>
          <p:cNvPr id="6" name="Rectangle 5">
            <a:extLst>
              <a:ext uri="{FF2B5EF4-FFF2-40B4-BE49-F238E27FC236}">
                <a16:creationId xmlns:a16="http://schemas.microsoft.com/office/drawing/2014/main" id="{7B29A0A7-62CF-F9D5-EE47-50E84328E64F}"/>
              </a:ext>
            </a:extLst>
          </p:cNvPr>
          <p:cNvSpPr/>
          <p:nvPr/>
        </p:nvSpPr>
        <p:spPr>
          <a:xfrm>
            <a:off x="5932079"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Condition</a:t>
            </a:r>
            <a:r>
              <a:rPr lang="en-GB" dirty="0"/>
              <a:t> </a:t>
            </a:r>
          </a:p>
        </p:txBody>
      </p:sp>
      <p:sp>
        <p:nvSpPr>
          <p:cNvPr id="7" name="Rectangle 6">
            <a:extLst>
              <a:ext uri="{FF2B5EF4-FFF2-40B4-BE49-F238E27FC236}">
                <a16:creationId xmlns:a16="http://schemas.microsoft.com/office/drawing/2014/main" id="{7862E5F1-E0C4-2C1B-6C0C-C87A94614E32}"/>
              </a:ext>
            </a:extLst>
          </p:cNvPr>
          <p:cNvSpPr/>
          <p:nvPr/>
        </p:nvSpPr>
        <p:spPr>
          <a:xfrm>
            <a:off x="867946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Strategic Significance</a:t>
            </a:r>
            <a:r>
              <a:rPr lang="en-GB" dirty="0"/>
              <a:t> </a:t>
            </a:r>
          </a:p>
        </p:txBody>
      </p:sp>
      <p:sp>
        <p:nvSpPr>
          <p:cNvPr id="8" name="Rectangle 7">
            <a:extLst>
              <a:ext uri="{FF2B5EF4-FFF2-40B4-BE49-F238E27FC236}">
                <a16:creationId xmlns:a16="http://schemas.microsoft.com/office/drawing/2014/main" id="{5660D941-519C-741B-B5CC-A6039C756489}"/>
              </a:ext>
            </a:extLst>
          </p:cNvPr>
          <p:cNvSpPr/>
          <p:nvPr/>
        </p:nvSpPr>
        <p:spPr>
          <a:xfrm>
            <a:off x="3126656" y="1506486"/>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Size</a:t>
            </a:r>
            <a:endParaRPr lang="en-GB" dirty="0"/>
          </a:p>
        </p:txBody>
      </p:sp>
      <p:sp>
        <p:nvSpPr>
          <p:cNvPr id="9" name="Multiplication Sign 8">
            <a:extLst>
              <a:ext uri="{FF2B5EF4-FFF2-40B4-BE49-F238E27FC236}">
                <a16:creationId xmlns:a16="http://schemas.microsoft.com/office/drawing/2014/main" id="{161CA5D4-D996-3BDC-CD9C-A636E6F99F95}"/>
              </a:ext>
            </a:extLst>
          </p:cNvPr>
          <p:cNvSpPr/>
          <p:nvPr/>
        </p:nvSpPr>
        <p:spPr>
          <a:xfrm>
            <a:off x="2629244" y="1976790"/>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ication Sign 9">
            <a:extLst>
              <a:ext uri="{FF2B5EF4-FFF2-40B4-BE49-F238E27FC236}">
                <a16:creationId xmlns:a16="http://schemas.microsoft.com/office/drawing/2014/main" id="{1BF49C20-2B6E-5DBE-7CB8-85D628141183}"/>
              </a:ext>
            </a:extLst>
          </p:cNvPr>
          <p:cNvSpPr/>
          <p:nvPr/>
        </p:nvSpPr>
        <p:spPr>
          <a:xfrm>
            <a:off x="5366043" y="198375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BE68FDD7-F643-CF3A-B142-25CCE5C7B7F9}"/>
              </a:ext>
            </a:extLst>
          </p:cNvPr>
          <p:cNvSpPr/>
          <p:nvPr/>
        </p:nvSpPr>
        <p:spPr>
          <a:xfrm>
            <a:off x="8185058" y="194169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quals 11">
            <a:extLst>
              <a:ext uri="{FF2B5EF4-FFF2-40B4-BE49-F238E27FC236}">
                <a16:creationId xmlns:a16="http://schemas.microsoft.com/office/drawing/2014/main" id="{EB0B1777-040D-9490-D26B-416AF515A6EF}"/>
              </a:ext>
            </a:extLst>
          </p:cNvPr>
          <p:cNvSpPr/>
          <p:nvPr/>
        </p:nvSpPr>
        <p:spPr>
          <a:xfrm>
            <a:off x="8171466" y="4793008"/>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Content Placeholder 4" descr="A screen shot of a computer&#10;&#10;Description automatically generated">
            <a:extLst>
              <a:ext uri="{FF2B5EF4-FFF2-40B4-BE49-F238E27FC236}">
                <a16:creationId xmlns:a16="http://schemas.microsoft.com/office/drawing/2014/main" id="{AB57B7AB-223E-90C9-D1D4-75D7774ABC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79466" y="3054866"/>
            <a:ext cx="3564518" cy="3803134"/>
          </a:xfrm>
          <a:prstGeom prst="rect">
            <a:avLst/>
          </a:prstGeom>
        </p:spPr>
      </p:pic>
      <p:sp>
        <p:nvSpPr>
          <p:cNvPr id="15" name="Rectangle 14">
            <a:extLst>
              <a:ext uri="{FF2B5EF4-FFF2-40B4-BE49-F238E27FC236}">
                <a16:creationId xmlns:a16="http://schemas.microsoft.com/office/drawing/2014/main" id="{DC0589D4-0BC2-7959-F897-C35230EE6E16}"/>
              </a:ext>
            </a:extLst>
          </p:cNvPr>
          <p:cNvSpPr/>
          <p:nvPr/>
        </p:nvSpPr>
        <p:spPr>
          <a:xfrm>
            <a:off x="379269" y="4366247"/>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Difficulty to create</a:t>
            </a:r>
            <a:r>
              <a:rPr lang="en-GB" dirty="0"/>
              <a:t> </a:t>
            </a:r>
          </a:p>
        </p:txBody>
      </p:sp>
      <p:sp>
        <p:nvSpPr>
          <p:cNvPr id="18" name="Rectangle 17">
            <a:extLst>
              <a:ext uri="{FF2B5EF4-FFF2-40B4-BE49-F238E27FC236}">
                <a16:creationId xmlns:a16="http://schemas.microsoft.com/office/drawing/2014/main" id="{EC822FFC-8553-D3EC-28DC-435D22AEF6A6}"/>
              </a:ext>
            </a:extLst>
          </p:cNvPr>
          <p:cNvSpPr/>
          <p:nvPr/>
        </p:nvSpPr>
        <p:spPr>
          <a:xfrm>
            <a:off x="3126656" y="4366247"/>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Time to Target Condition</a:t>
            </a:r>
            <a:endParaRPr lang="en-GB" dirty="0"/>
          </a:p>
        </p:txBody>
      </p:sp>
      <p:sp>
        <p:nvSpPr>
          <p:cNvPr id="19" name="Multiplication Sign 18">
            <a:extLst>
              <a:ext uri="{FF2B5EF4-FFF2-40B4-BE49-F238E27FC236}">
                <a16:creationId xmlns:a16="http://schemas.microsoft.com/office/drawing/2014/main" id="{F71AD464-BE8C-D995-D520-F276DF34B99E}"/>
              </a:ext>
            </a:extLst>
          </p:cNvPr>
          <p:cNvSpPr/>
          <p:nvPr/>
        </p:nvSpPr>
        <p:spPr>
          <a:xfrm>
            <a:off x="2629244" y="4836551"/>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ication Sign 20">
            <a:extLst>
              <a:ext uri="{FF2B5EF4-FFF2-40B4-BE49-F238E27FC236}">
                <a16:creationId xmlns:a16="http://schemas.microsoft.com/office/drawing/2014/main" id="{82283413-70BF-55C4-0314-82C8360A8FF7}"/>
              </a:ext>
            </a:extLst>
          </p:cNvPr>
          <p:cNvSpPr/>
          <p:nvPr/>
        </p:nvSpPr>
        <p:spPr>
          <a:xfrm>
            <a:off x="10925015" y="1947728"/>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583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A0D8-A4AF-0588-1579-5332B1CCFA21}"/>
              </a:ext>
            </a:extLst>
          </p:cNvPr>
          <p:cNvSpPr>
            <a:spLocks noGrp="1"/>
          </p:cNvSpPr>
          <p:nvPr>
            <p:ph type="title"/>
          </p:nvPr>
        </p:nvSpPr>
        <p:spPr>
          <a:xfrm>
            <a:off x="120736" y="60241"/>
            <a:ext cx="10515600" cy="1325563"/>
          </a:xfrm>
        </p:spPr>
        <p:txBody>
          <a:bodyPr>
            <a:normAutofit/>
          </a:bodyPr>
          <a:lstStyle/>
          <a:p>
            <a:r>
              <a:rPr lang="en-US" b="1" dirty="0">
                <a:latin typeface="+mn-lt"/>
              </a:rPr>
              <a:t>The Metric: Calculating net gain </a:t>
            </a:r>
            <a:endParaRPr lang="en-GB" b="1" dirty="0">
              <a:latin typeface="+mn-lt"/>
            </a:endParaRPr>
          </a:p>
        </p:txBody>
      </p:sp>
      <p:sp>
        <p:nvSpPr>
          <p:cNvPr id="12" name="Equals 11">
            <a:extLst>
              <a:ext uri="{FF2B5EF4-FFF2-40B4-BE49-F238E27FC236}">
                <a16:creationId xmlns:a16="http://schemas.microsoft.com/office/drawing/2014/main" id="{EB0B1777-040D-9490-D26B-416AF515A6EF}"/>
              </a:ext>
            </a:extLst>
          </p:cNvPr>
          <p:cNvSpPr/>
          <p:nvPr/>
        </p:nvSpPr>
        <p:spPr>
          <a:xfrm>
            <a:off x="7840237" y="2459768"/>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DC0589D4-0BC2-7959-F897-C35230EE6E16}"/>
              </a:ext>
            </a:extLst>
          </p:cNvPr>
          <p:cNvSpPr/>
          <p:nvPr/>
        </p:nvSpPr>
        <p:spPr>
          <a:xfrm>
            <a:off x="1034808" y="1915841"/>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Post-development value</a:t>
            </a:r>
            <a:endParaRPr lang="en-GB" dirty="0"/>
          </a:p>
        </p:txBody>
      </p:sp>
      <p:sp>
        <p:nvSpPr>
          <p:cNvPr id="18" name="Rectangle 17">
            <a:extLst>
              <a:ext uri="{FF2B5EF4-FFF2-40B4-BE49-F238E27FC236}">
                <a16:creationId xmlns:a16="http://schemas.microsoft.com/office/drawing/2014/main" id="{EC822FFC-8553-D3EC-28DC-435D22AEF6A6}"/>
              </a:ext>
            </a:extLst>
          </p:cNvPr>
          <p:cNvSpPr/>
          <p:nvPr/>
        </p:nvSpPr>
        <p:spPr>
          <a:xfrm>
            <a:off x="4887710" y="1915841"/>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Pre-development value</a:t>
            </a:r>
            <a:endParaRPr lang="en-GB" dirty="0"/>
          </a:p>
        </p:txBody>
      </p:sp>
      <p:sp>
        <p:nvSpPr>
          <p:cNvPr id="5" name="Rectangle 4">
            <a:extLst>
              <a:ext uri="{FF2B5EF4-FFF2-40B4-BE49-F238E27FC236}">
                <a16:creationId xmlns:a16="http://schemas.microsoft.com/office/drawing/2014/main" id="{0D5CC0E4-2C2B-E293-764C-DD3DEFBD01CA}"/>
              </a:ext>
            </a:extLst>
          </p:cNvPr>
          <p:cNvSpPr/>
          <p:nvPr/>
        </p:nvSpPr>
        <p:spPr>
          <a:xfrm>
            <a:off x="9048884" y="1941241"/>
            <a:ext cx="2251880" cy="1378424"/>
          </a:xfrm>
          <a:prstGeom prst="rect">
            <a:avLst/>
          </a:prstGeom>
          <a:solidFill>
            <a:srgbClr val="A2C490"/>
          </a:solidFill>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bg1"/>
                </a:solidFill>
              </a:rPr>
              <a:t>Change in Biodiversity units </a:t>
            </a:r>
            <a:endParaRPr lang="en-GB" dirty="0">
              <a:solidFill>
                <a:schemeClr val="bg1"/>
              </a:solidFill>
            </a:endParaRPr>
          </a:p>
        </p:txBody>
      </p:sp>
      <p:sp>
        <p:nvSpPr>
          <p:cNvPr id="13" name="Minus Sign 12">
            <a:extLst>
              <a:ext uri="{FF2B5EF4-FFF2-40B4-BE49-F238E27FC236}">
                <a16:creationId xmlns:a16="http://schemas.microsoft.com/office/drawing/2014/main" id="{0294A457-278D-2AF1-8344-4A0ECFE85D56}"/>
              </a:ext>
            </a:extLst>
          </p:cNvPr>
          <p:cNvSpPr/>
          <p:nvPr/>
        </p:nvSpPr>
        <p:spPr>
          <a:xfrm>
            <a:off x="3731599" y="2410100"/>
            <a:ext cx="711200" cy="440706"/>
          </a:xfrm>
          <a:prstGeom prst="mathMinus">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C2879E1-34AB-84CF-36D1-F03212134BE5}"/>
              </a:ext>
            </a:extLst>
          </p:cNvPr>
          <p:cNvSpPr txBox="1"/>
          <p:nvPr/>
        </p:nvSpPr>
        <p:spPr>
          <a:xfrm>
            <a:off x="1034807" y="3848669"/>
            <a:ext cx="2696791" cy="369332"/>
          </a:xfrm>
          <a:prstGeom prst="rect">
            <a:avLst/>
          </a:prstGeom>
          <a:noFill/>
        </p:spPr>
        <p:txBody>
          <a:bodyPr wrap="square" rtlCol="0">
            <a:spAutoFit/>
          </a:bodyPr>
          <a:lstStyle/>
          <a:p>
            <a:r>
              <a:rPr lang="en-GB" b="1" dirty="0"/>
              <a:t>10% net gain example </a:t>
            </a:r>
          </a:p>
        </p:txBody>
      </p:sp>
      <p:sp>
        <p:nvSpPr>
          <p:cNvPr id="20" name="Equals 19">
            <a:extLst>
              <a:ext uri="{FF2B5EF4-FFF2-40B4-BE49-F238E27FC236}">
                <a16:creationId xmlns:a16="http://schemas.microsoft.com/office/drawing/2014/main" id="{D660AEE8-5433-1753-ADD1-C9ABDB27153E}"/>
              </a:ext>
            </a:extLst>
          </p:cNvPr>
          <p:cNvSpPr/>
          <p:nvPr/>
        </p:nvSpPr>
        <p:spPr>
          <a:xfrm>
            <a:off x="7840236" y="5070579"/>
            <a:ext cx="508000" cy="595086"/>
          </a:xfrm>
          <a:prstGeom prst="mathEqual">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21">
            <a:extLst>
              <a:ext uri="{FF2B5EF4-FFF2-40B4-BE49-F238E27FC236}">
                <a16:creationId xmlns:a16="http://schemas.microsoft.com/office/drawing/2014/main" id="{A1F8FC9D-4D7C-E976-447C-34F957A5DC86}"/>
              </a:ext>
            </a:extLst>
          </p:cNvPr>
          <p:cNvSpPr/>
          <p:nvPr/>
        </p:nvSpPr>
        <p:spPr>
          <a:xfrm>
            <a:off x="1034807" y="4526652"/>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11 units</a:t>
            </a:r>
            <a:endParaRPr lang="en-GB" dirty="0"/>
          </a:p>
        </p:txBody>
      </p:sp>
      <p:sp>
        <p:nvSpPr>
          <p:cNvPr id="23" name="Rectangle 22">
            <a:extLst>
              <a:ext uri="{FF2B5EF4-FFF2-40B4-BE49-F238E27FC236}">
                <a16:creationId xmlns:a16="http://schemas.microsoft.com/office/drawing/2014/main" id="{52B4FC67-5AB7-8B44-1838-9B0860A460D0}"/>
              </a:ext>
            </a:extLst>
          </p:cNvPr>
          <p:cNvSpPr/>
          <p:nvPr/>
        </p:nvSpPr>
        <p:spPr>
          <a:xfrm>
            <a:off x="4887709" y="4526652"/>
            <a:ext cx="2251880" cy="1378424"/>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10 units</a:t>
            </a:r>
            <a:endParaRPr lang="en-GB" dirty="0"/>
          </a:p>
        </p:txBody>
      </p:sp>
      <p:sp>
        <p:nvSpPr>
          <p:cNvPr id="24" name="Rectangle 23">
            <a:extLst>
              <a:ext uri="{FF2B5EF4-FFF2-40B4-BE49-F238E27FC236}">
                <a16:creationId xmlns:a16="http://schemas.microsoft.com/office/drawing/2014/main" id="{5ADBE4B0-CCC4-866B-8ED4-6A477FDAA9B0}"/>
              </a:ext>
            </a:extLst>
          </p:cNvPr>
          <p:cNvSpPr/>
          <p:nvPr/>
        </p:nvSpPr>
        <p:spPr>
          <a:xfrm>
            <a:off x="9048883" y="4552052"/>
            <a:ext cx="2251880" cy="1378424"/>
          </a:xfrm>
          <a:prstGeom prst="rect">
            <a:avLst/>
          </a:prstGeom>
          <a:solidFill>
            <a:srgbClr val="A2C490"/>
          </a:solidFill>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bg1"/>
                </a:solidFill>
              </a:rPr>
              <a:t>+1 unit</a:t>
            </a:r>
          </a:p>
          <a:p>
            <a:pPr algn="ctr"/>
            <a:r>
              <a:rPr lang="en-GB" sz="2400" b="1" dirty="0">
                <a:solidFill>
                  <a:schemeClr val="bg1"/>
                </a:solidFill>
              </a:rPr>
              <a:t>10% net gain </a:t>
            </a:r>
            <a:endParaRPr lang="en-GB" dirty="0">
              <a:solidFill>
                <a:schemeClr val="bg1"/>
              </a:solidFill>
            </a:endParaRPr>
          </a:p>
        </p:txBody>
      </p:sp>
      <p:sp>
        <p:nvSpPr>
          <p:cNvPr id="25" name="Minus Sign 24">
            <a:extLst>
              <a:ext uri="{FF2B5EF4-FFF2-40B4-BE49-F238E27FC236}">
                <a16:creationId xmlns:a16="http://schemas.microsoft.com/office/drawing/2014/main" id="{92B5EF0C-DACA-8706-59BD-FDAA24610598}"/>
              </a:ext>
            </a:extLst>
          </p:cNvPr>
          <p:cNvSpPr/>
          <p:nvPr/>
        </p:nvSpPr>
        <p:spPr>
          <a:xfrm>
            <a:off x="3731598" y="5020911"/>
            <a:ext cx="711200" cy="440706"/>
          </a:xfrm>
          <a:prstGeom prst="mathMinus">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3373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C26D1-40C6-29BA-C331-3CC39AC63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80ED3-B2AD-3880-F0E4-E34ABE715BE4}"/>
              </a:ext>
            </a:extLst>
          </p:cNvPr>
          <p:cNvSpPr>
            <a:spLocks noGrp="1"/>
          </p:cNvSpPr>
          <p:nvPr>
            <p:ph type="title"/>
          </p:nvPr>
        </p:nvSpPr>
        <p:spPr/>
        <p:txBody>
          <a:bodyPr/>
          <a:lstStyle/>
          <a:p>
            <a:r>
              <a:rPr lang="en-GB" b="1" dirty="0">
                <a:latin typeface="+mn-lt"/>
              </a:rPr>
              <a:t>Legislation and legal </a:t>
            </a:r>
            <a:br>
              <a:rPr lang="en-GB" b="1" dirty="0">
                <a:latin typeface="+mn-lt"/>
              </a:rPr>
            </a:br>
            <a:r>
              <a:rPr lang="en-GB" b="1" dirty="0">
                <a:latin typeface="+mn-lt"/>
              </a:rPr>
              <a:t>mechanisms</a:t>
            </a:r>
          </a:p>
        </p:txBody>
      </p:sp>
      <p:pic>
        <p:nvPicPr>
          <p:cNvPr id="13" name="Picture 12" descr="A black background with a black square&#10;&#10;AI-generated content may be incorrect.">
            <a:extLst>
              <a:ext uri="{FF2B5EF4-FFF2-40B4-BE49-F238E27FC236}">
                <a16:creationId xmlns:a16="http://schemas.microsoft.com/office/drawing/2014/main" id="{CA55595C-48BD-7827-DE58-440540B3450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242" y="1149527"/>
            <a:ext cx="3204076" cy="3677885"/>
          </a:xfrm>
          <a:prstGeom prst="rect">
            <a:avLst/>
          </a:prstGeom>
        </p:spPr>
      </p:pic>
      <p:pic>
        <p:nvPicPr>
          <p:cNvPr id="15" name="Picture 14" descr="A black screen with white text&#10;&#10;AI-generated content may be incorrect.">
            <a:extLst>
              <a:ext uri="{FF2B5EF4-FFF2-40B4-BE49-F238E27FC236}">
                <a16:creationId xmlns:a16="http://schemas.microsoft.com/office/drawing/2014/main" id="{0F8A7F6E-DD4C-45D9-7DC4-F0A0231EFDA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51771" y="1920590"/>
            <a:ext cx="2473547" cy="2148840"/>
          </a:xfrm>
          <a:prstGeom prst="rect">
            <a:avLst/>
          </a:prstGeom>
        </p:spPr>
      </p:pic>
      <p:sp>
        <p:nvSpPr>
          <p:cNvPr id="3" name="TextBox 2">
            <a:extLst>
              <a:ext uri="{FF2B5EF4-FFF2-40B4-BE49-F238E27FC236}">
                <a16:creationId xmlns:a16="http://schemas.microsoft.com/office/drawing/2014/main" id="{BA93B984-82EB-90E5-1EE0-BD30E9C6D665}"/>
              </a:ext>
            </a:extLst>
          </p:cNvPr>
          <p:cNvSpPr txBox="1"/>
          <p:nvPr/>
        </p:nvSpPr>
        <p:spPr>
          <a:xfrm>
            <a:off x="1080389" y="4227247"/>
            <a:ext cx="4414801" cy="1477328"/>
          </a:xfrm>
          <a:prstGeom prst="rect">
            <a:avLst/>
          </a:prstGeom>
          <a:noFill/>
        </p:spPr>
        <p:txBody>
          <a:bodyPr wrap="square" rtlCol="0">
            <a:spAutoFit/>
          </a:bodyPr>
          <a:lstStyle/>
          <a:p>
            <a:r>
              <a:rPr lang="en-GB" b="1" dirty="0"/>
              <a:t>Legislation and legal mechanisms: </a:t>
            </a:r>
          </a:p>
          <a:p>
            <a:pPr marL="285750" indent="-285750">
              <a:buFont typeface="Arial" panose="020B0604020202020204" pitchFamily="34" charset="0"/>
              <a:buChar char="•"/>
            </a:pPr>
            <a:r>
              <a:rPr lang="en-GB" dirty="0"/>
              <a:t>Conservation covenants and S106s to secure Biodiversity delivery</a:t>
            </a:r>
          </a:p>
          <a:p>
            <a:pPr marL="285750" indent="-285750">
              <a:buFont typeface="Arial" panose="020B0604020202020204" pitchFamily="34" charset="0"/>
              <a:buChar char="•"/>
            </a:pPr>
            <a:r>
              <a:rPr lang="en-GB" dirty="0"/>
              <a:t>Town and Country Planning Act </a:t>
            </a:r>
          </a:p>
          <a:p>
            <a:pPr marL="285750" indent="-285750">
              <a:buFont typeface="Arial" panose="020B0604020202020204" pitchFamily="34" charset="0"/>
              <a:buChar char="•"/>
            </a:pPr>
            <a:r>
              <a:rPr lang="en-GB" dirty="0"/>
              <a:t>Statutory User Guidance application</a:t>
            </a:r>
          </a:p>
        </p:txBody>
      </p:sp>
      <p:sp>
        <p:nvSpPr>
          <p:cNvPr id="7" name="Rectangle: Rounded Corners 6">
            <a:extLst>
              <a:ext uri="{FF2B5EF4-FFF2-40B4-BE49-F238E27FC236}">
                <a16:creationId xmlns:a16="http://schemas.microsoft.com/office/drawing/2014/main" id="{1B33D5EE-E1EB-8837-955D-F0143F7115CA}"/>
              </a:ext>
            </a:extLst>
          </p:cNvPr>
          <p:cNvSpPr/>
          <p:nvPr/>
        </p:nvSpPr>
        <p:spPr>
          <a:xfrm>
            <a:off x="8556196" y="879117"/>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 name="TextBox 8">
            <a:extLst>
              <a:ext uri="{FF2B5EF4-FFF2-40B4-BE49-F238E27FC236}">
                <a16:creationId xmlns:a16="http://schemas.microsoft.com/office/drawing/2014/main" id="{F314E063-96AF-6D75-15E3-4B3E95E889AC}"/>
              </a:ext>
            </a:extLst>
          </p:cNvPr>
          <p:cNvSpPr txBox="1"/>
          <p:nvPr/>
        </p:nvSpPr>
        <p:spPr>
          <a:xfrm>
            <a:off x="9008339" y="910148"/>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Submission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82A44CD-DDB2-57BF-EFE8-4CC78446C5E2}"/>
              </a:ext>
            </a:extLst>
          </p:cNvPr>
          <p:cNvSpPr/>
          <p:nvPr/>
        </p:nvSpPr>
        <p:spPr>
          <a:xfrm>
            <a:off x="8556196" y="1733329"/>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6" name="TextBox 15">
            <a:extLst>
              <a:ext uri="{FF2B5EF4-FFF2-40B4-BE49-F238E27FC236}">
                <a16:creationId xmlns:a16="http://schemas.microsoft.com/office/drawing/2014/main" id="{FEC99DB5-C4BA-5C40-8C15-98CD420782E4}"/>
              </a:ext>
            </a:extLst>
          </p:cNvPr>
          <p:cNvSpPr txBox="1"/>
          <p:nvPr/>
        </p:nvSpPr>
        <p:spPr>
          <a:xfrm>
            <a:off x="9105705" y="1756314"/>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Validation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97BEA562-FE95-3537-56A0-8C6F0D75CC44}"/>
              </a:ext>
            </a:extLst>
          </p:cNvPr>
          <p:cNvSpPr/>
          <p:nvPr/>
        </p:nvSpPr>
        <p:spPr>
          <a:xfrm>
            <a:off x="8589241" y="3434470"/>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8" name="TextBox 17">
            <a:extLst>
              <a:ext uri="{FF2B5EF4-FFF2-40B4-BE49-F238E27FC236}">
                <a16:creationId xmlns:a16="http://schemas.microsoft.com/office/drawing/2014/main" id="{36F8CE27-D8CC-AE12-69A0-80E872CF84D6}"/>
              </a:ext>
            </a:extLst>
          </p:cNvPr>
          <p:cNvSpPr txBox="1"/>
          <p:nvPr/>
        </p:nvSpPr>
        <p:spPr>
          <a:xfrm>
            <a:off x="9220005" y="3448646"/>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Decision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AB1A8E38-1FF0-130A-9E73-1A7CCA97E7ED}"/>
              </a:ext>
            </a:extLst>
          </p:cNvPr>
          <p:cNvSpPr/>
          <p:nvPr/>
        </p:nvSpPr>
        <p:spPr>
          <a:xfrm>
            <a:off x="8556196" y="2576509"/>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1" name="TextBox 20">
            <a:extLst>
              <a:ext uri="{FF2B5EF4-FFF2-40B4-BE49-F238E27FC236}">
                <a16:creationId xmlns:a16="http://schemas.microsoft.com/office/drawing/2014/main" id="{C5FD51A7-F03A-2EF4-DA04-18022CE07172}"/>
              </a:ext>
            </a:extLst>
          </p:cNvPr>
          <p:cNvSpPr txBox="1"/>
          <p:nvPr/>
        </p:nvSpPr>
        <p:spPr>
          <a:xfrm>
            <a:off x="8910973" y="2640246"/>
            <a:ext cx="2226732"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Consultation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7C333287-BE1F-52F4-63D5-5011D5069147}"/>
              </a:ext>
            </a:extLst>
          </p:cNvPr>
          <p:cNvSpPr/>
          <p:nvPr/>
        </p:nvSpPr>
        <p:spPr>
          <a:xfrm>
            <a:off x="8447633" y="5047458"/>
            <a:ext cx="2891981" cy="1119789"/>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3" name="TextBox 22">
            <a:extLst>
              <a:ext uri="{FF2B5EF4-FFF2-40B4-BE49-F238E27FC236}">
                <a16:creationId xmlns:a16="http://schemas.microsoft.com/office/drawing/2014/main" id="{1A5E0F9E-3EBD-7616-BAE2-220B789C9B5F}"/>
              </a:ext>
            </a:extLst>
          </p:cNvPr>
          <p:cNvSpPr txBox="1"/>
          <p:nvPr/>
        </p:nvSpPr>
        <p:spPr>
          <a:xfrm>
            <a:off x="8556196" y="5164362"/>
            <a:ext cx="2797603" cy="830997"/>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Commencement of Development</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8DAE5C1A-56D6-F956-07E5-18F2101AF4D6}"/>
              </a:ext>
            </a:extLst>
          </p:cNvPr>
          <p:cNvSpPr/>
          <p:nvPr/>
        </p:nvSpPr>
        <p:spPr>
          <a:xfrm>
            <a:off x="8631572" y="4240369"/>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cxnSp>
        <p:nvCxnSpPr>
          <p:cNvPr id="25" name="Straight Arrow Connector 24">
            <a:extLst>
              <a:ext uri="{FF2B5EF4-FFF2-40B4-BE49-F238E27FC236}">
                <a16:creationId xmlns:a16="http://schemas.microsoft.com/office/drawing/2014/main" id="{8328CD87-7853-1768-C837-E70C6CAABC39}"/>
              </a:ext>
            </a:extLst>
          </p:cNvPr>
          <p:cNvCxnSpPr>
            <a:cxnSpLocks/>
          </p:cNvCxnSpPr>
          <p:nvPr/>
        </p:nvCxnSpPr>
        <p:spPr>
          <a:xfrm flipH="1">
            <a:off x="9832541" y="1417234"/>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9EAC151-BB3C-6C93-EE16-1DB05C7EEF41}"/>
              </a:ext>
            </a:extLst>
          </p:cNvPr>
          <p:cNvCxnSpPr/>
          <p:nvPr/>
        </p:nvCxnSpPr>
        <p:spPr>
          <a:xfrm flipH="1">
            <a:off x="9842306" y="2278273"/>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22CCD08-A6CB-88CD-22AE-82FFDA419ED8}"/>
              </a:ext>
            </a:extLst>
          </p:cNvPr>
          <p:cNvCxnSpPr/>
          <p:nvPr/>
        </p:nvCxnSpPr>
        <p:spPr>
          <a:xfrm flipH="1">
            <a:off x="9842306" y="3121453"/>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BE0D20D-BB1F-E41F-5C7F-839FB232B186}"/>
              </a:ext>
            </a:extLst>
          </p:cNvPr>
          <p:cNvCxnSpPr/>
          <p:nvPr/>
        </p:nvCxnSpPr>
        <p:spPr>
          <a:xfrm flipH="1">
            <a:off x="9842306" y="3981230"/>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0D51EF6-6BC2-94EE-10BF-7FB26448E719}"/>
              </a:ext>
            </a:extLst>
          </p:cNvPr>
          <p:cNvCxnSpPr/>
          <p:nvPr/>
        </p:nvCxnSpPr>
        <p:spPr>
          <a:xfrm flipH="1">
            <a:off x="9832541" y="4789420"/>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8C88BB03-46C3-1130-C7D6-3006A2B743F7}"/>
              </a:ext>
            </a:extLst>
          </p:cNvPr>
          <p:cNvSpPr txBox="1"/>
          <p:nvPr/>
        </p:nvSpPr>
        <p:spPr>
          <a:xfrm>
            <a:off x="9105705" y="4275464"/>
            <a:ext cx="1669539"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Condition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31453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78A2-A8A7-DAFE-6C8B-35207DC18E67}"/>
              </a:ext>
            </a:extLst>
          </p:cNvPr>
          <p:cNvSpPr>
            <a:spLocks noGrp="1"/>
          </p:cNvSpPr>
          <p:nvPr>
            <p:ph type="title"/>
          </p:nvPr>
        </p:nvSpPr>
        <p:spPr>
          <a:xfrm>
            <a:off x="341059" y="545937"/>
            <a:ext cx="11328233" cy="1143000"/>
          </a:xfrm>
        </p:spPr>
        <p:txBody>
          <a:bodyPr/>
          <a:lstStyle/>
          <a:p>
            <a:pPr algn="l"/>
            <a:r>
              <a:rPr lang="fr-FR"/>
              <a:t>House </a:t>
            </a:r>
            <a:r>
              <a:rPr lang="fr-FR" err="1"/>
              <a:t>rules</a:t>
            </a:r>
            <a:endParaRPr lang="en-GB"/>
          </a:p>
        </p:txBody>
      </p:sp>
      <p:pic>
        <p:nvPicPr>
          <p:cNvPr id="1026" name="Picture 2" descr="Microphone Audio Muted vector illustration. Mute Microphone">
            <a:extLst>
              <a:ext uri="{FF2B5EF4-FFF2-40B4-BE49-F238E27FC236}">
                <a16:creationId xmlns:a16="http://schemas.microsoft.com/office/drawing/2014/main" id="{50F7FD7A-CC75-F7BB-DFEC-FAE0422EDBD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1059" y="2464246"/>
            <a:ext cx="1880693" cy="2188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box - Free communications icons">
            <a:extLst>
              <a:ext uri="{FF2B5EF4-FFF2-40B4-BE49-F238E27FC236}">
                <a16:creationId xmlns:a16="http://schemas.microsoft.com/office/drawing/2014/main" id="{66960272-105B-083C-BB44-AE723F5FC8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8742" y="2663989"/>
            <a:ext cx="1988800" cy="198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rding Images – Browse 3,114,003 Stock Photos, Vectors, and Video |  Adobe Stock">
            <a:extLst>
              <a:ext uri="{FF2B5EF4-FFF2-40B4-BE49-F238E27FC236}">
                <a16:creationId xmlns:a16="http://schemas.microsoft.com/office/drawing/2014/main" id="{7EBD296D-0414-8E7A-3F4A-C202C03FFF8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4532" y="2871309"/>
            <a:ext cx="3704046" cy="1374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122E5C-9F85-87C2-93B1-3103E9286E77}"/>
              </a:ext>
            </a:extLst>
          </p:cNvPr>
          <p:cNvSpPr txBox="1"/>
          <p:nvPr/>
        </p:nvSpPr>
        <p:spPr>
          <a:xfrm>
            <a:off x="8831908" y="6065726"/>
            <a:ext cx="26625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a:ea typeface="+mn-ea"/>
                <a:cs typeface="+mn-cs"/>
              </a:rPr>
              <a:t>Use the code: #NRL</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76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55F3-F154-8049-3A94-143940A17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C784F-3A7B-5007-AFA8-006D19195E3D}"/>
              </a:ext>
            </a:extLst>
          </p:cNvPr>
          <p:cNvSpPr>
            <a:spLocks noGrp="1"/>
          </p:cNvSpPr>
          <p:nvPr>
            <p:ph type="title"/>
          </p:nvPr>
        </p:nvSpPr>
        <p:spPr/>
        <p:txBody>
          <a:bodyPr/>
          <a:lstStyle/>
          <a:p>
            <a:r>
              <a:rPr lang="en-GB" b="1" dirty="0">
                <a:latin typeface="Calibri" panose="020F0502020204030204" pitchFamily="34" charset="0"/>
                <a:ea typeface="Tahoma" panose="020B0604030504040204" pitchFamily="34" charset="0"/>
                <a:cs typeface="Calibri" panose="020F0502020204030204" pitchFamily="34" charset="0"/>
              </a:rPr>
              <a:t>Planning Process</a:t>
            </a:r>
          </a:p>
        </p:txBody>
      </p:sp>
      <p:sp>
        <p:nvSpPr>
          <p:cNvPr id="10" name="Rectangle: Rounded Corners 9">
            <a:extLst>
              <a:ext uri="{FF2B5EF4-FFF2-40B4-BE49-F238E27FC236}">
                <a16:creationId xmlns:a16="http://schemas.microsoft.com/office/drawing/2014/main" id="{B02885C7-6BA4-143F-6453-43DB5BB1896E}"/>
              </a:ext>
            </a:extLst>
          </p:cNvPr>
          <p:cNvSpPr/>
          <p:nvPr/>
        </p:nvSpPr>
        <p:spPr>
          <a:xfrm>
            <a:off x="8457276" y="775113"/>
            <a:ext cx="2506133" cy="541866"/>
          </a:xfrm>
          <a:prstGeom prst="roundRect">
            <a:avLst>
              <a:gd name="adj" fmla="val 35556"/>
            </a:avLst>
          </a:prstGeom>
          <a:solidFill>
            <a:srgbClr val="DFC371"/>
          </a:solidFill>
          <a:ln>
            <a:solidFill>
              <a:srgbClr val="DFC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TextBox 10">
            <a:extLst>
              <a:ext uri="{FF2B5EF4-FFF2-40B4-BE49-F238E27FC236}">
                <a16:creationId xmlns:a16="http://schemas.microsoft.com/office/drawing/2014/main" id="{7E56CFE4-5C2C-FE8F-AB8B-D300347F6DA9}"/>
              </a:ext>
            </a:extLst>
          </p:cNvPr>
          <p:cNvSpPr txBox="1"/>
          <p:nvPr/>
        </p:nvSpPr>
        <p:spPr>
          <a:xfrm>
            <a:off x="8909419" y="806144"/>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Submission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CDCD8EE-B402-6C11-1AE1-21D7A7DE5AC5}"/>
              </a:ext>
            </a:extLst>
          </p:cNvPr>
          <p:cNvSpPr/>
          <p:nvPr/>
        </p:nvSpPr>
        <p:spPr>
          <a:xfrm>
            <a:off x="8457276" y="162932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TextBox 12">
            <a:extLst>
              <a:ext uri="{FF2B5EF4-FFF2-40B4-BE49-F238E27FC236}">
                <a16:creationId xmlns:a16="http://schemas.microsoft.com/office/drawing/2014/main" id="{75187878-B81B-2F6D-5C03-BB77B197B3DA}"/>
              </a:ext>
            </a:extLst>
          </p:cNvPr>
          <p:cNvSpPr txBox="1"/>
          <p:nvPr/>
        </p:nvSpPr>
        <p:spPr>
          <a:xfrm>
            <a:off x="9006785" y="1652310"/>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Validation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9BB7990-EF98-4C08-5B44-3790D8824872}"/>
              </a:ext>
            </a:extLst>
          </p:cNvPr>
          <p:cNvSpPr/>
          <p:nvPr/>
        </p:nvSpPr>
        <p:spPr>
          <a:xfrm>
            <a:off x="8490321" y="3330466"/>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5" name="TextBox 14">
            <a:extLst>
              <a:ext uri="{FF2B5EF4-FFF2-40B4-BE49-F238E27FC236}">
                <a16:creationId xmlns:a16="http://schemas.microsoft.com/office/drawing/2014/main" id="{16A5A5AE-4D2B-363A-5B53-4A493873CB4B}"/>
              </a:ext>
            </a:extLst>
          </p:cNvPr>
          <p:cNvSpPr txBox="1"/>
          <p:nvPr/>
        </p:nvSpPr>
        <p:spPr>
          <a:xfrm>
            <a:off x="9121085" y="3344642"/>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Decision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077E47DA-875F-5D03-D23E-E5493EDC2063}"/>
              </a:ext>
            </a:extLst>
          </p:cNvPr>
          <p:cNvSpPr/>
          <p:nvPr/>
        </p:nvSpPr>
        <p:spPr>
          <a:xfrm>
            <a:off x="8457276" y="247250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TextBox 16">
            <a:extLst>
              <a:ext uri="{FF2B5EF4-FFF2-40B4-BE49-F238E27FC236}">
                <a16:creationId xmlns:a16="http://schemas.microsoft.com/office/drawing/2014/main" id="{A07CFA4D-05B9-A36A-259F-791F32FD61B7}"/>
              </a:ext>
            </a:extLst>
          </p:cNvPr>
          <p:cNvSpPr txBox="1"/>
          <p:nvPr/>
        </p:nvSpPr>
        <p:spPr>
          <a:xfrm>
            <a:off x="8812053" y="2536242"/>
            <a:ext cx="2226732"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Consultation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25A70F-8A25-EFB0-BB1C-ACD0EB8A96FF}"/>
              </a:ext>
            </a:extLst>
          </p:cNvPr>
          <p:cNvSpPr/>
          <p:nvPr/>
        </p:nvSpPr>
        <p:spPr>
          <a:xfrm>
            <a:off x="8348713" y="4943454"/>
            <a:ext cx="2891981" cy="1119789"/>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9" name="TextBox 18">
            <a:extLst>
              <a:ext uri="{FF2B5EF4-FFF2-40B4-BE49-F238E27FC236}">
                <a16:creationId xmlns:a16="http://schemas.microsoft.com/office/drawing/2014/main" id="{A4F7396E-7C28-8B86-915E-D1E0DB944B85}"/>
              </a:ext>
            </a:extLst>
          </p:cNvPr>
          <p:cNvSpPr txBox="1"/>
          <p:nvPr/>
        </p:nvSpPr>
        <p:spPr>
          <a:xfrm>
            <a:off x="8457276" y="5060358"/>
            <a:ext cx="2797603" cy="830997"/>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Commencement of Development</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FCBAF3BE-146F-2EC7-D9C0-43FF7F85DB0B}"/>
              </a:ext>
            </a:extLst>
          </p:cNvPr>
          <p:cNvSpPr/>
          <p:nvPr/>
        </p:nvSpPr>
        <p:spPr>
          <a:xfrm>
            <a:off x="8532652" y="413636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1" name="TextBox 20">
            <a:extLst>
              <a:ext uri="{FF2B5EF4-FFF2-40B4-BE49-F238E27FC236}">
                <a16:creationId xmlns:a16="http://schemas.microsoft.com/office/drawing/2014/main" id="{667DDC53-B508-1ADC-A499-8F80FFD1C5F9}"/>
              </a:ext>
            </a:extLst>
          </p:cNvPr>
          <p:cNvSpPr txBox="1"/>
          <p:nvPr/>
        </p:nvSpPr>
        <p:spPr>
          <a:xfrm>
            <a:off x="9041901" y="4172301"/>
            <a:ext cx="3909105"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Condition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id="{2A6176F2-0165-D407-F80C-19FE51E821A5}"/>
              </a:ext>
            </a:extLst>
          </p:cNvPr>
          <p:cNvCxnSpPr>
            <a:cxnSpLocks/>
          </p:cNvCxnSpPr>
          <p:nvPr/>
        </p:nvCxnSpPr>
        <p:spPr>
          <a:xfrm flipH="1">
            <a:off x="9733621" y="1313230"/>
            <a:ext cx="1" cy="208843"/>
          </a:xfrm>
          <a:prstGeom prst="straightConnector1">
            <a:avLst/>
          </a:prstGeom>
          <a:ln w="57150">
            <a:solidFill>
              <a:srgbClr val="DFC37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29C0930-A45B-3B5E-22B7-B4244408E750}"/>
              </a:ext>
            </a:extLst>
          </p:cNvPr>
          <p:cNvCxnSpPr/>
          <p:nvPr/>
        </p:nvCxnSpPr>
        <p:spPr>
          <a:xfrm flipH="1">
            <a:off x="9743386" y="2174269"/>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D4DB609-1BC6-5A49-4532-418BB9F6A963}"/>
              </a:ext>
            </a:extLst>
          </p:cNvPr>
          <p:cNvCxnSpPr/>
          <p:nvPr/>
        </p:nvCxnSpPr>
        <p:spPr>
          <a:xfrm flipH="1">
            <a:off x="9743386" y="3017449"/>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154FB5C-1284-B4C7-C608-45CEF6F1EFD5}"/>
              </a:ext>
            </a:extLst>
          </p:cNvPr>
          <p:cNvCxnSpPr/>
          <p:nvPr/>
        </p:nvCxnSpPr>
        <p:spPr>
          <a:xfrm flipH="1">
            <a:off x="9743386" y="3877226"/>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B6DB08E-BCFD-4D80-F8B6-77986DEB4948}"/>
              </a:ext>
            </a:extLst>
          </p:cNvPr>
          <p:cNvCxnSpPr/>
          <p:nvPr/>
        </p:nvCxnSpPr>
        <p:spPr>
          <a:xfrm flipH="1">
            <a:off x="9733621" y="4685416"/>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5476F5F-780F-2082-D9F7-0A5975695F00}"/>
              </a:ext>
            </a:extLst>
          </p:cNvPr>
          <p:cNvSpPr txBox="1"/>
          <p:nvPr/>
        </p:nvSpPr>
        <p:spPr>
          <a:xfrm>
            <a:off x="937121" y="3832690"/>
            <a:ext cx="6114528" cy="1200329"/>
          </a:xfrm>
          <a:prstGeom prst="rect">
            <a:avLst/>
          </a:prstGeom>
          <a:noFill/>
          <a:ln w="19050">
            <a:solidFill>
              <a:schemeClr val="bg2">
                <a:lumMod val="50000"/>
              </a:schemeClr>
            </a:solidFill>
            <a:prstDash val="sysDash"/>
          </a:ln>
        </p:spPr>
        <p:txBody>
          <a:bodyPr wrap="square" rtlCol="0">
            <a:spAutoFit/>
          </a:bodyPr>
          <a:lstStyle/>
          <a:p>
            <a:pPr algn="ctr"/>
            <a:r>
              <a:rPr lang="en-GB" dirty="0"/>
              <a:t>Development </a:t>
            </a:r>
            <a:r>
              <a:rPr lang="en-GB" u="sng" dirty="0"/>
              <a:t>impacting</a:t>
            </a:r>
            <a:r>
              <a:rPr lang="en-GB" dirty="0"/>
              <a:t> &lt;25m², and &lt;5m linear habitats with no priority habitat impacted, or householder, biodiversity net gain sites, small scale self-build or custom housebuilding which are ≤9 dwellings, and ≤ 0.5ha. </a:t>
            </a:r>
          </a:p>
        </p:txBody>
      </p:sp>
      <p:sp>
        <p:nvSpPr>
          <p:cNvPr id="4" name="TextBox 3">
            <a:extLst>
              <a:ext uri="{FF2B5EF4-FFF2-40B4-BE49-F238E27FC236}">
                <a16:creationId xmlns:a16="http://schemas.microsoft.com/office/drawing/2014/main" id="{82581D89-C1CC-268D-23BF-92792F2937AF}"/>
              </a:ext>
            </a:extLst>
          </p:cNvPr>
          <p:cNvSpPr txBox="1"/>
          <p:nvPr/>
        </p:nvSpPr>
        <p:spPr>
          <a:xfrm>
            <a:off x="2440600" y="5520337"/>
            <a:ext cx="3271889" cy="646331"/>
          </a:xfrm>
          <a:prstGeom prst="rect">
            <a:avLst/>
          </a:prstGeom>
          <a:solidFill>
            <a:schemeClr val="bg1">
              <a:lumMod val="95000"/>
            </a:schemeClr>
          </a:solidFill>
          <a:ln w="19050">
            <a:solidFill>
              <a:schemeClr val="bg2">
                <a:lumMod val="50000"/>
              </a:schemeClr>
            </a:solidFill>
            <a:prstDash val="sysDash"/>
          </a:ln>
        </p:spPr>
        <p:txBody>
          <a:bodyPr wrap="square" rtlCol="0">
            <a:spAutoFit/>
          </a:bodyPr>
          <a:lstStyle/>
          <a:p>
            <a:pPr algn="ctr"/>
            <a:r>
              <a:rPr lang="en-GB" dirty="0"/>
              <a:t>BNG not required</a:t>
            </a:r>
          </a:p>
          <a:p>
            <a:pPr algn="ctr"/>
            <a:r>
              <a:rPr lang="en-GB" dirty="0"/>
              <a:t>Statement of exemption only . </a:t>
            </a:r>
          </a:p>
        </p:txBody>
      </p:sp>
      <p:cxnSp>
        <p:nvCxnSpPr>
          <p:cNvPr id="5" name="Straight Arrow Connector 4">
            <a:extLst>
              <a:ext uri="{FF2B5EF4-FFF2-40B4-BE49-F238E27FC236}">
                <a16:creationId xmlns:a16="http://schemas.microsoft.com/office/drawing/2014/main" id="{F91CBA82-E68B-109D-20D0-AE78365EAB86}"/>
              </a:ext>
            </a:extLst>
          </p:cNvPr>
          <p:cNvCxnSpPr>
            <a:cxnSpLocks/>
          </p:cNvCxnSpPr>
          <p:nvPr/>
        </p:nvCxnSpPr>
        <p:spPr>
          <a:xfrm>
            <a:off x="4076545" y="5033019"/>
            <a:ext cx="0" cy="338554"/>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73A0F70-4CDB-F20E-8578-786DC220A13E}"/>
              </a:ext>
            </a:extLst>
          </p:cNvPr>
          <p:cNvSpPr txBox="1"/>
          <p:nvPr/>
        </p:nvSpPr>
        <p:spPr>
          <a:xfrm>
            <a:off x="811221" y="1629325"/>
            <a:ext cx="7120121" cy="2585323"/>
          </a:xfrm>
          <a:prstGeom prst="rect">
            <a:avLst/>
          </a:prstGeom>
          <a:noFill/>
        </p:spPr>
        <p:txBody>
          <a:bodyPr wrap="square">
            <a:spAutoFit/>
          </a:bodyPr>
          <a:lstStyle/>
          <a:p>
            <a:pPr algn="just"/>
            <a:r>
              <a:rPr lang="en-GB" dirty="0">
                <a:latin typeface="Calibri" panose="020F0502020204030204" pitchFamily="34" charset="0"/>
                <a:ea typeface="Tahoma" panose="020B0604030504040204" pitchFamily="34" charset="0"/>
                <a:cs typeface="Calibri" panose="020F0502020204030204" pitchFamily="34" charset="0"/>
              </a:rPr>
              <a:t>At the point of initial application submission, the application must include a statement of exemption which provides sufficient evidence if the applicant believes the proposed development is exempt from mandatory biodiversity net condition. </a:t>
            </a:r>
          </a:p>
          <a:p>
            <a:pPr algn="just"/>
            <a:endParaRPr lang="en-GB" dirty="0">
              <a:latin typeface="Calibri" panose="020F0502020204030204" pitchFamily="34" charset="0"/>
              <a:ea typeface="Tahoma" panose="020B0604030504040204" pitchFamily="34" charset="0"/>
              <a:cs typeface="Calibri" panose="020F0502020204030204" pitchFamily="34" charset="0"/>
            </a:endParaRPr>
          </a:p>
          <a:p>
            <a:pPr algn="just"/>
            <a:r>
              <a:rPr lang="en-GB" dirty="0">
                <a:latin typeface="Calibri" panose="020F0502020204030204" pitchFamily="34" charset="0"/>
                <a:ea typeface="Tahoma" panose="020B0604030504040204" pitchFamily="34" charset="0"/>
                <a:cs typeface="Calibri" panose="020F0502020204030204" pitchFamily="34" charset="0"/>
              </a:rPr>
              <a:t>If the development is subject to mandatory biodiversity net gain a BNG report and corresponding metric is required. </a:t>
            </a:r>
            <a:endParaRPr lang="en-GB" b="1" dirty="0">
              <a:latin typeface="Calibri" panose="020F0502020204030204" pitchFamily="34" charset="0"/>
              <a:ea typeface="Tahoma" panose="020B0604030504040204" pitchFamily="34" charset="0"/>
              <a:cs typeface="Calibri" panose="020F0502020204030204" pitchFamily="34" charset="0"/>
            </a:endParaRPr>
          </a:p>
          <a:p>
            <a:pPr algn="just"/>
            <a:endParaRPr lang="en-GB" b="1"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endParaRPr>
          </a:p>
          <a:p>
            <a:pPr algn="just"/>
            <a:endParaRPr lang="en-GB"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63082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B3E5-2438-8EB9-35DA-55769604C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CB1F63-8A78-8F31-E9F4-BA318B1B7629}"/>
              </a:ext>
            </a:extLst>
          </p:cNvPr>
          <p:cNvSpPr>
            <a:spLocks noGrp="1"/>
          </p:cNvSpPr>
          <p:nvPr>
            <p:ph type="title"/>
          </p:nvPr>
        </p:nvSpPr>
        <p:spPr/>
        <p:txBody>
          <a:bodyPr/>
          <a:lstStyle/>
          <a:p>
            <a:r>
              <a:rPr lang="en-GB" b="1" dirty="0">
                <a:latin typeface="Calibri" panose="020F0502020204030204" pitchFamily="34" charset="0"/>
                <a:ea typeface="Tahoma" panose="020B0604030504040204" pitchFamily="34" charset="0"/>
                <a:cs typeface="Calibri" panose="020F0502020204030204" pitchFamily="34" charset="0"/>
              </a:rPr>
              <a:t>Planning Process</a:t>
            </a:r>
          </a:p>
        </p:txBody>
      </p:sp>
      <p:sp>
        <p:nvSpPr>
          <p:cNvPr id="9" name="TextBox 8">
            <a:extLst>
              <a:ext uri="{FF2B5EF4-FFF2-40B4-BE49-F238E27FC236}">
                <a16:creationId xmlns:a16="http://schemas.microsoft.com/office/drawing/2014/main" id="{B178AF08-AC56-E11D-9178-38BB547CC0AB}"/>
              </a:ext>
            </a:extLst>
          </p:cNvPr>
          <p:cNvSpPr txBox="1"/>
          <p:nvPr/>
        </p:nvSpPr>
        <p:spPr>
          <a:xfrm>
            <a:off x="838199" y="1593016"/>
            <a:ext cx="7120121" cy="1754326"/>
          </a:xfrm>
          <a:prstGeom prst="rect">
            <a:avLst/>
          </a:prstGeom>
          <a:noFill/>
        </p:spPr>
        <p:txBody>
          <a:bodyPr wrap="square">
            <a:spAutoFit/>
          </a:bodyPr>
          <a:lstStyle/>
          <a:p>
            <a:pPr algn="just"/>
            <a:r>
              <a:rPr lang="en-GB" dirty="0">
                <a:latin typeface="Calibri" panose="020F0502020204030204" pitchFamily="34" charset="0"/>
                <a:ea typeface="Tahoma" panose="020B0604030504040204" pitchFamily="34" charset="0"/>
                <a:cs typeface="Calibri" panose="020F0502020204030204" pitchFamily="34" charset="0"/>
              </a:rPr>
              <a:t> </a:t>
            </a:r>
          </a:p>
          <a:p>
            <a:pPr algn="just"/>
            <a:r>
              <a:rPr lang="en-GB" dirty="0">
                <a:latin typeface="Calibri" panose="020F0502020204030204" pitchFamily="34" charset="0"/>
                <a:ea typeface="Tahoma" panose="020B0604030504040204" pitchFamily="34" charset="0"/>
                <a:cs typeface="Calibri" panose="020F0502020204030204" pitchFamily="34" charset="0"/>
              </a:rPr>
              <a:t>Ecological consultation to determine if the assessment has been carried out correctly and accurately reflects the baseline biodiversity value in line with user guidance and the </a:t>
            </a:r>
            <a:r>
              <a:rPr lang="en-GB" b="1" dirty="0">
                <a:latin typeface="Calibri" panose="020F0502020204030204" pitchFamily="34" charset="0"/>
                <a:ea typeface="Tahoma" panose="020B0604030504040204" pitchFamily="34" charset="0"/>
                <a:cs typeface="Calibri" panose="020F0502020204030204" pitchFamily="34" charset="0"/>
              </a:rPr>
              <a:t>Town and Country Planning Act 1990. </a:t>
            </a:r>
          </a:p>
          <a:p>
            <a:pPr algn="just"/>
            <a:endParaRPr lang="en-GB" b="1"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endParaRPr>
          </a:p>
          <a:p>
            <a:pPr algn="just"/>
            <a:endParaRPr lang="en-GB"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202E3C3-A9A7-F384-5C92-AFA376F09803}"/>
              </a:ext>
            </a:extLst>
          </p:cNvPr>
          <p:cNvSpPr/>
          <p:nvPr/>
        </p:nvSpPr>
        <p:spPr>
          <a:xfrm>
            <a:off x="8457276" y="775113"/>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TextBox 10">
            <a:extLst>
              <a:ext uri="{FF2B5EF4-FFF2-40B4-BE49-F238E27FC236}">
                <a16:creationId xmlns:a16="http://schemas.microsoft.com/office/drawing/2014/main" id="{8E3586F4-2F93-94B9-B9D7-163A9D3B9009}"/>
              </a:ext>
            </a:extLst>
          </p:cNvPr>
          <p:cNvSpPr txBox="1"/>
          <p:nvPr/>
        </p:nvSpPr>
        <p:spPr>
          <a:xfrm>
            <a:off x="8849391" y="815213"/>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Submission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AA7BE605-F2CA-B650-800F-D6731A66A45E}"/>
              </a:ext>
            </a:extLst>
          </p:cNvPr>
          <p:cNvSpPr/>
          <p:nvPr/>
        </p:nvSpPr>
        <p:spPr>
          <a:xfrm>
            <a:off x="8457276" y="162932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TextBox 12">
            <a:extLst>
              <a:ext uri="{FF2B5EF4-FFF2-40B4-BE49-F238E27FC236}">
                <a16:creationId xmlns:a16="http://schemas.microsoft.com/office/drawing/2014/main" id="{BD512847-DB04-0269-35ED-AEAD96039ABD}"/>
              </a:ext>
            </a:extLst>
          </p:cNvPr>
          <p:cNvSpPr txBox="1"/>
          <p:nvPr/>
        </p:nvSpPr>
        <p:spPr>
          <a:xfrm>
            <a:off x="8931409" y="1667907"/>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Validation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43C9328-45E3-AAF2-6402-69B63712A1A7}"/>
              </a:ext>
            </a:extLst>
          </p:cNvPr>
          <p:cNvSpPr/>
          <p:nvPr/>
        </p:nvSpPr>
        <p:spPr>
          <a:xfrm>
            <a:off x="8490321" y="3330466"/>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5" name="TextBox 14">
            <a:extLst>
              <a:ext uri="{FF2B5EF4-FFF2-40B4-BE49-F238E27FC236}">
                <a16:creationId xmlns:a16="http://schemas.microsoft.com/office/drawing/2014/main" id="{8479346C-EFA5-EAB4-1BDA-863469F0DFDE}"/>
              </a:ext>
            </a:extLst>
          </p:cNvPr>
          <p:cNvSpPr txBox="1"/>
          <p:nvPr/>
        </p:nvSpPr>
        <p:spPr>
          <a:xfrm>
            <a:off x="9121085" y="3353002"/>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Decision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4E8C00A6-FAF5-4764-71EB-C09E0764CB2C}"/>
              </a:ext>
            </a:extLst>
          </p:cNvPr>
          <p:cNvSpPr/>
          <p:nvPr/>
        </p:nvSpPr>
        <p:spPr>
          <a:xfrm>
            <a:off x="8457276" y="2472505"/>
            <a:ext cx="2506133" cy="541866"/>
          </a:xfrm>
          <a:prstGeom prst="roundRect">
            <a:avLst>
              <a:gd name="adj" fmla="val 35556"/>
            </a:avLst>
          </a:prstGeom>
          <a:solidFill>
            <a:srgbClr val="DFC371"/>
          </a:solidFill>
          <a:ln>
            <a:solidFill>
              <a:srgbClr val="DFC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TextBox 16">
            <a:extLst>
              <a:ext uri="{FF2B5EF4-FFF2-40B4-BE49-F238E27FC236}">
                <a16:creationId xmlns:a16="http://schemas.microsoft.com/office/drawing/2014/main" id="{1C8A32BD-8FE2-63D8-35D9-11A421AAAD2C}"/>
              </a:ext>
            </a:extLst>
          </p:cNvPr>
          <p:cNvSpPr txBox="1"/>
          <p:nvPr/>
        </p:nvSpPr>
        <p:spPr>
          <a:xfrm>
            <a:off x="8834042" y="2492134"/>
            <a:ext cx="1866195" cy="461665"/>
          </a:xfrm>
          <a:prstGeom prst="rect">
            <a:avLst/>
          </a:prstGeom>
          <a:solidFill>
            <a:srgbClr val="DFC371"/>
          </a:solidFill>
          <a:ln>
            <a:solidFill>
              <a:srgbClr val="DFC371"/>
            </a:solidFill>
          </a:ln>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Consultation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F43CF17A-C4F4-D259-D461-6675E3F96B24}"/>
              </a:ext>
            </a:extLst>
          </p:cNvPr>
          <p:cNvSpPr/>
          <p:nvPr/>
        </p:nvSpPr>
        <p:spPr>
          <a:xfrm>
            <a:off x="8348713" y="4943454"/>
            <a:ext cx="2891981" cy="1119789"/>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9" name="TextBox 18">
            <a:extLst>
              <a:ext uri="{FF2B5EF4-FFF2-40B4-BE49-F238E27FC236}">
                <a16:creationId xmlns:a16="http://schemas.microsoft.com/office/drawing/2014/main" id="{B3C6EC69-925E-D457-808B-7BBDDC5CC431}"/>
              </a:ext>
            </a:extLst>
          </p:cNvPr>
          <p:cNvSpPr txBox="1"/>
          <p:nvPr/>
        </p:nvSpPr>
        <p:spPr>
          <a:xfrm>
            <a:off x="8457276" y="5060358"/>
            <a:ext cx="2797603" cy="830997"/>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Commencement of Development</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651BA92F-C0F8-63A0-23BF-B89498E77685}"/>
              </a:ext>
            </a:extLst>
          </p:cNvPr>
          <p:cNvSpPr/>
          <p:nvPr/>
        </p:nvSpPr>
        <p:spPr>
          <a:xfrm>
            <a:off x="8532652" y="413636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1" name="TextBox 20">
            <a:extLst>
              <a:ext uri="{FF2B5EF4-FFF2-40B4-BE49-F238E27FC236}">
                <a16:creationId xmlns:a16="http://schemas.microsoft.com/office/drawing/2014/main" id="{E82C6CA2-0509-60B0-43A9-F766A7CC8B42}"/>
              </a:ext>
            </a:extLst>
          </p:cNvPr>
          <p:cNvSpPr txBox="1"/>
          <p:nvPr/>
        </p:nvSpPr>
        <p:spPr>
          <a:xfrm>
            <a:off x="9041901" y="4165299"/>
            <a:ext cx="3909105"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Condition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id="{7B5EBC90-8AD2-80F1-45EC-B685A1C62411}"/>
              </a:ext>
            </a:extLst>
          </p:cNvPr>
          <p:cNvCxnSpPr>
            <a:cxnSpLocks/>
          </p:cNvCxnSpPr>
          <p:nvPr/>
        </p:nvCxnSpPr>
        <p:spPr>
          <a:xfrm flipH="1">
            <a:off x="9733621" y="1313230"/>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0B73979-4256-128A-ADA7-61652AFCF705}"/>
              </a:ext>
            </a:extLst>
          </p:cNvPr>
          <p:cNvCxnSpPr/>
          <p:nvPr/>
        </p:nvCxnSpPr>
        <p:spPr>
          <a:xfrm flipH="1">
            <a:off x="9743386" y="2174269"/>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935F3BF-589E-8B87-4E80-51DEE91969AA}"/>
              </a:ext>
            </a:extLst>
          </p:cNvPr>
          <p:cNvCxnSpPr/>
          <p:nvPr/>
        </p:nvCxnSpPr>
        <p:spPr>
          <a:xfrm flipH="1">
            <a:off x="9743386" y="3017449"/>
            <a:ext cx="1" cy="208843"/>
          </a:xfrm>
          <a:prstGeom prst="straightConnector1">
            <a:avLst/>
          </a:prstGeom>
          <a:ln w="57150">
            <a:solidFill>
              <a:srgbClr val="DFC37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127728B-8FAC-8535-82ED-8CC9C1DE91E7}"/>
              </a:ext>
            </a:extLst>
          </p:cNvPr>
          <p:cNvCxnSpPr/>
          <p:nvPr/>
        </p:nvCxnSpPr>
        <p:spPr>
          <a:xfrm flipH="1">
            <a:off x="9743386" y="3877226"/>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F58A7E7-7AC6-2878-C2FC-6B148BF7645E}"/>
              </a:ext>
            </a:extLst>
          </p:cNvPr>
          <p:cNvCxnSpPr/>
          <p:nvPr/>
        </p:nvCxnSpPr>
        <p:spPr>
          <a:xfrm flipH="1">
            <a:off x="9733621" y="4685416"/>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83A6CAB8-7F66-3285-4034-3CF7A9C36BCB}"/>
              </a:ext>
            </a:extLst>
          </p:cNvPr>
          <p:cNvSpPr/>
          <p:nvPr/>
        </p:nvSpPr>
        <p:spPr>
          <a:xfrm>
            <a:off x="951306" y="3102689"/>
            <a:ext cx="4516316" cy="652622"/>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Trading Rules</a:t>
            </a:r>
            <a:endParaRPr lang="en-GB" sz="1400" b="1" dirty="0"/>
          </a:p>
        </p:txBody>
      </p:sp>
      <p:sp>
        <p:nvSpPr>
          <p:cNvPr id="5" name="Rectangle 4">
            <a:extLst>
              <a:ext uri="{FF2B5EF4-FFF2-40B4-BE49-F238E27FC236}">
                <a16:creationId xmlns:a16="http://schemas.microsoft.com/office/drawing/2014/main" id="{548FA1BF-47A7-E4A2-74E6-23FAAA3D012B}"/>
              </a:ext>
            </a:extLst>
          </p:cNvPr>
          <p:cNvSpPr/>
          <p:nvPr/>
        </p:nvSpPr>
        <p:spPr>
          <a:xfrm>
            <a:off x="951306" y="3957890"/>
            <a:ext cx="4516316" cy="652622"/>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Biodiversity Gain Hierarchy</a:t>
            </a:r>
            <a:endParaRPr lang="en-GB" b="1" dirty="0"/>
          </a:p>
        </p:txBody>
      </p:sp>
      <p:sp>
        <p:nvSpPr>
          <p:cNvPr id="6" name="Rectangle 5">
            <a:extLst>
              <a:ext uri="{FF2B5EF4-FFF2-40B4-BE49-F238E27FC236}">
                <a16:creationId xmlns:a16="http://schemas.microsoft.com/office/drawing/2014/main" id="{8983BE31-893D-2569-3DD2-9152F62FAA36}"/>
              </a:ext>
            </a:extLst>
          </p:cNvPr>
          <p:cNvSpPr/>
          <p:nvPr/>
        </p:nvSpPr>
        <p:spPr>
          <a:xfrm>
            <a:off x="951306" y="4813091"/>
            <a:ext cx="4516316" cy="652622"/>
          </a:xfrm>
          <a:prstGeom prst="rect">
            <a:avLst/>
          </a:prstGeom>
          <a:ln w="57150">
            <a:solidFill>
              <a:srgbClr val="A2C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Habitat Degradation</a:t>
            </a:r>
            <a:endParaRPr lang="en-GB" b="1" dirty="0"/>
          </a:p>
        </p:txBody>
      </p:sp>
    </p:spTree>
    <p:extLst>
      <p:ext uri="{BB962C8B-B14F-4D97-AF65-F5344CB8AC3E}">
        <p14:creationId xmlns:p14="http://schemas.microsoft.com/office/powerpoint/2010/main" val="2476784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8AD5-9E4B-9CEB-E65E-A1845ADD5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6ABE4-74B9-CB42-5271-FFECB524FEE0}"/>
              </a:ext>
            </a:extLst>
          </p:cNvPr>
          <p:cNvSpPr>
            <a:spLocks noGrp="1"/>
          </p:cNvSpPr>
          <p:nvPr>
            <p:ph type="title"/>
          </p:nvPr>
        </p:nvSpPr>
        <p:spPr/>
        <p:txBody>
          <a:bodyPr/>
          <a:lstStyle/>
          <a:p>
            <a:r>
              <a:rPr lang="en-GB" b="1" dirty="0">
                <a:latin typeface="Calibri" panose="020F0502020204030204" pitchFamily="34" charset="0"/>
                <a:ea typeface="Tahoma" panose="020B0604030504040204" pitchFamily="34" charset="0"/>
                <a:cs typeface="Calibri" panose="020F0502020204030204" pitchFamily="34" charset="0"/>
              </a:rPr>
              <a:t>Planning Process</a:t>
            </a:r>
          </a:p>
        </p:txBody>
      </p:sp>
      <p:sp>
        <p:nvSpPr>
          <p:cNvPr id="9" name="TextBox 8">
            <a:extLst>
              <a:ext uri="{FF2B5EF4-FFF2-40B4-BE49-F238E27FC236}">
                <a16:creationId xmlns:a16="http://schemas.microsoft.com/office/drawing/2014/main" id="{3510E627-02A5-A3B2-D050-E69B2E9D39D3}"/>
              </a:ext>
            </a:extLst>
          </p:cNvPr>
          <p:cNvSpPr txBox="1"/>
          <p:nvPr/>
        </p:nvSpPr>
        <p:spPr>
          <a:xfrm>
            <a:off x="848836" y="1815926"/>
            <a:ext cx="7120121" cy="3970318"/>
          </a:xfrm>
          <a:prstGeom prst="rect">
            <a:avLst/>
          </a:prstGeom>
          <a:noFill/>
        </p:spPr>
        <p:txBody>
          <a:bodyPr wrap="square">
            <a:spAutoFit/>
          </a:bodyPr>
          <a:lstStyle/>
          <a:p>
            <a:pPr algn="just"/>
            <a:r>
              <a:rPr lang="en-GB" b="1" dirty="0">
                <a:latin typeface="Calibri" panose="020F0502020204030204" pitchFamily="34" charset="0"/>
                <a:ea typeface="Tahoma" panose="020B0604030504040204" pitchFamily="34" charset="0"/>
                <a:cs typeface="Calibri" panose="020F0502020204030204" pitchFamily="34" charset="0"/>
              </a:rPr>
              <a:t>Biodiversity gain condition </a:t>
            </a:r>
            <a:endParaRPr lang="en-GB" dirty="0">
              <a:latin typeface="Calibri" panose="020F0502020204030204" pitchFamily="34" charset="0"/>
              <a:ea typeface="Tahoma" panose="020B0604030504040204" pitchFamily="34" charset="0"/>
              <a:cs typeface="Calibri" panose="020F0502020204030204" pitchFamily="34" charset="0"/>
            </a:endParaRPr>
          </a:p>
          <a:p>
            <a:pPr algn="just"/>
            <a:r>
              <a:rPr lang="en-GB" dirty="0">
                <a:latin typeface="Calibri" panose="020F0502020204030204" pitchFamily="34" charset="0"/>
                <a:ea typeface="Tahoma" panose="020B0604030504040204" pitchFamily="34" charset="0"/>
                <a:cs typeface="Calibri" panose="020F0502020204030204" pitchFamily="34" charset="0"/>
              </a:rPr>
              <a:t>Deemed condition which automatically applies to those development projects which require planning permission and meet the requirements for mandatory net gain as set out within the Town and Country Planning Act 1990. </a:t>
            </a:r>
          </a:p>
          <a:p>
            <a:pPr algn="just"/>
            <a:endParaRPr lang="en-GB" dirty="0">
              <a:latin typeface="Calibri" panose="020F0502020204030204" pitchFamily="34" charset="0"/>
              <a:ea typeface="Tahoma" panose="020B0604030504040204" pitchFamily="34" charset="0"/>
              <a:cs typeface="Calibri" panose="020F0502020204030204" pitchFamily="34" charset="0"/>
            </a:endParaRPr>
          </a:p>
          <a:p>
            <a:pPr algn="just"/>
            <a:r>
              <a:rPr lang="en-GB" b="1" dirty="0">
                <a:latin typeface="Calibri" panose="020F0502020204030204" pitchFamily="34" charset="0"/>
                <a:ea typeface="Tahoma" panose="020B0604030504040204" pitchFamily="34" charset="0"/>
                <a:cs typeface="Calibri" panose="020F0502020204030204" pitchFamily="34" charset="0"/>
              </a:rPr>
              <a:t>Purchase of units </a:t>
            </a:r>
          </a:p>
          <a:p>
            <a:pPr algn="just"/>
            <a:r>
              <a:rPr lang="en-GB" dirty="0">
                <a:latin typeface="Calibri" panose="020F0502020204030204" pitchFamily="34" charset="0"/>
                <a:ea typeface="Tahoma" panose="020B0604030504040204" pitchFamily="34" charset="0"/>
                <a:cs typeface="Calibri" panose="020F0502020204030204" pitchFamily="34" charset="0"/>
              </a:rPr>
              <a:t>Any off-site delivery of biodiversity units required to achieve the 10% net gain in biodiversity needs to have demonstrated that it has been legally secured. This sets the target habitats and condition and ensures delivery and management for 30 years. </a:t>
            </a:r>
          </a:p>
          <a:p>
            <a:pPr algn="just"/>
            <a:r>
              <a:rPr lang="en-GB"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rPr>
              <a:t> </a:t>
            </a:r>
          </a:p>
          <a:p>
            <a:pPr algn="just"/>
            <a:endParaRPr lang="en-GB"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endParaRPr>
          </a:p>
          <a:p>
            <a:pPr algn="just"/>
            <a:endParaRPr lang="en-GB" dirty="0">
              <a:solidFill>
                <a:schemeClr val="tx1">
                  <a:lumMod val="75000"/>
                  <a:lumOff val="25000"/>
                </a:schemeClr>
              </a:solidFill>
              <a:latin typeface="Calibri" panose="020F0502020204030204" pitchFamily="34" charset="0"/>
              <a:ea typeface="Tahoma" panose="020B060403050404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CFC5295-1E7F-FFEA-26F4-3659CA43D990}"/>
              </a:ext>
            </a:extLst>
          </p:cNvPr>
          <p:cNvSpPr/>
          <p:nvPr/>
        </p:nvSpPr>
        <p:spPr>
          <a:xfrm>
            <a:off x="8457276" y="775113"/>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 name="TextBox 10">
            <a:extLst>
              <a:ext uri="{FF2B5EF4-FFF2-40B4-BE49-F238E27FC236}">
                <a16:creationId xmlns:a16="http://schemas.microsoft.com/office/drawing/2014/main" id="{B75D11B9-6BE4-B35D-A3A6-6B2D0CF5B905}"/>
              </a:ext>
            </a:extLst>
          </p:cNvPr>
          <p:cNvSpPr txBox="1"/>
          <p:nvPr/>
        </p:nvSpPr>
        <p:spPr>
          <a:xfrm>
            <a:off x="8840077" y="806868"/>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Submission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7282CDD0-858A-7991-450B-B52EE5E8BBFA}"/>
              </a:ext>
            </a:extLst>
          </p:cNvPr>
          <p:cNvSpPr/>
          <p:nvPr/>
        </p:nvSpPr>
        <p:spPr>
          <a:xfrm>
            <a:off x="8457276" y="162932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 name="TextBox 12">
            <a:extLst>
              <a:ext uri="{FF2B5EF4-FFF2-40B4-BE49-F238E27FC236}">
                <a16:creationId xmlns:a16="http://schemas.microsoft.com/office/drawing/2014/main" id="{23AA057B-3C53-97F3-4799-6527128FD7A8}"/>
              </a:ext>
            </a:extLst>
          </p:cNvPr>
          <p:cNvSpPr txBox="1"/>
          <p:nvPr/>
        </p:nvSpPr>
        <p:spPr>
          <a:xfrm>
            <a:off x="8931409" y="1662035"/>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Validation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15848B5-6783-5F64-7196-D5D07687991F}"/>
              </a:ext>
            </a:extLst>
          </p:cNvPr>
          <p:cNvSpPr/>
          <p:nvPr/>
        </p:nvSpPr>
        <p:spPr>
          <a:xfrm>
            <a:off x="8490321" y="3330466"/>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5" name="TextBox 14">
            <a:extLst>
              <a:ext uri="{FF2B5EF4-FFF2-40B4-BE49-F238E27FC236}">
                <a16:creationId xmlns:a16="http://schemas.microsoft.com/office/drawing/2014/main" id="{9EC78046-38CB-3BE9-2549-E208632757D7}"/>
              </a:ext>
            </a:extLst>
          </p:cNvPr>
          <p:cNvSpPr txBox="1"/>
          <p:nvPr/>
        </p:nvSpPr>
        <p:spPr>
          <a:xfrm>
            <a:off x="9085916" y="3342228"/>
            <a:ext cx="2032000"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Decision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1A9081AB-1CC6-97A5-ECAE-E0F2F91C8717}"/>
              </a:ext>
            </a:extLst>
          </p:cNvPr>
          <p:cNvSpPr/>
          <p:nvPr/>
        </p:nvSpPr>
        <p:spPr>
          <a:xfrm>
            <a:off x="8457276" y="2472505"/>
            <a:ext cx="2506133" cy="541866"/>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7" name="TextBox 16">
            <a:extLst>
              <a:ext uri="{FF2B5EF4-FFF2-40B4-BE49-F238E27FC236}">
                <a16:creationId xmlns:a16="http://schemas.microsoft.com/office/drawing/2014/main" id="{412FECD8-11AD-18C1-782C-B979833A9DBB}"/>
              </a:ext>
            </a:extLst>
          </p:cNvPr>
          <p:cNvSpPr txBox="1"/>
          <p:nvPr/>
        </p:nvSpPr>
        <p:spPr>
          <a:xfrm>
            <a:off x="8812053" y="2507822"/>
            <a:ext cx="2226732"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Consultation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084954C1-0241-DB34-C85F-870829D5D2A4}"/>
              </a:ext>
            </a:extLst>
          </p:cNvPr>
          <p:cNvSpPr/>
          <p:nvPr/>
        </p:nvSpPr>
        <p:spPr>
          <a:xfrm>
            <a:off x="8348713" y="4943454"/>
            <a:ext cx="2891981" cy="1119789"/>
          </a:xfrm>
          <a:prstGeom prst="roundRect">
            <a:avLst>
              <a:gd name="adj" fmla="val 35556"/>
            </a:avLst>
          </a:prstGeom>
          <a:solidFill>
            <a:srgbClr val="7A8965"/>
          </a:solidFill>
          <a:ln>
            <a:solidFill>
              <a:srgbClr val="7A89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9" name="TextBox 18">
            <a:extLst>
              <a:ext uri="{FF2B5EF4-FFF2-40B4-BE49-F238E27FC236}">
                <a16:creationId xmlns:a16="http://schemas.microsoft.com/office/drawing/2014/main" id="{643C37A4-92B1-D364-0462-4A1305416F4E}"/>
              </a:ext>
            </a:extLst>
          </p:cNvPr>
          <p:cNvSpPr txBox="1"/>
          <p:nvPr/>
        </p:nvSpPr>
        <p:spPr>
          <a:xfrm>
            <a:off x="8457276" y="5060358"/>
            <a:ext cx="2797603" cy="830997"/>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Commencement of Development</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EF46A6F7-372C-4BE9-0FD8-70A0DBFD74AE}"/>
              </a:ext>
            </a:extLst>
          </p:cNvPr>
          <p:cNvSpPr/>
          <p:nvPr/>
        </p:nvSpPr>
        <p:spPr>
          <a:xfrm>
            <a:off x="8532652" y="4136365"/>
            <a:ext cx="2506133" cy="541866"/>
          </a:xfrm>
          <a:prstGeom prst="roundRect">
            <a:avLst>
              <a:gd name="adj" fmla="val 35556"/>
            </a:avLst>
          </a:prstGeom>
          <a:solidFill>
            <a:srgbClr val="DFC371"/>
          </a:solidFill>
          <a:ln>
            <a:solidFill>
              <a:srgbClr val="DFC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1" name="TextBox 20">
            <a:extLst>
              <a:ext uri="{FF2B5EF4-FFF2-40B4-BE49-F238E27FC236}">
                <a16:creationId xmlns:a16="http://schemas.microsoft.com/office/drawing/2014/main" id="{607D3C27-C6CC-EB81-8BBD-4E5601D485F0}"/>
              </a:ext>
            </a:extLst>
          </p:cNvPr>
          <p:cNvSpPr txBox="1"/>
          <p:nvPr/>
        </p:nvSpPr>
        <p:spPr>
          <a:xfrm>
            <a:off x="9008856" y="4187645"/>
            <a:ext cx="3909105"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ea typeface="Tahoma" panose="020B0604030504040204" pitchFamily="34" charset="0"/>
                <a:cs typeface="Calibri" panose="020F0502020204030204" pitchFamily="34" charset="0"/>
              </a:rPr>
              <a:t>Condition</a:t>
            </a:r>
            <a:endParaRPr lang="en-GB"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cxnSp>
        <p:nvCxnSpPr>
          <p:cNvPr id="24" name="Straight Arrow Connector 23">
            <a:extLst>
              <a:ext uri="{FF2B5EF4-FFF2-40B4-BE49-F238E27FC236}">
                <a16:creationId xmlns:a16="http://schemas.microsoft.com/office/drawing/2014/main" id="{E604C0C1-C9B0-4D04-E39C-C433B8D15DC2}"/>
              </a:ext>
            </a:extLst>
          </p:cNvPr>
          <p:cNvCxnSpPr>
            <a:cxnSpLocks/>
          </p:cNvCxnSpPr>
          <p:nvPr/>
        </p:nvCxnSpPr>
        <p:spPr>
          <a:xfrm flipH="1">
            <a:off x="9733621" y="1313230"/>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3253BDD-FC32-499A-F610-F9EA1DC2A28B}"/>
              </a:ext>
            </a:extLst>
          </p:cNvPr>
          <p:cNvCxnSpPr/>
          <p:nvPr/>
        </p:nvCxnSpPr>
        <p:spPr>
          <a:xfrm flipH="1">
            <a:off x="9743386" y="2174269"/>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C51BB68-75EB-0072-425F-CF2B661B9129}"/>
              </a:ext>
            </a:extLst>
          </p:cNvPr>
          <p:cNvCxnSpPr/>
          <p:nvPr/>
        </p:nvCxnSpPr>
        <p:spPr>
          <a:xfrm flipH="1">
            <a:off x="9743386" y="3017449"/>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0D2AF18-F9AB-1DE9-D73D-A85A4FAC7529}"/>
              </a:ext>
            </a:extLst>
          </p:cNvPr>
          <p:cNvCxnSpPr/>
          <p:nvPr/>
        </p:nvCxnSpPr>
        <p:spPr>
          <a:xfrm flipH="1">
            <a:off x="9743386" y="3877226"/>
            <a:ext cx="1" cy="208843"/>
          </a:xfrm>
          <a:prstGeom prst="straightConnector1">
            <a:avLst/>
          </a:prstGeom>
          <a:ln w="57150">
            <a:solidFill>
              <a:srgbClr val="7A8965"/>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90A06CF-A14A-69F5-27FB-C0811B059EAE}"/>
              </a:ext>
            </a:extLst>
          </p:cNvPr>
          <p:cNvCxnSpPr/>
          <p:nvPr/>
        </p:nvCxnSpPr>
        <p:spPr>
          <a:xfrm flipH="1">
            <a:off x="9733621" y="4685416"/>
            <a:ext cx="1" cy="208843"/>
          </a:xfrm>
          <a:prstGeom prst="straightConnector1">
            <a:avLst/>
          </a:prstGeom>
          <a:ln w="57150">
            <a:solidFill>
              <a:srgbClr val="DFC37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165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C7B0-A547-C90B-B2D4-A70A94BDD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6B6DB-1341-1E3C-C005-3465CA49F67F}"/>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Design</a:t>
            </a:r>
          </a:p>
        </p:txBody>
      </p:sp>
      <p:pic>
        <p:nvPicPr>
          <p:cNvPr id="13" name="Picture 12" descr="A black background with a black square&#10;&#10;AI-generated content may be incorrect.">
            <a:extLst>
              <a:ext uri="{FF2B5EF4-FFF2-40B4-BE49-F238E27FC236}">
                <a16:creationId xmlns:a16="http://schemas.microsoft.com/office/drawing/2014/main" id="{B1307150-B8F3-1F34-0CA3-B9777ECF75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242" y="1149527"/>
            <a:ext cx="3204076" cy="3677885"/>
          </a:xfrm>
          <a:prstGeom prst="rect">
            <a:avLst/>
          </a:prstGeom>
        </p:spPr>
      </p:pic>
      <p:pic>
        <p:nvPicPr>
          <p:cNvPr id="15" name="Picture 14" descr="A black screen with white text&#10;&#10;AI-generated content may be incorrect.">
            <a:extLst>
              <a:ext uri="{FF2B5EF4-FFF2-40B4-BE49-F238E27FC236}">
                <a16:creationId xmlns:a16="http://schemas.microsoft.com/office/drawing/2014/main" id="{E6C3A412-536B-D121-26DE-B0C9EE08B47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6309" y="1914049"/>
            <a:ext cx="2344929" cy="2148840"/>
          </a:xfrm>
          <a:prstGeom prst="rect">
            <a:avLst/>
          </a:prstGeom>
        </p:spPr>
      </p:pic>
      <p:sp>
        <p:nvSpPr>
          <p:cNvPr id="3" name="TextBox 2">
            <a:extLst>
              <a:ext uri="{FF2B5EF4-FFF2-40B4-BE49-F238E27FC236}">
                <a16:creationId xmlns:a16="http://schemas.microsoft.com/office/drawing/2014/main" id="{67EC45A0-376B-32CE-0087-540E4ECB1712}"/>
              </a:ext>
            </a:extLst>
          </p:cNvPr>
          <p:cNvSpPr txBox="1"/>
          <p:nvPr/>
        </p:nvSpPr>
        <p:spPr>
          <a:xfrm>
            <a:off x="1080390" y="4184551"/>
            <a:ext cx="2462910" cy="1477328"/>
          </a:xfrm>
          <a:prstGeom prst="rect">
            <a:avLst/>
          </a:prstGeom>
          <a:noFill/>
        </p:spPr>
        <p:txBody>
          <a:bodyPr wrap="square" rtlCol="0">
            <a:spAutoFit/>
          </a:bodyPr>
          <a:lstStyle/>
          <a:p>
            <a:r>
              <a:rPr lang="en-GB" b="1" dirty="0"/>
              <a:t>Design: </a:t>
            </a:r>
            <a:r>
              <a:rPr lang="en-GB" dirty="0"/>
              <a:t>Multi-disciplinary approach to maximise biodiversity delivery and retain functionality</a:t>
            </a:r>
          </a:p>
        </p:txBody>
      </p:sp>
      <p:pic>
        <p:nvPicPr>
          <p:cNvPr id="5" name="Picture 4">
            <a:extLst>
              <a:ext uri="{FF2B5EF4-FFF2-40B4-BE49-F238E27FC236}">
                <a16:creationId xmlns:a16="http://schemas.microsoft.com/office/drawing/2014/main" id="{3078B79F-3D1E-1249-AE25-0CFFEB40EA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4268" y="574763"/>
            <a:ext cx="7379063" cy="5708473"/>
          </a:xfrm>
          <a:prstGeom prst="rect">
            <a:avLst/>
          </a:prstGeom>
        </p:spPr>
      </p:pic>
    </p:spTree>
    <p:extLst>
      <p:ext uri="{BB962C8B-B14F-4D97-AF65-F5344CB8AC3E}">
        <p14:creationId xmlns:p14="http://schemas.microsoft.com/office/powerpoint/2010/main" val="1491447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CFF2-507D-B824-C28D-75206DC24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BA90E-A7DB-990B-9765-B6074C029F1F}"/>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Design</a:t>
            </a:r>
          </a:p>
        </p:txBody>
      </p:sp>
      <p:sp>
        <p:nvSpPr>
          <p:cNvPr id="6" name="Content Placeholder 26">
            <a:extLst>
              <a:ext uri="{FF2B5EF4-FFF2-40B4-BE49-F238E27FC236}">
                <a16:creationId xmlns:a16="http://schemas.microsoft.com/office/drawing/2014/main" id="{FABFFF83-2EF9-2674-0DC7-5374DC1CCB33}"/>
              </a:ext>
            </a:extLst>
          </p:cNvPr>
          <p:cNvSpPr>
            <a:spLocks noGrp="1"/>
          </p:cNvSpPr>
          <p:nvPr>
            <p:ph idx="1"/>
          </p:nvPr>
        </p:nvSpPr>
        <p:spPr>
          <a:xfrm>
            <a:off x="4468150" y="778825"/>
            <a:ext cx="7315635" cy="1440461"/>
          </a:xfrm>
        </p:spPr>
        <p:txBody>
          <a:bodyPr anchor="t">
            <a:normAutofit/>
          </a:bodyPr>
          <a:lstStyle/>
          <a:p>
            <a:pPr marL="0" indent="0">
              <a:lnSpc>
                <a:spcPct val="150000"/>
              </a:lnSpc>
              <a:buNone/>
            </a:pPr>
            <a:r>
              <a:rPr lang="en-GB" sz="2000" dirty="0"/>
              <a:t>Any biodiversity value lost from the baseline through habitat loss or degradation will need to be replaced in addition to achieving a 10% gain (110% from baseline value). </a:t>
            </a:r>
          </a:p>
        </p:txBody>
      </p:sp>
      <p:pic>
        <p:nvPicPr>
          <p:cNvPr id="4" name="Picture 3" descr="A screenshot of a graph&#10;&#10;Description automatically generated">
            <a:extLst>
              <a:ext uri="{FF2B5EF4-FFF2-40B4-BE49-F238E27FC236}">
                <a16:creationId xmlns:a16="http://schemas.microsoft.com/office/drawing/2014/main" id="{760273CC-C193-619E-084A-1E94BADFB3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072" y="2481245"/>
            <a:ext cx="8791302" cy="4314939"/>
          </a:xfrm>
          <a:prstGeom prst="rect">
            <a:avLst/>
          </a:prstGeom>
        </p:spPr>
      </p:pic>
    </p:spTree>
    <p:extLst>
      <p:ext uri="{BB962C8B-B14F-4D97-AF65-F5344CB8AC3E}">
        <p14:creationId xmlns:p14="http://schemas.microsoft.com/office/powerpoint/2010/main" val="41873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347D-BE5D-9A29-E400-3D1CA6EFD32C}"/>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Example of design </a:t>
            </a:r>
            <a:br>
              <a:rPr lang="en-GB" b="1" dirty="0">
                <a:latin typeface="+mn-lt"/>
                <a:ea typeface="Tahoma" panose="020B0604030504040204" pitchFamily="34" charset="0"/>
                <a:cs typeface="Tahoma" panose="020B0604030504040204" pitchFamily="34" charset="0"/>
              </a:rPr>
            </a:br>
            <a:r>
              <a:rPr lang="en-GB" b="1" dirty="0">
                <a:latin typeface="+mn-lt"/>
                <a:ea typeface="Tahoma" panose="020B0604030504040204" pitchFamily="34" charset="0"/>
                <a:cs typeface="Tahoma" panose="020B0604030504040204" pitchFamily="34" charset="0"/>
              </a:rPr>
              <a:t>process </a:t>
            </a:r>
          </a:p>
        </p:txBody>
      </p:sp>
      <p:pic>
        <p:nvPicPr>
          <p:cNvPr id="5" name="Content Placeholder 4">
            <a:extLst>
              <a:ext uri="{FF2B5EF4-FFF2-40B4-BE49-F238E27FC236}">
                <a16:creationId xmlns:a16="http://schemas.microsoft.com/office/drawing/2014/main" id="{991947F0-10EC-ECA3-A706-A769C03C15B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39801" y="2224900"/>
            <a:ext cx="4358268" cy="3120124"/>
          </a:xfrm>
        </p:spPr>
      </p:pic>
      <p:pic>
        <p:nvPicPr>
          <p:cNvPr id="7" name="Picture 6">
            <a:extLst>
              <a:ext uri="{FF2B5EF4-FFF2-40B4-BE49-F238E27FC236}">
                <a16:creationId xmlns:a16="http://schemas.microsoft.com/office/drawing/2014/main" id="{B56FD77A-6DD5-068F-FCEF-61494C5D95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0736" y="213087"/>
            <a:ext cx="4677878" cy="3457213"/>
          </a:xfrm>
          <a:prstGeom prst="rect">
            <a:avLst/>
          </a:prstGeom>
        </p:spPr>
      </p:pic>
      <p:pic>
        <p:nvPicPr>
          <p:cNvPr id="9" name="Picture 8">
            <a:extLst>
              <a:ext uri="{FF2B5EF4-FFF2-40B4-BE49-F238E27FC236}">
                <a16:creationId xmlns:a16="http://schemas.microsoft.com/office/drawing/2014/main" id="{0E394B21-B381-26C6-8C22-02B7AE7BE4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0737" y="3162662"/>
            <a:ext cx="4683166" cy="3482251"/>
          </a:xfrm>
          <a:prstGeom prst="rect">
            <a:avLst/>
          </a:prstGeom>
        </p:spPr>
      </p:pic>
      <p:cxnSp>
        <p:nvCxnSpPr>
          <p:cNvPr id="11" name="Straight Arrow Connector 10">
            <a:extLst>
              <a:ext uri="{FF2B5EF4-FFF2-40B4-BE49-F238E27FC236}">
                <a16:creationId xmlns:a16="http://schemas.microsoft.com/office/drawing/2014/main" id="{3B2E3312-2BCE-8CC0-FD24-64B30396D046}"/>
              </a:ext>
            </a:extLst>
          </p:cNvPr>
          <p:cNvCxnSpPr/>
          <p:nvPr/>
        </p:nvCxnSpPr>
        <p:spPr>
          <a:xfrm flipV="1">
            <a:off x="5600700" y="2224900"/>
            <a:ext cx="1320800" cy="937762"/>
          </a:xfrm>
          <a:prstGeom prst="straightConnector1">
            <a:avLst/>
          </a:prstGeom>
          <a:ln w="5715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4BF55BA-8871-3CF6-45F9-B72F87CAA9E6}"/>
              </a:ext>
            </a:extLst>
          </p:cNvPr>
          <p:cNvCxnSpPr>
            <a:cxnSpLocks/>
          </p:cNvCxnSpPr>
          <p:nvPr/>
        </p:nvCxnSpPr>
        <p:spPr>
          <a:xfrm>
            <a:off x="6972300" y="2533650"/>
            <a:ext cx="0" cy="895350"/>
          </a:xfrm>
          <a:prstGeom prst="straightConnector1">
            <a:avLst/>
          </a:prstGeom>
          <a:ln w="5715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438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31C5-C684-8561-0270-A79FE8885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B5D0D-6BF2-1088-1A36-7798A5161A70}"/>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Example of design process </a:t>
            </a:r>
          </a:p>
        </p:txBody>
      </p:sp>
      <p:pic>
        <p:nvPicPr>
          <p:cNvPr id="8" name="Picture 7">
            <a:extLst>
              <a:ext uri="{FF2B5EF4-FFF2-40B4-BE49-F238E27FC236}">
                <a16:creationId xmlns:a16="http://schemas.microsoft.com/office/drawing/2014/main" id="{9F351A7A-313A-28CA-B11F-7E37477459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8830" y="1387475"/>
            <a:ext cx="4111765" cy="5206999"/>
          </a:xfrm>
          <a:prstGeom prst="rect">
            <a:avLst/>
          </a:prstGeom>
        </p:spPr>
      </p:pic>
      <p:pic>
        <p:nvPicPr>
          <p:cNvPr id="12" name="Picture 11">
            <a:extLst>
              <a:ext uri="{FF2B5EF4-FFF2-40B4-BE49-F238E27FC236}">
                <a16:creationId xmlns:a16="http://schemas.microsoft.com/office/drawing/2014/main" id="{E69DAECF-4602-2087-3A9C-2D6E3073CFC4}"/>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rcRect/>
          <a:stretch/>
        </p:blipFill>
        <p:spPr>
          <a:xfrm>
            <a:off x="215900" y="1411287"/>
            <a:ext cx="4002930" cy="5183188"/>
          </a:xfrm>
          <a:prstGeom prst="rect">
            <a:avLst/>
          </a:prstGeom>
        </p:spPr>
      </p:pic>
      <p:pic>
        <p:nvPicPr>
          <p:cNvPr id="14" name="Picture 13">
            <a:extLst>
              <a:ext uri="{FF2B5EF4-FFF2-40B4-BE49-F238E27FC236}">
                <a16:creationId xmlns:a16="http://schemas.microsoft.com/office/drawing/2014/main" id="{94B05D6C-104D-1668-8AB6-8BC67540CE4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28089" y="1411286"/>
            <a:ext cx="3685506" cy="5183188"/>
          </a:xfrm>
          <a:prstGeom prst="rect">
            <a:avLst/>
          </a:prstGeom>
        </p:spPr>
      </p:pic>
      <p:cxnSp>
        <p:nvCxnSpPr>
          <p:cNvPr id="15" name="Straight Arrow Connector 14">
            <a:extLst>
              <a:ext uri="{FF2B5EF4-FFF2-40B4-BE49-F238E27FC236}">
                <a16:creationId xmlns:a16="http://schemas.microsoft.com/office/drawing/2014/main" id="{49A60360-3540-D312-8D6C-1E17074D18B6}"/>
              </a:ext>
            </a:extLst>
          </p:cNvPr>
          <p:cNvCxnSpPr>
            <a:cxnSpLocks/>
          </p:cNvCxnSpPr>
          <p:nvPr/>
        </p:nvCxnSpPr>
        <p:spPr>
          <a:xfrm>
            <a:off x="1911350" y="6702425"/>
            <a:ext cx="4057650" cy="0"/>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800B8F1-1D82-D9DB-2DC2-22F7946854CF}"/>
              </a:ext>
            </a:extLst>
          </p:cNvPr>
          <p:cNvCxnSpPr>
            <a:cxnSpLocks/>
          </p:cNvCxnSpPr>
          <p:nvPr/>
        </p:nvCxnSpPr>
        <p:spPr>
          <a:xfrm>
            <a:off x="6299264" y="6702425"/>
            <a:ext cx="4057650" cy="0"/>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632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181E-EA48-E666-6A52-96AF23BC6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4C5CE-9213-EAC4-19E7-894246968D0B}"/>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Key Factors</a:t>
            </a:r>
          </a:p>
        </p:txBody>
      </p:sp>
      <p:sp>
        <p:nvSpPr>
          <p:cNvPr id="3" name="TextBox 2">
            <a:extLst>
              <a:ext uri="{FF2B5EF4-FFF2-40B4-BE49-F238E27FC236}">
                <a16:creationId xmlns:a16="http://schemas.microsoft.com/office/drawing/2014/main" id="{807EC6A5-04E3-D785-387D-4AE9DFEC0C09}"/>
              </a:ext>
            </a:extLst>
          </p:cNvPr>
          <p:cNvSpPr txBox="1"/>
          <p:nvPr/>
        </p:nvSpPr>
        <p:spPr>
          <a:xfrm>
            <a:off x="838200" y="1485589"/>
            <a:ext cx="10515599" cy="5262979"/>
          </a:xfrm>
          <a:prstGeom prst="rect">
            <a:avLst/>
          </a:prstGeom>
          <a:noFill/>
        </p:spPr>
        <p:txBody>
          <a:bodyPr wrap="square" rtlCol="0">
            <a:spAutoFit/>
          </a:bodyPr>
          <a:lstStyle/>
          <a:p>
            <a:r>
              <a:rPr lang="en-GB" sz="2000" b="1" dirty="0">
                <a:ea typeface="Tahoma" panose="020B0604030504040204" pitchFamily="34" charset="0"/>
                <a:cs typeface="Tahoma" panose="020B0604030504040204" pitchFamily="34" charset="0"/>
              </a:rPr>
              <a:t>Integrated</a:t>
            </a:r>
            <a:r>
              <a:rPr lang="en-GB" sz="2000" dirty="0">
                <a:ea typeface="Tahoma" panose="020B0604030504040204" pitchFamily="34" charset="0"/>
                <a:cs typeface="Tahoma" panose="020B0604030504040204" pitchFamily="34" charset="0"/>
              </a:rPr>
              <a:t>: 	BNG is considered from the development design, through the planning 			process and into the project delivery and occupation. </a:t>
            </a:r>
          </a:p>
          <a:p>
            <a:endParaRPr lang="en-GB" sz="2000" dirty="0">
              <a:ea typeface="Tahoma" panose="020B0604030504040204" pitchFamily="34" charset="0"/>
              <a:cs typeface="Tahoma" panose="020B0604030504040204" pitchFamily="34" charset="0"/>
            </a:endParaRPr>
          </a:p>
          <a:p>
            <a:r>
              <a:rPr lang="en-GB" sz="2000" b="1" dirty="0">
                <a:ea typeface="Tahoma" panose="020B0604030504040204" pitchFamily="34" charset="0"/>
                <a:cs typeface="Tahoma" panose="020B0604030504040204" pitchFamily="34" charset="0"/>
              </a:rPr>
              <a:t>Quantitative</a:t>
            </a:r>
            <a:r>
              <a:rPr lang="en-GB" sz="2000" dirty="0">
                <a:ea typeface="Tahoma" panose="020B0604030504040204" pitchFamily="34" charset="0"/>
                <a:cs typeface="Tahoma" panose="020B0604030504040204" pitchFamily="34" charset="0"/>
              </a:rPr>
              <a:t>: 	Biodiversity units ensures we are replacing the value of what is lost. </a:t>
            </a:r>
          </a:p>
          <a:p>
            <a:endParaRPr lang="en-GB" sz="2000" dirty="0">
              <a:ea typeface="Tahoma" panose="020B0604030504040204" pitchFamily="34" charset="0"/>
              <a:cs typeface="Tahoma" panose="020B0604030504040204" pitchFamily="34" charset="0"/>
            </a:endParaRPr>
          </a:p>
          <a:p>
            <a:r>
              <a:rPr lang="en-GB" sz="2000" b="1" dirty="0">
                <a:ea typeface="Tahoma" panose="020B0604030504040204" pitchFamily="34" charset="0"/>
                <a:cs typeface="Tahoma" panose="020B0604030504040204" pitchFamily="34" charset="0"/>
              </a:rPr>
              <a:t>Supported</a:t>
            </a:r>
            <a:r>
              <a:rPr lang="en-GB" sz="2000" dirty="0">
                <a:ea typeface="Tahoma" panose="020B0604030504040204" pitchFamily="34" charset="0"/>
                <a:cs typeface="Tahoma" panose="020B0604030504040204" pitchFamily="34" charset="0"/>
              </a:rPr>
              <a:t>: 	Statutory guidance on how to carry out assessments, with a 					standardised approach </a:t>
            </a:r>
          </a:p>
          <a:p>
            <a:endParaRPr lang="en-GB" sz="2000" dirty="0">
              <a:ea typeface="Tahoma" panose="020B0604030504040204" pitchFamily="34" charset="0"/>
              <a:cs typeface="Tahoma" panose="020B0604030504040204" pitchFamily="34" charset="0"/>
            </a:endParaRPr>
          </a:p>
          <a:p>
            <a:r>
              <a:rPr lang="en-GB" sz="2000" b="1" dirty="0">
                <a:ea typeface="Tahoma" panose="020B0604030504040204" pitchFamily="34" charset="0"/>
                <a:cs typeface="Tahoma" panose="020B0604030504040204" pitchFamily="34" charset="0"/>
              </a:rPr>
              <a:t>Long-term</a:t>
            </a:r>
            <a:r>
              <a:rPr lang="en-GB" sz="2000" dirty="0">
                <a:ea typeface="Tahoma" panose="020B0604030504040204" pitchFamily="34" charset="0"/>
                <a:cs typeface="Tahoma" panose="020B0604030504040204" pitchFamily="34" charset="0"/>
              </a:rPr>
              <a:t>: 	30 years management rather than what was previously often only 				five. </a:t>
            </a:r>
          </a:p>
          <a:p>
            <a:endParaRPr lang="en-GB" sz="2000" dirty="0">
              <a:ea typeface="Tahoma" panose="020B0604030504040204" pitchFamily="34" charset="0"/>
              <a:cs typeface="Tahoma" panose="020B0604030504040204" pitchFamily="34" charset="0"/>
            </a:endParaRPr>
          </a:p>
          <a:p>
            <a:r>
              <a:rPr lang="en-GB" sz="2000" b="1" dirty="0">
                <a:ea typeface="Tahoma" panose="020B0604030504040204" pitchFamily="34" charset="0"/>
                <a:cs typeface="Tahoma" panose="020B0604030504040204" pitchFamily="34" charset="0"/>
              </a:rPr>
              <a:t>Secured</a:t>
            </a:r>
            <a:r>
              <a:rPr lang="en-GB" sz="2000" dirty="0">
                <a:ea typeface="Tahoma" panose="020B0604030504040204" pitchFamily="34" charset="0"/>
                <a:cs typeface="Tahoma" panose="020B0604030504040204" pitchFamily="34" charset="0"/>
              </a:rPr>
              <a:t>: 	Ability to legally secure the delivery of the habitats.  </a:t>
            </a:r>
          </a:p>
          <a:p>
            <a:endParaRPr lang="en-GB" sz="2000" dirty="0">
              <a:ea typeface="Tahoma" panose="020B0604030504040204" pitchFamily="34" charset="0"/>
              <a:cs typeface="Tahoma" panose="020B0604030504040204" pitchFamily="34" charset="0"/>
            </a:endParaRPr>
          </a:p>
          <a:p>
            <a:r>
              <a:rPr lang="en-GB" sz="2000" b="1" dirty="0">
                <a:ea typeface="Tahoma" panose="020B0604030504040204" pitchFamily="34" charset="0"/>
                <a:cs typeface="Tahoma" panose="020B0604030504040204" pitchFamily="34" charset="0"/>
              </a:rPr>
              <a:t>Market</a:t>
            </a:r>
            <a:r>
              <a:rPr lang="en-GB" sz="2000" dirty="0">
                <a:ea typeface="Tahoma" panose="020B0604030504040204" pitchFamily="34" charset="0"/>
                <a:cs typeface="Tahoma" panose="020B0604030504040204" pitchFamily="34" charset="0"/>
              </a:rPr>
              <a:t>: 		It has created an incentive for landowners to be involved in the 				delivery of biodiversity.  </a:t>
            </a:r>
          </a:p>
          <a:p>
            <a:endParaRPr lang="en-GB" dirty="0">
              <a:latin typeface="Tahoma" panose="020B0604030504040204" pitchFamily="34" charset="0"/>
            </a:endParaRPr>
          </a:p>
          <a:p>
            <a:endParaRPr lang="en-GB" dirty="0">
              <a:latin typeface="Tahoma" panose="020B0604030504040204" pitchFamily="34" charset="0"/>
            </a:endParaRPr>
          </a:p>
        </p:txBody>
      </p:sp>
    </p:spTree>
    <p:extLst>
      <p:ext uri="{BB962C8B-B14F-4D97-AF65-F5344CB8AC3E}">
        <p14:creationId xmlns:p14="http://schemas.microsoft.com/office/powerpoint/2010/main" val="1555376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DC47-4E51-AA6F-61C5-AC480B82F6D3}"/>
              </a:ext>
            </a:extLst>
          </p:cNvPr>
          <p:cNvSpPr>
            <a:spLocks noGrp="1"/>
          </p:cNvSpPr>
          <p:nvPr>
            <p:ph type="title"/>
          </p:nvPr>
        </p:nvSpPr>
        <p:spPr/>
        <p:txBody>
          <a:bodyPr>
            <a:normAutofit/>
          </a:bodyPr>
          <a:lstStyle/>
          <a:p>
            <a:r>
              <a:rPr lang="en-GB" b="1" dirty="0">
                <a:latin typeface="+mn-lt"/>
              </a:rPr>
              <a:t>References</a:t>
            </a:r>
            <a:endParaRPr lang="en-GB" sz="5400" b="1" dirty="0">
              <a:latin typeface="+mn-lt"/>
            </a:endParaRPr>
          </a:p>
        </p:txBody>
      </p:sp>
      <p:sp>
        <p:nvSpPr>
          <p:cNvPr id="3" name="Content Placeholder 2">
            <a:extLst>
              <a:ext uri="{FF2B5EF4-FFF2-40B4-BE49-F238E27FC236}">
                <a16:creationId xmlns:a16="http://schemas.microsoft.com/office/drawing/2014/main" id="{85AF7154-96DD-A307-1950-550616C84AC1}"/>
              </a:ext>
            </a:extLst>
          </p:cNvPr>
          <p:cNvSpPr>
            <a:spLocks noGrp="1"/>
          </p:cNvSpPr>
          <p:nvPr>
            <p:ph idx="1"/>
          </p:nvPr>
        </p:nvSpPr>
        <p:spPr>
          <a:xfrm>
            <a:off x="838200" y="1929384"/>
            <a:ext cx="10515600" cy="4251960"/>
          </a:xfrm>
        </p:spPr>
        <p:txBody>
          <a:bodyPr>
            <a:normAutofit/>
          </a:bodyPr>
          <a:lstStyle/>
          <a:p>
            <a:pPr>
              <a:spcBef>
                <a:spcPts val="3000"/>
              </a:spcBef>
            </a:pPr>
            <a:r>
              <a:rPr lang="en-GB" sz="1800" b="1" dirty="0">
                <a:solidFill>
                  <a:schemeClr val="tx1">
                    <a:lumMod val="75000"/>
                    <a:lumOff val="25000"/>
                  </a:schemeClr>
                </a:solidFill>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User guidance and Tools:</a:t>
            </a:r>
            <a:r>
              <a:rPr lang="en-GB" sz="1800" dirty="0">
                <a:ea typeface="Tahoma" panose="020B0604030504040204" pitchFamily="34" charset="0"/>
                <a:cs typeface="Tahoma" panose="020B0604030504040204" pitchFamily="34" charset="0"/>
                <a:hlinkClick r:id="rId3"/>
              </a:rPr>
              <a:t> https://www.gov.uk/government/publications/statutory-biodiversity-metric-tools-and-guides</a:t>
            </a:r>
          </a:p>
          <a:p>
            <a:pPr>
              <a:spcBef>
                <a:spcPts val="3000"/>
              </a:spcBef>
            </a:pPr>
            <a:r>
              <a:rPr lang="en-GB" sz="1800" b="1" dirty="0">
                <a:solidFill>
                  <a:schemeClr val="tx1">
                    <a:lumMod val="75000"/>
                    <a:lumOff val="25000"/>
                  </a:schemeClr>
                </a:solidFill>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Planning Advisory Service legal templates:</a:t>
            </a:r>
            <a:r>
              <a:rPr lang="en-GB" sz="1800" dirty="0">
                <a:ea typeface="Tahoma" panose="020B0604030504040204" pitchFamily="34" charset="0"/>
                <a:cs typeface="Tahoma" panose="020B0604030504040204" pitchFamily="34" charset="0"/>
                <a:hlinkClick r:id="rId3"/>
              </a:rPr>
              <a:t> https://www.local.gov.uk/pas/environment/biodiversity-net-gain-bng-local-planning-authorities/pas-biodiversity-net-gain-bng</a:t>
            </a:r>
            <a:r>
              <a:rPr lang="en-GB" sz="1800" dirty="0">
                <a:ea typeface="Tahoma" panose="020B0604030504040204" pitchFamily="34" charset="0"/>
                <a:cs typeface="Tahoma" panose="020B0604030504040204" pitchFamily="34" charset="0"/>
              </a:rPr>
              <a:t> </a:t>
            </a:r>
          </a:p>
          <a:p>
            <a:pPr>
              <a:spcBef>
                <a:spcPts val="3000"/>
              </a:spcBef>
            </a:pPr>
            <a:r>
              <a:rPr lang="en-GB" sz="1800" b="1" dirty="0">
                <a:solidFill>
                  <a:schemeClr val="tx1">
                    <a:lumMod val="75000"/>
                    <a:lumOff val="25000"/>
                  </a:schemeClr>
                </a:solidFill>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Bristol Practice Note:</a:t>
            </a:r>
            <a:r>
              <a:rPr lang="en-GB" sz="1800" dirty="0">
                <a:ea typeface="Tahoma" panose="020B0604030504040204" pitchFamily="34" charset="0"/>
                <a:cs typeface="Tahoma" panose="020B0604030504040204" pitchFamily="34" charset="0"/>
                <a:hlinkClick r:id="rId3"/>
              </a:rPr>
              <a:t> </a:t>
            </a:r>
            <a:r>
              <a:rPr lang="en-GB" sz="1800" dirty="0">
                <a:ea typeface="Tahoma" panose="020B0604030504040204" pitchFamily="34" charset="0"/>
                <a:cs typeface="Tahoma" panose="020B0604030504040204" pitchFamily="34" charset="0"/>
                <a:hlinkClick r:id="rId4"/>
              </a:rPr>
              <a:t>https://services.bristol.gov.uk/files/documents/9094-bristol-city-council-biodiversity-net-gain-practice-note/file</a:t>
            </a:r>
            <a:r>
              <a:rPr lang="en-GB" sz="1800" dirty="0">
                <a:ea typeface="Tahoma" panose="020B0604030504040204" pitchFamily="34" charset="0"/>
                <a:cs typeface="Tahoma" panose="020B0604030504040204" pitchFamily="34" charset="0"/>
              </a:rPr>
              <a:t> </a:t>
            </a:r>
          </a:p>
          <a:p>
            <a:endParaRPr lang="en-GB" sz="1700" dirty="0"/>
          </a:p>
        </p:txBody>
      </p:sp>
    </p:spTree>
    <p:extLst>
      <p:ext uri="{BB962C8B-B14F-4D97-AF65-F5344CB8AC3E}">
        <p14:creationId xmlns:p14="http://schemas.microsoft.com/office/powerpoint/2010/main" val="411122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D66E9-850C-5084-C973-2B883F8CB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EE3DE-50D4-8B23-0715-33B6BFFB4E49}"/>
              </a:ext>
            </a:extLst>
          </p:cNvPr>
          <p:cNvSpPr>
            <a:spLocks noGrp="1"/>
          </p:cNvSpPr>
          <p:nvPr>
            <p:ph type="title"/>
          </p:nvPr>
        </p:nvSpPr>
        <p:spPr/>
        <p:txBody>
          <a:bodyPr/>
          <a:lstStyle/>
          <a:p>
            <a:r>
              <a:rPr lang="en-GB" b="1" dirty="0">
                <a:latin typeface="+mn-lt"/>
                <a:ea typeface="Tahoma" panose="020B0604030504040204" pitchFamily="34" charset="0"/>
                <a:cs typeface="Tahoma" panose="020B0604030504040204" pitchFamily="34" charset="0"/>
              </a:rPr>
              <a:t>Contact</a:t>
            </a:r>
          </a:p>
        </p:txBody>
      </p:sp>
      <p:sp>
        <p:nvSpPr>
          <p:cNvPr id="4" name="Content Placeholder 3">
            <a:extLst>
              <a:ext uri="{FF2B5EF4-FFF2-40B4-BE49-F238E27FC236}">
                <a16:creationId xmlns:a16="http://schemas.microsoft.com/office/drawing/2014/main" id="{4B98CE05-D913-D9D3-F027-3EF2483B6939}"/>
              </a:ext>
            </a:extLst>
          </p:cNvPr>
          <p:cNvSpPr>
            <a:spLocks noGrp="1"/>
          </p:cNvSpPr>
          <p:nvPr>
            <p:ph idx="1"/>
          </p:nvPr>
        </p:nvSpPr>
        <p:spPr/>
        <p:txBody>
          <a:bodyPr>
            <a:normAutofit/>
          </a:bodyPr>
          <a:lstStyle/>
          <a:p>
            <a:pPr marL="0" indent="0">
              <a:buNone/>
            </a:pPr>
            <a:r>
              <a:rPr lang="en-GB" sz="1800" dirty="0">
                <a:solidFill>
                  <a:schemeClr val="tx1">
                    <a:lumMod val="75000"/>
                    <a:lumOff val="25000"/>
                  </a:schemeClr>
                </a:solidFill>
                <a:ea typeface="Tahoma" panose="020B0604030504040204" pitchFamily="34" charset="0"/>
                <a:cs typeface="Tahoma" panose="020B0604030504040204" pitchFamily="34" charset="0"/>
                <a:hlinkClick r:id="rId3"/>
              </a:rPr>
              <a:t>Sarah.hawes@bristol.gov.uk</a:t>
            </a:r>
            <a:endParaRPr lang="en-GB" sz="1800" dirty="0">
              <a:solidFill>
                <a:schemeClr val="tx1">
                  <a:lumMod val="75000"/>
                  <a:lumOff val="25000"/>
                </a:schemeClr>
              </a:solidFill>
              <a:ea typeface="Tahoma" panose="020B0604030504040204" pitchFamily="34" charset="0"/>
              <a:cs typeface="Tahoma" panose="020B0604030504040204" pitchFamily="34" charset="0"/>
            </a:endParaRPr>
          </a:p>
          <a:p>
            <a:pPr marL="0" indent="0">
              <a:buNone/>
            </a:pPr>
            <a:endParaRPr lang="en-GB"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qr code on a white background&#10;&#10;AI-generated content may be incorrect.">
            <a:extLst>
              <a:ext uri="{FF2B5EF4-FFF2-40B4-BE49-F238E27FC236}">
                <a16:creationId xmlns:a16="http://schemas.microsoft.com/office/drawing/2014/main" id="{8FE73421-F3DE-E203-245A-43950ACEC8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199" y="2239538"/>
            <a:ext cx="2778512" cy="2778512"/>
          </a:xfrm>
          <a:prstGeom prst="rect">
            <a:avLst/>
          </a:prstGeom>
        </p:spPr>
      </p:pic>
      <p:sp>
        <p:nvSpPr>
          <p:cNvPr id="7" name="TextBox 6">
            <a:extLst>
              <a:ext uri="{FF2B5EF4-FFF2-40B4-BE49-F238E27FC236}">
                <a16:creationId xmlns:a16="http://schemas.microsoft.com/office/drawing/2014/main" id="{23F896EC-3EE9-FE66-C661-59D7A0C5DABB}"/>
              </a:ext>
            </a:extLst>
          </p:cNvPr>
          <p:cNvSpPr txBox="1"/>
          <p:nvPr/>
        </p:nvSpPr>
        <p:spPr>
          <a:xfrm>
            <a:off x="1553735" y="4968321"/>
            <a:ext cx="1347440" cy="369332"/>
          </a:xfrm>
          <a:prstGeom prst="rect">
            <a:avLst/>
          </a:prstGeom>
          <a:noFill/>
        </p:spPr>
        <p:txBody>
          <a:bodyPr wrap="square">
            <a:spAutoFit/>
          </a:bodyPr>
          <a:lstStyle/>
          <a:p>
            <a:r>
              <a:rPr lang="en-GB" sz="1800" b="1" dirty="0">
                <a:solidFill>
                  <a:srgbClr val="0A66C2"/>
                </a:solidFill>
                <a:ea typeface="Tahoma" panose="020B0604030504040204" pitchFamily="34" charset="0"/>
                <a:cs typeface="Tahoma" panose="020B0604030504040204" pitchFamily="34" charset="0"/>
              </a:rPr>
              <a:t>LinkedIn</a:t>
            </a:r>
            <a:endParaRPr lang="en-GB" dirty="0">
              <a:solidFill>
                <a:srgbClr val="0A66C2"/>
              </a:solidFill>
            </a:endParaRPr>
          </a:p>
        </p:txBody>
      </p:sp>
      <p:pic>
        <p:nvPicPr>
          <p:cNvPr id="8" name="Picture 7" descr="A collage of different images of buildings and plants&#10;&#10;AI-generated content may be incorrect.">
            <a:extLst>
              <a:ext uri="{FF2B5EF4-FFF2-40B4-BE49-F238E27FC236}">
                <a16:creationId xmlns:a16="http://schemas.microsoft.com/office/drawing/2014/main" id="{8CE33C44-B2AD-DB42-6807-37F6D5CA58F6}"/>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rcRect/>
          <a:stretch/>
        </p:blipFill>
        <p:spPr>
          <a:xfrm>
            <a:off x="6178440" y="581571"/>
            <a:ext cx="5746595" cy="5694857"/>
          </a:xfrm>
          <a:prstGeom prst="rect">
            <a:avLst/>
          </a:prstGeom>
        </p:spPr>
      </p:pic>
    </p:spTree>
    <p:extLst>
      <p:ext uri="{BB962C8B-B14F-4D97-AF65-F5344CB8AC3E}">
        <p14:creationId xmlns:p14="http://schemas.microsoft.com/office/powerpoint/2010/main" val="2877316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372959" y="333789"/>
            <a:ext cx="7445161" cy="763490"/>
          </a:xfrm>
        </p:spPr>
        <p:txBody>
          <a:bodyPr/>
          <a:lstStyle/>
          <a:p>
            <a:pPr algn="l"/>
            <a:r>
              <a:rPr lang="fr-FR" sz="4000"/>
              <a:t>Nature </a:t>
            </a:r>
            <a:r>
              <a:rPr lang="fr-FR" sz="4000" err="1"/>
              <a:t>Restoration</a:t>
            </a:r>
            <a:r>
              <a:rPr lang="fr-FR" sz="4000"/>
              <a:t> Law webinar </a:t>
            </a:r>
            <a:r>
              <a:rPr lang="fr-FR" sz="4000" err="1"/>
              <a:t>series</a:t>
            </a:r>
            <a:endParaRPr lang="en-GB" sz="4000"/>
          </a:p>
        </p:txBody>
      </p:sp>
      <p:sp>
        <p:nvSpPr>
          <p:cNvPr id="3" name="Content Placeholder 2">
            <a:extLst>
              <a:ext uri="{FF2B5EF4-FFF2-40B4-BE49-F238E27FC236}">
                <a16:creationId xmlns:a16="http://schemas.microsoft.com/office/drawing/2014/main" id="{718234C2-9BDF-3A4C-2D2C-84E9DFC0F040}"/>
              </a:ext>
            </a:extLst>
          </p:cNvPr>
          <p:cNvSpPr>
            <a:spLocks noGrp="1"/>
          </p:cNvSpPr>
          <p:nvPr>
            <p:ph idx="1"/>
          </p:nvPr>
        </p:nvSpPr>
        <p:spPr>
          <a:xfrm>
            <a:off x="372959" y="1901672"/>
            <a:ext cx="8940206" cy="469966"/>
          </a:xfrm>
        </p:spPr>
        <p:txBody>
          <a:bodyPr/>
          <a:lstStyle/>
          <a:p>
            <a:pPr algn="just">
              <a:spcBef>
                <a:spcPts val="600"/>
              </a:spcBef>
              <a:spcAft>
                <a:spcPts val="600"/>
              </a:spcAft>
            </a:pPr>
            <a:r>
              <a:rPr lang="en-GB" sz="2000" i="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March-June 2025 s</a:t>
            </a:r>
            <a:r>
              <a:rPr lang="en-GB" sz="2000" i="1">
                <a:solidFill>
                  <a:srgbClr val="000000"/>
                </a:solidFill>
                <a:latin typeface="Calibri" panose="020F0502020204030204" pitchFamily="34" charset="0"/>
                <a:cs typeface="Times New Roman" panose="02020603050405020304" pitchFamily="18" charset="0"/>
              </a:rPr>
              <a:t>upporting cities with the implementation of the NRL</a:t>
            </a:r>
          </a:p>
          <a:p>
            <a:endParaRPr lang="en-GB"/>
          </a:p>
        </p:txBody>
      </p:sp>
      <p:sp>
        <p:nvSpPr>
          <p:cNvPr id="4" name="TextBox 3">
            <a:extLst>
              <a:ext uri="{FF2B5EF4-FFF2-40B4-BE49-F238E27FC236}">
                <a16:creationId xmlns:a16="http://schemas.microsoft.com/office/drawing/2014/main" id="{9AD6ED02-FFA4-41EC-0C9C-38762D3CEFA0}"/>
              </a:ext>
            </a:extLst>
          </p:cNvPr>
          <p:cNvSpPr txBox="1"/>
          <p:nvPr/>
        </p:nvSpPr>
        <p:spPr>
          <a:xfrm>
            <a:off x="6420543" y="290116"/>
            <a:ext cx="3904689" cy="1107996"/>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Article 8: urban ecosystem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No net loss of urban green space or tree canopy cover in urban ecosystem areas by 2030</a:t>
            </a:r>
          </a:p>
        </p:txBody>
      </p:sp>
      <p:sp>
        <p:nvSpPr>
          <p:cNvPr id="16" name="TextBox 15">
            <a:extLst>
              <a:ext uri="{FF2B5EF4-FFF2-40B4-BE49-F238E27FC236}">
                <a16:creationId xmlns:a16="http://schemas.microsoft.com/office/drawing/2014/main" id="{76DE44EA-B51A-1CA5-FB91-1F9ADA0E3336}"/>
              </a:ext>
            </a:extLst>
          </p:cNvPr>
          <p:cNvSpPr txBox="1"/>
          <p:nvPr/>
        </p:nvSpPr>
        <p:spPr>
          <a:xfrm>
            <a:off x="4198063" y="3380666"/>
            <a:ext cx="1985086" cy="2308324"/>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Building and spatial regulations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for new developments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for retrofitting existing developments</a:t>
            </a:r>
          </a:p>
        </p:txBody>
      </p:sp>
      <p:sp>
        <p:nvSpPr>
          <p:cNvPr id="17" name="TextBox 16">
            <a:extLst>
              <a:ext uri="{FF2B5EF4-FFF2-40B4-BE49-F238E27FC236}">
                <a16:creationId xmlns:a16="http://schemas.microsoft.com/office/drawing/2014/main" id="{DC7CEBEE-D480-EF3F-8BCF-EDDE45CEF206}"/>
              </a:ext>
            </a:extLst>
          </p:cNvPr>
          <p:cNvSpPr txBox="1"/>
          <p:nvPr/>
        </p:nvSpPr>
        <p:spPr>
          <a:xfrm>
            <a:off x="6340123" y="3380666"/>
            <a:ext cx="3902286" cy="2308324"/>
          </a:xfrm>
          <a:prstGeom prst="rect">
            <a:avLst/>
          </a:prstGeom>
          <a:noFill/>
          <a:ln>
            <a:solidFill>
              <a:srgbClr val="FFC000"/>
            </a:solidFill>
            <a:prstDash val="lgDashDot"/>
          </a:ln>
        </p:spPr>
        <p:txBody>
          <a:bodyPr wrap="square" lIns="91440" tIns="45720" rIns="91440" bIns="45720" anchor="t">
            <a:spAutoFit/>
          </a:bodyPr>
          <a:lstStyle/>
          <a:p>
            <a:pPr indent="-151765" algn="ctr">
              <a:defRPr/>
            </a:pPr>
            <a:r>
              <a:rPr kumimoji="0" lang="en-GB" sz="1800" b="1" i="0" u="none" strike="noStrike" kern="1200" cap="none" spc="0" normalizeH="0" baseline="0" noProof="0">
                <a:ln>
                  <a:noFill/>
                </a:ln>
                <a:solidFill>
                  <a:prstClr val="black"/>
                </a:solidFill>
                <a:effectLst/>
                <a:uLnTx/>
                <a:uFillTx/>
                <a:latin typeface="Calibri"/>
                <a:ea typeface="+mn-ea"/>
                <a:cs typeface="+mn-cs"/>
              </a:rPr>
              <a:t>Citizen owned land</a:t>
            </a:r>
            <a:r>
              <a:rPr lang="en-GB" b="1">
                <a:solidFill>
                  <a:prstClr val="black"/>
                </a:solidFill>
                <a:latin typeface="Calibri"/>
              </a:rPr>
              <a:t> and business collaboration</a:t>
            </a:r>
            <a:endParaRPr lang="en-US">
              <a:solidFill>
                <a:prstClr val="black"/>
              </a:solidFill>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to engage citizens and raise awareness</a:t>
            </a:r>
            <a:endParaRPr lang="en-GB" sz="1800" b="0" i="0" u="none" strike="noStrike" kern="1200" cap="none" spc="0" normalizeH="0" baseline="0" noProof="0">
              <a:ln>
                <a:noFill/>
              </a:ln>
              <a:solidFill>
                <a:prstClr val="black"/>
              </a:solidFill>
              <a:effectLst/>
              <a:uLnTx/>
              <a:uFillTx/>
              <a:latin typeface="Calibri"/>
              <a:ea typeface="Calibri"/>
              <a:cs typeface="Calibri"/>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to support greening efforts </a:t>
            </a:r>
          </a:p>
          <a:p>
            <a:pPr marL="285750" indent="-285750" algn="ctr">
              <a:buFont typeface="Arial,Sans-Serif" panose="020B0604020202020204" pitchFamily="34" charset="0"/>
              <a:buChar char="•"/>
              <a:defRPr/>
            </a:pPr>
            <a:r>
              <a:rPr lang="en-GB">
                <a:solidFill>
                  <a:prstClr val="black"/>
                </a:solidFill>
                <a:latin typeface="Calibri"/>
                <a:ea typeface="Calibri"/>
                <a:cs typeface="Calibri"/>
              </a:rPr>
              <a:t>Policies to support business investment in offsetting? </a:t>
            </a:r>
            <a:endParaRPr lang="en-US">
              <a:solidFill>
                <a:prstClr val="black"/>
              </a:solidFill>
              <a:latin typeface="Calibri"/>
              <a:ea typeface="Calibri"/>
              <a:cs typeface="Calibri"/>
            </a:endParaRPr>
          </a:p>
          <a:p>
            <a:pPr marL="285750" indent="-285750" algn="ctr">
              <a:buFont typeface="Arial,Sans-Serif" panose="020B0604020202020204" pitchFamily="34" charset="0"/>
              <a:buChar char="•"/>
              <a:defRPr/>
            </a:pPr>
            <a:r>
              <a:rPr lang="en-GB">
                <a:solidFill>
                  <a:prstClr val="black"/>
                </a:solidFill>
                <a:latin typeface="Calibri"/>
                <a:ea typeface="Calibri"/>
                <a:cs typeface="Calibri"/>
              </a:rPr>
              <a:t>Targets for business? </a:t>
            </a:r>
            <a:endParaRPr lang="en-GB">
              <a:solidFill>
                <a:prstClr val="black"/>
              </a:solidFill>
            </a:endParaRPr>
          </a:p>
        </p:txBody>
      </p:sp>
      <p:sp>
        <p:nvSpPr>
          <p:cNvPr id="19" name="Content Placeholder 2">
            <a:extLst>
              <a:ext uri="{FF2B5EF4-FFF2-40B4-BE49-F238E27FC236}">
                <a16:creationId xmlns:a16="http://schemas.microsoft.com/office/drawing/2014/main" id="{462F4084-6969-3AF5-E639-CC339911D6D7}"/>
              </a:ext>
            </a:extLst>
          </p:cNvPr>
          <p:cNvSpPr txBox="1">
            <a:spLocks/>
          </p:cNvSpPr>
          <p:nvPr/>
        </p:nvSpPr>
        <p:spPr>
          <a:xfrm>
            <a:off x="372959" y="2530242"/>
            <a:ext cx="9031889" cy="727980"/>
          </a:xfrm>
          <a:prstGeom prst="rect">
            <a:avLst/>
          </a:prstGeom>
          <a:ln>
            <a:noFill/>
          </a:ln>
        </p:spPr>
        <p:txBody>
          <a:bodyPr/>
          <a:lstStyle>
            <a:lvl1pPr marL="0" indent="0" algn="r" defTabSz="1219170" rtl="0" eaLnBrk="1" latinLnBrk="0" hangingPunct="1">
              <a:spcBef>
                <a:spcPct val="20000"/>
              </a:spcBef>
              <a:buFont typeface="Arial" panose="020B0604020202020204" pitchFamily="34" charset="0"/>
              <a:buNone/>
              <a:defRPr sz="4267" kern="1200">
                <a:solidFill>
                  <a:srgbClr val="1C7DC3"/>
                </a:solidFill>
                <a:latin typeface="Arial" panose="020B0604020202020204" pitchFamily="34" charset="0"/>
                <a:ea typeface="+mn-ea"/>
                <a:cs typeface="Arial" panose="020B0604020202020204" pitchFamily="34" charset="0"/>
              </a:defRPr>
            </a:lvl1pPr>
            <a:lvl2pPr marL="609585" indent="0" algn="r" defTabSz="1219170" rtl="0" eaLnBrk="1" latinLnBrk="0" hangingPunct="1">
              <a:spcBef>
                <a:spcPct val="20000"/>
              </a:spcBef>
              <a:buFont typeface="Arial" panose="020B0604020202020204" pitchFamily="34" charset="0"/>
              <a:buNone/>
              <a:defRPr sz="3733" kern="1200">
                <a:solidFill>
                  <a:srgbClr val="1C7DC3"/>
                </a:solidFill>
                <a:latin typeface="Arial" panose="020B0604020202020204" pitchFamily="34" charset="0"/>
                <a:ea typeface="+mn-ea"/>
                <a:cs typeface="Arial" panose="020B0604020202020204" pitchFamily="34" charset="0"/>
              </a:defRPr>
            </a:lvl2pPr>
            <a:lvl3pPr marL="1219170" indent="0" algn="r" defTabSz="1219170" rtl="0" eaLnBrk="1" latinLnBrk="0" hangingPunct="1">
              <a:spcBef>
                <a:spcPct val="20000"/>
              </a:spcBef>
              <a:buFont typeface="Arial" panose="020B0604020202020204" pitchFamily="34" charset="0"/>
              <a:buNone/>
              <a:defRPr sz="3200" kern="1200">
                <a:solidFill>
                  <a:srgbClr val="1C7DC3"/>
                </a:solidFill>
                <a:latin typeface="Arial" panose="020B0604020202020204" pitchFamily="34" charset="0"/>
                <a:ea typeface="+mn-ea"/>
                <a:cs typeface="Arial" panose="020B0604020202020204" pitchFamily="34" charset="0"/>
              </a:defRPr>
            </a:lvl3pPr>
            <a:lvl4pPr marL="1828754" indent="0" algn="r" defTabSz="1219170" rtl="0" eaLnBrk="1" latinLnBrk="0" hangingPunct="1">
              <a:spcBef>
                <a:spcPct val="20000"/>
              </a:spcBef>
              <a:buFont typeface="Arial" panose="020B0604020202020204" pitchFamily="34" charset="0"/>
              <a:buNone/>
              <a:defRPr sz="2667" kern="1200">
                <a:solidFill>
                  <a:srgbClr val="1C7DC3"/>
                </a:solidFill>
                <a:latin typeface="Arial" panose="020B0604020202020204" pitchFamily="34" charset="0"/>
                <a:ea typeface="+mn-ea"/>
                <a:cs typeface="Arial" panose="020B0604020202020204" pitchFamily="34" charset="0"/>
              </a:defRPr>
            </a:lvl4pPr>
            <a:lvl5pPr marL="2438339" indent="0" algn="r" defTabSz="1219170" rtl="0" eaLnBrk="1" latinLnBrk="0" hangingPunct="1">
              <a:spcBef>
                <a:spcPct val="20000"/>
              </a:spcBef>
              <a:buFont typeface="Arial" panose="020B0604020202020204" pitchFamily="34" charset="0"/>
              <a:buNone/>
              <a:defRPr sz="2667" kern="1200">
                <a:solidFill>
                  <a:srgbClr val="1C7DC3"/>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152385"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Cities need to rethink urban planning …</a:t>
            </a:r>
          </a:p>
        </p:txBody>
      </p:sp>
      <p:sp>
        <p:nvSpPr>
          <p:cNvPr id="20" name="TextBox 19">
            <a:extLst>
              <a:ext uri="{FF2B5EF4-FFF2-40B4-BE49-F238E27FC236}">
                <a16:creationId xmlns:a16="http://schemas.microsoft.com/office/drawing/2014/main" id="{BCA3BA01-0EB0-0B41-6ED7-5794495C2B62}"/>
              </a:ext>
            </a:extLst>
          </p:cNvPr>
          <p:cNvSpPr txBox="1"/>
          <p:nvPr/>
        </p:nvSpPr>
        <p:spPr>
          <a:xfrm>
            <a:off x="2341000" y="3380652"/>
            <a:ext cx="1673352"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Municipal roadmap</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Which departments need to be involved?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policies need to be considered?</a:t>
            </a:r>
          </a:p>
        </p:txBody>
      </p:sp>
      <p:sp>
        <p:nvSpPr>
          <p:cNvPr id="21" name="TextBox 20">
            <a:extLst>
              <a:ext uri="{FF2B5EF4-FFF2-40B4-BE49-F238E27FC236}">
                <a16:creationId xmlns:a16="http://schemas.microsoft.com/office/drawing/2014/main" id="{48E0E66B-B10E-5301-06FF-53AA5A63E860}"/>
              </a:ext>
            </a:extLst>
          </p:cNvPr>
          <p:cNvSpPr txBox="1"/>
          <p:nvPr/>
        </p:nvSpPr>
        <p:spPr>
          <a:xfrm>
            <a:off x="10382862" y="3414008"/>
            <a:ext cx="1566527"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National Restoration Plan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do cities need to do? How can cities work with member states? </a:t>
            </a:r>
          </a:p>
        </p:txBody>
      </p:sp>
      <p:sp>
        <p:nvSpPr>
          <p:cNvPr id="22" name="TextBox 21">
            <a:extLst>
              <a:ext uri="{FF2B5EF4-FFF2-40B4-BE49-F238E27FC236}">
                <a16:creationId xmlns:a16="http://schemas.microsoft.com/office/drawing/2014/main" id="{FF457CB6-5AB4-1006-129D-98DF062C5F6E}"/>
              </a:ext>
            </a:extLst>
          </p:cNvPr>
          <p:cNvSpPr txBox="1"/>
          <p:nvPr/>
        </p:nvSpPr>
        <p:spPr>
          <a:xfrm>
            <a:off x="369861" y="3377356"/>
            <a:ext cx="1760691" cy="2585323"/>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Baselines and data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are the baselines for green space and tree canopy? What data to use? </a:t>
            </a:r>
          </a:p>
        </p:txBody>
      </p:sp>
    </p:spTree>
    <p:extLst>
      <p:ext uri="{BB962C8B-B14F-4D97-AF65-F5344CB8AC3E}">
        <p14:creationId xmlns:p14="http://schemas.microsoft.com/office/powerpoint/2010/main" val="978878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3B0584-97AA-4E5F-B91A-E37453DE19AC}"/>
              </a:ext>
            </a:extLst>
          </p:cNvPr>
          <p:cNvSpPr>
            <a:spLocks noGrp="1"/>
          </p:cNvSpPr>
          <p:nvPr>
            <p:ph type="ctrTitle"/>
          </p:nvPr>
        </p:nvSpPr>
        <p:spPr/>
        <p:txBody>
          <a:bodyPr/>
          <a:lstStyle/>
          <a:p>
            <a:pPr algn="ctr"/>
            <a:r>
              <a:rPr lang="en-GB"/>
              <a:t>Building regulations for nature restoration</a:t>
            </a:r>
            <a:br>
              <a:rPr lang="en-GB"/>
            </a:br>
            <a:br>
              <a:rPr lang="en-GB"/>
            </a:br>
            <a:r>
              <a:rPr lang="en-GB"/>
              <a:t>T</a:t>
            </a:r>
            <a:r>
              <a:rPr lang="fr-FR" err="1"/>
              <a:t>he</a:t>
            </a:r>
            <a:r>
              <a:rPr lang="fr-FR"/>
              <a:t> </a:t>
            </a:r>
            <a:r>
              <a:rPr lang="fr-FR" err="1"/>
              <a:t>Bioclimatic</a:t>
            </a:r>
            <a:r>
              <a:rPr lang="fr-FR"/>
              <a:t> Urban Master Plan of Paris</a:t>
            </a:r>
            <a:br>
              <a:rPr lang="fr-FR"/>
            </a:br>
            <a:endParaRPr lang="fr-FR"/>
          </a:p>
        </p:txBody>
      </p:sp>
      <p:sp>
        <p:nvSpPr>
          <p:cNvPr id="3" name="Sous-titre 2">
            <a:extLst>
              <a:ext uri="{FF2B5EF4-FFF2-40B4-BE49-F238E27FC236}">
                <a16:creationId xmlns:a16="http://schemas.microsoft.com/office/drawing/2014/main" id="{182BFCBB-D30B-4840-B75E-FDD89FBABB75}"/>
              </a:ext>
            </a:extLst>
          </p:cNvPr>
          <p:cNvSpPr>
            <a:spLocks noGrp="1"/>
          </p:cNvSpPr>
          <p:nvPr>
            <p:ph type="subTitle" idx="1"/>
          </p:nvPr>
        </p:nvSpPr>
        <p:spPr>
          <a:xfrm>
            <a:off x="2619774" y="6046217"/>
            <a:ext cx="10800000" cy="720000"/>
          </a:xfrm>
        </p:spPr>
        <p:txBody>
          <a:bodyPr/>
          <a:lstStyle/>
          <a:p>
            <a:endParaRPr lang="fr-FR"/>
          </a:p>
          <a:p>
            <a:r>
              <a:rPr lang="fr-FR" b="1"/>
              <a:t>Léa GRATAS, Agency for Urban </a:t>
            </a:r>
            <a:r>
              <a:rPr lang="fr-FR" b="1" err="1"/>
              <a:t>Ecology</a:t>
            </a:r>
            <a:r>
              <a:rPr lang="fr-FR" b="1"/>
              <a:t>, City of Paris </a:t>
            </a:r>
          </a:p>
        </p:txBody>
      </p:sp>
    </p:spTree>
    <p:extLst>
      <p:ext uri="{BB962C8B-B14F-4D97-AF65-F5344CB8AC3E}">
        <p14:creationId xmlns:p14="http://schemas.microsoft.com/office/powerpoint/2010/main" val="2015928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1652D02-F150-4117-93E0-0234AD084E9E}"/>
              </a:ext>
            </a:extLst>
          </p:cNvPr>
          <p:cNvSpPr>
            <a:spLocks noGrp="1"/>
          </p:cNvSpPr>
          <p:nvPr>
            <p:ph type="body" idx="1"/>
          </p:nvPr>
        </p:nvSpPr>
        <p:spPr>
          <a:xfrm>
            <a:off x="520901" y="1365566"/>
            <a:ext cx="1260000" cy="900000"/>
          </a:xfrm>
        </p:spPr>
        <p:txBody>
          <a:bodyPr anchor="ctr"/>
          <a:lstStyle/>
          <a:p>
            <a:r>
              <a:rPr lang="fr-FR" sz="6000"/>
              <a:t>01</a:t>
            </a:r>
          </a:p>
        </p:txBody>
      </p:sp>
      <p:sp>
        <p:nvSpPr>
          <p:cNvPr id="4" name="Titre 3">
            <a:extLst>
              <a:ext uri="{FF2B5EF4-FFF2-40B4-BE49-F238E27FC236}">
                <a16:creationId xmlns:a16="http://schemas.microsoft.com/office/drawing/2014/main" id="{8B5458FC-FF28-40A7-956E-E76238F38CC2}"/>
              </a:ext>
            </a:extLst>
          </p:cNvPr>
          <p:cNvSpPr>
            <a:spLocks noGrp="1"/>
          </p:cNvSpPr>
          <p:nvPr>
            <p:ph type="title"/>
          </p:nvPr>
        </p:nvSpPr>
        <p:spPr/>
        <p:txBody>
          <a:bodyPr/>
          <a:lstStyle/>
          <a:p>
            <a:r>
              <a:rPr lang="fr-FR" err="1"/>
              <a:t>Summary</a:t>
            </a:r>
            <a:endParaRPr lang="fr-FR"/>
          </a:p>
        </p:txBody>
      </p:sp>
      <p:sp>
        <p:nvSpPr>
          <p:cNvPr id="6" name="Espace réservé du texte 5">
            <a:extLst>
              <a:ext uri="{FF2B5EF4-FFF2-40B4-BE49-F238E27FC236}">
                <a16:creationId xmlns:a16="http://schemas.microsoft.com/office/drawing/2014/main" id="{8FABD765-00A7-44B6-84F1-03B076D6BC86}"/>
              </a:ext>
            </a:extLst>
          </p:cNvPr>
          <p:cNvSpPr>
            <a:spLocks noGrp="1"/>
          </p:cNvSpPr>
          <p:nvPr>
            <p:ph type="body" sz="quarter" idx="13"/>
          </p:nvPr>
        </p:nvSpPr>
        <p:spPr>
          <a:xfrm>
            <a:off x="1780901" y="1570487"/>
            <a:ext cx="2700000" cy="559626"/>
          </a:xfrm>
        </p:spPr>
        <p:txBody>
          <a:bodyPr/>
          <a:lstStyle/>
          <a:p>
            <a:r>
              <a:rPr lang="fr-FR" sz="2800" err="1"/>
              <a:t>Context</a:t>
            </a:r>
            <a:endParaRPr lang="fr-FR" sz="2800"/>
          </a:p>
        </p:txBody>
      </p:sp>
      <p:sp>
        <p:nvSpPr>
          <p:cNvPr id="7" name="Espace réservé du texte 6">
            <a:extLst>
              <a:ext uri="{FF2B5EF4-FFF2-40B4-BE49-F238E27FC236}">
                <a16:creationId xmlns:a16="http://schemas.microsoft.com/office/drawing/2014/main" id="{7F7B7A8B-1C46-464D-B99E-EB19D345F71D}"/>
              </a:ext>
            </a:extLst>
          </p:cNvPr>
          <p:cNvSpPr>
            <a:spLocks noGrp="1"/>
          </p:cNvSpPr>
          <p:nvPr>
            <p:ph type="body" idx="14"/>
          </p:nvPr>
        </p:nvSpPr>
        <p:spPr>
          <a:xfrm>
            <a:off x="469046" y="2979000"/>
            <a:ext cx="1260000" cy="900000"/>
          </a:xfrm>
        </p:spPr>
        <p:txBody>
          <a:bodyPr anchor="ctr"/>
          <a:lstStyle/>
          <a:p>
            <a:r>
              <a:rPr lang="fr-FR" sz="6000"/>
              <a:t>02</a:t>
            </a:r>
          </a:p>
        </p:txBody>
      </p:sp>
      <p:sp>
        <p:nvSpPr>
          <p:cNvPr id="8" name="Espace réservé du texte 7">
            <a:extLst>
              <a:ext uri="{FF2B5EF4-FFF2-40B4-BE49-F238E27FC236}">
                <a16:creationId xmlns:a16="http://schemas.microsoft.com/office/drawing/2014/main" id="{901B9355-EF77-4272-BF68-902AD56DA5B8}"/>
              </a:ext>
            </a:extLst>
          </p:cNvPr>
          <p:cNvSpPr>
            <a:spLocks noGrp="1"/>
          </p:cNvSpPr>
          <p:nvPr>
            <p:ph type="body" sz="quarter" idx="15"/>
          </p:nvPr>
        </p:nvSpPr>
        <p:spPr>
          <a:xfrm>
            <a:off x="1780901" y="3069081"/>
            <a:ext cx="10169799" cy="719838"/>
          </a:xfrm>
        </p:spPr>
        <p:txBody>
          <a:bodyPr/>
          <a:lstStyle/>
          <a:p>
            <a:r>
              <a:rPr lang="fr-FR" sz="2800"/>
              <a:t>The </a:t>
            </a:r>
            <a:r>
              <a:rPr lang="fr-FR" sz="2800" err="1"/>
              <a:t>Bioclimatic</a:t>
            </a:r>
            <a:r>
              <a:rPr lang="fr-FR" sz="2800"/>
              <a:t> Urban </a:t>
            </a:r>
            <a:r>
              <a:rPr lang="fr-FR" sz="2800" err="1"/>
              <a:t>MasterPlan</a:t>
            </a:r>
            <a:r>
              <a:rPr lang="fr-FR" sz="2800"/>
              <a:t>  and </a:t>
            </a:r>
            <a:r>
              <a:rPr lang="fr-FR" sz="2800" err="1"/>
              <a:t>Biodiversity</a:t>
            </a:r>
            <a:endParaRPr lang="fr-FR" sz="2800"/>
          </a:p>
        </p:txBody>
      </p:sp>
      <p:sp>
        <p:nvSpPr>
          <p:cNvPr id="9" name="Espace réservé du texte 8">
            <a:extLst>
              <a:ext uri="{FF2B5EF4-FFF2-40B4-BE49-F238E27FC236}">
                <a16:creationId xmlns:a16="http://schemas.microsoft.com/office/drawing/2014/main" id="{F0100498-CEB6-4ADA-9FF1-49E1F188FA89}"/>
              </a:ext>
            </a:extLst>
          </p:cNvPr>
          <p:cNvSpPr>
            <a:spLocks noGrp="1"/>
          </p:cNvSpPr>
          <p:nvPr>
            <p:ph type="body" idx="16"/>
          </p:nvPr>
        </p:nvSpPr>
        <p:spPr>
          <a:xfrm>
            <a:off x="520901" y="4630678"/>
            <a:ext cx="1260000" cy="900000"/>
          </a:xfrm>
        </p:spPr>
        <p:txBody>
          <a:bodyPr anchor="ctr"/>
          <a:lstStyle/>
          <a:p>
            <a:r>
              <a:rPr lang="fr-FR" sz="6000"/>
              <a:t>03</a:t>
            </a:r>
          </a:p>
        </p:txBody>
      </p:sp>
      <p:sp>
        <p:nvSpPr>
          <p:cNvPr id="10" name="Espace réservé du texte 9">
            <a:extLst>
              <a:ext uri="{FF2B5EF4-FFF2-40B4-BE49-F238E27FC236}">
                <a16:creationId xmlns:a16="http://schemas.microsoft.com/office/drawing/2014/main" id="{F4EB094C-5BB1-45DB-9B7F-4E5152090DB4}"/>
              </a:ext>
            </a:extLst>
          </p:cNvPr>
          <p:cNvSpPr>
            <a:spLocks noGrp="1"/>
          </p:cNvSpPr>
          <p:nvPr>
            <p:ph type="body" sz="quarter" idx="17"/>
          </p:nvPr>
        </p:nvSpPr>
        <p:spPr>
          <a:xfrm>
            <a:off x="1780901" y="4786957"/>
            <a:ext cx="6835907" cy="810000"/>
          </a:xfrm>
        </p:spPr>
        <p:txBody>
          <a:bodyPr/>
          <a:lstStyle/>
          <a:p>
            <a:r>
              <a:rPr lang="fr-FR" sz="2800"/>
              <a:t>Support for </a:t>
            </a:r>
            <a:r>
              <a:rPr lang="fr-FR" sz="2800" err="1"/>
              <a:t>project</a:t>
            </a:r>
            <a:r>
              <a:rPr lang="fr-FR" sz="2800"/>
              <a:t> leaders</a:t>
            </a:r>
          </a:p>
        </p:txBody>
      </p:sp>
      <p:pic>
        <p:nvPicPr>
          <p:cNvPr id="17" name="Picture 2" descr="A logo with text overlay&#10;&#10;Description automatically generated">
            <a:extLst>
              <a:ext uri="{FF2B5EF4-FFF2-40B4-BE49-F238E27FC236}">
                <a16:creationId xmlns:a16="http://schemas.microsoft.com/office/drawing/2014/main" id="{4DB594B2-741E-40C3-B01A-9E6DF3874B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052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F4039A9B-5A7F-4EAA-A611-3316CCA863F7}"/>
              </a:ext>
            </a:extLst>
          </p:cNvPr>
          <p:cNvSpPr>
            <a:spLocks noGrp="1"/>
          </p:cNvSpPr>
          <p:nvPr>
            <p:ph type="body" idx="1"/>
          </p:nvPr>
        </p:nvSpPr>
        <p:spPr/>
        <p:txBody>
          <a:bodyPr/>
          <a:lstStyle/>
          <a:p>
            <a:r>
              <a:rPr lang="en-US"/>
              <a:t>The city of Paris directed all its strategic planning towards adaptation to climate change.</a:t>
            </a:r>
            <a:endParaRPr lang="fr-FR"/>
          </a:p>
        </p:txBody>
      </p:sp>
      <p:sp>
        <p:nvSpPr>
          <p:cNvPr id="15" name="Titre 14">
            <a:extLst>
              <a:ext uri="{FF2B5EF4-FFF2-40B4-BE49-F238E27FC236}">
                <a16:creationId xmlns:a16="http://schemas.microsoft.com/office/drawing/2014/main" id="{F6E49112-3151-488E-ACCA-F523A6B0073C}"/>
              </a:ext>
            </a:extLst>
          </p:cNvPr>
          <p:cNvSpPr>
            <a:spLocks noGrp="1"/>
          </p:cNvSpPr>
          <p:nvPr>
            <p:ph type="title"/>
          </p:nvPr>
        </p:nvSpPr>
        <p:spPr/>
        <p:txBody>
          <a:bodyPr/>
          <a:lstStyle/>
          <a:p>
            <a:r>
              <a:rPr lang="fr-FR"/>
              <a:t>01 –  CONTEXT</a:t>
            </a:r>
          </a:p>
        </p:txBody>
      </p:sp>
      <p:pic>
        <p:nvPicPr>
          <p:cNvPr id="9" name="Picture 2" descr="A logo with text overlay&#10;&#10;Description automatically generated">
            <a:extLst>
              <a:ext uri="{FF2B5EF4-FFF2-40B4-BE49-F238E27FC236}">
                <a16:creationId xmlns:a16="http://schemas.microsoft.com/office/drawing/2014/main" id="{8017E1B9-3DC7-4841-98E2-6AB3AC26D2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07FFF4E7-9B66-4D7A-8229-A66C1D1EBB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1345" y="1389440"/>
            <a:ext cx="1827556" cy="2599442"/>
          </a:xfrm>
          <a:prstGeom prst="rect">
            <a:avLst/>
          </a:prstGeom>
        </p:spPr>
      </p:pic>
      <p:pic>
        <p:nvPicPr>
          <p:cNvPr id="11" name="Image 10">
            <a:extLst>
              <a:ext uri="{FF2B5EF4-FFF2-40B4-BE49-F238E27FC236}">
                <a16:creationId xmlns:a16="http://schemas.microsoft.com/office/drawing/2014/main" id="{AB375546-1C78-41F9-8EDD-6875328ACE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7945" y="4052520"/>
            <a:ext cx="1482250" cy="1980000"/>
          </a:xfrm>
          <a:prstGeom prst="rect">
            <a:avLst/>
          </a:prstGeom>
        </p:spPr>
      </p:pic>
      <p:pic>
        <p:nvPicPr>
          <p:cNvPr id="12" name="Image 11">
            <a:extLst>
              <a:ext uri="{FF2B5EF4-FFF2-40B4-BE49-F238E27FC236}">
                <a16:creationId xmlns:a16="http://schemas.microsoft.com/office/drawing/2014/main" id="{B2A83AD6-35E2-4E04-B6D0-263545096C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93756" y="4119258"/>
            <a:ext cx="1389899" cy="1897427"/>
          </a:xfrm>
          <a:prstGeom prst="rect">
            <a:avLst/>
          </a:prstGeom>
        </p:spPr>
      </p:pic>
      <p:pic>
        <p:nvPicPr>
          <p:cNvPr id="13" name="Image 12">
            <a:extLst>
              <a:ext uri="{FF2B5EF4-FFF2-40B4-BE49-F238E27FC236}">
                <a16:creationId xmlns:a16="http://schemas.microsoft.com/office/drawing/2014/main" id="{D2496771-8E15-4B27-BB33-30298A8699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1874" y="3893853"/>
            <a:ext cx="1343743" cy="1980000"/>
          </a:xfrm>
          <a:prstGeom prst="rect">
            <a:avLst/>
          </a:prstGeom>
        </p:spPr>
      </p:pic>
      <p:pic>
        <p:nvPicPr>
          <p:cNvPr id="14" name="Image 13">
            <a:extLst>
              <a:ext uri="{FF2B5EF4-FFF2-40B4-BE49-F238E27FC236}">
                <a16:creationId xmlns:a16="http://schemas.microsoft.com/office/drawing/2014/main" id="{BD8BC1E0-EE65-457F-B7A8-1BA539BFB9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75921" y="4048618"/>
            <a:ext cx="1177554" cy="1980000"/>
          </a:xfrm>
          <a:prstGeom prst="rect">
            <a:avLst/>
          </a:prstGeom>
        </p:spPr>
      </p:pic>
      <p:pic>
        <p:nvPicPr>
          <p:cNvPr id="18" name="Image 17">
            <a:extLst>
              <a:ext uri="{FF2B5EF4-FFF2-40B4-BE49-F238E27FC236}">
                <a16:creationId xmlns:a16="http://schemas.microsoft.com/office/drawing/2014/main" id="{B424A92F-9028-4D86-BA85-D113A74F66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1875" y="3893853"/>
            <a:ext cx="1389899" cy="2134765"/>
          </a:xfrm>
          <a:prstGeom prst="rect">
            <a:avLst/>
          </a:prstGeom>
        </p:spPr>
      </p:pic>
      <p:pic>
        <p:nvPicPr>
          <p:cNvPr id="19" name="Image 18">
            <a:extLst>
              <a:ext uri="{FF2B5EF4-FFF2-40B4-BE49-F238E27FC236}">
                <a16:creationId xmlns:a16="http://schemas.microsoft.com/office/drawing/2014/main" id="{A8E9026C-4E3B-4C0D-B047-FABF709CA5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69420" y="4228618"/>
            <a:ext cx="1276176" cy="1800000"/>
          </a:xfrm>
          <a:prstGeom prst="rect">
            <a:avLst/>
          </a:prstGeom>
        </p:spPr>
      </p:pic>
      <p:pic>
        <p:nvPicPr>
          <p:cNvPr id="20" name="Image 19">
            <a:extLst>
              <a:ext uri="{FF2B5EF4-FFF2-40B4-BE49-F238E27FC236}">
                <a16:creationId xmlns:a16="http://schemas.microsoft.com/office/drawing/2014/main" id="{6613BFD1-8F94-412B-8E5B-5905C53D2E2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56364" y="1416136"/>
            <a:ext cx="1829470" cy="2602752"/>
          </a:xfrm>
          <a:prstGeom prst="rect">
            <a:avLst/>
          </a:prstGeom>
        </p:spPr>
      </p:pic>
      <p:pic>
        <p:nvPicPr>
          <p:cNvPr id="21" name="Image 20">
            <a:extLst>
              <a:ext uri="{FF2B5EF4-FFF2-40B4-BE49-F238E27FC236}">
                <a16:creationId xmlns:a16="http://schemas.microsoft.com/office/drawing/2014/main" id="{DF76EDE2-FB43-400D-AF61-892387E7C5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111102" y="1416136"/>
            <a:ext cx="1827556" cy="2495729"/>
          </a:xfrm>
          <a:prstGeom prst="rect">
            <a:avLst/>
          </a:prstGeom>
        </p:spPr>
      </p:pic>
      <p:pic>
        <p:nvPicPr>
          <p:cNvPr id="22" name="Image 21">
            <a:extLst>
              <a:ext uri="{FF2B5EF4-FFF2-40B4-BE49-F238E27FC236}">
                <a16:creationId xmlns:a16="http://schemas.microsoft.com/office/drawing/2014/main" id="{DA97A693-B984-4BFD-9D14-A2BE95DA34A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09493" y="1354953"/>
            <a:ext cx="1855780" cy="2668417"/>
          </a:xfrm>
          <a:prstGeom prst="rect">
            <a:avLst/>
          </a:prstGeom>
          <a:ln w="38100">
            <a:solidFill>
              <a:schemeClr val="accent5"/>
            </a:solidFill>
          </a:ln>
        </p:spPr>
      </p:pic>
      <p:pic>
        <p:nvPicPr>
          <p:cNvPr id="23" name="Image 22">
            <a:extLst>
              <a:ext uri="{FF2B5EF4-FFF2-40B4-BE49-F238E27FC236}">
                <a16:creationId xmlns:a16="http://schemas.microsoft.com/office/drawing/2014/main" id="{7F7FFD35-715B-434D-BE08-2E7789220A5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3554" y="1416136"/>
            <a:ext cx="1933046" cy="2703122"/>
          </a:xfrm>
          <a:prstGeom prst="rect">
            <a:avLst/>
          </a:prstGeom>
        </p:spPr>
      </p:pic>
    </p:spTree>
    <p:extLst>
      <p:ext uri="{BB962C8B-B14F-4D97-AF65-F5344CB8AC3E}">
        <p14:creationId xmlns:p14="http://schemas.microsoft.com/office/powerpoint/2010/main" val="292578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F4039A9B-5A7F-4EAA-A611-3316CCA863F7}"/>
              </a:ext>
            </a:extLst>
          </p:cNvPr>
          <p:cNvSpPr>
            <a:spLocks noGrp="1"/>
          </p:cNvSpPr>
          <p:nvPr>
            <p:ph type="body" idx="1"/>
          </p:nvPr>
        </p:nvSpPr>
        <p:spPr/>
        <p:txBody>
          <a:bodyPr/>
          <a:lstStyle/>
          <a:p>
            <a:r>
              <a:rPr lang="fr-FR"/>
              <a:t>The </a:t>
            </a:r>
            <a:r>
              <a:rPr lang="fr-FR" err="1"/>
              <a:t>Bioclimatic</a:t>
            </a:r>
            <a:r>
              <a:rPr lang="fr-FR"/>
              <a:t> Urban Master Plan - </a:t>
            </a:r>
            <a:r>
              <a:rPr lang="en-US"/>
              <a:t>A regulation for land use in Paris </a:t>
            </a:r>
            <a:endParaRPr lang="fr-FR"/>
          </a:p>
        </p:txBody>
      </p:sp>
      <p:sp>
        <p:nvSpPr>
          <p:cNvPr id="17" name="Espace réservé du texte 16">
            <a:extLst>
              <a:ext uri="{FF2B5EF4-FFF2-40B4-BE49-F238E27FC236}">
                <a16:creationId xmlns:a16="http://schemas.microsoft.com/office/drawing/2014/main" id="{A202ACBD-FF34-4B8F-92F9-8A97C3B2FDF3}"/>
              </a:ext>
            </a:extLst>
          </p:cNvPr>
          <p:cNvSpPr>
            <a:spLocks noGrp="1"/>
          </p:cNvSpPr>
          <p:nvPr>
            <p:ph type="body" sz="quarter" idx="13"/>
          </p:nvPr>
        </p:nvSpPr>
        <p:spPr>
          <a:xfrm>
            <a:off x="590324" y="1650450"/>
            <a:ext cx="5359400" cy="4458250"/>
          </a:xfrm>
        </p:spPr>
        <p:txBody>
          <a:bodyPr/>
          <a:lstStyle/>
          <a:p>
            <a:r>
              <a:rPr lang="en-US"/>
              <a:t>A Master Plan (Plan Local </a:t>
            </a:r>
            <a:r>
              <a:rPr lang="en-US" err="1"/>
              <a:t>d'Urbanisme</a:t>
            </a:r>
            <a:r>
              <a:rPr lang="en-US"/>
              <a:t> - PLU) is a </a:t>
            </a:r>
            <a:r>
              <a:rPr lang="en-US" b="1"/>
              <a:t>compulsory urban planning document </a:t>
            </a:r>
            <a:r>
              <a:rPr lang="en-US"/>
              <a:t>for every cities or group of cities in France. </a:t>
            </a:r>
          </a:p>
          <a:p>
            <a:endParaRPr lang="en-US"/>
          </a:p>
          <a:p>
            <a:r>
              <a:rPr lang="en-US"/>
              <a:t>It is the expression of an overall development and urban planning project, and consequently sets out the rules for development and land use.</a:t>
            </a:r>
          </a:p>
          <a:p>
            <a:endParaRPr lang="en-US"/>
          </a:p>
          <a:p>
            <a:r>
              <a:rPr lang="en-US"/>
              <a:t>The Master Plan is the spatial and temporal expression of a territorial project. </a:t>
            </a:r>
            <a:r>
              <a:rPr lang="en-US" b="1"/>
              <a:t>All construction projects must comply with the PLU in order to obtain a building or development permit.</a:t>
            </a:r>
          </a:p>
          <a:p>
            <a:endParaRPr lang="en-US"/>
          </a:p>
          <a:p>
            <a:r>
              <a:rPr lang="en-US"/>
              <a:t>The Master </a:t>
            </a:r>
            <a:r>
              <a:rPr lang="en-US" err="1"/>
              <a:t>PLan</a:t>
            </a:r>
            <a:r>
              <a:rPr lang="en-US"/>
              <a:t> is established in coherence with inter-communal, regional and national planning schemes.</a:t>
            </a:r>
          </a:p>
          <a:p>
            <a:endParaRPr lang="en-US"/>
          </a:p>
          <a:p>
            <a:endParaRPr lang="fr-FR"/>
          </a:p>
        </p:txBody>
      </p:sp>
      <p:sp>
        <p:nvSpPr>
          <p:cNvPr id="15" name="Titre 14">
            <a:extLst>
              <a:ext uri="{FF2B5EF4-FFF2-40B4-BE49-F238E27FC236}">
                <a16:creationId xmlns:a16="http://schemas.microsoft.com/office/drawing/2014/main" id="{F6E49112-3151-488E-ACCA-F523A6B0073C}"/>
              </a:ext>
            </a:extLst>
          </p:cNvPr>
          <p:cNvSpPr>
            <a:spLocks noGrp="1"/>
          </p:cNvSpPr>
          <p:nvPr>
            <p:ph type="title"/>
          </p:nvPr>
        </p:nvSpPr>
        <p:spPr/>
        <p:txBody>
          <a:bodyPr/>
          <a:lstStyle/>
          <a:p>
            <a:r>
              <a:rPr lang="fr-FR"/>
              <a:t>01 –  CONTEXT</a:t>
            </a:r>
          </a:p>
        </p:txBody>
      </p:sp>
      <p:pic>
        <p:nvPicPr>
          <p:cNvPr id="9" name="Picture 2" descr="A logo with text overlay&#10;&#10;Description automatically generated">
            <a:extLst>
              <a:ext uri="{FF2B5EF4-FFF2-40B4-BE49-F238E27FC236}">
                <a16:creationId xmlns:a16="http://schemas.microsoft.com/office/drawing/2014/main" id="{8017E1B9-3DC7-4841-98E2-6AB3AC26D2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age du permis de construire : quelle formalité - info-juri.fr">
            <a:extLst>
              <a:ext uri="{FF2B5EF4-FFF2-40B4-BE49-F238E27FC236}">
                <a16:creationId xmlns:a16="http://schemas.microsoft.com/office/drawing/2014/main" id="{55A0F522-0B65-4A3A-B960-F8EEBBD3D0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33255" y="1840088"/>
            <a:ext cx="5359400" cy="357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203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A202ACBD-FF34-4B8F-92F9-8A97C3B2FDF3}"/>
              </a:ext>
            </a:extLst>
          </p:cNvPr>
          <p:cNvSpPr>
            <a:spLocks noGrp="1"/>
          </p:cNvSpPr>
          <p:nvPr>
            <p:ph type="body" sz="quarter" idx="13"/>
          </p:nvPr>
        </p:nvSpPr>
        <p:spPr>
          <a:xfrm>
            <a:off x="590324" y="1597958"/>
            <a:ext cx="5505676" cy="4311906"/>
          </a:xfrm>
        </p:spPr>
        <p:txBody>
          <a:bodyPr/>
          <a:lstStyle/>
          <a:p>
            <a:r>
              <a:rPr lang="en-US" b="1"/>
              <a:t>In November 2024, the City of Paris adopted</a:t>
            </a:r>
          </a:p>
          <a:p>
            <a:r>
              <a:rPr lang="en-US" b="1"/>
              <a:t> the bioclimatic Urban Master Plan. </a:t>
            </a:r>
          </a:p>
          <a:p>
            <a:endParaRPr lang="en-US"/>
          </a:p>
          <a:p>
            <a:r>
              <a:rPr lang="en-US"/>
              <a:t>It defines the capital's major development guidelines for the coming years, reconciling adaptation to climate challenges with improving the living environment of Parisians.</a:t>
            </a:r>
          </a:p>
          <a:p>
            <a:endParaRPr lang="en-US"/>
          </a:p>
          <a:p>
            <a:r>
              <a:rPr lang="en-US"/>
              <a:t>The main axis are : </a:t>
            </a:r>
          </a:p>
          <a:p>
            <a:endParaRPr lang="en-US"/>
          </a:p>
          <a:p>
            <a:pPr marL="285750" indent="-285750">
              <a:buFont typeface="Arial" panose="020B0604020202020204" pitchFamily="34" charset="0"/>
              <a:buChar char="•"/>
            </a:pPr>
            <a:r>
              <a:rPr lang="en-US"/>
              <a:t>Enabling everyone to find a place to live in Paris</a:t>
            </a:r>
          </a:p>
          <a:p>
            <a:pPr marL="285750" indent="-285750">
              <a:buFont typeface="Arial" panose="020B0604020202020204" pitchFamily="34" charset="0"/>
              <a:buChar char="•"/>
            </a:pPr>
            <a:r>
              <a:rPr lang="en-US"/>
              <a:t>Adapting Paris to meet the ecological emergency</a:t>
            </a:r>
          </a:p>
          <a:p>
            <a:pPr marL="285750" indent="-285750">
              <a:buFont typeface="Arial" panose="020B0604020202020204" pitchFamily="34" charset="0"/>
              <a:buChar char="•"/>
            </a:pPr>
            <a:r>
              <a:rPr lang="en-US"/>
              <a:t>A new way of thinking about buildings</a:t>
            </a:r>
          </a:p>
          <a:p>
            <a:pPr marL="285750" indent="-285750">
              <a:buFont typeface="Arial" panose="020B0604020202020204" pitchFamily="34" charset="0"/>
              <a:buChar char="•"/>
            </a:pPr>
            <a:r>
              <a:rPr lang="en-US"/>
              <a:t>A bioclimatic Master Plan for the city of the quarter-hour</a:t>
            </a:r>
            <a:endParaRPr lang="fr-FR"/>
          </a:p>
          <a:p>
            <a:endParaRPr lang="fr-FR" b="1"/>
          </a:p>
          <a:p>
            <a:endParaRPr lang="fr-FR" b="1"/>
          </a:p>
          <a:p>
            <a:endParaRPr lang="fr-FR" b="1"/>
          </a:p>
          <a:p>
            <a:endParaRPr lang="en-US"/>
          </a:p>
          <a:p>
            <a:endParaRPr lang="en-US"/>
          </a:p>
          <a:p>
            <a:endParaRPr lang="fr-FR"/>
          </a:p>
        </p:txBody>
      </p:sp>
      <p:sp>
        <p:nvSpPr>
          <p:cNvPr id="15" name="Titre 14">
            <a:extLst>
              <a:ext uri="{FF2B5EF4-FFF2-40B4-BE49-F238E27FC236}">
                <a16:creationId xmlns:a16="http://schemas.microsoft.com/office/drawing/2014/main" id="{F6E49112-3151-488E-ACCA-F523A6B0073C}"/>
              </a:ext>
            </a:extLst>
          </p:cNvPr>
          <p:cNvSpPr>
            <a:spLocks noGrp="1"/>
          </p:cNvSpPr>
          <p:nvPr>
            <p:ph type="title"/>
          </p:nvPr>
        </p:nvSpPr>
        <p:spPr/>
        <p:txBody>
          <a:bodyPr/>
          <a:lstStyle/>
          <a:p>
            <a:r>
              <a:rPr lang="fr-FR"/>
              <a:t>01 –  CONTEXT</a:t>
            </a:r>
          </a:p>
        </p:txBody>
      </p:sp>
      <p:pic>
        <p:nvPicPr>
          <p:cNvPr id="9" name="Picture 2" descr="A logo with text overlay&#10;&#10;Description automatically generated">
            <a:extLst>
              <a:ext uri="{FF2B5EF4-FFF2-40B4-BE49-F238E27FC236}">
                <a16:creationId xmlns:a16="http://schemas.microsoft.com/office/drawing/2014/main" id="{8017E1B9-3DC7-4841-98E2-6AB3AC26D2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598986F8-4D8A-40AA-9622-BC4EA9CE94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00819" y="1515028"/>
            <a:ext cx="3089562" cy="4394836"/>
          </a:xfrm>
          <a:prstGeom prst="rect">
            <a:avLst/>
          </a:prstGeom>
          <a:ln>
            <a:solidFill>
              <a:schemeClr val="tx1"/>
            </a:solidFill>
          </a:ln>
        </p:spPr>
      </p:pic>
      <p:sp>
        <p:nvSpPr>
          <p:cNvPr id="10" name="Espace réservé du texte 15">
            <a:extLst>
              <a:ext uri="{FF2B5EF4-FFF2-40B4-BE49-F238E27FC236}">
                <a16:creationId xmlns:a16="http://schemas.microsoft.com/office/drawing/2014/main" id="{EFEAED22-ADAC-4A0E-9EE3-9F0704EAE3F2}"/>
              </a:ext>
            </a:extLst>
          </p:cNvPr>
          <p:cNvSpPr>
            <a:spLocks noGrp="1"/>
          </p:cNvSpPr>
          <p:nvPr>
            <p:ph type="body" idx="1"/>
          </p:nvPr>
        </p:nvSpPr>
        <p:spPr>
          <a:xfrm>
            <a:off x="590324" y="948136"/>
            <a:ext cx="10800000" cy="373459"/>
          </a:xfrm>
        </p:spPr>
        <p:txBody>
          <a:bodyPr/>
          <a:lstStyle/>
          <a:p>
            <a:r>
              <a:rPr lang="fr-FR"/>
              <a:t>The </a:t>
            </a:r>
            <a:r>
              <a:rPr lang="fr-FR" err="1"/>
              <a:t>Bioclimatic</a:t>
            </a:r>
            <a:r>
              <a:rPr lang="fr-FR"/>
              <a:t> Urban Master Plan - </a:t>
            </a:r>
            <a:r>
              <a:rPr lang="en-US"/>
              <a:t>A regulation for land use in Paris </a:t>
            </a:r>
            <a:endParaRPr lang="fr-FR"/>
          </a:p>
        </p:txBody>
      </p:sp>
    </p:spTree>
    <p:extLst>
      <p:ext uri="{BB962C8B-B14F-4D97-AF65-F5344CB8AC3E}">
        <p14:creationId xmlns:p14="http://schemas.microsoft.com/office/powerpoint/2010/main" val="359068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53A33C66-09B8-427E-98BD-20EEC46EE452}"/>
              </a:ext>
            </a:extLst>
          </p:cNvPr>
          <p:cNvSpPr/>
          <p:nvPr/>
        </p:nvSpPr>
        <p:spPr>
          <a:xfrm>
            <a:off x="985439" y="1750128"/>
            <a:ext cx="628873" cy="628873"/>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0" name="Ellipse 9">
            <a:extLst>
              <a:ext uri="{FF2B5EF4-FFF2-40B4-BE49-F238E27FC236}">
                <a16:creationId xmlns:a16="http://schemas.microsoft.com/office/drawing/2014/main" id="{F89B054B-72D0-49A7-AE5B-871406BB6E25}"/>
              </a:ext>
            </a:extLst>
          </p:cNvPr>
          <p:cNvSpPr/>
          <p:nvPr/>
        </p:nvSpPr>
        <p:spPr>
          <a:xfrm>
            <a:off x="985438" y="4576312"/>
            <a:ext cx="628873" cy="628873"/>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Ellipse 10">
            <a:extLst>
              <a:ext uri="{FF2B5EF4-FFF2-40B4-BE49-F238E27FC236}">
                <a16:creationId xmlns:a16="http://schemas.microsoft.com/office/drawing/2014/main" id="{9E47C5CD-3D0B-4558-A4A8-1FDB4063FF02}"/>
              </a:ext>
            </a:extLst>
          </p:cNvPr>
          <p:cNvSpPr/>
          <p:nvPr/>
        </p:nvSpPr>
        <p:spPr>
          <a:xfrm>
            <a:off x="985438" y="3107586"/>
            <a:ext cx="628873" cy="628873"/>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Espace réservé du texte 16">
            <a:extLst>
              <a:ext uri="{FF2B5EF4-FFF2-40B4-BE49-F238E27FC236}">
                <a16:creationId xmlns:a16="http://schemas.microsoft.com/office/drawing/2014/main" id="{A202ACBD-FF34-4B8F-92F9-8A97C3B2FDF3}"/>
              </a:ext>
            </a:extLst>
          </p:cNvPr>
          <p:cNvSpPr>
            <a:spLocks noGrp="1"/>
          </p:cNvSpPr>
          <p:nvPr>
            <p:ph type="body" sz="quarter" idx="13"/>
          </p:nvPr>
        </p:nvSpPr>
        <p:spPr>
          <a:xfrm>
            <a:off x="1200680" y="1743177"/>
            <a:ext cx="6295897" cy="468001"/>
          </a:xfrm>
        </p:spPr>
        <p:txBody>
          <a:bodyPr/>
          <a:lstStyle/>
          <a:p>
            <a:r>
              <a:rPr lang="fr-FR" sz="1800"/>
              <a:t>An </a:t>
            </a:r>
            <a:r>
              <a:rPr lang="fr-FR" sz="1800" err="1"/>
              <a:t>overall</a:t>
            </a:r>
            <a:r>
              <a:rPr lang="fr-FR" sz="1800"/>
              <a:t> </a:t>
            </a:r>
            <a:r>
              <a:rPr lang="fr-FR" sz="1800" err="1"/>
              <a:t>strategy</a:t>
            </a:r>
            <a:r>
              <a:rPr lang="fr-FR" sz="1800"/>
              <a:t>  - Green and </a:t>
            </a:r>
            <a:r>
              <a:rPr lang="fr-FR" sz="1800" err="1"/>
              <a:t>blue</a:t>
            </a:r>
            <a:r>
              <a:rPr lang="fr-FR" sz="1800"/>
              <a:t> </a:t>
            </a:r>
            <a:r>
              <a:rPr lang="fr-FR" sz="1800" err="1"/>
              <a:t>frameworks</a:t>
            </a:r>
            <a:endParaRPr lang="fr-FR" sz="1800"/>
          </a:p>
        </p:txBody>
      </p:sp>
      <p:sp>
        <p:nvSpPr>
          <p:cNvPr id="15" name="Titre 14">
            <a:extLst>
              <a:ext uri="{FF2B5EF4-FFF2-40B4-BE49-F238E27FC236}">
                <a16:creationId xmlns:a16="http://schemas.microsoft.com/office/drawing/2014/main" id="{F6E49112-3151-488E-ACCA-F523A6B0073C}"/>
              </a:ext>
            </a:extLst>
          </p:cNvPr>
          <p:cNvSpPr>
            <a:spLocks noGrp="1"/>
          </p:cNvSpPr>
          <p:nvPr>
            <p:ph type="title"/>
          </p:nvPr>
        </p:nvSpPr>
        <p:spPr/>
        <p:txBody>
          <a:bodyPr/>
          <a:lstStyle/>
          <a:p>
            <a:r>
              <a:rPr lang="fr-FR"/>
              <a:t>02 –  </a:t>
            </a:r>
            <a:r>
              <a:rPr lang="fr-FR" sz="2400"/>
              <a:t>The </a:t>
            </a:r>
            <a:r>
              <a:rPr lang="fr-FR" sz="2400" err="1"/>
              <a:t>Bioclimatic</a:t>
            </a:r>
            <a:r>
              <a:rPr lang="fr-FR" sz="2400"/>
              <a:t> Urban Master Plan of Paris and </a:t>
            </a:r>
            <a:r>
              <a:rPr lang="fr-FR" sz="2400" err="1"/>
              <a:t>Biodiversity</a:t>
            </a:r>
            <a:br>
              <a:rPr lang="fr-FR" sz="2400"/>
            </a:br>
            <a:endParaRPr lang="fr-FR"/>
          </a:p>
        </p:txBody>
      </p:sp>
      <p:pic>
        <p:nvPicPr>
          <p:cNvPr id="9" name="Picture 2" descr="A logo with text overlay&#10;&#10;Description automatically generated">
            <a:extLst>
              <a:ext uri="{FF2B5EF4-FFF2-40B4-BE49-F238E27FC236}">
                <a16:creationId xmlns:a16="http://schemas.microsoft.com/office/drawing/2014/main" id="{8017E1B9-3DC7-4841-98E2-6AB3AC26D2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82D790B-4FFB-4886-911B-889AE3C7305A}"/>
              </a:ext>
            </a:extLst>
          </p:cNvPr>
          <p:cNvSpPr/>
          <p:nvPr/>
        </p:nvSpPr>
        <p:spPr>
          <a:xfrm>
            <a:off x="1200680" y="4682092"/>
            <a:ext cx="40543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1F32"/>
                </a:solidFill>
                <a:effectLst/>
                <a:uLnTx/>
                <a:uFillTx/>
                <a:latin typeface="Montserrat"/>
                <a:ea typeface="+mn-ea"/>
                <a:cs typeface="+mn-cs"/>
              </a:rPr>
              <a:t>Regulation in favor of biodiversity</a:t>
            </a:r>
            <a:endParaRPr kumimoji="0" lang="fr-FR" sz="1800" b="0" i="0" u="none" strike="noStrike" kern="1200" cap="none" spc="0" normalizeH="0" baseline="0" noProof="0">
              <a:ln>
                <a:noFill/>
              </a:ln>
              <a:solidFill>
                <a:srgbClr val="071F32"/>
              </a:solidFill>
              <a:effectLst/>
              <a:uLnTx/>
              <a:uFillTx/>
              <a:latin typeface="Montserrat"/>
              <a:ea typeface="+mn-ea"/>
              <a:cs typeface="+mn-cs"/>
            </a:endParaRPr>
          </a:p>
        </p:txBody>
      </p:sp>
      <p:sp>
        <p:nvSpPr>
          <p:cNvPr id="4" name="Rectangle 3">
            <a:extLst>
              <a:ext uri="{FF2B5EF4-FFF2-40B4-BE49-F238E27FC236}">
                <a16:creationId xmlns:a16="http://schemas.microsoft.com/office/drawing/2014/main" id="{FF612439-C32C-4164-B893-1E4D3BF18C99}"/>
              </a:ext>
            </a:extLst>
          </p:cNvPr>
          <p:cNvSpPr/>
          <p:nvPr/>
        </p:nvSpPr>
        <p:spPr>
          <a:xfrm>
            <a:off x="1200680" y="3213366"/>
            <a:ext cx="49119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1F32"/>
                </a:solidFill>
                <a:effectLst/>
                <a:uLnTx/>
                <a:uFillTx/>
                <a:latin typeface="Montserrat"/>
                <a:ea typeface="+mn-ea"/>
                <a:cs typeface="+mn-cs"/>
              </a:rPr>
              <a:t>The protection of green spaces and trees</a:t>
            </a:r>
            <a:endParaRPr kumimoji="0" lang="fr-FR" sz="1800" b="0" i="0" u="none" strike="noStrike" kern="1200" cap="none" spc="0" normalizeH="0" baseline="0" noProof="0">
              <a:ln>
                <a:noFill/>
              </a:ln>
              <a:solidFill>
                <a:srgbClr val="071F32"/>
              </a:solidFill>
              <a:effectLst/>
              <a:uLnTx/>
              <a:uFillTx/>
              <a:latin typeface="Montserrat"/>
              <a:ea typeface="+mn-ea"/>
              <a:cs typeface="+mn-cs"/>
            </a:endParaRPr>
          </a:p>
        </p:txBody>
      </p:sp>
      <p:sp>
        <p:nvSpPr>
          <p:cNvPr id="14" name="Espace réservé du texte 15">
            <a:extLst>
              <a:ext uri="{FF2B5EF4-FFF2-40B4-BE49-F238E27FC236}">
                <a16:creationId xmlns:a16="http://schemas.microsoft.com/office/drawing/2014/main" id="{0A273D43-C736-4A9D-BFF8-48FBD29FDC8A}"/>
              </a:ext>
            </a:extLst>
          </p:cNvPr>
          <p:cNvSpPr>
            <a:spLocks noGrp="1"/>
          </p:cNvSpPr>
          <p:nvPr>
            <p:ph type="body" idx="1"/>
          </p:nvPr>
        </p:nvSpPr>
        <p:spPr>
          <a:xfrm>
            <a:off x="590324" y="948136"/>
            <a:ext cx="10800000" cy="373459"/>
          </a:xfrm>
        </p:spPr>
        <p:txBody>
          <a:bodyPr/>
          <a:lstStyle/>
          <a:p>
            <a:endParaRPr lang="fr-FR"/>
          </a:p>
          <a:p>
            <a:endParaRPr lang="fr-FR"/>
          </a:p>
        </p:txBody>
      </p:sp>
      <p:pic>
        <p:nvPicPr>
          <p:cNvPr id="12" name="Picture 4" descr="Forêt urbaine place de la Catalogne. 470 arbres y ont été plantés.">
            <a:extLst>
              <a:ext uri="{FF2B5EF4-FFF2-40B4-BE49-F238E27FC236}">
                <a16:creationId xmlns:a16="http://schemas.microsoft.com/office/drawing/2014/main" id="{EAC91C10-87E3-4077-A36F-EDDF717CC99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496577" y="1320444"/>
            <a:ext cx="4105345"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767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36</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2" name="Titre 14">
            <a:extLst>
              <a:ext uri="{FF2B5EF4-FFF2-40B4-BE49-F238E27FC236}">
                <a16:creationId xmlns:a16="http://schemas.microsoft.com/office/drawing/2014/main" id="{01751E2F-F04B-4085-9D69-04314AB0586A}"/>
              </a:ext>
            </a:extLst>
          </p:cNvPr>
          <p:cNvSpPr>
            <a:spLocks noGrp="1"/>
          </p:cNvSpPr>
          <p:nvPr>
            <p:ph type="title"/>
          </p:nvPr>
        </p:nvSpPr>
        <p:spPr>
          <a:xfrm>
            <a:off x="590324" y="540541"/>
            <a:ext cx="10800000" cy="468000"/>
          </a:xfrm>
        </p:spPr>
        <p:txBody>
          <a:bodyPr/>
          <a:lstStyle/>
          <a:p>
            <a:r>
              <a:rPr lang="fr-FR">
                <a:solidFill>
                  <a:schemeClr val="tx1"/>
                </a:solidFill>
              </a:rPr>
              <a:t>02 –  </a:t>
            </a:r>
            <a:r>
              <a:rPr lang="fr-FR" sz="2400">
                <a:solidFill>
                  <a:schemeClr val="tx1"/>
                </a:solidFill>
              </a:rPr>
              <a:t>The </a:t>
            </a:r>
            <a:r>
              <a:rPr lang="fr-FR" sz="2400" err="1">
                <a:solidFill>
                  <a:schemeClr val="tx1"/>
                </a:solidFill>
              </a:rPr>
              <a:t>Bioclimatic</a:t>
            </a:r>
            <a:r>
              <a:rPr lang="fr-FR" sz="2400">
                <a:solidFill>
                  <a:schemeClr val="tx1"/>
                </a:solidFill>
              </a:rPr>
              <a:t> Urban </a:t>
            </a:r>
            <a:r>
              <a:rPr lang="fr-FR" sz="2400" err="1">
                <a:solidFill>
                  <a:schemeClr val="tx1"/>
                </a:solidFill>
              </a:rPr>
              <a:t>MasterPlan</a:t>
            </a:r>
            <a:r>
              <a:rPr lang="fr-FR" sz="2400">
                <a:solidFill>
                  <a:schemeClr val="tx1"/>
                </a:solidFill>
              </a:rPr>
              <a:t> of Paris and </a:t>
            </a:r>
            <a:r>
              <a:rPr lang="fr-FR" sz="2400" err="1">
                <a:solidFill>
                  <a:schemeClr val="tx1"/>
                </a:solidFill>
              </a:rPr>
              <a:t>Biodiversity</a:t>
            </a:r>
            <a:br>
              <a:rPr lang="fr-FR" sz="2400">
                <a:solidFill>
                  <a:schemeClr val="tx1"/>
                </a:solidFill>
              </a:rPr>
            </a:br>
            <a:endParaRPr lang="fr-FR">
              <a:solidFill>
                <a:schemeClr val="tx1"/>
              </a:solidFill>
            </a:endParaRPr>
          </a:p>
        </p:txBody>
      </p:sp>
      <p:sp>
        <p:nvSpPr>
          <p:cNvPr id="13" name="Espace réservé du texte 15">
            <a:extLst>
              <a:ext uri="{FF2B5EF4-FFF2-40B4-BE49-F238E27FC236}">
                <a16:creationId xmlns:a16="http://schemas.microsoft.com/office/drawing/2014/main" id="{017F2FC9-B044-4CA4-A0DA-404CEE6660F0}"/>
              </a:ext>
            </a:extLst>
          </p:cNvPr>
          <p:cNvSpPr txBox="1">
            <a:spLocks/>
          </p:cNvSpPr>
          <p:nvPr/>
        </p:nvSpPr>
        <p:spPr>
          <a:xfrm>
            <a:off x="590324" y="948136"/>
            <a:ext cx="10800000" cy="373459"/>
          </a:xfrm>
          <a:prstGeom prst="rect">
            <a:avLst/>
          </a:prstGeom>
        </p:spPr>
        <p:txBody>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600" b="1" i="0" u="none" strike="noStrike" kern="1200" cap="none" spc="0" normalizeH="0" baseline="0" noProof="0">
                <a:ln>
                  <a:noFill/>
                </a:ln>
                <a:solidFill>
                  <a:srgbClr val="071F32"/>
                </a:solidFill>
                <a:effectLst/>
                <a:uLnTx/>
                <a:uFillTx/>
                <a:latin typeface="Montserrat"/>
                <a:ea typeface="+mn-ea"/>
                <a:cs typeface="+mn-cs"/>
              </a:rPr>
              <a:t>An </a:t>
            </a:r>
            <a:r>
              <a:rPr kumimoji="0" lang="fr-FR" sz="1600" b="1" i="0" u="none" strike="noStrike" kern="1200" cap="none" spc="0" normalizeH="0" baseline="0" noProof="0" err="1">
                <a:ln>
                  <a:noFill/>
                </a:ln>
                <a:solidFill>
                  <a:srgbClr val="071F32"/>
                </a:solidFill>
                <a:effectLst/>
                <a:uLnTx/>
                <a:uFillTx/>
                <a:latin typeface="Montserrat"/>
                <a:ea typeface="+mn-ea"/>
                <a:cs typeface="+mn-cs"/>
              </a:rPr>
              <a:t>overall</a:t>
            </a:r>
            <a:r>
              <a:rPr kumimoji="0" lang="fr-FR" sz="1600" b="1" i="0" u="none" strike="noStrike" kern="1200" cap="none" spc="0" normalizeH="0" baseline="0" noProof="0">
                <a:ln>
                  <a:noFill/>
                </a:ln>
                <a:solidFill>
                  <a:srgbClr val="071F32"/>
                </a:solidFill>
                <a:effectLst/>
                <a:uLnTx/>
                <a:uFillTx/>
                <a:latin typeface="Montserrat"/>
                <a:ea typeface="+mn-ea"/>
                <a:cs typeface="+mn-cs"/>
              </a:rPr>
              <a:t> </a:t>
            </a:r>
            <a:r>
              <a:rPr kumimoji="0" lang="fr-FR" sz="1600" b="1" i="0" u="none" strike="noStrike" kern="1200" cap="none" spc="0" normalizeH="0" baseline="0" noProof="0" err="1">
                <a:ln>
                  <a:noFill/>
                </a:ln>
                <a:solidFill>
                  <a:srgbClr val="071F32"/>
                </a:solidFill>
                <a:effectLst/>
                <a:uLnTx/>
                <a:uFillTx/>
                <a:latin typeface="Montserrat"/>
                <a:ea typeface="+mn-ea"/>
                <a:cs typeface="+mn-cs"/>
              </a:rPr>
              <a:t>strategy</a:t>
            </a:r>
            <a:r>
              <a:rPr kumimoji="0" lang="fr-FR" sz="1600" b="1" i="0" u="none" strike="noStrike" kern="1200" cap="none" spc="0" normalizeH="0" baseline="0" noProof="0">
                <a:ln>
                  <a:noFill/>
                </a:ln>
                <a:solidFill>
                  <a:srgbClr val="071F32"/>
                </a:solidFill>
                <a:effectLst/>
                <a:uLnTx/>
                <a:uFillTx/>
                <a:latin typeface="Montserrat"/>
                <a:ea typeface="+mn-ea"/>
                <a:cs typeface="+mn-cs"/>
              </a:rPr>
              <a:t> : The main objectives </a:t>
            </a: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sp>
        <p:nvSpPr>
          <p:cNvPr id="5" name="Rectangle 4">
            <a:extLst>
              <a:ext uri="{FF2B5EF4-FFF2-40B4-BE49-F238E27FC236}">
                <a16:creationId xmlns:a16="http://schemas.microsoft.com/office/drawing/2014/main" id="{0E4B4F41-085D-43F7-8901-29FDF78982A9}"/>
              </a:ext>
            </a:extLst>
          </p:cNvPr>
          <p:cNvSpPr/>
          <p:nvPr/>
        </p:nvSpPr>
        <p:spPr>
          <a:xfrm>
            <a:off x="590324" y="1704827"/>
            <a:ext cx="10576786" cy="3970318"/>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Sanctuary for all protected green spaces;</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a:ln>
                  <a:noFill/>
                </a:ln>
                <a:solidFill>
                  <a:srgbClr val="071F32"/>
                </a:solidFill>
                <a:effectLst/>
                <a:uLnTx/>
                <a:uFillTx/>
                <a:latin typeface="Montserrat"/>
                <a:ea typeface="+mn-ea"/>
                <a:cs typeface="+mn-cs"/>
              </a:rPr>
              <a:t>Approximately 55 hectares of new green spaces created in 10 parks, which will be largely enlarged or created. Contributing to the goal of 300 hectares of additional green space open to the public by 2040;</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A major metropolitan park in the north of Paris, : a green network of over 25 hectares, including 15 hectares of parkland</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40% of Parisian public space will be desilted by 2050;</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On all plots of land larger than 150 m2, up to 65% of open space must be provided in projects, with no possibility of derogation;</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Identification and protection of 266 remarkable trees in the public domain and on private plots;</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Approximately 100,000 aligned trees protected;</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71F32"/>
                </a:solidFill>
                <a:effectLst/>
                <a:uLnTx/>
                <a:uFillTx/>
                <a:latin typeface="Montserrat"/>
                <a:ea typeface="+mn-ea"/>
                <a:cs typeface="+mn-cs"/>
              </a:rPr>
              <a:t>The greening of building courtyards will be encouraged as part of energy-efficient building renovations.</a:t>
            </a:r>
            <a:endParaRPr kumimoji="0" lang="fr-FR" sz="1400" b="0" i="0" u="none" strike="noStrike" kern="1200" cap="none" spc="0" normalizeH="0" baseline="0" noProof="0">
              <a:ln>
                <a:noFill/>
              </a:ln>
              <a:solidFill>
                <a:srgbClr val="071F32"/>
              </a:solidFill>
              <a:effectLst/>
              <a:uLnTx/>
              <a:uFillTx/>
              <a:latin typeface="Montserrat"/>
              <a:ea typeface="+mn-ea"/>
              <a:cs typeface="+mn-cs"/>
            </a:endParaRPr>
          </a:p>
        </p:txBody>
      </p:sp>
    </p:spTree>
    <p:extLst>
      <p:ext uri="{BB962C8B-B14F-4D97-AF65-F5344CB8AC3E}">
        <p14:creationId xmlns:p14="http://schemas.microsoft.com/office/powerpoint/2010/main" val="1022479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4">
            <a:extLst>
              <a:ext uri="{FF2B5EF4-FFF2-40B4-BE49-F238E27FC236}">
                <a16:creationId xmlns:a16="http://schemas.microsoft.com/office/drawing/2014/main" id="{5508540B-EAF5-4C4E-B3D5-F8FE39C3CD05}"/>
              </a:ext>
            </a:extLst>
          </p:cNvPr>
          <p:cNvSpPr>
            <a:spLocks noGrp="1"/>
          </p:cNvSpPr>
          <p:nvPr>
            <p:ph type="title"/>
          </p:nvPr>
        </p:nvSpPr>
        <p:spPr>
          <a:xfrm>
            <a:off x="590324" y="540541"/>
            <a:ext cx="10800000" cy="468000"/>
          </a:xfrm>
        </p:spPr>
        <p:txBody>
          <a:bodyPr/>
          <a:lstStyle/>
          <a:p>
            <a:r>
              <a:rPr lang="fr-FR">
                <a:solidFill>
                  <a:schemeClr val="tx1"/>
                </a:solidFill>
              </a:rPr>
              <a:t>02 –  </a:t>
            </a:r>
            <a:r>
              <a:rPr lang="fr-FR" sz="2400">
                <a:solidFill>
                  <a:schemeClr val="tx1"/>
                </a:solidFill>
              </a:rPr>
              <a:t>The </a:t>
            </a:r>
            <a:r>
              <a:rPr lang="fr-FR" sz="2400" err="1">
                <a:solidFill>
                  <a:schemeClr val="tx1"/>
                </a:solidFill>
              </a:rPr>
              <a:t>Bioclimatic</a:t>
            </a:r>
            <a:r>
              <a:rPr lang="fr-FR" sz="2400">
                <a:solidFill>
                  <a:schemeClr val="tx1"/>
                </a:solidFill>
              </a:rPr>
              <a:t> Urban Master Plan of Paris and </a:t>
            </a:r>
            <a:r>
              <a:rPr lang="fr-FR" sz="2400" err="1">
                <a:solidFill>
                  <a:schemeClr val="tx1"/>
                </a:solidFill>
              </a:rPr>
              <a:t>Biodiversity</a:t>
            </a:r>
            <a:br>
              <a:rPr lang="fr-FR" sz="2400">
                <a:solidFill>
                  <a:schemeClr val="tx1"/>
                </a:solidFill>
              </a:rPr>
            </a:br>
            <a:endParaRPr lang="fr-FR">
              <a:solidFill>
                <a:schemeClr val="tx1"/>
              </a:solidFill>
            </a:endParaRPr>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37</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9" name="Espace réservé du texte 15">
            <a:extLst>
              <a:ext uri="{FF2B5EF4-FFF2-40B4-BE49-F238E27FC236}">
                <a16:creationId xmlns:a16="http://schemas.microsoft.com/office/drawing/2014/main" id="{88201AD0-92C2-4E34-877C-904FD52472EE}"/>
              </a:ext>
            </a:extLst>
          </p:cNvPr>
          <p:cNvSpPr txBox="1">
            <a:spLocks/>
          </p:cNvSpPr>
          <p:nvPr/>
        </p:nvSpPr>
        <p:spPr>
          <a:xfrm>
            <a:off x="590324" y="948136"/>
            <a:ext cx="10800000" cy="373459"/>
          </a:xfrm>
          <a:prstGeom prst="rect">
            <a:avLst/>
          </a:prstGeom>
        </p:spPr>
        <p:txBody>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600" b="1" i="0" u="none" strike="noStrike" kern="1200" cap="none" spc="0" normalizeH="0" baseline="0" noProof="0">
                <a:ln>
                  <a:noFill/>
                </a:ln>
                <a:solidFill>
                  <a:srgbClr val="071F32"/>
                </a:solidFill>
                <a:effectLst/>
                <a:uLnTx/>
                <a:uFillTx/>
                <a:latin typeface="Montserrat"/>
                <a:ea typeface="+mn-ea"/>
                <a:cs typeface="+mn-cs"/>
              </a:rPr>
              <a:t>An </a:t>
            </a:r>
            <a:r>
              <a:rPr kumimoji="0" lang="fr-FR" sz="1600" b="1" i="0" u="none" strike="noStrike" kern="1200" cap="none" spc="0" normalizeH="0" baseline="0" noProof="0" err="1">
                <a:ln>
                  <a:noFill/>
                </a:ln>
                <a:solidFill>
                  <a:srgbClr val="071F32"/>
                </a:solidFill>
                <a:effectLst/>
                <a:uLnTx/>
                <a:uFillTx/>
                <a:latin typeface="Montserrat"/>
                <a:ea typeface="+mn-ea"/>
                <a:cs typeface="+mn-cs"/>
              </a:rPr>
              <a:t>overall</a:t>
            </a:r>
            <a:r>
              <a:rPr kumimoji="0" lang="fr-FR" sz="1600" b="1" i="0" u="none" strike="noStrike" kern="1200" cap="none" spc="0" normalizeH="0" baseline="0" noProof="0">
                <a:ln>
                  <a:noFill/>
                </a:ln>
                <a:solidFill>
                  <a:srgbClr val="071F32"/>
                </a:solidFill>
                <a:effectLst/>
                <a:uLnTx/>
                <a:uFillTx/>
                <a:latin typeface="Montserrat"/>
                <a:ea typeface="+mn-ea"/>
                <a:cs typeface="+mn-cs"/>
              </a:rPr>
              <a:t> </a:t>
            </a:r>
            <a:r>
              <a:rPr kumimoji="0" lang="fr-FR" sz="1600" b="1" i="0" u="none" strike="noStrike" kern="1200" cap="none" spc="0" normalizeH="0" baseline="0" noProof="0" err="1">
                <a:ln>
                  <a:noFill/>
                </a:ln>
                <a:solidFill>
                  <a:srgbClr val="071F32"/>
                </a:solidFill>
                <a:effectLst/>
                <a:uLnTx/>
                <a:uFillTx/>
                <a:latin typeface="Montserrat"/>
                <a:ea typeface="+mn-ea"/>
                <a:cs typeface="+mn-cs"/>
              </a:rPr>
              <a:t>strategy</a:t>
            </a:r>
            <a:r>
              <a:rPr kumimoji="0" lang="fr-FR" sz="1600" b="1" i="0" u="none" strike="noStrike" kern="1200" cap="none" spc="0" normalizeH="0" baseline="0" noProof="0">
                <a:ln>
                  <a:noFill/>
                </a:ln>
                <a:solidFill>
                  <a:srgbClr val="071F32"/>
                </a:solidFill>
                <a:effectLst/>
                <a:uLnTx/>
                <a:uFillTx/>
                <a:latin typeface="Montserrat"/>
                <a:ea typeface="+mn-ea"/>
                <a:cs typeface="+mn-cs"/>
              </a:rPr>
              <a:t>  : </a:t>
            </a:r>
            <a:r>
              <a:rPr kumimoji="0" lang="en-US" sz="1600" b="1" i="0" u="none" strike="noStrike" kern="1200" cap="none" spc="0" normalizeH="0" baseline="0" noProof="0">
                <a:ln>
                  <a:noFill/>
                </a:ln>
                <a:solidFill>
                  <a:srgbClr val="071F32"/>
                </a:solidFill>
                <a:effectLst/>
                <a:uLnTx/>
                <a:uFillTx/>
                <a:latin typeface="Montserrat"/>
                <a:ea typeface="+mn-ea"/>
                <a:cs typeface="+mn-cs"/>
              </a:rPr>
              <a:t>A “Biodiversity and adaptation to climate change” planning guideline</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pic>
        <p:nvPicPr>
          <p:cNvPr id="8" name="Image 7">
            <a:extLst>
              <a:ext uri="{FF2B5EF4-FFF2-40B4-BE49-F238E27FC236}">
                <a16:creationId xmlns:a16="http://schemas.microsoft.com/office/drawing/2014/main" id="{57877F9D-E109-4A76-BF8C-18FB07EB17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8"/>
          <a:stretch/>
        </p:blipFill>
        <p:spPr>
          <a:xfrm>
            <a:off x="551558" y="1476387"/>
            <a:ext cx="6681508" cy="4648368"/>
          </a:xfrm>
          <a:prstGeom prst="rect">
            <a:avLst/>
          </a:prstGeom>
        </p:spPr>
      </p:pic>
      <p:pic>
        <p:nvPicPr>
          <p:cNvPr id="12" name="Image 11">
            <a:extLst>
              <a:ext uri="{FF2B5EF4-FFF2-40B4-BE49-F238E27FC236}">
                <a16:creationId xmlns:a16="http://schemas.microsoft.com/office/drawing/2014/main" id="{81286790-726F-4909-8DE3-D06DD6F50A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41997" y="1476387"/>
            <a:ext cx="3731542" cy="4578415"/>
          </a:xfrm>
          <a:prstGeom prst="rect">
            <a:avLst/>
          </a:prstGeom>
        </p:spPr>
      </p:pic>
    </p:spTree>
    <p:extLst>
      <p:ext uri="{BB962C8B-B14F-4D97-AF65-F5344CB8AC3E}">
        <p14:creationId xmlns:p14="http://schemas.microsoft.com/office/powerpoint/2010/main" val="1886439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a:xfrm>
            <a:off x="11052896" y="6294763"/>
            <a:ext cx="540000" cy="252000"/>
          </a:xfrm>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38</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8895" y="2393961"/>
            <a:ext cx="3066255" cy="2515383"/>
          </a:xfrm>
          <a:prstGeom prst="rect">
            <a:avLst/>
          </a:prstGeom>
        </p:spPr>
      </p:pic>
      <p:pic>
        <p:nvPicPr>
          <p:cNvPr id="8" name="Imag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1411" y="2729909"/>
            <a:ext cx="2124076" cy="2179435"/>
          </a:xfrm>
          <a:prstGeom prst="rect">
            <a:avLst/>
          </a:prstGeom>
        </p:spPr>
      </p:pic>
      <p:sp>
        <p:nvSpPr>
          <p:cNvPr id="10" name="Titre 14">
            <a:extLst>
              <a:ext uri="{FF2B5EF4-FFF2-40B4-BE49-F238E27FC236}">
                <a16:creationId xmlns:a16="http://schemas.microsoft.com/office/drawing/2014/main" id="{1AE2415A-F941-4E8B-9C10-72F8720EF5DF}"/>
              </a:ext>
            </a:extLst>
          </p:cNvPr>
          <p:cNvSpPr txBox="1">
            <a:spLocks/>
          </p:cNvSpPr>
          <p:nvPr/>
        </p:nvSpPr>
        <p:spPr>
          <a:xfrm>
            <a:off x="590324" y="540541"/>
            <a:ext cx="10800000" cy="468000"/>
          </a:xfrm>
          <a:prstGeom prst="rect">
            <a:avLst/>
          </a:prstGeom>
        </p:spPr>
        <p:txBody>
          <a:bodyPr vert="horz" lIns="91440" tIns="45720" rIns="91440" bIns="45720" rtlCol="0" anchor="t">
            <a:noAutofit/>
          </a:bodyPr>
          <a:lstStyle>
            <a:lvl1pPr algn="l" defTabSz="914400" rtl="0" eaLnBrk="1" latinLnBrk="0" hangingPunct="1">
              <a:lnSpc>
                <a:spcPct val="115000"/>
              </a:lnSpc>
              <a:spcBef>
                <a:spcPct val="0"/>
              </a:spcBef>
              <a:buNone/>
              <a:defRPr sz="2200" b="1" kern="1200">
                <a:solidFill>
                  <a:srgbClr val="59A57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fr-FR" sz="2200" b="1" i="0" u="none" strike="noStrike" kern="1200" cap="none" spc="0" normalizeH="0" baseline="0" noProof="0">
                <a:ln>
                  <a:noFill/>
                </a:ln>
                <a:solidFill>
                  <a:srgbClr val="071F32"/>
                </a:solidFill>
                <a:effectLst/>
                <a:uLnTx/>
                <a:uFillTx/>
                <a:latin typeface="Montserrat"/>
                <a:ea typeface="+mj-ea"/>
                <a:cs typeface="+mj-cs"/>
              </a:rPr>
              <a:t>02 –  </a:t>
            </a:r>
            <a:r>
              <a:rPr kumimoji="0" lang="fr-FR" sz="2400" b="1" i="0" u="none" strike="noStrike" kern="1200" cap="none" spc="0" normalizeH="0" baseline="0" noProof="0">
                <a:ln>
                  <a:noFill/>
                </a:ln>
                <a:solidFill>
                  <a:srgbClr val="071F32"/>
                </a:solidFill>
                <a:effectLst/>
                <a:uLnTx/>
                <a:uFillTx/>
                <a:latin typeface="Montserrat"/>
                <a:ea typeface="+mj-ea"/>
                <a:cs typeface="+mj-cs"/>
              </a:rPr>
              <a:t>The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Bioclimatic</a:t>
            </a:r>
            <a:r>
              <a:rPr kumimoji="0" lang="fr-FR" sz="2400" b="1" i="0" u="none" strike="noStrike" kern="1200" cap="none" spc="0" normalizeH="0" baseline="0" noProof="0">
                <a:ln>
                  <a:noFill/>
                </a:ln>
                <a:solidFill>
                  <a:srgbClr val="071F32"/>
                </a:solidFill>
                <a:effectLst/>
                <a:uLnTx/>
                <a:uFillTx/>
                <a:latin typeface="Montserrat"/>
                <a:ea typeface="+mj-ea"/>
                <a:cs typeface="+mj-cs"/>
              </a:rPr>
              <a:t> Urban Master Plan of Paris and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Biodiversity</a:t>
            </a:r>
            <a:br>
              <a:rPr kumimoji="0" lang="fr-FR" sz="2400" b="1" i="0" u="none" strike="noStrike" kern="1200" cap="none" spc="0" normalizeH="0" baseline="0" noProof="0">
                <a:ln>
                  <a:noFill/>
                </a:ln>
                <a:solidFill>
                  <a:srgbClr val="071F32"/>
                </a:solidFill>
                <a:effectLst/>
                <a:uLnTx/>
                <a:uFillTx/>
                <a:latin typeface="Montserrat"/>
                <a:ea typeface="+mj-ea"/>
                <a:cs typeface="+mj-cs"/>
              </a:rPr>
            </a:br>
            <a:endParaRPr kumimoji="0" lang="fr-FR" sz="2200" b="1" i="0" u="none" strike="noStrike" kern="1200" cap="none" spc="0" normalizeH="0" baseline="0" noProof="0">
              <a:ln>
                <a:noFill/>
              </a:ln>
              <a:solidFill>
                <a:srgbClr val="071F32"/>
              </a:solidFill>
              <a:effectLst/>
              <a:uLnTx/>
              <a:uFillTx/>
              <a:latin typeface="Montserrat"/>
              <a:ea typeface="+mj-ea"/>
              <a:cs typeface="+mj-cs"/>
            </a:endParaRPr>
          </a:p>
        </p:txBody>
      </p:sp>
      <p:sp>
        <p:nvSpPr>
          <p:cNvPr id="11" name="Espace réservé du texte 15">
            <a:extLst>
              <a:ext uri="{FF2B5EF4-FFF2-40B4-BE49-F238E27FC236}">
                <a16:creationId xmlns:a16="http://schemas.microsoft.com/office/drawing/2014/main" id="{36B7BD2D-19ED-4B91-952B-5E790E07E46C}"/>
              </a:ext>
            </a:extLst>
          </p:cNvPr>
          <p:cNvSpPr txBox="1">
            <a:spLocks/>
          </p:cNvSpPr>
          <p:nvPr/>
        </p:nvSpPr>
        <p:spPr>
          <a:xfrm>
            <a:off x="590324" y="948136"/>
            <a:ext cx="10800000" cy="373459"/>
          </a:xfrm>
          <a:prstGeom prst="rect">
            <a:avLst/>
          </a:prstGeom>
        </p:spPr>
        <p:txBody>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600" b="1" i="0" u="none" strike="noStrike" kern="1200" cap="none" spc="0" normalizeH="0" baseline="0" noProof="0">
                <a:ln>
                  <a:noFill/>
                </a:ln>
                <a:solidFill>
                  <a:srgbClr val="071F32"/>
                </a:solidFill>
                <a:effectLst/>
                <a:uLnTx/>
                <a:uFillTx/>
                <a:latin typeface="Montserrat"/>
                <a:ea typeface="+mn-ea"/>
                <a:cs typeface="+mn-cs"/>
              </a:rPr>
              <a:t>An </a:t>
            </a:r>
            <a:r>
              <a:rPr kumimoji="0" lang="fr-FR" sz="1600" b="1" i="0" u="none" strike="noStrike" kern="1200" cap="none" spc="0" normalizeH="0" baseline="0" noProof="0" err="1">
                <a:ln>
                  <a:noFill/>
                </a:ln>
                <a:solidFill>
                  <a:srgbClr val="071F32"/>
                </a:solidFill>
                <a:effectLst/>
                <a:uLnTx/>
                <a:uFillTx/>
                <a:latin typeface="Montserrat"/>
                <a:ea typeface="+mn-ea"/>
                <a:cs typeface="+mn-cs"/>
              </a:rPr>
              <a:t>overall</a:t>
            </a:r>
            <a:r>
              <a:rPr kumimoji="0" lang="fr-FR" sz="1600" b="1" i="0" u="none" strike="noStrike" kern="1200" cap="none" spc="0" normalizeH="0" baseline="0" noProof="0">
                <a:ln>
                  <a:noFill/>
                </a:ln>
                <a:solidFill>
                  <a:srgbClr val="071F32"/>
                </a:solidFill>
                <a:effectLst/>
                <a:uLnTx/>
                <a:uFillTx/>
                <a:latin typeface="Montserrat"/>
                <a:ea typeface="+mn-ea"/>
                <a:cs typeface="+mn-cs"/>
              </a:rPr>
              <a:t> </a:t>
            </a:r>
            <a:r>
              <a:rPr kumimoji="0" lang="fr-FR" sz="1600" b="1" i="0" u="none" strike="noStrike" kern="1200" cap="none" spc="0" normalizeH="0" baseline="0" noProof="0" err="1">
                <a:ln>
                  <a:noFill/>
                </a:ln>
                <a:solidFill>
                  <a:srgbClr val="071F32"/>
                </a:solidFill>
                <a:effectLst/>
                <a:uLnTx/>
                <a:uFillTx/>
                <a:latin typeface="Montserrat"/>
                <a:ea typeface="+mn-ea"/>
                <a:cs typeface="+mn-cs"/>
              </a:rPr>
              <a:t>strategy</a:t>
            </a:r>
            <a:r>
              <a:rPr kumimoji="0" lang="fr-FR" sz="1600" b="1" i="0" u="none" strike="noStrike" kern="1200" cap="none" spc="0" normalizeH="0" baseline="0" noProof="0">
                <a:ln>
                  <a:noFill/>
                </a:ln>
                <a:solidFill>
                  <a:srgbClr val="071F32"/>
                </a:solidFill>
                <a:effectLst/>
                <a:uLnTx/>
                <a:uFillTx/>
                <a:latin typeface="Montserrat"/>
                <a:ea typeface="+mn-ea"/>
                <a:cs typeface="+mn-cs"/>
              </a:rPr>
              <a:t>  : </a:t>
            </a:r>
            <a:r>
              <a:rPr kumimoji="0" lang="en-US" sz="1600" b="1" i="0" u="none" strike="noStrike" kern="1200" cap="none" spc="0" normalizeH="0" baseline="0" noProof="0">
                <a:ln>
                  <a:noFill/>
                </a:ln>
                <a:solidFill>
                  <a:srgbClr val="071F32"/>
                </a:solidFill>
                <a:effectLst/>
                <a:uLnTx/>
                <a:uFillTx/>
                <a:latin typeface="Montserrat"/>
                <a:ea typeface="+mn-ea"/>
                <a:cs typeface="+mn-cs"/>
              </a:rPr>
              <a:t>A “Biodiversity and adaptation to climate change” planning guideline</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pic>
        <p:nvPicPr>
          <p:cNvPr id="12" name="Image 11">
            <a:extLst>
              <a:ext uri="{FF2B5EF4-FFF2-40B4-BE49-F238E27FC236}">
                <a16:creationId xmlns:a16="http://schemas.microsoft.com/office/drawing/2014/main" id="{CA4F1F02-9FEC-40B9-95B9-DFE04F2879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88558" y="2455599"/>
            <a:ext cx="3225708" cy="2392105"/>
          </a:xfrm>
          <a:prstGeom prst="rect">
            <a:avLst/>
          </a:prstGeom>
        </p:spPr>
      </p:pic>
      <p:pic>
        <p:nvPicPr>
          <p:cNvPr id="13" name="Image 12">
            <a:extLst>
              <a:ext uri="{FF2B5EF4-FFF2-40B4-BE49-F238E27FC236}">
                <a16:creationId xmlns:a16="http://schemas.microsoft.com/office/drawing/2014/main" id="{6376017D-921D-47C2-A650-9F8DDDB008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37674" y="2683980"/>
            <a:ext cx="2219325" cy="2108998"/>
          </a:xfrm>
          <a:prstGeom prst="rect">
            <a:avLst/>
          </a:prstGeom>
        </p:spPr>
      </p:pic>
      <p:sp>
        <p:nvSpPr>
          <p:cNvPr id="14" name="Rectangle 13">
            <a:extLst>
              <a:ext uri="{FF2B5EF4-FFF2-40B4-BE49-F238E27FC236}">
                <a16:creationId xmlns:a16="http://schemas.microsoft.com/office/drawing/2014/main" id="{8B91B78F-A5E5-4026-B696-AB9BC925A112}"/>
              </a:ext>
            </a:extLst>
          </p:cNvPr>
          <p:cNvSpPr/>
          <p:nvPr/>
        </p:nvSpPr>
        <p:spPr>
          <a:xfrm>
            <a:off x="1051410" y="5183652"/>
            <a:ext cx="103389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71F32"/>
                </a:solidFill>
                <a:effectLst/>
                <a:uLnTx/>
                <a:uFillTx/>
                <a:latin typeface="Montserrat"/>
                <a:ea typeface="+mn-ea"/>
                <a:cs typeface="+mn-cs"/>
              </a:rPr>
              <a:t>Guidelines are </a:t>
            </a:r>
            <a:r>
              <a:rPr kumimoji="0" lang="fr-FR" sz="1600" b="0" i="0" u="none" strike="noStrike" kern="1200" cap="none" spc="0" normalizeH="0" baseline="0" noProof="0" err="1">
                <a:ln>
                  <a:noFill/>
                </a:ln>
                <a:solidFill>
                  <a:srgbClr val="071F32"/>
                </a:solidFill>
                <a:effectLst/>
                <a:uLnTx/>
                <a:uFillTx/>
                <a:latin typeface="Montserrat"/>
                <a:ea typeface="+mn-ea"/>
                <a:cs typeface="+mn-cs"/>
              </a:rPr>
              <a:t>designed</a:t>
            </a:r>
            <a:r>
              <a:rPr kumimoji="0" lang="fr-FR" sz="1600" b="0" i="0" u="none" strike="noStrike" kern="1200" cap="none" spc="0" normalizeH="0" baseline="0" noProof="0">
                <a:ln>
                  <a:noFill/>
                </a:ln>
                <a:solidFill>
                  <a:srgbClr val="071F32"/>
                </a:solidFill>
                <a:effectLst/>
                <a:uLnTx/>
                <a:uFillTx/>
                <a:latin typeface="Montserrat"/>
                <a:ea typeface="+mn-ea"/>
                <a:cs typeface="+mn-cs"/>
              </a:rPr>
              <a:t> to </a:t>
            </a:r>
            <a:r>
              <a:rPr kumimoji="0" lang="fr-FR" sz="1600" b="0" i="0" u="none" strike="noStrike" kern="1200" cap="none" spc="0" normalizeH="0" baseline="0" noProof="0" err="1">
                <a:ln>
                  <a:noFill/>
                </a:ln>
                <a:solidFill>
                  <a:srgbClr val="071F32"/>
                </a:solidFill>
                <a:effectLst/>
                <a:uLnTx/>
                <a:uFillTx/>
                <a:latin typeface="Montserrat"/>
                <a:ea typeface="+mn-ea"/>
                <a:cs typeface="+mn-cs"/>
              </a:rPr>
              <a:t>integrate</a:t>
            </a:r>
            <a:r>
              <a:rPr kumimoji="0" lang="fr-FR" sz="1600" b="0" i="0" u="none" strike="noStrike" kern="1200" cap="none" spc="0" normalizeH="0" baseline="0" noProof="0">
                <a:ln>
                  <a:noFill/>
                </a:ln>
                <a:solidFill>
                  <a:srgbClr val="071F32"/>
                </a:solidFill>
                <a:effectLst/>
                <a:uLnTx/>
                <a:uFillTx/>
                <a:latin typeface="Montserrat"/>
                <a:ea typeface="+mn-ea"/>
                <a:cs typeface="+mn-cs"/>
              </a:rPr>
              <a:t> the challenges of </a:t>
            </a:r>
            <a:r>
              <a:rPr kumimoji="0" lang="fr-FR" sz="1600" b="0" i="0" u="none" strike="noStrike" kern="1200" cap="none" spc="0" normalizeH="0" baseline="0" noProof="0" err="1">
                <a:ln>
                  <a:noFill/>
                </a:ln>
                <a:solidFill>
                  <a:srgbClr val="071F32"/>
                </a:solidFill>
                <a:effectLst/>
                <a:uLnTx/>
                <a:uFillTx/>
                <a:latin typeface="Montserrat"/>
                <a:ea typeface="+mn-ea"/>
                <a:cs typeface="+mn-cs"/>
              </a:rPr>
              <a:t>biodiversity</a:t>
            </a:r>
            <a:r>
              <a:rPr kumimoji="0" lang="fr-FR" sz="1600" b="0" i="0" u="none" strike="noStrike" kern="1200" cap="none" spc="0" normalizeH="0" baseline="0" noProof="0">
                <a:ln>
                  <a:noFill/>
                </a:ln>
                <a:solidFill>
                  <a:srgbClr val="071F32"/>
                </a:solidFill>
                <a:effectLst/>
                <a:uLnTx/>
                <a:uFillTx/>
                <a:latin typeface="Montserrat"/>
                <a:ea typeface="+mn-ea"/>
                <a:cs typeface="+mn-cs"/>
              </a:rPr>
              <a:t> </a:t>
            </a:r>
            <a:r>
              <a:rPr kumimoji="0" lang="fr-FR" sz="1600" b="0" i="0" u="none" strike="noStrike" kern="1200" cap="none" spc="0" normalizeH="0" baseline="0" noProof="0" err="1">
                <a:ln>
                  <a:noFill/>
                </a:ln>
                <a:solidFill>
                  <a:srgbClr val="071F32"/>
                </a:solidFill>
                <a:effectLst/>
                <a:uLnTx/>
                <a:uFillTx/>
                <a:latin typeface="Montserrat"/>
                <a:ea typeface="+mn-ea"/>
                <a:cs typeface="+mn-cs"/>
              </a:rPr>
              <a:t>erosion</a:t>
            </a:r>
            <a:r>
              <a:rPr kumimoji="0" lang="fr-FR" sz="1600" b="0" i="0" u="none" strike="noStrike" kern="1200" cap="none" spc="0" normalizeH="0" baseline="0" noProof="0">
                <a:ln>
                  <a:noFill/>
                </a:ln>
                <a:solidFill>
                  <a:srgbClr val="071F32"/>
                </a:solidFill>
                <a:effectLst/>
                <a:uLnTx/>
                <a:uFillTx/>
                <a:latin typeface="Montserrat"/>
                <a:ea typeface="+mn-ea"/>
                <a:cs typeface="+mn-cs"/>
              </a:rPr>
              <a:t> </a:t>
            </a:r>
            <a:r>
              <a:rPr kumimoji="0" lang="fr-FR" sz="1600" b="0" i="0" u="none" strike="noStrike" kern="1200" cap="none" spc="0" normalizeH="0" baseline="0" noProof="0" err="1">
                <a:ln>
                  <a:noFill/>
                </a:ln>
                <a:solidFill>
                  <a:srgbClr val="071F32"/>
                </a:solidFill>
                <a:effectLst/>
                <a:uLnTx/>
                <a:uFillTx/>
                <a:latin typeface="Montserrat"/>
                <a:ea typeface="+mn-ea"/>
                <a:cs typeface="+mn-cs"/>
              </a:rPr>
              <a:t>into</a:t>
            </a:r>
            <a:r>
              <a:rPr kumimoji="0" lang="fr-FR" sz="1600" b="0" i="0" u="none" strike="noStrike" kern="1200" cap="none" spc="0" normalizeH="0" baseline="0" noProof="0">
                <a:ln>
                  <a:noFill/>
                </a:ln>
                <a:solidFill>
                  <a:srgbClr val="071F32"/>
                </a:solidFill>
                <a:effectLst/>
                <a:uLnTx/>
                <a:uFillTx/>
                <a:latin typeface="Montserrat"/>
                <a:ea typeface="+mn-ea"/>
                <a:cs typeface="+mn-cs"/>
              </a:rPr>
              <a:t> land, public </a:t>
            </a:r>
            <a:r>
              <a:rPr kumimoji="0" lang="fr-FR" sz="1600" b="0" i="0" u="none" strike="noStrike" kern="1200" cap="none" spc="0" normalizeH="0" baseline="0" noProof="0" err="1">
                <a:ln>
                  <a:noFill/>
                </a:ln>
                <a:solidFill>
                  <a:srgbClr val="071F32"/>
                </a:solidFill>
                <a:effectLst/>
                <a:uLnTx/>
                <a:uFillTx/>
                <a:latin typeface="Montserrat"/>
                <a:ea typeface="+mn-ea"/>
                <a:cs typeface="+mn-cs"/>
              </a:rPr>
              <a:t>space</a:t>
            </a:r>
            <a:r>
              <a:rPr kumimoji="0" lang="fr-FR" sz="1600" b="0" i="0" u="none" strike="noStrike" kern="1200" cap="none" spc="0" normalizeH="0" baseline="0" noProof="0">
                <a:ln>
                  <a:noFill/>
                </a:ln>
                <a:solidFill>
                  <a:srgbClr val="071F32"/>
                </a:solidFill>
                <a:effectLst/>
                <a:uLnTx/>
                <a:uFillTx/>
                <a:latin typeface="Montserrat"/>
                <a:ea typeface="+mn-ea"/>
                <a:cs typeface="+mn-cs"/>
              </a:rPr>
              <a:t> planning and the </a:t>
            </a:r>
            <a:r>
              <a:rPr kumimoji="0" lang="fr-FR" sz="1600" b="0" i="0" u="none" strike="noStrike" kern="1200" cap="none" spc="0" normalizeH="0" baseline="0" noProof="0" err="1">
                <a:ln>
                  <a:noFill/>
                </a:ln>
                <a:solidFill>
                  <a:srgbClr val="071F32"/>
                </a:solidFill>
                <a:effectLst/>
                <a:uLnTx/>
                <a:uFillTx/>
                <a:latin typeface="Montserrat"/>
                <a:ea typeface="+mn-ea"/>
                <a:cs typeface="+mn-cs"/>
              </a:rPr>
              <a:t>private</a:t>
            </a:r>
            <a:r>
              <a:rPr kumimoji="0" lang="fr-FR" sz="1600" b="0" i="0" u="none" strike="noStrike" kern="1200" cap="none" spc="0" normalizeH="0" baseline="0" noProof="0">
                <a:ln>
                  <a:noFill/>
                </a:ln>
                <a:solidFill>
                  <a:srgbClr val="071F32"/>
                </a:solidFill>
                <a:effectLst/>
                <a:uLnTx/>
                <a:uFillTx/>
                <a:latin typeface="Montserrat"/>
                <a:ea typeface="+mn-ea"/>
                <a:cs typeface="+mn-cs"/>
              </a:rPr>
              <a:t> </a:t>
            </a:r>
            <a:r>
              <a:rPr kumimoji="0" lang="fr-FR" sz="1600" b="0" i="0" u="none" strike="noStrike" kern="1200" cap="none" spc="0" normalizeH="0" baseline="0" noProof="0" err="1">
                <a:ln>
                  <a:noFill/>
                </a:ln>
                <a:solidFill>
                  <a:srgbClr val="071F32"/>
                </a:solidFill>
                <a:effectLst/>
                <a:uLnTx/>
                <a:uFillTx/>
                <a:latin typeface="Montserrat"/>
                <a:ea typeface="+mn-ea"/>
                <a:cs typeface="+mn-cs"/>
              </a:rPr>
              <a:t>sector</a:t>
            </a:r>
            <a:endParaRPr kumimoji="0" lang="fr-FR" sz="1600" b="0" i="0" u="none" strike="noStrike" kern="1200" cap="none" spc="0" normalizeH="0" baseline="0" noProof="0">
              <a:ln>
                <a:noFill/>
              </a:ln>
              <a:solidFill>
                <a:srgbClr val="071F32"/>
              </a:solidFill>
              <a:effectLst/>
              <a:uLnTx/>
              <a:uFillTx/>
              <a:latin typeface="Montserrat"/>
              <a:ea typeface="+mn-ea"/>
              <a:cs typeface="+mn-cs"/>
            </a:endParaRPr>
          </a:p>
        </p:txBody>
      </p:sp>
    </p:spTree>
    <p:extLst>
      <p:ext uri="{BB962C8B-B14F-4D97-AF65-F5344CB8AC3E}">
        <p14:creationId xmlns:p14="http://schemas.microsoft.com/office/powerpoint/2010/main" val="3570773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39</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5" name="Rectangle 4"/>
          <p:cNvSpPr/>
          <p:nvPr/>
        </p:nvSpPr>
        <p:spPr>
          <a:xfrm>
            <a:off x="7013270" y="1516633"/>
            <a:ext cx="4658270"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err="1">
                <a:ln>
                  <a:noFill/>
                </a:ln>
                <a:solidFill>
                  <a:srgbClr val="071F32"/>
                </a:solidFill>
                <a:effectLst/>
                <a:uLnTx/>
                <a:uFillTx/>
                <a:latin typeface="Montserrat"/>
                <a:ea typeface="DejaVu Sans"/>
                <a:cs typeface="+mn-cs"/>
              </a:rPr>
              <a:t>Increase</a:t>
            </a:r>
            <a:r>
              <a:rPr kumimoji="0" lang="fr-FR" sz="1400" b="1" i="0" u="none" strike="noStrike" kern="1200" cap="none" spc="-1" normalizeH="0" baseline="0" noProof="0">
                <a:ln>
                  <a:noFill/>
                </a:ln>
                <a:solidFill>
                  <a:srgbClr val="071F32"/>
                </a:solidFill>
                <a:effectLst/>
                <a:uLnTx/>
                <a:uFillTx/>
                <a:latin typeface="Montserrat"/>
                <a:ea typeface="DejaVu Sans"/>
                <a:cs typeface="+mn-cs"/>
              </a:rPr>
              <a:t> of </a:t>
            </a:r>
            <a:r>
              <a:rPr kumimoji="0" lang="fr-FR" sz="1400" b="1" i="0" u="none" strike="noStrike" kern="1200" cap="none" spc="-1" normalizeH="0" baseline="0" noProof="0" err="1">
                <a:ln>
                  <a:noFill/>
                </a:ln>
                <a:solidFill>
                  <a:srgbClr val="071F32"/>
                </a:solidFill>
                <a:effectLst/>
                <a:uLnTx/>
                <a:uFillTx/>
                <a:latin typeface="Montserrat"/>
                <a:ea typeface="DejaVu Sans"/>
                <a:cs typeface="+mn-cs"/>
              </a:rPr>
              <a:t>protected</a:t>
            </a:r>
            <a:r>
              <a:rPr kumimoji="0" lang="fr-FR" sz="1400" b="1" i="0" u="none" strike="noStrike" kern="1200" cap="none" spc="-1" normalizeH="0" baseline="0" noProof="0">
                <a:ln>
                  <a:noFill/>
                </a:ln>
                <a:solidFill>
                  <a:srgbClr val="071F32"/>
                </a:solidFill>
                <a:effectLst/>
                <a:uLnTx/>
                <a:uFillTx/>
                <a:latin typeface="Montserrat"/>
                <a:ea typeface="DejaVu Sans"/>
                <a:cs typeface="+mn-cs"/>
              </a:rPr>
              <a:t> green spaces :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285750" marR="0" lvl="1" indent="-285750" algn="l" defTabSz="914400" rtl="0" eaLnBrk="1" fontAlgn="auto" latinLnBrk="0" hangingPunct="1">
              <a:lnSpc>
                <a:spcPct val="100000"/>
              </a:lnSpc>
              <a:spcBef>
                <a:spcPts val="0"/>
              </a:spcBef>
              <a:spcAft>
                <a:spcPts val="1200"/>
              </a:spcAft>
              <a:buClrTx/>
              <a:buSzPts val="1000"/>
              <a:buFont typeface="Wingdings" panose="05000000000000000000" pitchFamily="2" charset="2"/>
              <a:buChar char="Ø"/>
              <a:tabLst>
                <a:tab pos="678180" algn="l"/>
              </a:tabLst>
              <a:defRPr/>
            </a:pPr>
            <a:r>
              <a:rPr kumimoji="0" lang="fr-FR" sz="1400" b="0" i="0" u="none" strike="noStrike" kern="1200" cap="none" spc="0" normalizeH="0" baseline="0" noProof="0" err="1">
                <a:ln>
                  <a:noFill/>
                </a:ln>
                <a:solidFill>
                  <a:srgbClr val="071F32"/>
                </a:solidFill>
                <a:effectLst/>
                <a:uLnTx/>
                <a:uFillTx/>
                <a:latin typeface="Montserrat"/>
                <a:ea typeface="+mn-ea"/>
                <a:cs typeface="+mn-cs"/>
              </a:rPr>
              <a:t>Increase</a:t>
            </a:r>
            <a:r>
              <a:rPr kumimoji="0" lang="fr-FR" sz="1400" b="0" i="0" u="none" strike="noStrike" kern="1200" cap="none" spc="0" normalizeH="0" baseline="0" noProof="0">
                <a:ln>
                  <a:noFill/>
                </a:ln>
                <a:solidFill>
                  <a:srgbClr val="071F32"/>
                </a:solidFill>
                <a:effectLst/>
                <a:uLnTx/>
                <a:uFillTx/>
                <a:latin typeface="Montserrat"/>
                <a:ea typeface="+mn-ea"/>
                <a:cs typeface="+mn-cs"/>
              </a:rPr>
              <a:t> of </a:t>
            </a:r>
            <a:r>
              <a:rPr kumimoji="0" lang="fr-FR" sz="1400" b="0" i="0" u="none" strike="noStrike" kern="1200" cap="none" spc="0" normalizeH="0" baseline="0" noProof="0" err="1">
                <a:ln>
                  <a:noFill/>
                </a:ln>
                <a:solidFill>
                  <a:srgbClr val="071F32"/>
                </a:solidFill>
                <a:effectLst/>
                <a:uLnTx/>
                <a:uFillTx/>
                <a:latin typeface="Montserrat"/>
                <a:ea typeface="+mn-ea"/>
                <a:cs typeface="+mn-cs"/>
              </a:rPr>
              <a:t>protected</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private</a:t>
            </a:r>
            <a:r>
              <a:rPr kumimoji="0" lang="fr-FR" sz="1400" b="0" i="0" u="none" strike="noStrike" kern="1200" cap="none" spc="0" normalizeH="0" baseline="0" noProof="0">
                <a:ln>
                  <a:noFill/>
                </a:ln>
                <a:solidFill>
                  <a:srgbClr val="071F32"/>
                </a:solidFill>
                <a:effectLst/>
                <a:uLnTx/>
                <a:uFillTx/>
                <a:latin typeface="Montserrat"/>
                <a:ea typeface="+mn-ea"/>
                <a:cs typeface="+mn-cs"/>
              </a:rPr>
              <a:t> green </a:t>
            </a:r>
            <a:r>
              <a:rPr kumimoji="0" lang="fr-FR" sz="1400" b="0" i="0" u="none" strike="noStrike" kern="1200" cap="none" spc="0" normalizeH="0" baseline="0" noProof="0" err="1">
                <a:ln>
                  <a:noFill/>
                </a:ln>
                <a:solidFill>
                  <a:srgbClr val="071F32"/>
                </a:solidFill>
                <a:effectLst/>
                <a:uLnTx/>
                <a:uFillTx/>
                <a:latin typeface="Montserrat"/>
                <a:ea typeface="+mn-ea"/>
                <a:cs typeface="+mn-cs"/>
              </a:rPr>
              <a:t>spaces</a:t>
            </a:r>
            <a:r>
              <a:rPr kumimoji="0" lang="fr-FR" sz="1400" b="0" i="0" u="none" strike="noStrike" kern="1200" cap="none" spc="0" normalizeH="0" baseline="0" noProof="0">
                <a:ln>
                  <a:noFill/>
                </a:ln>
                <a:solidFill>
                  <a:srgbClr val="071F32"/>
                </a:solidFill>
                <a:effectLst/>
                <a:uLnTx/>
                <a:uFillTx/>
                <a:latin typeface="Montserrat"/>
                <a:ea typeface="+mn-ea"/>
                <a:cs typeface="+mn-cs"/>
              </a:rPr>
              <a:t> (+ 90 ha), i.e. around </a:t>
            </a:r>
            <a:r>
              <a:rPr kumimoji="0" lang="fr-FR" sz="1400" b="1" i="0" u="none" strike="noStrike" kern="1200" cap="none" spc="0" normalizeH="0" baseline="0" noProof="0">
                <a:ln>
                  <a:noFill/>
                </a:ln>
                <a:solidFill>
                  <a:srgbClr val="071F32"/>
                </a:solidFill>
                <a:effectLst/>
                <a:uLnTx/>
                <a:uFillTx/>
                <a:latin typeface="Montserrat"/>
                <a:ea typeface="+mn-ea"/>
                <a:cs typeface="+mn-cs"/>
              </a:rPr>
              <a:t>330 ha</a:t>
            </a:r>
          </a:p>
          <a:p>
            <a:pPr marL="285750" marR="0" lvl="1" indent="-285750" algn="l" defTabSz="914400" rtl="0" eaLnBrk="1" fontAlgn="auto" latinLnBrk="0" hangingPunct="1">
              <a:lnSpc>
                <a:spcPct val="100000"/>
              </a:lnSpc>
              <a:spcBef>
                <a:spcPts val="0"/>
              </a:spcBef>
              <a:spcAft>
                <a:spcPts val="1200"/>
              </a:spcAft>
              <a:buClrTx/>
              <a:buSzPts val="1000"/>
              <a:buFont typeface="Wingdings" panose="05000000000000000000" pitchFamily="2" charset="2"/>
              <a:buChar char="Ø"/>
              <a:tabLst>
                <a:tab pos="678180" algn="l"/>
              </a:tabLst>
              <a:defRPr/>
            </a:pPr>
            <a:r>
              <a:rPr kumimoji="0" lang="fr-FR" sz="1400" b="0" i="0" u="none" strike="noStrike" kern="1200" cap="none" spc="0" normalizeH="0" baseline="0" noProof="0">
                <a:ln>
                  <a:noFill/>
                </a:ln>
                <a:solidFill>
                  <a:srgbClr val="071F32"/>
                </a:solidFill>
                <a:effectLst/>
                <a:uLnTx/>
                <a:uFillTx/>
                <a:latin typeface="Montserrat"/>
                <a:ea typeface="+mn-ea"/>
                <a:cs typeface="+mn-cs"/>
              </a:rPr>
              <a:t>Protection of remarkable trees (</a:t>
            </a:r>
            <a:r>
              <a:rPr kumimoji="0" lang="fr-FR" sz="1400" b="1" i="0" u="none" strike="noStrike" kern="1200" cap="none" spc="0" normalizeH="0" baseline="0" noProof="0">
                <a:ln>
                  <a:noFill/>
                </a:ln>
                <a:solidFill>
                  <a:srgbClr val="071F32"/>
                </a:solidFill>
                <a:effectLst/>
                <a:uLnTx/>
                <a:uFillTx/>
                <a:latin typeface="Montserrat"/>
                <a:ea typeface="+mn-ea"/>
                <a:cs typeface="+mn-cs"/>
              </a:rPr>
              <a:t>260 listed</a:t>
            </a:r>
            <a:r>
              <a:rPr kumimoji="0" lang="fr-FR" sz="1400" b="0" i="0" u="none" strike="noStrike" kern="1200" cap="none" spc="0" normalizeH="0" baseline="0" noProof="0">
                <a:ln>
                  <a:noFill/>
                </a:ln>
                <a:solidFill>
                  <a:srgbClr val="071F32"/>
                </a:solidFill>
                <a:effectLst/>
                <a:uLnTx/>
                <a:uFillTx/>
                <a:latin typeface="Montserrat"/>
                <a:ea typeface="+mn-ea"/>
                <a:cs typeface="+mn-cs"/>
              </a:rPr>
              <a:t>) and avenue trees (</a:t>
            </a:r>
            <a:r>
              <a:rPr kumimoji="0" lang="fr-FR" sz="1400" b="1" i="0" u="none" strike="noStrike" kern="1200" cap="none" spc="0" normalizeH="0" baseline="0" noProof="0">
                <a:ln>
                  <a:noFill/>
                </a:ln>
                <a:solidFill>
                  <a:srgbClr val="071F32"/>
                </a:solidFill>
                <a:effectLst/>
                <a:uLnTx/>
                <a:uFillTx/>
                <a:latin typeface="Montserrat"/>
                <a:ea typeface="+mn-ea"/>
                <a:cs typeface="+mn-cs"/>
              </a:rPr>
              <a:t>approx. 100,000)</a:t>
            </a:r>
            <a:r>
              <a:rPr kumimoji="0" lang="fr-FR" sz="1400" b="0" i="0" u="none" strike="noStrike" kern="1200" cap="none" spc="0" normalizeH="0" baseline="0" noProof="0">
                <a:ln>
                  <a:noFill/>
                </a:ln>
                <a:solidFill>
                  <a:srgbClr val="071F32"/>
                </a:solidFill>
                <a:effectLst/>
                <a:uLnTx/>
                <a:uFillTx/>
                <a:latin typeface="Montserrat"/>
                <a:ea typeface="+mn-ea"/>
                <a:cs typeface="+mn-cs"/>
              </a:rPr>
              <a:t>, unless there is a proven reason for </a:t>
            </a:r>
            <a:r>
              <a:rPr kumimoji="0" lang="fr-FR" sz="1400" b="0" i="0" u="none" strike="noStrike" kern="1200" cap="none" spc="0" normalizeH="0" baseline="0" noProof="0" err="1">
                <a:ln>
                  <a:noFill/>
                </a:ln>
                <a:solidFill>
                  <a:srgbClr val="071F32"/>
                </a:solidFill>
                <a:effectLst/>
                <a:uLnTx/>
                <a:uFillTx/>
                <a:latin typeface="Montserrat"/>
                <a:ea typeface="+mn-ea"/>
                <a:cs typeface="+mn-cs"/>
              </a:rPr>
              <a:t>cutting</a:t>
            </a:r>
            <a:r>
              <a:rPr kumimoji="0" lang="fr-FR" sz="1400" b="0" i="0" u="none" strike="noStrike" kern="1200" cap="none" spc="0" normalizeH="0" baseline="0" noProof="0">
                <a:ln>
                  <a:noFill/>
                </a:ln>
                <a:solidFill>
                  <a:srgbClr val="071F32"/>
                </a:solidFill>
                <a:effectLst/>
                <a:uLnTx/>
                <a:uFillTx/>
                <a:latin typeface="Montserrat"/>
                <a:ea typeface="+mn-ea"/>
                <a:cs typeface="+mn-cs"/>
              </a:rPr>
              <a:t> down. </a:t>
            </a:r>
          </a:p>
          <a:p>
            <a:pPr marL="285750" marR="0" lvl="1" indent="-285750" algn="l" defTabSz="914400" rtl="0" eaLnBrk="1" fontAlgn="auto" latinLnBrk="0" hangingPunct="1">
              <a:lnSpc>
                <a:spcPct val="100000"/>
              </a:lnSpc>
              <a:spcBef>
                <a:spcPts val="0"/>
              </a:spcBef>
              <a:spcAft>
                <a:spcPts val="1200"/>
              </a:spcAft>
              <a:buClrTx/>
              <a:buSzPts val="1000"/>
              <a:buFont typeface="Wingdings" panose="05000000000000000000" pitchFamily="2" charset="2"/>
              <a:buChar char="Ø"/>
              <a:tabLst>
                <a:tab pos="678180" algn="l"/>
              </a:tabLst>
              <a:defRPr/>
            </a:pPr>
            <a:r>
              <a:rPr kumimoji="0" lang="fr-FR" sz="1400" b="0" i="0" u="none" strike="noStrike" kern="1200" cap="none" spc="0" normalizeH="0" baseline="0" noProof="0">
                <a:ln>
                  <a:noFill/>
                </a:ln>
                <a:solidFill>
                  <a:srgbClr val="071F32"/>
                </a:solidFill>
                <a:effectLst/>
                <a:uLnTx/>
                <a:uFillTx/>
                <a:latin typeface="Montserrat"/>
                <a:ea typeface="+mn-ea"/>
                <a:cs typeface="+mn-cs"/>
              </a:rPr>
              <a:t>Increase in the surface area of </a:t>
            </a:r>
            <a:r>
              <a:rPr kumimoji="0" lang="fr-FR" sz="1400" b="0" i="0" u="none" strike="noStrike" kern="1200" cap="none" spc="0" normalizeH="0" baseline="0" noProof="0" err="1">
                <a:ln>
                  <a:noFill/>
                </a:ln>
                <a:solidFill>
                  <a:srgbClr val="071F32"/>
                </a:solidFill>
                <a:effectLst/>
                <a:uLnTx/>
                <a:uFillTx/>
                <a:latin typeface="Montserrat"/>
                <a:ea typeface="+mn-ea"/>
                <a:cs typeface="+mn-cs"/>
              </a:rPr>
              <a:t>classified</a:t>
            </a:r>
            <a:r>
              <a:rPr kumimoji="0" lang="fr-FR" sz="1400" b="0" i="0" u="none" strike="noStrike" kern="1200" cap="none" spc="0" normalizeH="0" baseline="0" noProof="0">
                <a:ln>
                  <a:noFill/>
                </a:ln>
                <a:solidFill>
                  <a:srgbClr val="071F32"/>
                </a:solidFill>
                <a:effectLst/>
                <a:uLnTx/>
                <a:uFillTx/>
                <a:latin typeface="Montserrat"/>
                <a:ea typeface="+mn-ea"/>
                <a:cs typeface="+mn-cs"/>
              </a:rPr>
              <a:t> public </a:t>
            </a:r>
            <a:r>
              <a:rPr kumimoji="0" lang="fr-FR" sz="1400" b="0" i="0" u="none" strike="noStrike" kern="1200" cap="none" spc="0" normalizeH="0" baseline="0" noProof="0" err="1">
                <a:ln>
                  <a:noFill/>
                </a:ln>
                <a:solidFill>
                  <a:srgbClr val="071F32"/>
                </a:solidFill>
                <a:effectLst/>
                <a:uLnTx/>
                <a:uFillTx/>
                <a:latin typeface="Montserrat"/>
                <a:ea typeface="+mn-ea"/>
                <a:cs typeface="+mn-cs"/>
              </a:rPr>
              <a:t>wooded</a:t>
            </a:r>
            <a:r>
              <a:rPr kumimoji="0" lang="fr-FR" sz="1400" b="0" i="0" u="none" strike="noStrike" kern="1200" cap="none" spc="0" normalizeH="0" baseline="0" noProof="0">
                <a:ln>
                  <a:noFill/>
                </a:ln>
                <a:solidFill>
                  <a:srgbClr val="071F32"/>
                </a:solidFill>
                <a:effectLst/>
                <a:uLnTx/>
                <a:uFillTx/>
                <a:latin typeface="Montserrat"/>
                <a:ea typeface="+mn-ea"/>
                <a:cs typeface="+mn-cs"/>
              </a:rPr>
              <a:t> areas (+ 48 ha), i.e. </a:t>
            </a:r>
            <a:r>
              <a:rPr kumimoji="0" lang="fr-FR" sz="1400" b="1" i="0" u="none" strike="noStrike" kern="1200" cap="none" spc="0" normalizeH="0" baseline="0" noProof="0">
                <a:ln>
                  <a:noFill/>
                </a:ln>
                <a:solidFill>
                  <a:srgbClr val="071F32"/>
                </a:solidFill>
                <a:effectLst/>
                <a:uLnTx/>
                <a:uFillTx/>
                <a:latin typeface="Montserrat"/>
                <a:ea typeface="+mn-ea"/>
                <a:cs typeface="+mn-cs"/>
              </a:rPr>
              <a:t>approx. 1860 ha</a:t>
            </a:r>
          </a:p>
          <a:p>
            <a:pPr marL="0" marR="0" lvl="0" indent="0" algn="l" defTabSz="914400" rtl="0" eaLnBrk="1" fontAlgn="auto" latinLnBrk="0" hangingPunct="1">
              <a:lnSpc>
                <a:spcPct val="100000"/>
              </a:lnSpc>
              <a:spcBef>
                <a:spcPts val="0"/>
              </a:spcBef>
              <a:spcAft>
                <a:spcPts val="1200"/>
              </a:spcAft>
              <a:buClrTx/>
              <a:buSzPts val="1000"/>
              <a:buFontTx/>
              <a:buNone/>
              <a:tabLst>
                <a:tab pos="678180" algn="l"/>
              </a:tabLst>
              <a:defRPr/>
            </a:pPr>
            <a:r>
              <a:rPr kumimoji="0" lang="fr-FR" sz="1400" b="1" i="0" u="none" strike="noStrike" kern="1200" cap="none" spc="-1" normalizeH="0" baseline="0" noProof="0" err="1">
                <a:ln>
                  <a:noFill/>
                </a:ln>
                <a:solidFill>
                  <a:srgbClr val="071F32"/>
                </a:solidFill>
                <a:effectLst/>
                <a:uLnTx/>
                <a:uFillTx/>
                <a:latin typeface="Montserrat"/>
                <a:ea typeface="DejaVu Sans"/>
                <a:cs typeface="+mn-cs"/>
              </a:rPr>
              <a:t>Evolution</a:t>
            </a:r>
            <a:r>
              <a:rPr kumimoji="0" lang="fr-FR" sz="1400" b="1" i="0" u="none" strike="noStrike" kern="1200" cap="none" spc="-1" normalizeH="0" baseline="0" noProof="0">
                <a:ln>
                  <a:noFill/>
                </a:ln>
                <a:solidFill>
                  <a:srgbClr val="071F32"/>
                </a:solidFill>
                <a:effectLst/>
                <a:uLnTx/>
                <a:uFillTx/>
                <a:latin typeface="Montserrat"/>
                <a:ea typeface="DejaVu Sans"/>
                <a:cs typeface="+mn-cs"/>
              </a:rPr>
              <a:t> of the </a:t>
            </a:r>
            <a:r>
              <a:rPr kumimoji="0" lang="fr-FR" sz="1400" b="1" i="0" u="none" strike="noStrike" kern="1200" cap="none" spc="-1" normalizeH="0" baseline="0" noProof="0" err="1">
                <a:ln>
                  <a:noFill/>
                </a:ln>
                <a:solidFill>
                  <a:srgbClr val="071F32"/>
                </a:solidFill>
                <a:effectLst/>
                <a:uLnTx/>
                <a:uFillTx/>
                <a:latin typeface="Montserrat"/>
                <a:ea typeface="DejaVu Sans"/>
                <a:cs typeface="+mn-cs"/>
              </a:rPr>
              <a:t>private</a:t>
            </a:r>
            <a:r>
              <a:rPr kumimoji="0" lang="fr-FR" sz="1400" b="1" i="0" u="none" strike="noStrike" kern="1200" cap="none" spc="-1" normalizeH="0" baseline="0" noProof="0">
                <a:ln>
                  <a:noFill/>
                </a:ln>
                <a:solidFill>
                  <a:srgbClr val="071F32"/>
                </a:solidFill>
                <a:effectLst/>
                <a:uLnTx/>
                <a:uFillTx/>
                <a:latin typeface="Montserrat"/>
                <a:ea typeface="DejaVu Sans"/>
                <a:cs typeface="+mn-cs"/>
              </a:rPr>
              <a:t> green </a:t>
            </a:r>
            <a:r>
              <a:rPr kumimoji="0" lang="fr-FR" sz="1400" b="1" i="0" u="none" strike="noStrike" kern="1200" cap="none" spc="-1" normalizeH="0" baseline="0" noProof="0" err="1">
                <a:ln>
                  <a:noFill/>
                </a:ln>
                <a:solidFill>
                  <a:srgbClr val="071F32"/>
                </a:solidFill>
                <a:effectLst/>
                <a:uLnTx/>
                <a:uFillTx/>
                <a:latin typeface="Montserrat"/>
                <a:ea typeface="DejaVu Sans"/>
                <a:cs typeface="+mn-cs"/>
              </a:rPr>
              <a:t>spaces</a:t>
            </a:r>
            <a:r>
              <a:rPr kumimoji="0" lang="fr-FR" sz="1400" b="1" i="0" u="none" strike="noStrike" kern="1200" cap="none" spc="-1" normalizeH="0" baseline="0" noProof="0">
                <a:ln>
                  <a:noFill/>
                </a:ln>
                <a:solidFill>
                  <a:srgbClr val="071F32"/>
                </a:solidFill>
                <a:effectLst/>
                <a:uLnTx/>
                <a:uFillTx/>
                <a:latin typeface="Montserrat"/>
                <a:ea typeface="DejaVu Sans"/>
                <a:cs typeface="+mn-cs"/>
              </a:rPr>
              <a:t> rule: </a:t>
            </a:r>
          </a:p>
          <a:p>
            <a:pPr marL="285750" marR="0" lvl="0" indent="-285750" algn="l" defTabSz="914400" rtl="0" eaLnBrk="1" fontAlgn="auto" latinLnBrk="0" hangingPunct="1">
              <a:lnSpc>
                <a:spcPct val="100000"/>
              </a:lnSpc>
              <a:spcBef>
                <a:spcPts val="0"/>
              </a:spcBef>
              <a:spcAft>
                <a:spcPts val="1200"/>
              </a:spcAft>
              <a:buClrTx/>
              <a:buSzPts val="1000"/>
              <a:buFont typeface="Wingdings" panose="05000000000000000000" pitchFamily="2" charset="2"/>
              <a:buChar char="Ø"/>
              <a:tabLst>
                <a:tab pos="678180" algn="l"/>
              </a:tabLst>
              <a:defRPr/>
            </a:pPr>
            <a:r>
              <a:rPr kumimoji="0" lang="fr-FR" sz="1400" b="0" i="0" u="none" strike="noStrike" kern="1200" cap="none" spc="0" normalizeH="0" baseline="0" noProof="0">
                <a:ln>
                  <a:noFill/>
                </a:ln>
                <a:solidFill>
                  <a:srgbClr val="071F32"/>
                </a:solidFill>
                <a:effectLst/>
                <a:uLnTx/>
                <a:uFillTx/>
                <a:latin typeface="Montserrat"/>
                <a:ea typeface="+mn-ea"/>
                <a:cs typeface="+mn-cs"/>
              </a:rPr>
              <a:t>Removal of the possibility of "restoring" the surface area of </a:t>
            </a:r>
            <a:r>
              <a:rPr kumimoji="0" lang="fr-FR" sz="1400" b="0" i="0" u="none" strike="noStrike" kern="1200" cap="none" spc="0" normalizeH="0" baseline="0" noProof="0" err="1">
                <a:ln>
                  <a:noFill/>
                </a:ln>
                <a:solidFill>
                  <a:srgbClr val="071F32"/>
                </a:solidFill>
                <a:effectLst/>
                <a:uLnTx/>
                <a:uFillTx/>
                <a:latin typeface="Montserrat"/>
                <a:ea typeface="+mn-ea"/>
                <a:cs typeface="+mn-cs"/>
              </a:rPr>
              <a:t>private</a:t>
            </a:r>
            <a:r>
              <a:rPr kumimoji="0" lang="fr-FR" sz="1400" b="0" i="0" u="none" strike="noStrike" kern="1200" cap="none" spc="0" normalizeH="0" baseline="0" noProof="0">
                <a:ln>
                  <a:noFill/>
                </a:ln>
                <a:solidFill>
                  <a:srgbClr val="071F32"/>
                </a:solidFill>
                <a:effectLst/>
                <a:uLnTx/>
                <a:uFillTx/>
                <a:latin typeface="Montserrat"/>
                <a:ea typeface="+mn-ea"/>
                <a:cs typeface="+mn-cs"/>
              </a:rPr>
              <a:t> green </a:t>
            </a:r>
            <a:r>
              <a:rPr kumimoji="0" lang="fr-FR" sz="1400" b="0" i="0" u="none" strike="noStrike" kern="1200" cap="none" spc="0" normalizeH="0" baseline="0" noProof="0" err="1">
                <a:ln>
                  <a:noFill/>
                </a:ln>
                <a:solidFill>
                  <a:srgbClr val="071F32"/>
                </a:solidFill>
                <a:effectLst/>
                <a:uLnTx/>
                <a:uFillTx/>
                <a:latin typeface="Montserrat"/>
                <a:ea typeface="+mn-ea"/>
                <a:cs typeface="+mn-cs"/>
              </a:rPr>
              <a:t>spaces</a:t>
            </a: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1200"/>
              </a:spcAft>
              <a:buClrTx/>
              <a:buSzPts val="1000"/>
              <a:buFont typeface="Wingdings" panose="05000000000000000000" pitchFamily="2" charset="2"/>
              <a:buChar char="Ø"/>
              <a:tabLst>
                <a:tab pos="678180" algn="l"/>
              </a:tabLst>
              <a:defRPr/>
            </a:pPr>
            <a:r>
              <a:rPr kumimoji="0" lang="fr-FR" sz="1400" b="0" i="0" u="none" strike="noStrike" kern="1200" cap="none" spc="0" normalizeH="0" baseline="0" noProof="0" err="1">
                <a:ln>
                  <a:noFill/>
                </a:ln>
                <a:solidFill>
                  <a:srgbClr val="071F32"/>
                </a:solidFill>
                <a:effectLst/>
                <a:uLnTx/>
                <a:uFillTx/>
                <a:latin typeface="Montserrat"/>
                <a:ea typeface="+mn-ea"/>
                <a:cs typeface="+mn-cs"/>
              </a:rPr>
              <a:t>Tree</a:t>
            </a:r>
            <a:r>
              <a:rPr kumimoji="0" lang="fr-FR" sz="1400" b="0" i="0" u="none" strike="noStrike" kern="1200" cap="none" spc="0" normalizeH="0" baseline="0" noProof="0">
                <a:ln>
                  <a:noFill/>
                </a:ln>
                <a:solidFill>
                  <a:srgbClr val="071F32"/>
                </a:solidFill>
                <a:effectLst/>
                <a:uLnTx/>
                <a:uFillTx/>
                <a:latin typeface="Montserrat"/>
                <a:ea typeface="+mn-ea"/>
                <a:cs typeface="+mn-cs"/>
              </a:rPr>
              <a:t> preservation, except in the case of irreversibly dying or dangerous trees</a:t>
            </a:r>
          </a:p>
          <a:p>
            <a:pPr marL="285750" marR="0" lvl="0" indent="-285750" algn="l" defTabSz="914400" rtl="0" eaLnBrk="1" fontAlgn="auto" latinLnBrk="0" hangingPunct="1">
              <a:lnSpc>
                <a:spcPct val="100000"/>
              </a:lnSpc>
              <a:spcBef>
                <a:spcPts val="0"/>
              </a:spcBef>
              <a:spcAft>
                <a:spcPts val="1200"/>
              </a:spcAft>
              <a:buClrTx/>
              <a:buSzPts val="1000"/>
              <a:buFont typeface="Wingdings" panose="05000000000000000000" pitchFamily="2" charset="2"/>
              <a:buChar char="Ø"/>
              <a:tabLst>
                <a:tab pos="678180" algn="l"/>
              </a:tabLst>
              <a:defRPr/>
            </a:pPr>
            <a:r>
              <a:rPr kumimoji="0" lang="fr-FR" sz="1400" b="0" i="0" u="none" strike="noStrike" kern="1200" cap="none" spc="0" normalizeH="0" baseline="0" noProof="0">
                <a:ln>
                  <a:noFill/>
                </a:ln>
                <a:solidFill>
                  <a:srgbClr val="071F32"/>
                </a:solidFill>
                <a:effectLst/>
                <a:uLnTx/>
                <a:uFillTx/>
                <a:latin typeface="Montserrat"/>
                <a:ea typeface="+mn-ea"/>
                <a:cs typeface="+mn-cs"/>
              </a:rPr>
              <a:t>bike or </a:t>
            </a:r>
            <a:r>
              <a:rPr kumimoji="0" lang="fr-FR" sz="1400" b="0" i="0" u="none" strike="noStrike" kern="1200" cap="none" spc="0" normalizeH="0" baseline="0" noProof="0" err="1">
                <a:ln>
                  <a:noFill/>
                </a:ln>
                <a:solidFill>
                  <a:srgbClr val="071F32"/>
                </a:solidFill>
                <a:effectLst/>
                <a:uLnTx/>
                <a:uFillTx/>
                <a:latin typeface="Montserrat"/>
                <a:ea typeface="+mn-ea"/>
                <a:cs typeface="+mn-cs"/>
              </a:rPr>
              <a:t>garbage</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premises</a:t>
            </a:r>
            <a:r>
              <a:rPr kumimoji="0" lang="fr-FR" sz="1400" b="0" i="0" u="none" strike="noStrike" kern="1200" cap="none" spc="0" normalizeH="0" baseline="0" noProof="0">
                <a:ln>
                  <a:noFill/>
                </a:ln>
                <a:solidFill>
                  <a:srgbClr val="071F32"/>
                </a:solidFill>
                <a:effectLst/>
                <a:uLnTx/>
                <a:uFillTx/>
                <a:latin typeface="Montserrat"/>
                <a:ea typeface="+mn-ea"/>
                <a:cs typeface="+mn-cs"/>
              </a:rPr>
              <a:t>  -&gt; minimal distance (D &gt; 3m) </a:t>
            </a:r>
            <a:r>
              <a:rPr kumimoji="0" lang="fr-FR" sz="1400" b="0" i="0" u="none" strike="noStrike" kern="1200" cap="none" spc="0" normalizeH="0" baseline="0" noProof="0" err="1">
                <a:ln>
                  <a:noFill/>
                </a:ln>
                <a:solidFill>
                  <a:srgbClr val="071F32"/>
                </a:solidFill>
                <a:effectLst/>
                <a:uLnTx/>
                <a:uFillTx/>
                <a:latin typeface="Montserrat"/>
                <a:ea typeface="+mn-ea"/>
                <a:cs typeface="+mn-cs"/>
              </a:rPr>
              <a:t>away</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from</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trees</a:t>
            </a:r>
            <a:endParaRPr kumimoji="0" lang="fr-FR" sz="1400" b="0" i="0" u="none" strike="noStrike" kern="1200" cap="none" spc="0" normalizeH="0" baseline="0" noProof="0">
              <a:ln>
                <a:noFill/>
              </a:ln>
              <a:solidFill>
                <a:srgbClr val="071F32"/>
              </a:solidFill>
              <a:effectLst/>
              <a:uLnTx/>
              <a:uFillTx/>
              <a:latin typeface="Montserrat"/>
              <a:ea typeface="+mn-ea"/>
              <a:cs typeface="+mn-cs"/>
            </a:endParaRPr>
          </a:p>
        </p:txBody>
      </p:sp>
      <p:pic>
        <p:nvPicPr>
          <p:cNvPr id="8" name="Picture 2">
            <a:extLst>
              <a:ext uri="{FF2B5EF4-FFF2-40B4-BE49-F238E27FC236}">
                <a16:creationId xmlns:a16="http://schemas.microsoft.com/office/drawing/2014/main" id="{35037AB0-4B14-EDE1-393F-F3D8E208A6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9829" y="1516633"/>
            <a:ext cx="5997276" cy="4470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re 14">
            <a:extLst>
              <a:ext uri="{FF2B5EF4-FFF2-40B4-BE49-F238E27FC236}">
                <a16:creationId xmlns:a16="http://schemas.microsoft.com/office/drawing/2014/main" id="{E94746C2-35BD-42FB-A316-BF46FE66131B}"/>
              </a:ext>
            </a:extLst>
          </p:cNvPr>
          <p:cNvSpPr txBox="1">
            <a:spLocks/>
          </p:cNvSpPr>
          <p:nvPr/>
        </p:nvSpPr>
        <p:spPr>
          <a:xfrm>
            <a:off x="590324" y="540541"/>
            <a:ext cx="10800000" cy="468000"/>
          </a:xfrm>
          <a:prstGeom prst="rect">
            <a:avLst/>
          </a:prstGeom>
        </p:spPr>
        <p:txBody>
          <a:bodyPr vert="horz" lIns="91440" tIns="45720" rIns="91440" bIns="45720" rtlCol="0" anchor="t">
            <a:noAutofit/>
          </a:bodyPr>
          <a:lstStyle>
            <a:lvl1pPr algn="l" defTabSz="914400" rtl="0" eaLnBrk="1" latinLnBrk="0" hangingPunct="1">
              <a:lnSpc>
                <a:spcPct val="115000"/>
              </a:lnSpc>
              <a:spcBef>
                <a:spcPct val="0"/>
              </a:spcBef>
              <a:buNone/>
              <a:defRPr sz="2200" b="1" kern="1200">
                <a:solidFill>
                  <a:srgbClr val="59A57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fr-FR" sz="2200" b="1" i="0" u="none" strike="noStrike" kern="1200" cap="none" spc="0" normalizeH="0" baseline="0" noProof="0">
                <a:ln>
                  <a:noFill/>
                </a:ln>
                <a:solidFill>
                  <a:srgbClr val="071F32"/>
                </a:solidFill>
                <a:effectLst/>
                <a:uLnTx/>
                <a:uFillTx/>
                <a:latin typeface="Montserrat"/>
                <a:ea typeface="+mj-ea"/>
                <a:cs typeface="+mj-cs"/>
              </a:rPr>
              <a:t>02 –  </a:t>
            </a:r>
            <a:r>
              <a:rPr kumimoji="0" lang="fr-FR" sz="2400" b="1" i="0" u="none" strike="noStrike" kern="1200" cap="none" spc="0" normalizeH="0" baseline="0" noProof="0">
                <a:ln>
                  <a:noFill/>
                </a:ln>
                <a:solidFill>
                  <a:srgbClr val="071F32"/>
                </a:solidFill>
                <a:effectLst/>
                <a:uLnTx/>
                <a:uFillTx/>
                <a:latin typeface="Montserrat"/>
                <a:ea typeface="+mj-ea"/>
                <a:cs typeface="+mj-cs"/>
              </a:rPr>
              <a:t>The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Bioclimatic</a:t>
            </a:r>
            <a:r>
              <a:rPr kumimoji="0" lang="fr-FR" sz="2400" b="1" i="0" u="none" strike="noStrike" kern="1200" cap="none" spc="0" normalizeH="0" baseline="0" noProof="0">
                <a:ln>
                  <a:noFill/>
                </a:ln>
                <a:solidFill>
                  <a:srgbClr val="071F32"/>
                </a:solidFill>
                <a:effectLst/>
                <a:uLnTx/>
                <a:uFillTx/>
                <a:latin typeface="Montserrat"/>
                <a:ea typeface="+mj-ea"/>
                <a:cs typeface="+mj-cs"/>
              </a:rPr>
              <a:t> Urban </a:t>
            </a:r>
            <a:r>
              <a:rPr kumimoji="0" lang="fr-FR" sz="2400" b="1" i="0" u="none" strike="noStrike" kern="1200" cap="none" spc="0" normalizeH="0" baseline="0" noProof="0" err="1">
                <a:ln>
                  <a:noFill/>
                </a:ln>
                <a:solidFill>
                  <a:srgbClr val="071F32"/>
                </a:solidFill>
                <a:effectLst/>
                <a:uLnTx/>
                <a:uFillTx/>
                <a:latin typeface="Montserrat"/>
                <a:ea typeface="+mj-ea"/>
                <a:cs typeface="+mj-cs"/>
              </a:rPr>
              <a:t>MasterPlan</a:t>
            </a:r>
            <a:r>
              <a:rPr kumimoji="0" lang="fr-FR" sz="2400" b="1" i="0" u="none" strike="noStrike" kern="1200" cap="none" spc="0" normalizeH="0" baseline="0" noProof="0">
                <a:ln>
                  <a:noFill/>
                </a:ln>
                <a:solidFill>
                  <a:srgbClr val="071F32"/>
                </a:solidFill>
                <a:effectLst/>
                <a:uLnTx/>
                <a:uFillTx/>
                <a:latin typeface="Montserrat"/>
                <a:ea typeface="+mj-ea"/>
                <a:cs typeface="+mj-cs"/>
              </a:rPr>
              <a:t> of Paris and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Biodiversity</a:t>
            </a:r>
            <a:br>
              <a:rPr kumimoji="0" lang="fr-FR" sz="2400" b="1" i="0" u="none" strike="noStrike" kern="1200" cap="none" spc="0" normalizeH="0" baseline="0" noProof="0">
                <a:ln>
                  <a:noFill/>
                </a:ln>
                <a:solidFill>
                  <a:srgbClr val="59A571"/>
                </a:solidFill>
                <a:effectLst/>
                <a:uLnTx/>
                <a:uFillTx/>
                <a:latin typeface="Montserrat"/>
                <a:ea typeface="+mj-ea"/>
                <a:cs typeface="+mj-cs"/>
              </a:rPr>
            </a:br>
            <a:endParaRPr kumimoji="0" lang="fr-FR" sz="2200" b="1" i="0" u="none" strike="noStrike" kern="1200" cap="none" spc="0" normalizeH="0" baseline="0" noProof="0">
              <a:ln>
                <a:noFill/>
              </a:ln>
              <a:solidFill>
                <a:srgbClr val="59A571"/>
              </a:solidFill>
              <a:effectLst/>
              <a:uLnTx/>
              <a:uFillTx/>
              <a:latin typeface="Montserrat"/>
              <a:ea typeface="+mj-ea"/>
              <a:cs typeface="+mj-cs"/>
            </a:endParaRPr>
          </a:p>
        </p:txBody>
      </p:sp>
      <p:sp>
        <p:nvSpPr>
          <p:cNvPr id="10" name="Espace réservé du texte 15">
            <a:extLst>
              <a:ext uri="{FF2B5EF4-FFF2-40B4-BE49-F238E27FC236}">
                <a16:creationId xmlns:a16="http://schemas.microsoft.com/office/drawing/2014/main" id="{9A9FF05A-328C-4DD9-A4D7-343224EDF8CE}"/>
              </a:ext>
            </a:extLst>
          </p:cNvPr>
          <p:cNvSpPr txBox="1">
            <a:spLocks/>
          </p:cNvSpPr>
          <p:nvPr/>
        </p:nvSpPr>
        <p:spPr>
          <a:xfrm>
            <a:off x="590324" y="948136"/>
            <a:ext cx="10800000" cy="373459"/>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The protection of green spaces and trees</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fr-FR" sz="1600" b="0" i="0" u="none" strike="noStrike" kern="1200" cap="none" spc="0" normalizeH="0" baseline="0" noProof="0">
              <a:ln>
                <a:noFill/>
              </a:ln>
              <a:solidFill>
                <a:srgbClr val="071F32"/>
              </a:solidFill>
              <a:effectLst/>
              <a:uLnTx/>
              <a:uFillTx/>
              <a:latin typeface="Montserrat"/>
              <a:ea typeface="+mn-ea"/>
              <a:cs typeface="+mn-cs"/>
            </a:endParaRPr>
          </a:p>
        </p:txBody>
      </p:sp>
    </p:spTree>
    <p:extLst>
      <p:ext uri="{BB962C8B-B14F-4D97-AF65-F5344CB8AC3E}">
        <p14:creationId xmlns:p14="http://schemas.microsoft.com/office/powerpoint/2010/main" val="262066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1EB0D-7119-5FC4-5FFB-1163938FE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6EF54-60A8-CAAB-59E0-9F665528474D}"/>
              </a:ext>
            </a:extLst>
          </p:cNvPr>
          <p:cNvSpPr>
            <a:spLocks noGrp="1"/>
          </p:cNvSpPr>
          <p:nvPr>
            <p:ph type="title"/>
          </p:nvPr>
        </p:nvSpPr>
        <p:spPr>
          <a:xfrm>
            <a:off x="372959" y="333789"/>
            <a:ext cx="7445161" cy="763490"/>
          </a:xfrm>
        </p:spPr>
        <p:txBody>
          <a:bodyPr/>
          <a:lstStyle/>
          <a:p>
            <a:pPr algn="l"/>
            <a:r>
              <a:rPr lang="fr-FR" sz="4000"/>
              <a:t>Nature </a:t>
            </a:r>
            <a:r>
              <a:rPr lang="fr-FR" sz="4000" err="1"/>
              <a:t>Restoration</a:t>
            </a:r>
            <a:r>
              <a:rPr lang="fr-FR" sz="4000"/>
              <a:t> Law webinar </a:t>
            </a:r>
            <a:r>
              <a:rPr lang="fr-FR" sz="4000" err="1"/>
              <a:t>series</a:t>
            </a:r>
            <a:endParaRPr lang="en-GB" sz="4000"/>
          </a:p>
        </p:txBody>
      </p:sp>
      <p:sp>
        <p:nvSpPr>
          <p:cNvPr id="4" name="TextBox 3">
            <a:extLst>
              <a:ext uri="{FF2B5EF4-FFF2-40B4-BE49-F238E27FC236}">
                <a16:creationId xmlns:a16="http://schemas.microsoft.com/office/drawing/2014/main" id="{926C6659-956C-821C-B727-EA8AA8BBAC4E}"/>
              </a:ext>
            </a:extLst>
          </p:cNvPr>
          <p:cNvSpPr txBox="1"/>
          <p:nvPr/>
        </p:nvSpPr>
        <p:spPr>
          <a:xfrm>
            <a:off x="6994959" y="250037"/>
            <a:ext cx="2549485" cy="1200329"/>
          </a:xfrm>
          <a:prstGeom prst="rect">
            <a:avLst/>
          </a:prstGeom>
          <a:solidFill>
            <a:schemeClr val="bg1"/>
          </a:solidFill>
          <a:ln w="28575">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No net loss of </a:t>
            </a:r>
            <a:r>
              <a:rPr kumimoji="0" lang="en-GB" sz="1800" b="1" i="0" u="none" strike="noStrike" kern="1200" cap="none" spc="0" normalizeH="0" baseline="0" noProof="0">
                <a:ln>
                  <a:noFill/>
                </a:ln>
                <a:solidFill>
                  <a:prstClr val="black"/>
                </a:solidFill>
                <a:effectLst/>
                <a:uLnTx/>
                <a:uFillTx/>
                <a:latin typeface="Calibri"/>
                <a:ea typeface="+mn-ea"/>
                <a:cs typeface="+mn-cs"/>
              </a:rPr>
              <a:t>urban green space </a:t>
            </a:r>
            <a:r>
              <a:rPr kumimoji="0" lang="en-GB" sz="1800" b="0" i="0" u="none" strike="noStrike" kern="1200" cap="none" spc="0" normalizeH="0" baseline="0" noProof="0">
                <a:ln>
                  <a:noFill/>
                </a:ln>
                <a:solidFill>
                  <a:prstClr val="black"/>
                </a:solidFill>
                <a:effectLst/>
                <a:uLnTx/>
                <a:uFillTx/>
                <a:latin typeface="Calibri"/>
                <a:ea typeface="+mn-ea"/>
                <a:cs typeface="+mn-cs"/>
              </a:rPr>
              <a:t>or</a:t>
            </a:r>
            <a:r>
              <a:rPr kumimoji="0" lang="en-GB" sz="1800" b="1" i="0" u="none" strike="noStrike" kern="1200" cap="none" spc="0" normalizeH="0" baseline="0" noProof="0">
                <a:ln>
                  <a:noFill/>
                </a:ln>
                <a:solidFill>
                  <a:prstClr val="black"/>
                </a:solidFill>
                <a:effectLst/>
                <a:uLnTx/>
                <a:uFillTx/>
                <a:latin typeface="Calibri"/>
                <a:ea typeface="+mn-ea"/>
                <a:cs typeface="+mn-cs"/>
              </a:rPr>
              <a:t> tree canopy cover</a:t>
            </a:r>
            <a:r>
              <a:rPr kumimoji="0" lang="en-GB" sz="1800" b="0" i="0" u="none" strike="noStrike" kern="1200" cap="none" spc="0" normalizeH="0" baseline="0" noProof="0">
                <a:ln>
                  <a:noFill/>
                </a:ln>
                <a:solidFill>
                  <a:prstClr val="black"/>
                </a:solidFill>
                <a:effectLst/>
                <a:uLnTx/>
                <a:uFillTx/>
                <a:latin typeface="Calibri"/>
                <a:ea typeface="+mn-ea"/>
                <a:cs typeface="+mn-cs"/>
              </a:rPr>
              <a:t> in </a:t>
            </a:r>
            <a:r>
              <a:rPr kumimoji="0" lang="en-GB" sz="1800" b="1" i="0" u="none" strike="noStrike" kern="1200" cap="none" spc="0" normalizeH="0" baseline="0" noProof="0">
                <a:ln>
                  <a:noFill/>
                </a:ln>
                <a:solidFill>
                  <a:prstClr val="black"/>
                </a:solidFill>
                <a:effectLst/>
                <a:uLnTx/>
                <a:uFillTx/>
                <a:latin typeface="Calibri"/>
                <a:ea typeface="+mn-ea"/>
                <a:cs typeface="+mn-cs"/>
              </a:rPr>
              <a:t>urban ecosystem areas </a:t>
            </a:r>
            <a:r>
              <a:rPr kumimoji="0" lang="en-GB" sz="1800" b="0" i="0" u="none" strike="noStrike" kern="1200" cap="none" spc="0" normalizeH="0" baseline="0" noProof="0">
                <a:ln>
                  <a:noFill/>
                </a:ln>
                <a:solidFill>
                  <a:prstClr val="black"/>
                </a:solidFill>
                <a:effectLst/>
                <a:uLnTx/>
                <a:uFillTx/>
                <a:latin typeface="Calibri"/>
                <a:ea typeface="+mn-ea"/>
                <a:cs typeface="+mn-cs"/>
              </a:rPr>
              <a:t>by 2030</a:t>
            </a:r>
          </a:p>
        </p:txBody>
      </p:sp>
      <p:sp>
        <p:nvSpPr>
          <p:cNvPr id="5" name="TextBox 4">
            <a:extLst>
              <a:ext uri="{FF2B5EF4-FFF2-40B4-BE49-F238E27FC236}">
                <a16:creationId xmlns:a16="http://schemas.microsoft.com/office/drawing/2014/main" id="{8EC2B44E-D2A1-53AE-771D-E4BF5050EE81}"/>
              </a:ext>
            </a:extLst>
          </p:cNvPr>
          <p:cNvSpPr txBox="1"/>
          <p:nvPr/>
        </p:nvSpPr>
        <p:spPr>
          <a:xfrm>
            <a:off x="372959" y="4150307"/>
            <a:ext cx="2148486" cy="1800493"/>
          </a:xfrm>
          <a:prstGeom prst="rect">
            <a:avLst/>
          </a:prstGeom>
          <a:noFill/>
          <a:ln w="28575">
            <a:solidFill>
              <a:schemeClr val="tx1"/>
            </a:solidFill>
            <a:prstDash val="dash"/>
          </a:ln>
        </p:spPr>
        <p:txBody>
          <a:bodyPr wrap="square" lIns="91440" tIns="45720" rIns="91440" bIns="45720" anchor="t">
            <a:spAutoFit/>
          </a:bodyPr>
          <a:lstStyle/>
          <a:p>
            <a:pPr>
              <a:defRPr/>
            </a:pPr>
            <a:r>
              <a:rPr lang="en-GB" sz="1200" b="1">
                <a:solidFill>
                  <a:srgbClr val="00586E"/>
                </a:solidFill>
                <a:latin typeface="Calibri" panose="020F0502020204030204"/>
              </a:rPr>
              <a:t>Urban Nature Plans + project</a:t>
            </a:r>
            <a:r>
              <a:rPr kumimoji="0" lang="en-GB" sz="1200" b="0" i="0" u="none" strike="noStrike" kern="1200" cap="none" spc="0" normalizeH="0" baseline="0" noProof="0">
                <a:ln>
                  <a:noFill/>
                </a:ln>
                <a:solidFill>
                  <a:srgbClr val="00586E"/>
                </a:solidFill>
                <a:effectLst/>
                <a:uLnTx/>
                <a:uFillTx/>
                <a:latin typeface="Calibri" panose="020F0502020204030204"/>
                <a:ea typeface="+mn-ea"/>
                <a:cs typeface="+mn-cs"/>
              </a:rPr>
              <a:t>: </a:t>
            </a:r>
            <a:endParaRPr lang="en-GB" sz="1200" b="0" i="1"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indent="-171450">
              <a:buFont typeface="Arial"/>
              <a:buChar char="•"/>
              <a:defRPr/>
            </a:pPr>
            <a:r>
              <a:rPr lang="en-GB" sz="1100">
                <a:solidFill>
                  <a:srgbClr val="000000"/>
                </a:solidFill>
                <a:latin typeface="Calibri"/>
                <a:ea typeface="Calibri"/>
                <a:cs typeface="Calibri"/>
              </a:rPr>
              <a:t>Building on Guidance and Toolkit for Urban Nature Plans</a:t>
            </a:r>
          </a:p>
          <a:p>
            <a:pPr marL="171450" indent="-171450">
              <a:buFont typeface="Arial"/>
              <a:buChar char="•"/>
              <a:defRPr/>
            </a:pPr>
            <a:r>
              <a:rPr lang="en-GB" sz="1100">
                <a:ea typeface="Calibri"/>
                <a:cs typeface="Calibri"/>
              </a:rPr>
              <a:t>Testing and improving the UNPs</a:t>
            </a:r>
          </a:p>
          <a:p>
            <a:pPr marL="171450" indent="-171450">
              <a:buFont typeface="Arial"/>
              <a:buChar char="•"/>
              <a:defRPr/>
            </a:pPr>
            <a:r>
              <a:rPr lang="en-GB" sz="1100">
                <a:ea typeface="Calibri"/>
                <a:cs typeface="Calibri"/>
              </a:rPr>
              <a:t>Focus on integrating justice and equity into spatial planning</a:t>
            </a:r>
          </a:p>
          <a:p>
            <a:pPr marL="171450" indent="-171450">
              <a:buFont typeface="Arial"/>
              <a:buChar char="•"/>
              <a:defRPr/>
            </a:pPr>
            <a:r>
              <a:rPr lang="en-GB" sz="1100">
                <a:ea typeface="Calibri"/>
                <a:cs typeface="Calibri"/>
              </a:rPr>
              <a:t>Foster PPPs and collaborative business models for </a:t>
            </a:r>
            <a:r>
              <a:rPr lang="en-GB" sz="1100" err="1">
                <a:ea typeface="Calibri"/>
                <a:cs typeface="Calibri"/>
              </a:rPr>
              <a:t>NbS</a:t>
            </a:r>
            <a:endParaRPr lang="en-GB" sz="1100">
              <a:ea typeface="Calibri"/>
              <a:cs typeface="Calibri"/>
            </a:endParaRPr>
          </a:p>
        </p:txBody>
      </p:sp>
      <p:sp>
        <p:nvSpPr>
          <p:cNvPr id="14" name="TextBox 13">
            <a:extLst>
              <a:ext uri="{FF2B5EF4-FFF2-40B4-BE49-F238E27FC236}">
                <a16:creationId xmlns:a16="http://schemas.microsoft.com/office/drawing/2014/main" id="{7B0AAD91-D255-1500-F980-E3DE69309425}"/>
              </a:ext>
            </a:extLst>
          </p:cNvPr>
          <p:cNvSpPr txBox="1"/>
          <p:nvPr/>
        </p:nvSpPr>
        <p:spPr>
          <a:xfrm>
            <a:off x="372959" y="1889010"/>
            <a:ext cx="878932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a:ea typeface="Calibri"/>
                <a:cs typeface="Times New Roman"/>
              </a:rPr>
              <a:t>Webinar #</a:t>
            </a:r>
            <a:r>
              <a:rPr lang="en-GB" sz="2400" b="1">
                <a:solidFill>
                  <a:srgbClr val="000000"/>
                </a:solidFill>
                <a:latin typeface="Calibri"/>
                <a:ea typeface="Calibri"/>
                <a:cs typeface="Times New Roman"/>
              </a:rPr>
              <a:t>1</a:t>
            </a:r>
            <a:r>
              <a:rPr kumimoji="0" lang="en-GB" sz="2400" b="1" i="0" u="none" strike="noStrike" kern="1200" cap="none" spc="0" normalizeH="0" baseline="0" noProof="0">
                <a:ln>
                  <a:noFill/>
                </a:ln>
                <a:solidFill>
                  <a:srgbClr val="000000"/>
                </a:solidFill>
                <a:effectLst/>
                <a:uLnTx/>
                <a:uFillTx/>
                <a:latin typeface="Calibri"/>
                <a:ea typeface="Calibri"/>
                <a:cs typeface="Times New Roman"/>
              </a:rPr>
              <a:t> looked at the starting point: what are the definitions to  be aware of? what are the baseline years?</a:t>
            </a:r>
            <a:endParaRPr kumimoji="0" lang="en-GB" sz="4400" b="1" i="0" u="none" strike="noStrike" kern="1200" cap="none" spc="0" normalizeH="0" baseline="0" noProof="0">
              <a:ln>
                <a:noFill/>
              </a:ln>
              <a:solidFill>
                <a:prstClr val="black"/>
              </a:solidFill>
              <a:effectLst/>
              <a:uLnTx/>
              <a:uFillTx/>
              <a:latin typeface="Calibri"/>
              <a:ea typeface="Calibri"/>
              <a:cs typeface="Times New Roman"/>
            </a:endParaRPr>
          </a:p>
        </p:txBody>
      </p:sp>
      <p:sp>
        <p:nvSpPr>
          <p:cNvPr id="3" name="TextBox 2">
            <a:extLst>
              <a:ext uri="{FF2B5EF4-FFF2-40B4-BE49-F238E27FC236}">
                <a16:creationId xmlns:a16="http://schemas.microsoft.com/office/drawing/2014/main" id="{A87A32DA-ACB2-29DD-A7A5-66048798B1D4}"/>
              </a:ext>
            </a:extLst>
          </p:cNvPr>
          <p:cNvSpPr txBox="1"/>
          <p:nvPr/>
        </p:nvSpPr>
        <p:spPr>
          <a:xfrm>
            <a:off x="372958" y="3011957"/>
            <a:ext cx="8789329" cy="830997"/>
          </a:xfrm>
          <a:prstGeom prst="rect">
            <a:avLst/>
          </a:prstGeom>
          <a:noFill/>
        </p:spPr>
        <p:txBody>
          <a:bodyPr wrap="square" lIns="91440" tIns="45720" rIns="91440" bIns="45720" rtlCol="0" anchor="t">
            <a:spAutoFit/>
          </a:bodyPr>
          <a:lstStyle/>
          <a:p>
            <a:pPr>
              <a:defRPr/>
            </a:pPr>
            <a:r>
              <a:rPr kumimoji="0" lang="en-GB" sz="2400" b="1" i="0" u="none" strike="noStrike" kern="1200" cap="none" spc="0" normalizeH="0" baseline="0" noProof="0">
                <a:ln>
                  <a:noFill/>
                </a:ln>
                <a:solidFill>
                  <a:srgbClr val="000000"/>
                </a:solidFill>
                <a:effectLst/>
                <a:uLnTx/>
                <a:uFillTx/>
                <a:latin typeface="Calibri"/>
                <a:ea typeface="Calibri"/>
                <a:cs typeface="Times New Roman"/>
              </a:rPr>
              <a:t>Webinar #</a:t>
            </a:r>
            <a:r>
              <a:rPr lang="en-GB" sz="2400" b="1">
                <a:solidFill>
                  <a:srgbClr val="000000"/>
                </a:solidFill>
                <a:latin typeface="Calibri"/>
                <a:ea typeface="Calibri"/>
                <a:cs typeface="Times New Roman"/>
              </a:rPr>
              <a:t>2</a:t>
            </a:r>
            <a:r>
              <a:rPr kumimoji="0" lang="en-GB" sz="2400" b="1" i="0" u="none" strike="noStrike" kern="1200" cap="none" spc="0" normalizeH="0" baseline="0" noProof="0">
                <a:ln>
                  <a:noFill/>
                </a:ln>
                <a:solidFill>
                  <a:srgbClr val="000000"/>
                </a:solidFill>
                <a:effectLst/>
                <a:uLnTx/>
                <a:uFillTx/>
                <a:latin typeface="Calibri"/>
                <a:ea typeface="Calibri"/>
                <a:cs typeface="Times New Roman"/>
              </a:rPr>
              <a:t> looked at </a:t>
            </a:r>
            <a:r>
              <a:rPr lang="en-GB" sz="2400" b="1">
                <a:solidFill>
                  <a:srgbClr val="000000"/>
                </a:solidFill>
                <a:latin typeface="Calibri"/>
                <a:ea typeface="Calibri"/>
                <a:cs typeface="Times New Roman"/>
              </a:rPr>
              <a:t>urban nature plans: how can cities plan for nature restoration? What guidance is out there?</a:t>
            </a:r>
            <a:endParaRPr lang="en-GB" sz="2400" b="1" i="0" u="none" strike="noStrike" kern="1200" cap="none" spc="0" normalizeH="0" baseline="0" noProof="0">
              <a:ln>
                <a:noFill/>
              </a:ln>
              <a:solidFill>
                <a:prstClr val="black"/>
              </a:solidFill>
              <a:effectLst/>
              <a:uLnTx/>
              <a:uFillTx/>
              <a:latin typeface="Calibri"/>
              <a:ea typeface="Calibri"/>
              <a:cs typeface="Times New Roman"/>
            </a:endParaRPr>
          </a:p>
        </p:txBody>
      </p:sp>
      <p:sp>
        <p:nvSpPr>
          <p:cNvPr id="9" name="TextBox 8">
            <a:extLst>
              <a:ext uri="{FF2B5EF4-FFF2-40B4-BE49-F238E27FC236}">
                <a16:creationId xmlns:a16="http://schemas.microsoft.com/office/drawing/2014/main" id="{966877AF-418F-70F2-35CB-E7D03A603119}"/>
              </a:ext>
            </a:extLst>
          </p:cNvPr>
          <p:cNvSpPr txBox="1"/>
          <p:nvPr/>
        </p:nvSpPr>
        <p:spPr>
          <a:xfrm>
            <a:off x="3180327" y="4150306"/>
            <a:ext cx="2603012" cy="1985159"/>
          </a:xfrm>
          <a:prstGeom prst="rect">
            <a:avLst/>
          </a:prstGeom>
          <a:noFill/>
          <a:ln w="28575">
            <a:solidFill>
              <a:schemeClr val="tx1"/>
            </a:solidFill>
            <a:prstDash val="dash"/>
          </a:ln>
        </p:spPr>
        <p:txBody>
          <a:bodyPr wrap="square" lIns="91440" tIns="45720" rIns="91440" bIns="45720" anchor="t">
            <a:spAutoFit/>
          </a:bodyPr>
          <a:lstStyle/>
          <a:p>
            <a:pPr>
              <a:defRPr/>
            </a:pPr>
            <a:r>
              <a:rPr lang="en-GB" sz="1200" b="1">
                <a:solidFill>
                  <a:srgbClr val="00586E"/>
                </a:solidFill>
                <a:latin typeface="Calibri" panose="020F0502020204030204"/>
              </a:rPr>
              <a:t>Ministry for Ecological Transition and the Demographic Challenge</a:t>
            </a:r>
            <a:r>
              <a:rPr kumimoji="0" lang="en-GB" sz="1200" b="0" i="0" u="none" strike="noStrike" kern="1200" cap="none" spc="0" normalizeH="0" baseline="0" noProof="0">
                <a:ln>
                  <a:noFill/>
                </a:ln>
                <a:solidFill>
                  <a:srgbClr val="00586E"/>
                </a:solidFill>
                <a:effectLst/>
                <a:uLnTx/>
                <a:uFillTx/>
                <a:latin typeface="Calibri" panose="020F0502020204030204"/>
                <a:ea typeface="+mn-ea"/>
                <a:cs typeface="+mn-cs"/>
              </a:rPr>
              <a:t>: </a:t>
            </a:r>
            <a:endParaRPr lang="en-GB" sz="1200" b="0" i="1"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indent="-171450">
              <a:buFont typeface="Arial"/>
              <a:buChar char="•"/>
              <a:defRPr/>
            </a:pPr>
            <a:r>
              <a:rPr lang="en-GB" sz="1100">
                <a:solidFill>
                  <a:srgbClr val="000000"/>
                </a:solidFill>
                <a:latin typeface="Calibri" panose="020F0502020204030204"/>
                <a:ea typeface="Calibri"/>
                <a:cs typeface="Calibri"/>
              </a:rPr>
              <a:t>Aims to integrate the conservation and restoration of nature across sectors and territories (natural, rural and urban) and address the causes behind the loss of biodiversity</a:t>
            </a:r>
            <a:endParaRPr lang="en-GB">
              <a:ea typeface="Calibri"/>
              <a:cs typeface="Calibri"/>
            </a:endParaRPr>
          </a:p>
          <a:p>
            <a:pPr marL="171450" indent="-171450">
              <a:buFont typeface="Arial"/>
              <a:buChar char="•"/>
              <a:defRPr/>
            </a:pPr>
            <a:r>
              <a:rPr lang="en-GB" sz="1100">
                <a:solidFill>
                  <a:srgbClr val="000000"/>
                </a:solidFill>
                <a:latin typeface="Calibri" panose="020F0502020204030204"/>
              </a:rPr>
              <a:t>Supporting the development of </a:t>
            </a:r>
            <a:r>
              <a:rPr lang="en-GB" sz="1100">
                <a:solidFill>
                  <a:srgbClr val="000000"/>
                </a:solidFill>
                <a:latin typeface="Calibri" panose="020F0502020204030204"/>
                <a:ea typeface="Calibri" panose="020F0502020204030204"/>
                <a:cs typeface="Calibri" panose="020F0502020204030204"/>
              </a:rPr>
              <a:t>Urban Nature Plans through baselines, mapping and analysis etc</a:t>
            </a:r>
            <a:endParaRPr lang="en-GB">
              <a:ea typeface="Calibri"/>
              <a:cs typeface="Calibri"/>
            </a:endParaRPr>
          </a:p>
        </p:txBody>
      </p:sp>
      <p:sp>
        <p:nvSpPr>
          <p:cNvPr id="16" name="TextBox 15">
            <a:extLst>
              <a:ext uri="{FF2B5EF4-FFF2-40B4-BE49-F238E27FC236}">
                <a16:creationId xmlns:a16="http://schemas.microsoft.com/office/drawing/2014/main" id="{0B52F7AA-AEC0-100D-E85F-B0BE7D0D352A}"/>
              </a:ext>
            </a:extLst>
          </p:cNvPr>
          <p:cNvSpPr txBox="1"/>
          <p:nvPr/>
        </p:nvSpPr>
        <p:spPr>
          <a:xfrm>
            <a:off x="6468959" y="4136939"/>
            <a:ext cx="2469328" cy="2323713"/>
          </a:xfrm>
          <a:prstGeom prst="rect">
            <a:avLst/>
          </a:prstGeom>
          <a:noFill/>
          <a:ln w="28575">
            <a:solidFill>
              <a:schemeClr val="tx1"/>
            </a:solidFill>
            <a:prstDash val="dash"/>
          </a:ln>
        </p:spPr>
        <p:txBody>
          <a:bodyPr wrap="square" lIns="91440" tIns="45720" rIns="91440" bIns="45720" anchor="t">
            <a:spAutoFit/>
          </a:bodyPr>
          <a:lstStyle/>
          <a:p>
            <a:pPr>
              <a:defRPr/>
            </a:pPr>
            <a:r>
              <a:rPr lang="en-GB" sz="1200" b="1">
                <a:solidFill>
                  <a:srgbClr val="00586E"/>
                </a:solidFill>
                <a:latin typeface="Calibri" panose="020F0502020204030204"/>
              </a:rPr>
              <a:t>Espoo's roadmap for Nature Wise Espoo</a:t>
            </a:r>
            <a:r>
              <a:rPr kumimoji="0" lang="en-GB" sz="1200" b="0" i="0" u="none" strike="noStrike" kern="1200" cap="none" spc="0" normalizeH="0" baseline="0" noProof="0">
                <a:ln>
                  <a:noFill/>
                </a:ln>
                <a:solidFill>
                  <a:srgbClr val="00586E"/>
                </a:solidFill>
                <a:effectLst/>
                <a:uLnTx/>
                <a:uFillTx/>
                <a:latin typeface="Calibri" panose="020F0502020204030204"/>
                <a:ea typeface="+mn-ea"/>
                <a:cs typeface="+mn-cs"/>
              </a:rPr>
              <a:t>: </a:t>
            </a:r>
            <a:endParaRPr lang="en-GB" sz="1200" b="0" i="1"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indent="-171450">
              <a:buFont typeface="Arial"/>
              <a:buChar char="•"/>
              <a:defRPr/>
            </a:pPr>
            <a:r>
              <a:rPr lang="en-GB" sz="1100">
                <a:solidFill>
                  <a:srgbClr val="000000"/>
                </a:solidFill>
                <a:latin typeface="Calibri" panose="020F0502020204030204"/>
                <a:ea typeface="Calibri"/>
                <a:cs typeface="Calibri"/>
              </a:rPr>
              <a:t>How the city developed and is implementing a roadmap for No Net Loss of biodiversity</a:t>
            </a:r>
          </a:p>
          <a:p>
            <a:pPr marL="171450" indent="-171450">
              <a:buFont typeface="Arial"/>
              <a:buChar char="•"/>
              <a:defRPr/>
            </a:pPr>
            <a:r>
              <a:rPr lang="en-GB" sz="1100">
                <a:solidFill>
                  <a:srgbClr val="000000"/>
                </a:solidFill>
                <a:latin typeface="Calibri" panose="020F0502020204030204"/>
                <a:ea typeface="Calibri"/>
                <a:cs typeface="Calibri"/>
              </a:rPr>
              <a:t>Examples of concrete measures such as piloting ecological restoration in 18 sites</a:t>
            </a:r>
          </a:p>
          <a:p>
            <a:pPr marL="171450" indent="-171450">
              <a:buFont typeface="Arial"/>
              <a:buChar char="•"/>
              <a:defRPr/>
            </a:pPr>
            <a:r>
              <a:rPr lang="en-GB" sz="1100">
                <a:solidFill>
                  <a:srgbClr val="000000"/>
                </a:solidFill>
                <a:latin typeface="Calibri" panose="020F0502020204030204"/>
                <a:ea typeface="Calibri"/>
                <a:cs typeface="Calibri"/>
              </a:rPr>
              <a:t>Factors that contributed to success such as political commitment, co-creation with all urban environment sector city staff, and data</a:t>
            </a:r>
          </a:p>
        </p:txBody>
      </p:sp>
      <p:sp>
        <p:nvSpPr>
          <p:cNvPr id="17" name="TextBox 16">
            <a:extLst>
              <a:ext uri="{FF2B5EF4-FFF2-40B4-BE49-F238E27FC236}">
                <a16:creationId xmlns:a16="http://schemas.microsoft.com/office/drawing/2014/main" id="{296DD80A-92A7-70D1-1B48-03AB5283408E}"/>
              </a:ext>
            </a:extLst>
          </p:cNvPr>
          <p:cNvSpPr txBox="1"/>
          <p:nvPr/>
        </p:nvSpPr>
        <p:spPr>
          <a:xfrm>
            <a:off x="9543695" y="4150306"/>
            <a:ext cx="1988065" cy="1800493"/>
          </a:xfrm>
          <a:prstGeom prst="rect">
            <a:avLst/>
          </a:prstGeom>
          <a:noFill/>
          <a:ln w="28575">
            <a:solidFill>
              <a:schemeClr val="tx1"/>
            </a:solidFill>
            <a:prstDash val="dash"/>
          </a:ln>
        </p:spPr>
        <p:txBody>
          <a:bodyPr wrap="square" lIns="91440" tIns="45720" rIns="91440" bIns="45720" anchor="t">
            <a:spAutoFit/>
          </a:bodyPr>
          <a:lstStyle/>
          <a:p>
            <a:pPr>
              <a:defRPr/>
            </a:pPr>
            <a:r>
              <a:rPr lang="en-GB" sz="1200" b="1">
                <a:solidFill>
                  <a:srgbClr val="00586E"/>
                </a:solidFill>
                <a:latin typeface="Calibri" panose="020F0502020204030204"/>
              </a:rPr>
              <a:t>Utrecht on green puzzle</a:t>
            </a:r>
            <a:r>
              <a:rPr kumimoji="0" lang="en-GB" sz="1200" b="0" i="0" u="none" strike="noStrike" kern="1200" cap="none" spc="0" normalizeH="0" baseline="0" noProof="0">
                <a:ln>
                  <a:noFill/>
                </a:ln>
                <a:solidFill>
                  <a:srgbClr val="00586E"/>
                </a:solidFill>
                <a:effectLst/>
                <a:uLnTx/>
                <a:uFillTx/>
                <a:latin typeface="Calibri" panose="020F0502020204030204"/>
                <a:ea typeface="+mn-ea"/>
                <a:cs typeface="+mn-cs"/>
              </a:rPr>
              <a:t>: </a:t>
            </a:r>
            <a:endParaRPr lang="en-GB" sz="1200" b="0" i="1"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indent="-171450">
              <a:buFont typeface="Arial"/>
              <a:buChar char="•"/>
              <a:defRPr/>
            </a:pPr>
            <a:r>
              <a:rPr lang="en-GB" sz="1100">
                <a:solidFill>
                  <a:srgbClr val="000000"/>
                </a:solidFill>
                <a:latin typeface="Calibri" panose="020F0502020204030204"/>
                <a:ea typeface="Calibri"/>
                <a:cs typeface="Calibri"/>
              </a:rPr>
              <a:t>Challenge of densifying and committing to green</a:t>
            </a:r>
          </a:p>
          <a:p>
            <a:pPr marL="171450" indent="-171450">
              <a:buFont typeface="Arial"/>
              <a:buChar char="•"/>
              <a:defRPr/>
            </a:pPr>
            <a:r>
              <a:rPr lang="en-GB" sz="1100">
                <a:solidFill>
                  <a:srgbClr val="000000"/>
                </a:solidFill>
                <a:latin typeface="Calibri" panose="020F0502020204030204"/>
                <a:ea typeface="Calibri"/>
                <a:cs typeface="Calibri"/>
              </a:rPr>
              <a:t>Saw 3 interlocking plans: Green Structure Plan, Spatial Strategy Utrecht and Utrecht Species List covering 'structure', 'quantity' and 'quality' of green in Utrecht</a:t>
            </a:r>
          </a:p>
        </p:txBody>
      </p:sp>
      <p:cxnSp>
        <p:nvCxnSpPr>
          <p:cNvPr id="20" name="Straight Arrow Connector 19">
            <a:extLst>
              <a:ext uri="{FF2B5EF4-FFF2-40B4-BE49-F238E27FC236}">
                <a16:creationId xmlns:a16="http://schemas.microsoft.com/office/drawing/2014/main" id="{24C9E800-464C-6D6A-FF9A-CC398F9F8E8D}"/>
              </a:ext>
            </a:extLst>
          </p:cNvPr>
          <p:cNvCxnSpPr/>
          <p:nvPr/>
        </p:nvCxnSpPr>
        <p:spPr>
          <a:xfrm flipV="1">
            <a:off x="2645777" y="5049763"/>
            <a:ext cx="276558" cy="216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210BEC3A-B363-9250-D4FE-2B7BF77F70D4}"/>
              </a:ext>
            </a:extLst>
          </p:cNvPr>
          <p:cNvCxnSpPr>
            <a:cxnSpLocks/>
          </p:cNvCxnSpPr>
          <p:nvPr/>
        </p:nvCxnSpPr>
        <p:spPr>
          <a:xfrm flipV="1">
            <a:off x="9156197" y="4982920"/>
            <a:ext cx="276558" cy="216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a:extLst>
              <a:ext uri="{FF2B5EF4-FFF2-40B4-BE49-F238E27FC236}">
                <a16:creationId xmlns:a16="http://schemas.microsoft.com/office/drawing/2014/main" id="{92A3C42C-7A39-9BA6-687F-281201F248FD}"/>
              </a:ext>
            </a:extLst>
          </p:cNvPr>
          <p:cNvCxnSpPr>
            <a:cxnSpLocks/>
          </p:cNvCxnSpPr>
          <p:nvPr/>
        </p:nvCxnSpPr>
        <p:spPr>
          <a:xfrm flipV="1">
            <a:off x="5961145" y="5049762"/>
            <a:ext cx="276558" cy="216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26118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9991" y="1535209"/>
            <a:ext cx="3479945" cy="2086136"/>
          </a:xfrm>
          <a:prstGeom prst="rect">
            <a:avLst/>
          </a:prstGeom>
          <a:ln>
            <a:solidFill>
              <a:schemeClr val="tx1"/>
            </a:solidFill>
          </a:ln>
        </p:spPr>
      </p:pic>
      <p:pic>
        <p:nvPicPr>
          <p:cNvPr id="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t="-9"/>
          <a:stretch>
            <a:fillRect/>
          </a:stretch>
        </p:blipFill>
        <p:spPr bwMode="auto">
          <a:xfrm>
            <a:off x="6672065" y="1535209"/>
            <a:ext cx="3437136" cy="2086136"/>
          </a:xfrm>
          <a:prstGeom prst="rect">
            <a:avLst/>
          </a:prstGeom>
          <a:solidFill>
            <a:srgbClr val="FFFFFF"/>
          </a:solidFill>
          <a:ln w="9525">
            <a:solidFill>
              <a:srgbClr val="000000"/>
            </a:solidFill>
            <a:miter lim="800000"/>
            <a:headEnd/>
            <a:tailEnd/>
          </a:ln>
        </p:spPr>
      </p:pic>
      <p:sp>
        <p:nvSpPr>
          <p:cNvPr id="32" name="ZoneTexte 31"/>
          <p:cNvSpPr txBox="1"/>
          <p:nvPr/>
        </p:nvSpPr>
        <p:spPr>
          <a:xfrm>
            <a:off x="6672065" y="3324147"/>
            <a:ext cx="27015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Montserrat"/>
                <a:ea typeface="+mn-ea"/>
                <a:cs typeface="+mn-cs"/>
              </a:rPr>
              <a:t>2 - EVP de logements privés  </a:t>
            </a:r>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9990" y="3954462"/>
            <a:ext cx="3479945" cy="2110522"/>
          </a:xfrm>
          <a:prstGeom prst="rect">
            <a:avLst/>
          </a:prstGeom>
        </p:spPr>
      </p:pic>
      <p:pic>
        <p:nvPicPr>
          <p:cNvPr id="35" name="Imag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4874" y="3857945"/>
            <a:ext cx="3437136" cy="2204341"/>
          </a:xfrm>
          <a:prstGeom prst="rect">
            <a:avLst/>
          </a:prstGeom>
          <a:ln>
            <a:solidFill>
              <a:srgbClr val="000000"/>
            </a:solidFill>
          </a:ln>
        </p:spPr>
      </p:pic>
      <p:sp>
        <p:nvSpPr>
          <p:cNvPr id="12" name="Titre 14">
            <a:extLst>
              <a:ext uri="{FF2B5EF4-FFF2-40B4-BE49-F238E27FC236}">
                <a16:creationId xmlns:a16="http://schemas.microsoft.com/office/drawing/2014/main" id="{D801C0D2-D120-4C81-BECD-F0A7BA59CA8E}"/>
              </a:ext>
            </a:extLst>
          </p:cNvPr>
          <p:cNvSpPr txBox="1">
            <a:spLocks/>
          </p:cNvSpPr>
          <p:nvPr/>
        </p:nvSpPr>
        <p:spPr>
          <a:xfrm>
            <a:off x="590324" y="540541"/>
            <a:ext cx="10800000" cy="468000"/>
          </a:xfrm>
          <a:prstGeom prst="rect">
            <a:avLst/>
          </a:prstGeom>
        </p:spPr>
        <p:txBody>
          <a:bodyPr vert="horz" lIns="91440" tIns="45720" rIns="91440" bIns="45720" rtlCol="0" anchor="t">
            <a:noAutofit/>
          </a:bodyPr>
          <a:lstStyle>
            <a:lvl1pPr algn="l" defTabSz="914400" rtl="0" eaLnBrk="1" latinLnBrk="0" hangingPunct="1">
              <a:lnSpc>
                <a:spcPct val="115000"/>
              </a:lnSpc>
              <a:spcBef>
                <a:spcPct val="0"/>
              </a:spcBef>
              <a:buNone/>
              <a:defRPr sz="2200" b="1" kern="1200">
                <a:solidFill>
                  <a:srgbClr val="59A57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fr-FR" sz="2200" b="1" i="0" u="none" strike="noStrike" kern="1200" cap="none" spc="0" normalizeH="0" baseline="0" noProof="0">
                <a:ln>
                  <a:noFill/>
                </a:ln>
                <a:solidFill>
                  <a:srgbClr val="071F32"/>
                </a:solidFill>
                <a:effectLst/>
                <a:uLnTx/>
                <a:uFillTx/>
                <a:latin typeface="Montserrat"/>
                <a:ea typeface="+mj-ea"/>
                <a:cs typeface="+mj-cs"/>
              </a:rPr>
              <a:t>02 –  </a:t>
            </a:r>
            <a:r>
              <a:rPr kumimoji="0" lang="fr-FR" sz="2400" b="1" i="0" u="none" strike="noStrike" kern="1200" cap="none" spc="0" normalizeH="0" baseline="0" noProof="0">
                <a:ln>
                  <a:noFill/>
                </a:ln>
                <a:solidFill>
                  <a:srgbClr val="071F32"/>
                </a:solidFill>
                <a:effectLst/>
                <a:uLnTx/>
                <a:uFillTx/>
                <a:latin typeface="Montserrat"/>
                <a:ea typeface="+mj-ea"/>
                <a:cs typeface="+mj-cs"/>
              </a:rPr>
              <a:t>The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Bioclimatic</a:t>
            </a:r>
            <a:r>
              <a:rPr kumimoji="0" lang="fr-FR" sz="2400" b="1" i="0" u="none" strike="noStrike" kern="1200" cap="none" spc="0" normalizeH="0" baseline="0" noProof="0">
                <a:ln>
                  <a:noFill/>
                </a:ln>
                <a:solidFill>
                  <a:srgbClr val="071F32"/>
                </a:solidFill>
                <a:effectLst/>
                <a:uLnTx/>
                <a:uFillTx/>
                <a:latin typeface="Montserrat"/>
                <a:ea typeface="+mj-ea"/>
                <a:cs typeface="+mj-cs"/>
              </a:rPr>
              <a:t> Urban Master Plan of Paris and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Biodiversity</a:t>
            </a:r>
            <a:br>
              <a:rPr kumimoji="0" lang="fr-FR" sz="2400" b="1" i="0" u="none" strike="noStrike" kern="1200" cap="none" spc="0" normalizeH="0" baseline="0" noProof="0">
                <a:ln>
                  <a:noFill/>
                </a:ln>
                <a:solidFill>
                  <a:srgbClr val="59A571"/>
                </a:solidFill>
                <a:effectLst/>
                <a:uLnTx/>
                <a:uFillTx/>
                <a:latin typeface="Montserrat"/>
                <a:ea typeface="+mj-ea"/>
                <a:cs typeface="+mj-cs"/>
              </a:rPr>
            </a:br>
            <a:endParaRPr kumimoji="0" lang="fr-FR" sz="2200" b="1" i="0" u="none" strike="noStrike" kern="1200" cap="none" spc="0" normalizeH="0" baseline="0" noProof="0">
              <a:ln>
                <a:noFill/>
              </a:ln>
              <a:solidFill>
                <a:srgbClr val="59A571"/>
              </a:solidFill>
              <a:effectLst/>
              <a:uLnTx/>
              <a:uFillTx/>
              <a:latin typeface="Montserrat"/>
              <a:ea typeface="+mj-ea"/>
              <a:cs typeface="+mj-cs"/>
            </a:endParaRPr>
          </a:p>
        </p:txBody>
      </p:sp>
      <p:sp>
        <p:nvSpPr>
          <p:cNvPr id="13" name="Espace réservé du texte 15">
            <a:extLst>
              <a:ext uri="{FF2B5EF4-FFF2-40B4-BE49-F238E27FC236}">
                <a16:creationId xmlns:a16="http://schemas.microsoft.com/office/drawing/2014/main" id="{9D91B169-739E-463D-BD8F-ECC8A64DE2BD}"/>
              </a:ext>
            </a:extLst>
          </p:cNvPr>
          <p:cNvSpPr txBox="1">
            <a:spLocks/>
          </p:cNvSpPr>
          <p:nvPr/>
        </p:nvSpPr>
        <p:spPr>
          <a:xfrm>
            <a:off x="590324" y="948136"/>
            <a:ext cx="10800000" cy="373459"/>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The protection of green spaces and trees</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fr-FR" sz="1600" b="0" i="0" u="none" strike="noStrike" kern="1200" cap="none" spc="0" normalizeH="0" baseline="0" noProof="0">
              <a:ln>
                <a:noFill/>
              </a:ln>
              <a:solidFill>
                <a:srgbClr val="071F32"/>
              </a:solidFill>
              <a:effectLst/>
              <a:uLnTx/>
              <a:uFillTx/>
              <a:latin typeface="Montserrat"/>
              <a:ea typeface="+mn-ea"/>
              <a:cs typeface="+mn-cs"/>
            </a:endParaRPr>
          </a:p>
        </p:txBody>
      </p:sp>
      <p:sp>
        <p:nvSpPr>
          <p:cNvPr id="29" name="ZoneTexte 28"/>
          <p:cNvSpPr txBox="1"/>
          <p:nvPr/>
        </p:nvSpPr>
        <p:spPr>
          <a:xfrm>
            <a:off x="1802773" y="3344346"/>
            <a:ext cx="41555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Montserrat"/>
                <a:ea typeface="+mn-ea"/>
                <a:cs typeface="+mn-cs"/>
              </a:rPr>
              <a:t>1- EVP ornemental d’ambassade  </a:t>
            </a:r>
          </a:p>
        </p:txBody>
      </p:sp>
      <p:sp>
        <p:nvSpPr>
          <p:cNvPr id="33" name="ZoneTexte 32"/>
          <p:cNvSpPr txBox="1"/>
          <p:nvPr/>
        </p:nvSpPr>
        <p:spPr>
          <a:xfrm>
            <a:off x="2140590" y="5771364"/>
            <a:ext cx="27903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Montserrat"/>
                <a:ea typeface="+mn-ea"/>
                <a:cs typeface="+mn-cs"/>
              </a:rPr>
              <a:t>3- EVP de logements sociaux</a:t>
            </a:r>
          </a:p>
        </p:txBody>
      </p:sp>
      <p:sp>
        <p:nvSpPr>
          <p:cNvPr id="34" name="ZoneTexte 33"/>
          <p:cNvSpPr txBox="1"/>
          <p:nvPr/>
        </p:nvSpPr>
        <p:spPr>
          <a:xfrm>
            <a:off x="6672065" y="5785287"/>
            <a:ext cx="41044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Montserrat"/>
                <a:ea typeface="+mn-ea"/>
                <a:cs typeface="+mn-cs"/>
              </a:rPr>
              <a:t>4 - EVP d’établissement scolaire -&gt; ELPV</a:t>
            </a:r>
          </a:p>
        </p:txBody>
      </p:sp>
    </p:spTree>
    <p:extLst>
      <p:ext uri="{BB962C8B-B14F-4D97-AF65-F5344CB8AC3E}">
        <p14:creationId xmlns:p14="http://schemas.microsoft.com/office/powerpoint/2010/main" val="2469924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41</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5" name="Espace réservé du texte 14">
            <a:extLst>
              <a:ext uri="{FF2B5EF4-FFF2-40B4-BE49-F238E27FC236}">
                <a16:creationId xmlns:a16="http://schemas.microsoft.com/office/drawing/2014/main" id="{8AFC76CE-8A75-4665-AFFD-7ADEF32C35EE}"/>
              </a:ext>
            </a:extLst>
          </p:cNvPr>
          <p:cNvSpPr>
            <a:spLocks noGrp="1"/>
          </p:cNvSpPr>
          <p:nvPr>
            <p:ph type="body" idx="10"/>
          </p:nvPr>
        </p:nvSpPr>
        <p:spPr>
          <a:xfrm>
            <a:off x="591424" y="985493"/>
            <a:ext cx="3839513" cy="380617"/>
          </a:xfrm>
          <a:prstGeom prst="rect">
            <a:avLst/>
          </a:prstGeom>
        </p:spPr>
        <p:txBody>
          <a:bodyPr wrap="none">
            <a:spAutoFit/>
          </a:bodyPr>
          <a:lstStyle/>
          <a:p>
            <a:r>
              <a:rPr lang="en-US">
                <a:solidFill>
                  <a:schemeClr val="tx1"/>
                </a:solidFill>
              </a:rPr>
              <a:t>Regulation in favor of biodiversity</a:t>
            </a:r>
            <a:endParaRPr lang="fr-FR">
              <a:solidFill>
                <a:schemeClr val="tx1"/>
              </a:solidFill>
            </a:endParaRPr>
          </a:p>
        </p:txBody>
      </p:sp>
      <p:sp>
        <p:nvSpPr>
          <p:cNvPr id="14" name="Titre 14">
            <a:extLst>
              <a:ext uri="{FF2B5EF4-FFF2-40B4-BE49-F238E27FC236}">
                <a16:creationId xmlns:a16="http://schemas.microsoft.com/office/drawing/2014/main" id="{4B961475-E67A-4017-A6D3-BC991C37CA8D}"/>
              </a:ext>
            </a:extLst>
          </p:cNvPr>
          <p:cNvSpPr>
            <a:spLocks noGrp="1"/>
          </p:cNvSpPr>
          <p:nvPr>
            <p:ph type="title"/>
          </p:nvPr>
        </p:nvSpPr>
        <p:spPr/>
        <p:txBody>
          <a:bodyPr/>
          <a:lstStyle/>
          <a:p>
            <a:r>
              <a:rPr lang="fr-FR">
                <a:solidFill>
                  <a:schemeClr val="tx1"/>
                </a:solidFill>
              </a:rPr>
              <a:t>02 –  </a:t>
            </a:r>
            <a:r>
              <a:rPr lang="fr-FR" sz="2400">
                <a:solidFill>
                  <a:schemeClr val="tx1"/>
                </a:solidFill>
              </a:rPr>
              <a:t>The </a:t>
            </a:r>
            <a:r>
              <a:rPr lang="fr-FR" sz="2400" err="1">
                <a:solidFill>
                  <a:schemeClr val="tx1"/>
                </a:solidFill>
              </a:rPr>
              <a:t>Bioclimatic</a:t>
            </a:r>
            <a:r>
              <a:rPr lang="fr-FR" sz="2400">
                <a:solidFill>
                  <a:schemeClr val="tx1"/>
                </a:solidFill>
              </a:rPr>
              <a:t> Urban Master Plan of Paris and </a:t>
            </a:r>
            <a:r>
              <a:rPr lang="fr-FR" sz="2400" err="1">
                <a:solidFill>
                  <a:schemeClr val="tx1"/>
                </a:solidFill>
              </a:rPr>
              <a:t>Biodiversity</a:t>
            </a:r>
            <a:br>
              <a:rPr lang="fr-FR" sz="2400">
                <a:solidFill>
                  <a:schemeClr val="tx1"/>
                </a:solidFill>
              </a:rPr>
            </a:br>
            <a:endParaRPr lang="fr-FR">
              <a:solidFill>
                <a:schemeClr val="tx1"/>
              </a:solidFill>
            </a:endParaRPr>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85982" y="2530429"/>
            <a:ext cx="2711944" cy="2286958"/>
          </a:xfrm>
          <a:prstGeom prst="rect">
            <a:avLst/>
          </a:prstGeom>
        </p:spPr>
      </p:pic>
      <p:sp>
        <p:nvSpPr>
          <p:cNvPr id="13" name="object 23">
            <a:extLst>
              <a:ext uri="{FF2B5EF4-FFF2-40B4-BE49-F238E27FC236}">
                <a16:creationId xmlns:a16="http://schemas.microsoft.com/office/drawing/2014/main" id="{2A4E80FD-E1C5-AD46-1330-62A3EE17CC2A}"/>
              </a:ext>
            </a:extLst>
          </p:cNvPr>
          <p:cNvSpPr txBox="1"/>
          <p:nvPr/>
        </p:nvSpPr>
        <p:spPr>
          <a:xfrm>
            <a:off x="719824" y="2002729"/>
            <a:ext cx="4652276" cy="3342358"/>
          </a:xfrm>
          <a:prstGeom prst="rect">
            <a:avLst/>
          </a:prstGeom>
        </p:spPr>
        <p:txBody>
          <a:bodyPr vert="horz" wrap="square" lIns="0" tIns="9049" rIns="0" bIns="0" rtlCol="0">
            <a:spAutoFit/>
          </a:bodyPr>
          <a:lstStyle/>
          <a:p>
            <a:pPr marL="294798" marR="3810" lvl="0" indent="-285750" algn="just" defTabSz="914400" rtl="0" eaLnBrk="1" fontAlgn="auto" latinLnBrk="0" hangingPunct="1">
              <a:lnSpc>
                <a:spcPct val="109500"/>
              </a:lnSpc>
              <a:spcBef>
                <a:spcPts val="200"/>
              </a:spcBef>
              <a:spcAft>
                <a:spcPts val="0"/>
              </a:spcAft>
              <a:buClrTx/>
              <a:buSzTx/>
              <a:buFont typeface="Courier New" panose="02070309020205020404" pitchFamily="49" charset="0"/>
              <a:buChar char="o"/>
              <a:tabLst>
                <a:tab pos="122873" algn="l"/>
              </a:tabLst>
              <a:defRPr/>
            </a:pPr>
            <a:r>
              <a:rPr kumimoji="0" lang="fr-FR" sz="1600" b="0" i="0" u="none" strike="noStrike" kern="1200" cap="none" spc="0" normalizeH="0" baseline="0" noProof="0">
                <a:ln>
                  <a:noFill/>
                </a:ln>
                <a:solidFill>
                  <a:srgbClr val="071F32"/>
                </a:solidFill>
                <a:effectLst/>
                <a:uLnTx/>
                <a:uFillTx/>
                <a:latin typeface="Montserrat"/>
                <a:ea typeface="+mn-ea"/>
                <a:cs typeface="Calibri"/>
              </a:rPr>
              <a:t>increased open spaces (S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elc</a:t>
            </a:r>
            <a:r>
              <a:rPr kumimoji="0" lang="fr-FR" sz="1600" b="0" i="0" u="none" strike="noStrike" kern="1200" cap="none" spc="0" normalizeH="0" baseline="0" noProof="0">
                <a:ln>
                  <a:noFill/>
                </a:ln>
                <a:solidFill>
                  <a:srgbClr val="071F32"/>
                </a:solidFill>
                <a:effectLst/>
                <a:uLnTx/>
                <a:uFillTx/>
                <a:latin typeface="Montserrat"/>
                <a:ea typeface="+mn-ea"/>
                <a:cs typeface="Calibri"/>
              </a:rPr>
              <a:t> = S terrain x 20% to 60% in SRV) and plants in open spaces (except for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paths</a:t>
            </a:r>
            <a:r>
              <a:rPr kumimoji="0" lang="fr-FR" sz="1600" b="0" i="0" u="none" strike="noStrike" kern="1200" cap="none" spc="0" normalizeH="0" baseline="0" noProof="0">
                <a:ln>
                  <a:noFill/>
                </a:ln>
                <a:solidFill>
                  <a:srgbClr val="071F32"/>
                </a:solidFill>
                <a:effectLst/>
                <a:uLnTx/>
                <a:uFillTx/>
                <a:latin typeface="Montserrat"/>
                <a:ea typeface="+mn-ea"/>
                <a:cs typeface="Calibri"/>
              </a:rPr>
              <a:t>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with</a:t>
            </a:r>
            <a:r>
              <a:rPr kumimoji="0" lang="fr-FR" sz="1600" b="0" i="0" u="none" strike="noStrike" kern="1200" cap="none" spc="0" normalizeH="0" baseline="0" noProof="0">
                <a:ln>
                  <a:noFill/>
                </a:ln>
                <a:solidFill>
                  <a:srgbClr val="071F32"/>
                </a:solidFill>
                <a:effectLst/>
                <a:uLnTx/>
                <a:uFillTx/>
                <a:latin typeface="Montserrat"/>
                <a:ea typeface="+mn-ea"/>
                <a:cs typeface="Calibri"/>
              </a:rPr>
              <a:t> green pavements and bicycle or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garbage</a:t>
            </a:r>
            <a:r>
              <a:rPr kumimoji="0" lang="fr-FR" sz="1600" b="0" i="0" u="none" strike="noStrike" kern="1200" cap="none" spc="0" normalizeH="0" baseline="0" noProof="0">
                <a:ln>
                  <a:noFill/>
                </a:ln>
                <a:solidFill>
                  <a:srgbClr val="071F32"/>
                </a:solidFill>
                <a:effectLst/>
                <a:uLnTx/>
                <a:uFillTx/>
                <a:latin typeface="Montserrat"/>
                <a:ea typeface="+mn-ea"/>
                <a:cs typeface="Calibri"/>
              </a:rPr>
              <a:t>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premises</a:t>
            </a:r>
            <a:r>
              <a:rPr kumimoji="0" lang="fr-FR" sz="1600" b="0" i="0" u="none" strike="noStrike" kern="1200" cap="none" spc="0" normalizeH="0" baseline="0" noProof="0">
                <a:ln>
                  <a:noFill/>
                </a:ln>
                <a:solidFill>
                  <a:srgbClr val="071F32"/>
                </a:solidFill>
                <a:effectLst/>
                <a:uLnTx/>
                <a:uFillTx/>
                <a:latin typeface="Montserrat"/>
                <a:ea typeface="+mn-ea"/>
                <a:cs typeface="Calibri"/>
              </a:rPr>
              <a:t>) </a:t>
            </a:r>
          </a:p>
          <a:p>
            <a:pPr marL="294798" marR="3810" lvl="0" indent="-285750" algn="just" defTabSz="914400" rtl="0" eaLnBrk="1" fontAlgn="auto" latinLnBrk="0" hangingPunct="1">
              <a:lnSpc>
                <a:spcPct val="109500"/>
              </a:lnSpc>
              <a:spcBef>
                <a:spcPts val="200"/>
              </a:spcBef>
              <a:spcAft>
                <a:spcPts val="0"/>
              </a:spcAft>
              <a:buClrTx/>
              <a:buSzTx/>
              <a:buFont typeface="Courier New" panose="02070309020205020404" pitchFamily="49" charset="0"/>
              <a:buChar char="o"/>
              <a:tabLst>
                <a:tab pos="122873" algn="l"/>
              </a:tabLst>
              <a:defRPr/>
            </a:pPr>
            <a:endParaRPr kumimoji="0" lang="fr-FR" sz="1600" b="0" i="0" u="none" strike="noStrike" kern="1200" cap="none" spc="0" normalizeH="0" baseline="0" noProof="0">
              <a:ln>
                <a:noFill/>
              </a:ln>
              <a:solidFill>
                <a:srgbClr val="071F32"/>
              </a:solidFill>
              <a:effectLst/>
              <a:uLnTx/>
              <a:uFillTx/>
              <a:latin typeface="Montserrat"/>
              <a:ea typeface="+mn-ea"/>
              <a:cs typeface="Calibri"/>
            </a:endParaRPr>
          </a:p>
          <a:p>
            <a:pPr marL="294798" marR="3810" lvl="0" indent="-285750" algn="just" defTabSz="914400" rtl="0" eaLnBrk="1" fontAlgn="auto" latinLnBrk="0" hangingPunct="1">
              <a:lnSpc>
                <a:spcPct val="109500"/>
              </a:lnSpc>
              <a:spcBef>
                <a:spcPts val="200"/>
              </a:spcBef>
              <a:spcAft>
                <a:spcPts val="0"/>
              </a:spcAft>
              <a:buClrTx/>
              <a:buSzTx/>
              <a:buFont typeface="Courier New" panose="02070309020205020404" pitchFamily="49" charset="0"/>
              <a:buChar char="o"/>
              <a:tabLst>
                <a:tab pos="122873" algn="l"/>
              </a:tabLst>
              <a:defRPr/>
            </a:pPr>
            <a:r>
              <a:rPr kumimoji="0" lang="fr-FR" sz="1600" b="0" i="0" u="none" strike="noStrike" kern="1200" cap="none" spc="0" normalizeH="0" baseline="0" noProof="0">
                <a:ln>
                  <a:noFill/>
                </a:ln>
                <a:solidFill>
                  <a:srgbClr val="071F32"/>
                </a:solidFill>
                <a:effectLst/>
                <a:uLnTx/>
                <a:uFillTx/>
                <a:latin typeface="Montserrat"/>
                <a:ea typeface="+mn-ea"/>
                <a:cs typeface="Calibri"/>
              </a:rPr>
              <a:t>Fences with clear lanes are required between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parcels</a:t>
            </a:r>
            <a:r>
              <a:rPr kumimoji="0" lang="fr-FR" sz="1600" b="0" i="0" u="none" strike="noStrike" kern="1200" cap="none" spc="0" normalizeH="0" baseline="0" noProof="0">
                <a:ln>
                  <a:noFill/>
                </a:ln>
                <a:solidFill>
                  <a:srgbClr val="071F32"/>
                </a:solidFill>
                <a:effectLst/>
                <a:uLnTx/>
                <a:uFillTx/>
                <a:latin typeface="Montserrat"/>
                <a:ea typeface="+mn-ea"/>
                <a:cs typeface="Calibri"/>
              </a:rPr>
              <a:t>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with</a:t>
            </a:r>
            <a:r>
              <a:rPr kumimoji="0" lang="fr-FR" sz="1600" b="0" i="0" u="none" strike="noStrike" kern="1200" cap="none" spc="0" normalizeH="0" baseline="0" noProof="0">
                <a:ln>
                  <a:noFill/>
                </a:ln>
                <a:solidFill>
                  <a:srgbClr val="071F32"/>
                </a:solidFill>
                <a:effectLst/>
                <a:uLnTx/>
                <a:uFillTx/>
                <a:latin typeface="Montserrat"/>
                <a:ea typeface="+mn-ea"/>
                <a:cs typeface="Calibri"/>
              </a:rPr>
              <a:t> </a:t>
            </a:r>
            <a:r>
              <a:rPr kumimoji="0" lang="fr-FR" sz="1600" b="0" i="0" u="none" strike="noStrike" kern="1200" cap="none" spc="0" normalizeH="0" baseline="0" noProof="0" err="1">
                <a:ln>
                  <a:noFill/>
                </a:ln>
                <a:solidFill>
                  <a:srgbClr val="071F32"/>
                </a:solidFill>
                <a:effectLst/>
                <a:uLnTx/>
                <a:uFillTx/>
                <a:latin typeface="Montserrat"/>
                <a:ea typeface="+mn-ea"/>
                <a:cs typeface="Calibri"/>
              </a:rPr>
              <a:t>EVPs</a:t>
            </a:r>
            <a:endParaRPr kumimoji="0" lang="fr-FR" sz="1600" b="0" i="0" u="none" strike="noStrike" kern="1200" cap="none" spc="0" normalizeH="0" baseline="0" noProof="0">
              <a:ln>
                <a:noFill/>
              </a:ln>
              <a:solidFill>
                <a:srgbClr val="071F32"/>
              </a:solidFill>
              <a:effectLst/>
              <a:uLnTx/>
              <a:uFillTx/>
              <a:latin typeface="Montserrat"/>
              <a:ea typeface="+mn-ea"/>
              <a:cs typeface="Calibri"/>
            </a:endParaRPr>
          </a:p>
          <a:p>
            <a:pPr marL="294798" marR="3810" lvl="0" indent="-285750" algn="just" defTabSz="914400" rtl="0" eaLnBrk="1" fontAlgn="auto" latinLnBrk="0" hangingPunct="1">
              <a:lnSpc>
                <a:spcPct val="109500"/>
              </a:lnSpc>
              <a:spcBef>
                <a:spcPts val="200"/>
              </a:spcBef>
              <a:spcAft>
                <a:spcPts val="0"/>
              </a:spcAft>
              <a:buClrTx/>
              <a:buSzTx/>
              <a:buFont typeface="Courier New" panose="02070309020205020404" pitchFamily="49" charset="0"/>
              <a:buChar char="o"/>
              <a:tabLst>
                <a:tab pos="122873" algn="l"/>
              </a:tabLst>
              <a:defRPr/>
            </a:pPr>
            <a:endParaRPr kumimoji="0" lang="fr-FR" sz="1600" b="0" i="0" u="none" strike="noStrike" kern="1200" cap="none" spc="0" normalizeH="0" baseline="0" noProof="0">
              <a:ln>
                <a:noFill/>
              </a:ln>
              <a:solidFill>
                <a:srgbClr val="071F32"/>
              </a:solidFill>
              <a:effectLst/>
              <a:uLnTx/>
              <a:uFillTx/>
              <a:latin typeface="Montserrat"/>
              <a:ea typeface="+mn-ea"/>
              <a:cs typeface="Calibri"/>
            </a:endParaRPr>
          </a:p>
          <a:p>
            <a:pPr marL="294799" marR="3810" lvl="0" indent="-285750" algn="just" defTabSz="914400" rtl="0" eaLnBrk="1" fontAlgn="auto" latinLnBrk="0" hangingPunct="1">
              <a:lnSpc>
                <a:spcPct val="109500"/>
              </a:lnSpc>
              <a:spcBef>
                <a:spcPts val="200"/>
              </a:spcBef>
              <a:spcAft>
                <a:spcPts val="0"/>
              </a:spcAft>
              <a:buClrTx/>
              <a:buSzTx/>
              <a:buFont typeface="Courier New" panose="02070309020205020404" pitchFamily="49" charset="0"/>
              <a:buChar char="o"/>
              <a:tabLst>
                <a:tab pos="122873" algn="l"/>
              </a:tabLst>
              <a:defRPr/>
            </a:pPr>
            <a:r>
              <a:rPr kumimoji="0" lang="fr-FR" sz="1600" b="0" i="0" u="none" strike="noStrike" kern="1200" cap="none" spc="0" normalizeH="0" baseline="0" noProof="0">
                <a:ln>
                  <a:noFill/>
                </a:ln>
                <a:solidFill>
                  <a:srgbClr val="071F32"/>
                </a:solidFill>
                <a:effectLst/>
                <a:uLnTx/>
                <a:uFillTx/>
                <a:latin typeface="Montserrat"/>
                <a:ea typeface="+mn-ea"/>
                <a:cs typeface="Calibri"/>
              </a:rPr>
              <a:t>building heights &gt; 15m may only be exceeded when adjoining neighbouring buildings</a:t>
            </a:r>
            <a:endParaRPr kumimoji="0" sz="1600" b="0" i="0" u="none" strike="noStrike" kern="1200" cap="none" spc="0" normalizeH="0" baseline="0" noProof="0">
              <a:ln>
                <a:noFill/>
              </a:ln>
              <a:solidFill>
                <a:srgbClr val="071F32"/>
              </a:solidFill>
              <a:effectLst/>
              <a:uLnTx/>
              <a:uFillTx/>
              <a:latin typeface="Montserrat"/>
              <a:ea typeface="+mn-ea"/>
              <a:cs typeface="Calibri"/>
            </a:endParaRPr>
          </a:p>
        </p:txBody>
      </p:sp>
      <p:pic>
        <p:nvPicPr>
          <p:cNvPr id="16" name="Image 15">
            <a:extLst>
              <a:ext uri="{FF2B5EF4-FFF2-40B4-BE49-F238E27FC236}">
                <a16:creationId xmlns:a16="http://schemas.microsoft.com/office/drawing/2014/main" id="{F277CE36-7FEE-4D78-94D1-F4778D258B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974" y="2476941"/>
            <a:ext cx="2615008" cy="2404497"/>
          </a:xfrm>
          <a:prstGeom prst="rect">
            <a:avLst/>
          </a:prstGeom>
        </p:spPr>
      </p:pic>
      <p:cxnSp>
        <p:nvCxnSpPr>
          <p:cNvPr id="18" name="Connecteur droit avec flèche 17">
            <a:extLst>
              <a:ext uri="{FF2B5EF4-FFF2-40B4-BE49-F238E27FC236}">
                <a16:creationId xmlns:a16="http://schemas.microsoft.com/office/drawing/2014/main" id="{88F493BF-22ED-44AE-9F2A-DD3F41BF797D}"/>
              </a:ext>
            </a:extLst>
          </p:cNvPr>
          <p:cNvCxnSpPr>
            <a:cxnSpLocks/>
          </p:cNvCxnSpPr>
          <p:nvPr/>
        </p:nvCxnSpPr>
        <p:spPr>
          <a:xfrm>
            <a:off x="8499714" y="4972812"/>
            <a:ext cx="97046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9166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42</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968" y="1503838"/>
            <a:ext cx="3867488" cy="2317666"/>
          </a:xfrm>
          <a:prstGeom prst="rect">
            <a:avLst/>
          </a:prstGeom>
        </p:spPr>
      </p:pic>
      <p:pic>
        <p:nvPicPr>
          <p:cNvPr id="1027" name="Picture 3" descr="Distances de plantations des arbres aux facades - PLU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9268" y="1509624"/>
            <a:ext cx="5976204" cy="199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distances et volumes de terre par arbres et arbustes -  PLUB bis - mai 202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5690" y="3942900"/>
            <a:ext cx="4304529" cy="201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2636" y="3501692"/>
            <a:ext cx="2948707" cy="2471552"/>
          </a:xfrm>
          <a:prstGeom prst="rect">
            <a:avLst/>
          </a:prstGeom>
        </p:spPr>
      </p:pic>
      <p:sp>
        <p:nvSpPr>
          <p:cNvPr id="6" name="Rectangle 5"/>
          <p:cNvSpPr/>
          <p:nvPr/>
        </p:nvSpPr>
        <p:spPr>
          <a:xfrm>
            <a:off x="633901" y="3917023"/>
            <a:ext cx="305843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071F32"/>
              </a:solidFill>
              <a:effectLst/>
              <a:uLnTx/>
              <a:uFillTx/>
              <a:latin typeface="Montserrat"/>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err="1">
                <a:ln>
                  <a:noFill/>
                </a:ln>
                <a:solidFill>
                  <a:srgbClr val="071F32"/>
                </a:solidFill>
                <a:effectLst/>
                <a:uLnTx/>
                <a:uFillTx/>
                <a:latin typeface="Montserrat"/>
                <a:ea typeface="Times New Roman" panose="02020603050405020304" pitchFamily="18" charset="0"/>
                <a:cs typeface="+mn-cs"/>
              </a:rPr>
              <a:t>Avoid</a:t>
            </a:r>
            <a:endParaRPr kumimoji="0" lang="fr-FR" sz="1600" b="0" i="0" u="none" strike="noStrike" kern="1200" cap="none" spc="0" normalizeH="0" baseline="0" noProof="0">
              <a:ln>
                <a:noFill/>
              </a:ln>
              <a:solidFill>
                <a:srgbClr val="071F32"/>
              </a:solidFill>
              <a:effectLst/>
              <a:uLnTx/>
              <a:uFillTx/>
              <a:latin typeface="Montserrat"/>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a:ln>
                <a:noFill/>
              </a:ln>
              <a:solidFill>
                <a:srgbClr val="071F32"/>
              </a:solidFill>
              <a:effectLst/>
              <a:uLnTx/>
              <a:uFillTx/>
              <a:latin typeface="Montserrat"/>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err="1">
                <a:ln>
                  <a:noFill/>
                </a:ln>
                <a:solidFill>
                  <a:srgbClr val="071F32"/>
                </a:solidFill>
                <a:effectLst/>
                <a:uLnTx/>
                <a:uFillTx/>
                <a:latin typeface="Montserrat"/>
                <a:ea typeface="Times New Roman" panose="02020603050405020304" pitchFamily="18" charset="0"/>
                <a:cs typeface="+mn-cs"/>
              </a:rPr>
              <a:t>Reduce</a:t>
            </a:r>
            <a:r>
              <a:rPr kumimoji="0" lang="fr-FR" sz="1600" b="0" i="0" u="none" strike="noStrike" kern="1200" cap="none" spc="0" normalizeH="0" baseline="0" noProof="0">
                <a:ln>
                  <a:noFill/>
                </a:ln>
                <a:solidFill>
                  <a:srgbClr val="071F32"/>
                </a:solidFill>
                <a:effectLst/>
                <a:uLnTx/>
                <a:uFillTx/>
                <a:latin typeface="Montserrat"/>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071F32"/>
              </a:solidFill>
              <a:effectLst/>
              <a:uLnTx/>
              <a:uFillTx/>
              <a:latin typeface="Montserrat"/>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err="1">
                <a:ln>
                  <a:noFill/>
                </a:ln>
                <a:solidFill>
                  <a:srgbClr val="071F32"/>
                </a:solidFill>
                <a:effectLst/>
                <a:uLnTx/>
                <a:uFillTx/>
                <a:latin typeface="Montserrat"/>
                <a:ea typeface="Times New Roman" panose="02020603050405020304" pitchFamily="18" charset="0"/>
                <a:cs typeface="+mn-cs"/>
              </a:rPr>
              <a:t>Compensate</a:t>
            </a:r>
            <a:endParaRPr kumimoji="0" lang="fr-FR" sz="1600" b="0" i="0" u="none" strike="noStrike" kern="1200" cap="none" spc="0" normalizeH="0" baseline="0" noProof="0">
              <a:ln>
                <a:noFill/>
              </a:ln>
              <a:solidFill>
                <a:srgbClr val="071F32"/>
              </a:solidFill>
              <a:effectLst/>
              <a:uLnTx/>
              <a:uFillTx/>
              <a:latin typeface="Montserrat"/>
              <a:ea typeface="+mn-ea"/>
              <a:cs typeface="+mn-cs"/>
            </a:endParaRPr>
          </a:p>
        </p:txBody>
      </p:sp>
      <p:sp>
        <p:nvSpPr>
          <p:cNvPr id="11" name="Titre 14">
            <a:extLst>
              <a:ext uri="{FF2B5EF4-FFF2-40B4-BE49-F238E27FC236}">
                <a16:creationId xmlns:a16="http://schemas.microsoft.com/office/drawing/2014/main" id="{6EC8C29D-B7DE-46B0-8CC9-5E11E6E93460}"/>
              </a:ext>
            </a:extLst>
          </p:cNvPr>
          <p:cNvSpPr txBox="1">
            <a:spLocks/>
          </p:cNvSpPr>
          <p:nvPr/>
        </p:nvSpPr>
        <p:spPr>
          <a:xfrm>
            <a:off x="590324" y="540541"/>
            <a:ext cx="10800000" cy="468000"/>
          </a:xfrm>
          <a:prstGeom prst="rect">
            <a:avLst/>
          </a:prstGeom>
        </p:spPr>
        <p:txBody>
          <a:bodyPr vert="horz" lIns="91440" tIns="45720" rIns="91440" bIns="45720" rtlCol="0" anchor="t">
            <a:noAutofit/>
          </a:bodyPr>
          <a:lstStyle>
            <a:lvl1pPr algn="l" defTabSz="914400" rtl="0" eaLnBrk="1" latinLnBrk="0" hangingPunct="1">
              <a:lnSpc>
                <a:spcPct val="115000"/>
              </a:lnSpc>
              <a:spcBef>
                <a:spcPct val="0"/>
              </a:spcBef>
              <a:buNone/>
              <a:defRPr sz="2200" b="1" kern="1200">
                <a:solidFill>
                  <a:srgbClr val="59A57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fr-FR" sz="2200" b="1" i="0" u="none" strike="noStrike" kern="1200" cap="none" spc="0" normalizeH="0" baseline="0" noProof="0">
                <a:ln>
                  <a:noFill/>
                </a:ln>
                <a:solidFill>
                  <a:srgbClr val="071F32"/>
                </a:solidFill>
                <a:effectLst/>
                <a:uLnTx/>
                <a:uFillTx/>
                <a:latin typeface="Montserrat"/>
                <a:ea typeface="+mj-ea"/>
                <a:cs typeface="+mj-cs"/>
              </a:rPr>
              <a:t>02 –  </a:t>
            </a:r>
            <a:r>
              <a:rPr kumimoji="0" lang="fr-FR" sz="2400" b="1" i="0" u="none" strike="noStrike" kern="1200" cap="none" spc="0" normalizeH="0" baseline="0" noProof="0">
                <a:ln>
                  <a:noFill/>
                </a:ln>
                <a:solidFill>
                  <a:srgbClr val="071F32"/>
                </a:solidFill>
                <a:effectLst/>
                <a:uLnTx/>
                <a:uFillTx/>
                <a:latin typeface="Montserrat"/>
                <a:ea typeface="+mj-ea"/>
                <a:cs typeface="+mj-cs"/>
              </a:rPr>
              <a:t>The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Bioclimatic</a:t>
            </a:r>
            <a:r>
              <a:rPr kumimoji="0" lang="fr-FR" sz="2400" b="1" i="0" u="none" strike="noStrike" kern="1200" cap="none" spc="0" normalizeH="0" baseline="0" noProof="0">
                <a:ln>
                  <a:noFill/>
                </a:ln>
                <a:solidFill>
                  <a:srgbClr val="071F32"/>
                </a:solidFill>
                <a:effectLst/>
                <a:uLnTx/>
                <a:uFillTx/>
                <a:latin typeface="Montserrat"/>
                <a:ea typeface="+mj-ea"/>
                <a:cs typeface="+mj-cs"/>
              </a:rPr>
              <a:t> Urban Master Plan of Paris and </a:t>
            </a:r>
            <a:r>
              <a:rPr kumimoji="0" lang="fr-FR" sz="2400" b="1" i="0" u="none" strike="noStrike" kern="1200" cap="none" spc="0" normalizeH="0" baseline="0" noProof="0" err="1">
                <a:ln>
                  <a:noFill/>
                </a:ln>
                <a:solidFill>
                  <a:srgbClr val="071F32"/>
                </a:solidFill>
                <a:effectLst/>
                <a:uLnTx/>
                <a:uFillTx/>
                <a:latin typeface="Montserrat"/>
                <a:ea typeface="+mj-ea"/>
                <a:cs typeface="+mj-cs"/>
              </a:rPr>
              <a:t>Biodiversity</a:t>
            </a:r>
            <a:br>
              <a:rPr kumimoji="0" lang="fr-FR" sz="2400" b="1" i="0" u="none" strike="noStrike" kern="1200" cap="none" spc="0" normalizeH="0" baseline="0" noProof="0">
                <a:ln>
                  <a:noFill/>
                </a:ln>
                <a:solidFill>
                  <a:srgbClr val="071F32"/>
                </a:solidFill>
                <a:effectLst/>
                <a:uLnTx/>
                <a:uFillTx/>
                <a:latin typeface="Montserrat"/>
                <a:ea typeface="+mj-ea"/>
                <a:cs typeface="+mj-cs"/>
              </a:rPr>
            </a:br>
            <a:endParaRPr kumimoji="0" lang="fr-FR" sz="2200" b="1" i="0" u="none" strike="noStrike" kern="1200" cap="none" spc="0" normalizeH="0" baseline="0" noProof="0">
              <a:ln>
                <a:noFill/>
              </a:ln>
              <a:solidFill>
                <a:srgbClr val="071F32"/>
              </a:solidFill>
              <a:effectLst/>
              <a:uLnTx/>
              <a:uFillTx/>
              <a:latin typeface="Montserrat"/>
              <a:ea typeface="+mj-ea"/>
              <a:cs typeface="+mj-cs"/>
            </a:endParaRPr>
          </a:p>
        </p:txBody>
      </p:sp>
      <p:sp>
        <p:nvSpPr>
          <p:cNvPr id="12" name="Espace réservé du texte 14">
            <a:extLst>
              <a:ext uri="{FF2B5EF4-FFF2-40B4-BE49-F238E27FC236}">
                <a16:creationId xmlns:a16="http://schemas.microsoft.com/office/drawing/2014/main" id="{27190AAE-60D9-4798-AA3E-6F9EABCAFF14}"/>
              </a:ext>
            </a:extLst>
          </p:cNvPr>
          <p:cNvSpPr txBox="1">
            <a:spLocks/>
          </p:cNvSpPr>
          <p:nvPr/>
        </p:nvSpPr>
        <p:spPr>
          <a:xfrm>
            <a:off x="590550" y="947738"/>
            <a:ext cx="3839513" cy="380617"/>
          </a:xfrm>
          <a:prstGeom prst="rect">
            <a:avLst/>
          </a:prstGeom>
        </p:spPr>
        <p:txBody>
          <a:bodyPr vert="horz" wrap="none" lIns="91440" tIns="45720" rIns="91440" bIns="45720" rtlCol="0">
            <a:spAutoFit/>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Regulation in favor of biodiversity</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spTree>
    <p:extLst>
      <p:ext uri="{BB962C8B-B14F-4D97-AF65-F5344CB8AC3E}">
        <p14:creationId xmlns:p14="http://schemas.microsoft.com/office/powerpoint/2010/main" val="4091869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BE0F933-3E0A-4EFE-9B6C-3007612D96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9453" y="4086703"/>
            <a:ext cx="4952684" cy="2033684"/>
          </a:xfrm>
          <a:prstGeom prst="rect">
            <a:avLst/>
          </a:prstGeom>
        </p:spPr>
      </p:pic>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4"/>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43</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5" name="Espace réservé du texte 4">
            <a:extLst>
              <a:ext uri="{FF2B5EF4-FFF2-40B4-BE49-F238E27FC236}">
                <a16:creationId xmlns:a16="http://schemas.microsoft.com/office/drawing/2014/main" id="{420C97AE-755D-48EE-A3A9-C05689CF5025}"/>
              </a:ext>
            </a:extLst>
          </p:cNvPr>
          <p:cNvSpPr>
            <a:spLocks noGrp="1"/>
          </p:cNvSpPr>
          <p:nvPr>
            <p:ph type="body" idx="10"/>
          </p:nvPr>
        </p:nvSpPr>
        <p:spPr>
          <a:xfrm>
            <a:off x="590324" y="1671481"/>
            <a:ext cx="5340576" cy="1559257"/>
          </a:xfrm>
        </p:spPr>
        <p:txBody>
          <a:bodyPr anchor="t"/>
          <a:lstStyle/>
          <a:p>
            <a:pPr algn="just"/>
            <a:r>
              <a:rPr lang="en-US" sz="1200" b="0"/>
              <a:t>In order to obtain their building permit issued by the city, new buildings, major renovations, extensions and elevations must meet a minimum </a:t>
            </a:r>
            <a:r>
              <a:rPr lang="en-US" sz="1200" b="0">
                <a:solidFill>
                  <a:schemeClr val="accent4"/>
                </a:solidFill>
              </a:rPr>
              <a:t>green building index (GVI),</a:t>
            </a:r>
            <a:r>
              <a:rPr lang="en-US" sz="1200" b="0"/>
              <a:t> which depends on the type of project and its location.</a:t>
            </a:r>
          </a:p>
          <a:p>
            <a:pPr algn="just"/>
            <a:endParaRPr lang="en-US" sz="1200" b="0"/>
          </a:p>
          <a:p>
            <a:pPr algn="just"/>
            <a:r>
              <a:rPr lang="en-US" sz="1200" b="0">
                <a:solidFill>
                  <a:schemeClr val="accent6"/>
                </a:solidFill>
              </a:rPr>
              <a:t>Numerical weights </a:t>
            </a:r>
            <a:r>
              <a:rPr lang="en-US" sz="1200" b="0"/>
              <a:t>have been assigned according to the type of greening envisaged.</a:t>
            </a:r>
          </a:p>
        </p:txBody>
      </p:sp>
      <p:sp>
        <p:nvSpPr>
          <p:cNvPr id="10" name="Rectangle 9">
            <a:extLst>
              <a:ext uri="{FF2B5EF4-FFF2-40B4-BE49-F238E27FC236}">
                <a16:creationId xmlns:a16="http://schemas.microsoft.com/office/drawing/2014/main" id="{D93800B3-BCAC-485B-B0D6-A2FC8DFE134E}"/>
              </a:ext>
            </a:extLst>
          </p:cNvPr>
          <p:cNvSpPr/>
          <p:nvPr/>
        </p:nvSpPr>
        <p:spPr>
          <a:xfrm>
            <a:off x="590324" y="3528311"/>
            <a:ext cx="534057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3ECD2E"/>
                </a:solidFill>
                <a:effectLst/>
                <a:uLnTx/>
                <a:uFillTx/>
                <a:latin typeface="Montserrat"/>
                <a:ea typeface="MS Mincho"/>
                <a:cs typeface="Times New Roman" panose="02020603050405020304" pitchFamily="18" charset="0"/>
              </a:rPr>
              <a:t>I</a:t>
            </a:r>
            <a:r>
              <a:rPr kumimoji="0" lang="fr-FR" sz="1200" b="1" i="0" u="none" strike="noStrike" kern="1200" cap="none" spc="0" normalizeH="0" baseline="-25000" noProof="0">
                <a:ln>
                  <a:noFill/>
                </a:ln>
                <a:solidFill>
                  <a:srgbClr val="3ECD2E"/>
                </a:solidFill>
                <a:effectLst/>
                <a:uLnTx/>
                <a:uFillTx/>
                <a:latin typeface="Montserrat"/>
                <a:ea typeface="MS Mincho"/>
                <a:cs typeface="Times New Roman" panose="02020603050405020304" pitchFamily="18" charset="0"/>
              </a:rPr>
              <a:t>VB</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[(S</a:t>
            </a:r>
            <a:r>
              <a:rPr kumimoji="0" lang="fr-FR" sz="1200" b="1" i="0" u="none" strike="noStrike" kern="1200" cap="none" spc="0" normalizeH="0" baseline="-2500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1</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a:t>
            </a:r>
            <a:r>
              <a:rPr kumimoji="0" lang="fr-FR" sz="1200" b="1" i="0" u="none" strike="noStrike" kern="1200" cap="none" spc="0" normalizeH="0" baseline="0" noProof="0">
                <a:ln>
                  <a:noFill/>
                </a:ln>
                <a:solidFill>
                  <a:srgbClr val="354BCF"/>
                </a:solidFill>
                <a:effectLst/>
                <a:uLnTx/>
                <a:uFillTx/>
                <a:latin typeface="Montserrat"/>
                <a:ea typeface="Times New Roman" panose="02020603050405020304" pitchFamily="18" charset="0"/>
                <a:cs typeface="Times New Roman" panose="02020603050405020304" pitchFamily="18" charset="0"/>
              </a:rPr>
              <a:t>10 </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(S</a:t>
            </a:r>
            <a:r>
              <a:rPr kumimoji="0" lang="fr-FR" sz="1200" b="1" i="0" u="none" strike="noStrike" kern="1200" cap="none" spc="0" normalizeH="0" baseline="-2500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2</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a:t>
            </a:r>
            <a:r>
              <a:rPr kumimoji="0" lang="fr-FR" sz="1200" b="1" i="0" u="none" strike="noStrike" kern="1200" cap="none" spc="0" normalizeH="0" baseline="0" noProof="0">
                <a:ln>
                  <a:noFill/>
                </a:ln>
                <a:solidFill>
                  <a:srgbClr val="354BCF"/>
                </a:solidFill>
                <a:effectLst/>
                <a:uLnTx/>
                <a:uFillTx/>
                <a:latin typeface="Montserrat"/>
                <a:ea typeface="Times New Roman" panose="02020603050405020304" pitchFamily="18" charset="0"/>
                <a:cs typeface="Times New Roman" panose="02020603050405020304" pitchFamily="18" charset="0"/>
              </a:rPr>
              <a:t>8</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(S</a:t>
            </a:r>
            <a:r>
              <a:rPr kumimoji="0" lang="fr-FR" sz="1200" b="1" i="0" u="none" strike="noStrike" kern="1200" cap="none" spc="0" normalizeH="0" baseline="-2500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3</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a:t>
            </a:r>
            <a:r>
              <a:rPr kumimoji="0" lang="fr-FR" sz="1200" b="1" i="0" u="none" strike="noStrike" kern="1200" cap="none" spc="0" normalizeH="0" baseline="0" noProof="0">
                <a:ln>
                  <a:noFill/>
                </a:ln>
                <a:solidFill>
                  <a:srgbClr val="354BCF"/>
                </a:solidFill>
                <a:effectLst/>
                <a:uLnTx/>
                <a:uFillTx/>
                <a:latin typeface="Montserrat"/>
                <a:ea typeface="Times New Roman" panose="02020603050405020304" pitchFamily="18" charset="0"/>
                <a:cs typeface="Times New Roman" panose="02020603050405020304" pitchFamily="18" charset="0"/>
              </a:rPr>
              <a:t>6</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(S</a:t>
            </a:r>
            <a:r>
              <a:rPr kumimoji="0" lang="fr-FR" sz="1200" b="1" i="0" u="none" strike="noStrike" kern="1200" cap="none" spc="0" normalizeH="0" baseline="-2500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4</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x </a:t>
            </a:r>
            <a:r>
              <a:rPr kumimoji="0" lang="fr-FR" sz="1200" b="1" i="0" u="none" strike="noStrike" kern="1200" cap="none" spc="0" normalizeH="0" baseline="0" noProof="0">
                <a:ln>
                  <a:noFill/>
                </a:ln>
                <a:solidFill>
                  <a:srgbClr val="354BCF"/>
                </a:solidFill>
                <a:effectLst/>
                <a:uLnTx/>
                <a:uFillTx/>
                <a:latin typeface="Montserrat"/>
                <a:ea typeface="Times New Roman" panose="02020603050405020304" pitchFamily="18" charset="0"/>
                <a:cs typeface="Times New Roman" panose="02020603050405020304" pitchFamily="18" charset="0"/>
              </a:rPr>
              <a:t>4</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 (S</a:t>
            </a:r>
            <a:r>
              <a:rPr kumimoji="0" lang="fr-FR" sz="1200" b="1" i="0" u="none" strike="noStrike" kern="1200" cap="none" spc="0" normalizeH="0" baseline="-2500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5</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x </a:t>
            </a:r>
            <a:r>
              <a:rPr kumimoji="0" lang="fr-FR" sz="1200" b="1" i="0" u="none" strike="noStrike" kern="1200" cap="none" spc="0" normalizeH="0" baseline="0" noProof="0">
                <a:ln>
                  <a:noFill/>
                </a:ln>
                <a:solidFill>
                  <a:srgbClr val="354BCF"/>
                </a:solidFill>
                <a:effectLst/>
                <a:uLnTx/>
                <a:uFillTx/>
                <a:latin typeface="Montserrat"/>
                <a:ea typeface="Times New Roman" panose="02020603050405020304" pitchFamily="18" charset="0"/>
                <a:cs typeface="Times New Roman" panose="02020603050405020304" pitchFamily="18" charset="0"/>
              </a:rPr>
              <a:t>2</a:t>
            </a: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a:t>
            </a:r>
            <a:r>
              <a:rPr kumimoji="0" lang="fr-FR" sz="1200" b="1" i="0" u="none" strike="noStrike" kern="1200" cap="none" spc="0" normalizeH="0" baseline="0" noProof="0" err="1">
                <a:ln>
                  <a:noFill/>
                </a:ln>
                <a:solidFill>
                  <a:srgbClr val="071F32"/>
                </a:solidFill>
                <a:effectLst/>
                <a:uLnTx/>
                <a:uFillTx/>
                <a:latin typeface="Montserrat"/>
                <a:ea typeface="Times New Roman" panose="02020603050405020304" pitchFamily="18" charset="0"/>
                <a:cs typeface="Times New Roman" panose="02020603050405020304" pitchFamily="18" charset="0"/>
              </a:rPr>
              <a:t>S</a:t>
            </a:r>
            <a:r>
              <a:rPr kumimoji="0" lang="fr-FR" sz="1200" b="1" i="0" u="none" strike="noStrike" kern="1200" cap="none" spc="0" normalizeH="0" baseline="-25000" noProof="0" err="1">
                <a:ln>
                  <a:noFill/>
                </a:ln>
                <a:solidFill>
                  <a:srgbClr val="071F32"/>
                </a:solidFill>
                <a:effectLst/>
                <a:uLnTx/>
                <a:uFillTx/>
                <a:latin typeface="Montserrat"/>
                <a:ea typeface="Times New Roman" panose="02020603050405020304" pitchFamily="18" charset="0"/>
                <a:cs typeface="Times New Roman" panose="02020603050405020304" pitchFamily="18" charset="0"/>
              </a:rPr>
              <a:t>emprise</a:t>
            </a:r>
            <a:r>
              <a:rPr kumimoji="0" lang="fr-FR" sz="1200" b="1" i="0" u="none" strike="noStrike" kern="1200" cap="none" spc="0" normalizeH="0" baseline="-25000" noProof="0">
                <a:ln>
                  <a:noFill/>
                </a:ln>
                <a:solidFill>
                  <a:srgbClr val="071F32"/>
                </a:solidFill>
                <a:effectLst/>
                <a:uLnTx/>
                <a:uFillTx/>
                <a:latin typeface="Montserrat"/>
                <a:ea typeface="Times New Roman" panose="02020603050405020304" pitchFamily="18" charset="0"/>
                <a:cs typeface="Times New Roman" panose="02020603050405020304" pitchFamily="18" charset="0"/>
              </a:rPr>
              <a:t> au sol de la construction</a:t>
            </a:r>
            <a:endParaRPr kumimoji="0" lang="fr-FR" sz="1200" b="1" i="0" u="none" strike="noStrike" kern="1200" cap="none" spc="0" normalizeH="0" baseline="0" noProof="0">
              <a:ln>
                <a:noFill/>
              </a:ln>
              <a:solidFill>
                <a:srgbClr val="071F32"/>
              </a:solidFill>
              <a:effectLst/>
              <a:uLnTx/>
              <a:uFillTx/>
              <a:latin typeface="Montserrat"/>
              <a:ea typeface="MS Mincho"/>
              <a:cs typeface="Times New Roman" panose="02020603050405020304" pitchFamily="18" charset="0"/>
            </a:endParaRPr>
          </a:p>
        </p:txBody>
      </p:sp>
      <p:pic>
        <p:nvPicPr>
          <p:cNvPr id="13" name="Image 12">
            <a:extLst>
              <a:ext uri="{FF2B5EF4-FFF2-40B4-BE49-F238E27FC236}">
                <a16:creationId xmlns:a16="http://schemas.microsoft.com/office/drawing/2014/main" id="{744B2FA2-93C9-4FF7-B7FC-226FEAE271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1655" y="3227686"/>
            <a:ext cx="4940021" cy="2881014"/>
          </a:xfrm>
          <a:prstGeom prst="rect">
            <a:avLst/>
          </a:prstGeom>
          <a:ln w="28575">
            <a:solidFill>
              <a:schemeClr val="accent6"/>
            </a:solidFill>
          </a:ln>
        </p:spPr>
      </p:pic>
      <p:pic>
        <p:nvPicPr>
          <p:cNvPr id="14" name="Image 13">
            <a:extLst>
              <a:ext uri="{FF2B5EF4-FFF2-40B4-BE49-F238E27FC236}">
                <a16:creationId xmlns:a16="http://schemas.microsoft.com/office/drawing/2014/main" id="{E51E4B78-A8F9-4EF4-AB93-4CD0AF1D16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2875" y="1492665"/>
            <a:ext cx="4940021" cy="1606706"/>
          </a:xfrm>
          <a:prstGeom prst="rect">
            <a:avLst/>
          </a:prstGeom>
          <a:ln w="28575">
            <a:solidFill>
              <a:schemeClr val="accent4"/>
            </a:solidFill>
          </a:ln>
        </p:spPr>
      </p:pic>
      <p:pic>
        <p:nvPicPr>
          <p:cNvPr id="17" name="Picture 2" descr="A logo with text overlay&#10;&#10;Description automatically generated">
            <a:extLst>
              <a:ext uri="{FF2B5EF4-FFF2-40B4-BE49-F238E27FC236}">
                <a16:creationId xmlns:a16="http://schemas.microsoft.com/office/drawing/2014/main" id="{E40CC86B-B61D-414F-B88A-ABC30437A03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
        <p:nvSpPr>
          <p:cNvPr id="18" name="Titre 14">
            <a:extLst>
              <a:ext uri="{FF2B5EF4-FFF2-40B4-BE49-F238E27FC236}">
                <a16:creationId xmlns:a16="http://schemas.microsoft.com/office/drawing/2014/main" id="{B2D3E18D-8BF0-4142-9325-185623FD31B6}"/>
              </a:ext>
            </a:extLst>
          </p:cNvPr>
          <p:cNvSpPr>
            <a:spLocks noGrp="1"/>
          </p:cNvSpPr>
          <p:nvPr>
            <p:ph type="title"/>
          </p:nvPr>
        </p:nvSpPr>
        <p:spPr>
          <a:xfrm>
            <a:off x="590324" y="540541"/>
            <a:ext cx="10800000" cy="468000"/>
          </a:xfrm>
        </p:spPr>
        <p:txBody>
          <a:bodyPr/>
          <a:lstStyle/>
          <a:p>
            <a:r>
              <a:rPr lang="fr-FR">
                <a:solidFill>
                  <a:schemeClr val="tx1"/>
                </a:solidFill>
              </a:rPr>
              <a:t>02 –  </a:t>
            </a:r>
            <a:r>
              <a:rPr lang="fr-FR" sz="2400">
                <a:solidFill>
                  <a:schemeClr val="tx1"/>
                </a:solidFill>
              </a:rPr>
              <a:t>The </a:t>
            </a:r>
            <a:r>
              <a:rPr lang="fr-FR" sz="2400" err="1">
                <a:solidFill>
                  <a:schemeClr val="tx1"/>
                </a:solidFill>
              </a:rPr>
              <a:t>Bioclimatic</a:t>
            </a:r>
            <a:r>
              <a:rPr lang="fr-FR" sz="2400">
                <a:solidFill>
                  <a:schemeClr val="tx1"/>
                </a:solidFill>
              </a:rPr>
              <a:t> Urban Master Plan of Paris and </a:t>
            </a:r>
            <a:r>
              <a:rPr lang="fr-FR" sz="2400" err="1">
                <a:solidFill>
                  <a:schemeClr val="tx1"/>
                </a:solidFill>
              </a:rPr>
              <a:t>Biodiversity</a:t>
            </a:r>
            <a:br>
              <a:rPr lang="fr-FR" sz="2400">
                <a:solidFill>
                  <a:schemeClr val="tx1"/>
                </a:solidFill>
              </a:rPr>
            </a:br>
            <a:endParaRPr lang="fr-FR">
              <a:solidFill>
                <a:schemeClr val="tx1"/>
              </a:solidFill>
            </a:endParaRPr>
          </a:p>
        </p:txBody>
      </p:sp>
      <p:sp>
        <p:nvSpPr>
          <p:cNvPr id="21" name="Espace réservé du texte 14">
            <a:extLst>
              <a:ext uri="{FF2B5EF4-FFF2-40B4-BE49-F238E27FC236}">
                <a16:creationId xmlns:a16="http://schemas.microsoft.com/office/drawing/2014/main" id="{9CC13AC9-D5FB-4BA8-AB09-4A6401B42875}"/>
              </a:ext>
            </a:extLst>
          </p:cNvPr>
          <p:cNvSpPr txBox="1">
            <a:spLocks/>
          </p:cNvSpPr>
          <p:nvPr/>
        </p:nvSpPr>
        <p:spPr>
          <a:xfrm>
            <a:off x="590550" y="947738"/>
            <a:ext cx="3839513" cy="380617"/>
          </a:xfrm>
          <a:prstGeom prst="rect">
            <a:avLst/>
          </a:prstGeom>
        </p:spPr>
        <p:txBody>
          <a:bodyPr vert="horz" wrap="none" lIns="91440" tIns="45720" rIns="91440" bIns="45720" rtlCol="0">
            <a:spAutoFit/>
          </a:bodyPr>
          <a:lst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Regulation in favor of biodiversity</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spTree>
    <p:extLst>
      <p:ext uri="{BB962C8B-B14F-4D97-AF65-F5344CB8AC3E}">
        <p14:creationId xmlns:p14="http://schemas.microsoft.com/office/powerpoint/2010/main" val="677751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4">
            <a:extLst>
              <a:ext uri="{FF2B5EF4-FFF2-40B4-BE49-F238E27FC236}">
                <a16:creationId xmlns:a16="http://schemas.microsoft.com/office/drawing/2014/main" id="{6DD6AA7E-5477-4C9F-8F02-072FC05ADBA5}"/>
              </a:ext>
            </a:extLst>
          </p:cNvPr>
          <p:cNvSpPr>
            <a:spLocks noGrp="1"/>
          </p:cNvSpPr>
          <p:nvPr>
            <p:ph type="title"/>
          </p:nvPr>
        </p:nvSpPr>
        <p:spPr/>
        <p:txBody>
          <a:bodyPr/>
          <a:lstStyle/>
          <a:p>
            <a:r>
              <a:rPr lang="fr-FR"/>
              <a:t>03 –  </a:t>
            </a:r>
            <a:r>
              <a:rPr lang="fr-FR" sz="2400"/>
              <a:t>Support for </a:t>
            </a:r>
            <a:r>
              <a:rPr lang="fr-FR" sz="2400" err="1"/>
              <a:t>project</a:t>
            </a:r>
            <a:r>
              <a:rPr lang="fr-FR" sz="2400"/>
              <a:t> leaders</a:t>
            </a:r>
            <a:br>
              <a:rPr lang="fr-FR" sz="2400"/>
            </a:br>
            <a:endParaRPr lang="fr-FR"/>
          </a:p>
        </p:txBody>
      </p:sp>
      <p:pic>
        <p:nvPicPr>
          <p:cNvPr id="8" name="Graphique 7" descr="Banque">
            <a:extLst>
              <a:ext uri="{FF2B5EF4-FFF2-40B4-BE49-F238E27FC236}">
                <a16:creationId xmlns:a16="http://schemas.microsoft.com/office/drawing/2014/main" id="{ADCE57A8-17AD-4868-809E-1BCE2480CB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9048" y="1729190"/>
            <a:ext cx="1724025" cy="1724025"/>
          </a:xfrm>
          <a:prstGeom prst="rect">
            <a:avLst/>
          </a:prstGeom>
        </p:spPr>
      </p:pic>
      <p:pic>
        <p:nvPicPr>
          <p:cNvPr id="14" name="Graphique 13" descr="Main ouverte avec plante">
            <a:extLst>
              <a:ext uri="{FF2B5EF4-FFF2-40B4-BE49-F238E27FC236}">
                <a16:creationId xmlns:a16="http://schemas.microsoft.com/office/drawing/2014/main" id="{AE67F43C-45BD-464E-9044-88EFB7107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0754" y="1855807"/>
            <a:ext cx="1624395" cy="1624395"/>
          </a:xfrm>
          <a:prstGeom prst="rect">
            <a:avLst/>
          </a:prstGeom>
        </p:spPr>
      </p:pic>
      <p:sp>
        <p:nvSpPr>
          <p:cNvPr id="19" name="Rectangle 18">
            <a:extLst>
              <a:ext uri="{FF2B5EF4-FFF2-40B4-BE49-F238E27FC236}">
                <a16:creationId xmlns:a16="http://schemas.microsoft.com/office/drawing/2014/main" id="{ACB65B60-9B57-46AD-8E70-D4CB452508D9}"/>
              </a:ext>
            </a:extLst>
          </p:cNvPr>
          <p:cNvSpPr/>
          <p:nvPr/>
        </p:nvSpPr>
        <p:spPr>
          <a:xfrm>
            <a:off x="7650365" y="3822728"/>
            <a:ext cx="3093100" cy="1496948"/>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1F32"/>
                </a:solidFill>
                <a:effectLst/>
                <a:uLnTx/>
                <a:uFillTx/>
                <a:latin typeface="Montserrat"/>
                <a:ea typeface="+mn-ea"/>
                <a:cs typeface="+mn-cs"/>
              </a:rPr>
              <a:t>Encouraging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1F32"/>
                </a:solidFill>
                <a:effectLst/>
                <a:uLnTx/>
                <a:uFillTx/>
                <a:latin typeface="Montserrat"/>
                <a:ea typeface="+mn-ea"/>
                <a:cs typeface="+mn-cs"/>
              </a:rPr>
              <a:t>the involvement of the private and semi-private sectors</a:t>
            </a:r>
          </a:p>
        </p:txBody>
      </p:sp>
      <p:pic>
        <p:nvPicPr>
          <p:cNvPr id="23" name="Picture 2" descr="A logo with text overlay&#10;&#10;Description automatically generated">
            <a:extLst>
              <a:ext uri="{FF2B5EF4-FFF2-40B4-BE49-F238E27FC236}">
                <a16:creationId xmlns:a16="http://schemas.microsoft.com/office/drawing/2014/main" id="{4777DC3F-816D-4FFF-9484-1A0DCD8791B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F9ED69F-1B8A-42F8-A67F-EBE11C2C7776}"/>
              </a:ext>
            </a:extLst>
          </p:cNvPr>
          <p:cNvSpPr/>
          <p:nvPr/>
        </p:nvSpPr>
        <p:spPr>
          <a:xfrm>
            <a:off x="2144510" y="3822728"/>
            <a:ext cx="3093100" cy="776751"/>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1F32"/>
                </a:solidFill>
                <a:effectLst/>
                <a:uLnTx/>
                <a:uFillTx/>
                <a:latin typeface="Montserrat"/>
                <a:ea typeface="+mn-ea"/>
                <a:cs typeface="+mn-cs"/>
              </a:rPr>
              <a:t>Having a exemplary municipality</a:t>
            </a:r>
          </a:p>
        </p:txBody>
      </p:sp>
    </p:spTree>
    <p:extLst>
      <p:ext uri="{BB962C8B-B14F-4D97-AF65-F5344CB8AC3E}">
        <p14:creationId xmlns:p14="http://schemas.microsoft.com/office/powerpoint/2010/main" val="3474830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45</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5" name="Espace réservé du texte 4">
            <a:extLst>
              <a:ext uri="{FF2B5EF4-FFF2-40B4-BE49-F238E27FC236}">
                <a16:creationId xmlns:a16="http://schemas.microsoft.com/office/drawing/2014/main" id="{632E10DB-20FC-4660-9204-62557DAC5DE9}"/>
              </a:ext>
            </a:extLst>
          </p:cNvPr>
          <p:cNvSpPr>
            <a:spLocks noGrp="1"/>
          </p:cNvSpPr>
          <p:nvPr>
            <p:ph type="body" idx="15"/>
          </p:nvPr>
        </p:nvSpPr>
        <p:spPr/>
        <p:txBody>
          <a:bodyPr/>
          <a:lstStyle/>
          <a:p>
            <a:r>
              <a:rPr lang="fr-FR">
                <a:solidFill>
                  <a:schemeClr val="tx1"/>
                </a:solidFill>
              </a:rPr>
              <a:t>The example of the greening of municipal facilities</a:t>
            </a:r>
          </a:p>
        </p:txBody>
      </p:sp>
      <p:sp>
        <p:nvSpPr>
          <p:cNvPr id="16" name="Titre 14">
            <a:extLst>
              <a:ext uri="{FF2B5EF4-FFF2-40B4-BE49-F238E27FC236}">
                <a16:creationId xmlns:a16="http://schemas.microsoft.com/office/drawing/2014/main" id="{56A5286D-91C3-4263-8CA1-E593E826A817}"/>
              </a:ext>
            </a:extLst>
          </p:cNvPr>
          <p:cNvSpPr>
            <a:spLocks noGrp="1"/>
          </p:cNvSpPr>
          <p:nvPr>
            <p:ph type="title"/>
          </p:nvPr>
        </p:nvSpPr>
        <p:spPr/>
        <p:txBody>
          <a:bodyPr/>
          <a:lstStyle/>
          <a:p>
            <a:r>
              <a:rPr lang="fr-FR">
                <a:solidFill>
                  <a:schemeClr val="tx1"/>
                </a:solidFill>
              </a:rPr>
              <a:t>03 –  </a:t>
            </a:r>
            <a:r>
              <a:rPr lang="fr-FR" sz="2400">
                <a:solidFill>
                  <a:schemeClr val="tx1"/>
                </a:solidFill>
              </a:rPr>
              <a:t>Support for </a:t>
            </a:r>
            <a:r>
              <a:rPr lang="fr-FR" sz="2400" err="1">
                <a:solidFill>
                  <a:schemeClr val="tx1"/>
                </a:solidFill>
              </a:rPr>
              <a:t>project</a:t>
            </a:r>
            <a:r>
              <a:rPr lang="fr-FR" sz="2400">
                <a:solidFill>
                  <a:schemeClr val="tx1"/>
                </a:solidFill>
              </a:rPr>
              <a:t> leaders</a:t>
            </a:r>
            <a:br>
              <a:rPr lang="fr-FR" sz="2400">
                <a:solidFill>
                  <a:schemeClr val="tx1"/>
                </a:solidFill>
              </a:rPr>
            </a:br>
            <a:endParaRPr lang="fr-FR">
              <a:solidFill>
                <a:schemeClr val="tx1"/>
              </a:solidFill>
            </a:endParaRPr>
          </a:p>
        </p:txBody>
      </p:sp>
      <p:pic>
        <p:nvPicPr>
          <p:cNvPr id="17" name="Image 16">
            <a:extLst>
              <a:ext uri="{FF2B5EF4-FFF2-40B4-BE49-F238E27FC236}">
                <a16:creationId xmlns:a16="http://schemas.microsoft.com/office/drawing/2014/main" id="{F50275D3-05CF-44F2-903C-BB0BECCC80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07694" y="1646018"/>
            <a:ext cx="2907228" cy="2143658"/>
          </a:xfrm>
          <a:prstGeom prst="rect">
            <a:avLst/>
          </a:prstGeom>
        </p:spPr>
      </p:pic>
      <p:pic>
        <p:nvPicPr>
          <p:cNvPr id="18" name="Image 17">
            <a:extLst>
              <a:ext uri="{FF2B5EF4-FFF2-40B4-BE49-F238E27FC236}">
                <a16:creationId xmlns:a16="http://schemas.microsoft.com/office/drawing/2014/main" id="{5A54BB11-8344-478C-938A-7CB8543FE9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0838" y="1665869"/>
            <a:ext cx="2907228" cy="2180643"/>
          </a:xfrm>
          <a:prstGeom prst="rect">
            <a:avLst/>
          </a:prstGeom>
        </p:spPr>
      </p:pic>
      <p:sp>
        <p:nvSpPr>
          <p:cNvPr id="20" name="ZoneTexte 19">
            <a:extLst>
              <a:ext uri="{FF2B5EF4-FFF2-40B4-BE49-F238E27FC236}">
                <a16:creationId xmlns:a16="http://schemas.microsoft.com/office/drawing/2014/main" id="{59793277-296D-4029-BFD3-FB2C3D12132D}"/>
              </a:ext>
            </a:extLst>
          </p:cNvPr>
          <p:cNvSpPr txBox="1"/>
          <p:nvPr/>
        </p:nvSpPr>
        <p:spPr>
          <a:xfrm>
            <a:off x="6190838" y="3569513"/>
            <a:ext cx="920246" cy="276999"/>
          </a:xfrm>
          <a:prstGeom prst="rect">
            <a:avLst/>
          </a:prstGeom>
          <a:solidFill>
            <a:schemeClr val="bg1">
              <a:lumMod val="85000"/>
              <a:alpha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err="1">
                <a:ln>
                  <a:noFill/>
                </a:ln>
                <a:solidFill>
                  <a:srgbClr val="071F32"/>
                </a:solidFill>
                <a:effectLst/>
                <a:uLnTx/>
                <a:uFillTx/>
                <a:latin typeface="Montserrat"/>
                <a:ea typeface="+mn-ea"/>
                <a:cs typeface="+mn-cs"/>
              </a:rPr>
              <a:t>Before</a:t>
            </a:r>
            <a:endParaRPr kumimoji="0" lang="fr-FR" sz="1200" b="1" i="0" u="none" strike="noStrike" kern="1200" cap="none" spc="0" normalizeH="0" baseline="0" noProof="0">
              <a:ln>
                <a:noFill/>
              </a:ln>
              <a:solidFill>
                <a:srgbClr val="071F32"/>
              </a:solidFill>
              <a:effectLst/>
              <a:uLnTx/>
              <a:uFillTx/>
              <a:latin typeface="Montserrat"/>
              <a:ea typeface="+mn-ea"/>
              <a:cs typeface="+mn-cs"/>
            </a:endParaRPr>
          </a:p>
        </p:txBody>
      </p:sp>
      <p:pic>
        <p:nvPicPr>
          <p:cNvPr id="22" name="Image 21">
            <a:extLst>
              <a:ext uri="{FF2B5EF4-FFF2-40B4-BE49-F238E27FC236}">
                <a16:creationId xmlns:a16="http://schemas.microsoft.com/office/drawing/2014/main" id="{95338DC0-5B94-4EC3-839A-DDB9F60587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20307" y="4026203"/>
            <a:ext cx="2294615" cy="1658621"/>
          </a:xfrm>
          <a:prstGeom prst="rect">
            <a:avLst/>
          </a:prstGeom>
        </p:spPr>
      </p:pic>
      <p:pic>
        <p:nvPicPr>
          <p:cNvPr id="23" name="Image 22">
            <a:extLst>
              <a:ext uri="{FF2B5EF4-FFF2-40B4-BE49-F238E27FC236}">
                <a16:creationId xmlns:a16="http://schemas.microsoft.com/office/drawing/2014/main" id="{BA96D30C-A570-48B6-A096-631DF787BF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90838" y="4067627"/>
            <a:ext cx="1195632" cy="1609491"/>
          </a:xfrm>
          <a:prstGeom prst="rect">
            <a:avLst/>
          </a:prstGeom>
        </p:spPr>
      </p:pic>
      <p:sp>
        <p:nvSpPr>
          <p:cNvPr id="24" name="ZoneTexte 23">
            <a:extLst>
              <a:ext uri="{FF2B5EF4-FFF2-40B4-BE49-F238E27FC236}">
                <a16:creationId xmlns:a16="http://schemas.microsoft.com/office/drawing/2014/main" id="{05594F6C-47CC-43A3-909B-2A3F687D3AC4}"/>
              </a:ext>
            </a:extLst>
          </p:cNvPr>
          <p:cNvSpPr txBox="1"/>
          <p:nvPr/>
        </p:nvSpPr>
        <p:spPr>
          <a:xfrm>
            <a:off x="9207694" y="3533460"/>
            <a:ext cx="1510935" cy="276999"/>
          </a:xfrm>
          <a:prstGeom prst="rect">
            <a:avLst/>
          </a:prstGeom>
          <a:solidFill>
            <a:schemeClr val="bg1">
              <a:lumMod val="85000"/>
              <a:alpha val="40000"/>
            </a:schemeClr>
          </a:solidFill>
        </p:spPr>
        <p:txBody>
          <a:bodyPr wrap="square" rtlCol="0">
            <a:spAutoFit/>
          </a:bodyPr>
          <a:lstStyle>
            <a:defPPr>
              <a:defRPr lang="fr-FR"/>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err="1">
                <a:ln>
                  <a:noFill/>
                </a:ln>
                <a:solidFill>
                  <a:srgbClr val="071F32"/>
                </a:solidFill>
                <a:effectLst/>
                <a:uLnTx/>
                <a:uFillTx/>
                <a:latin typeface="Montserrat"/>
                <a:ea typeface="+mn-ea"/>
                <a:cs typeface="+mn-cs"/>
              </a:rPr>
              <a:t>After</a:t>
            </a:r>
            <a:r>
              <a:rPr kumimoji="0" lang="fr-FR" sz="1200" b="1" i="0" u="none" strike="noStrike" kern="1200" cap="none" spc="0" normalizeH="0" baseline="0" noProof="0">
                <a:ln>
                  <a:noFill/>
                </a:ln>
                <a:solidFill>
                  <a:srgbClr val="071F32"/>
                </a:solidFill>
                <a:effectLst/>
                <a:uLnTx/>
                <a:uFillTx/>
                <a:latin typeface="Montserrat"/>
                <a:ea typeface="+mn-ea"/>
                <a:cs typeface="+mn-cs"/>
              </a:rPr>
              <a:t> (</a:t>
            </a:r>
            <a:r>
              <a:rPr kumimoji="0" lang="fr-FR" sz="1200" b="1" i="0" u="none" strike="noStrike" kern="1200" cap="none" spc="0" normalizeH="0" baseline="0" noProof="0" err="1">
                <a:ln>
                  <a:noFill/>
                </a:ln>
                <a:solidFill>
                  <a:srgbClr val="071F32"/>
                </a:solidFill>
                <a:effectLst/>
                <a:uLnTx/>
                <a:uFillTx/>
                <a:latin typeface="Montserrat"/>
                <a:ea typeface="+mn-ea"/>
                <a:cs typeface="+mn-cs"/>
              </a:rPr>
              <a:t>june</a:t>
            </a:r>
            <a:r>
              <a:rPr kumimoji="0" lang="fr-FR" sz="1200" b="1" i="0" u="none" strike="noStrike" kern="1200" cap="none" spc="0" normalizeH="0" baseline="0" noProof="0">
                <a:ln>
                  <a:noFill/>
                </a:ln>
                <a:solidFill>
                  <a:srgbClr val="071F32"/>
                </a:solidFill>
                <a:effectLst/>
                <a:uLnTx/>
                <a:uFillTx/>
                <a:latin typeface="Montserrat"/>
                <a:ea typeface="+mn-ea"/>
                <a:cs typeface="+mn-cs"/>
              </a:rPr>
              <a:t> 2023)</a:t>
            </a:r>
          </a:p>
        </p:txBody>
      </p:sp>
      <p:pic>
        <p:nvPicPr>
          <p:cNvPr id="25" name="Image 24">
            <a:extLst>
              <a:ext uri="{FF2B5EF4-FFF2-40B4-BE49-F238E27FC236}">
                <a16:creationId xmlns:a16="http://schemas.microsoft.com/office/drawing/2014/main" id="{945F2D56-4529-422F-997D-0F41848670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04372" y="4010792"/>
            <a:ext cx="2315935" cy="1674032"/>
          </a:xfrm>
          <a:prstGeom prst="rect">
            <a:avLst/>
          </a:prstGeom>
        </p:spPr>
      </p:pic>
      <p:sp>
        <p:nvSpPr>
          <p:cNvPr id="2" name="Rectangle 1">
            <a:extLst>
              <a:ext uri="{FF2B5EF4-FFF2-40B4-BE49-F238E27FC236}">
                <a16:creationId xmlns:a16="http://schemas.microsoft.com/office/drawing/2014/main" id="{263B9815-E1BC-4065-9524-F3124036C34F}"/>
              </a:ext>
            </a:extLst>
          </p:cNvPr>
          <p:cNvSpPr/>
          <p:nvPr/>
        </p:nvSpPr>
        <p:spPr>
          <a:xfrm>
            <a:off x="7807829" y="5849104"/>
            <a:ext cx="341311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71F32"/>
                </a:solidFill>
                <a:effectLst/>
                <a:uLnTx/>
                <a:uFillTx/>
                <a:latin typeface="Montserrat"/>
                <a:ea typeface="+mn-ea"/>
                <a:cs typeface="+mn-cs"/>
              </a:rPr>
              <a:t>The 103 Amandiers </a:t>
            </a:r>
            <a:r>
              <a:rPr kumimoji="0" lang="fr-FR" sz="1200" b="0" i="0" u="none" strike="noStrike" kern="1200" cap="none" spc="0" normalizeH="0" baseline="0" noProof="0" err="1">
                <a:ln>
                  <a:noFill/>
                </a:ln>
                <a:solidFill>
                  <a:srgbClr val="071F32"/>
                </a:solidFill>
                <a:effectLst/>
                <a:uLnTx/>
                <a:uFillTx/>
                <a:latin typeface="Montserrat"/>
                <a:ea typeface="+mn-ea"/>
                <a:cs typeface="+mn-cs"/>
              </a:rPr>
              <a:t>school</a:t>
            </a:r>
            <a:r>
              <a:rPr kumimoji="0" lang="fr-FR" sz="1200" b="0" i="0" u="none" strike="noStrike" kern="1200" cap="none" spc="0" normalizeH="0" baseline="0" noProof="0">
                <a:ln>
                  <a:noFill/>
                </a:ln>
                <a:solidFill>
                  <a:srgbClr val="071F32"/>
                </a:solidFill>
                <a:effectLst/>
                <a:uLnTx/>
                <a:uFillTx/>
                <a:latin typeface="Montserrat"/>
                <a:ea typeface="+mn-ea"/>
                <a:cs typeface="+mn-cs"/>
              </a:rPr>
              <a:t> (650 m² / 2022) </a:t>
            </a:r>
          </a:p>
        </p:txBody>
      </p:sp>
      <p:sp>
        <p:nvSpPr>
          <p:cNvPr id="29" name="Rectangle 28">
            <a:extLst>
              <a:ext uri="{FF2B5EF4-FFF2-40B4-BE49-F238E27FC236}">
                <a16:creationId xmlns:a16="http://schemas.microsoft.com/office/drawing/2014/main" id="{AF08B5BC-02FC-4158-9FBF-05FBCC3DB309}"/>
              </a:ext>
            </a:extLst>
          </p:cNvPr>
          <p:cNvSpPr/>
          <p:nvPr/>
        </p:nvSpPr>
        <p:spPr>
          <a:xfrm>
            <a:off x="2520950" y="4253328"/>
            <a:ext cx="648978" cy="307777"/>
          </a:xfrm>
          <a:prstGeom prst="rect">
            <a:avLst/>
          </a:prstGeom>
          <a:solidFill>
            <a:schemeClr val="accent4">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71F32"/>
              </a:solidFill>
              <a:effectLst/>
              <a:uLnTx/>
              <a:uFillTx/>
              <a:latin typeface="Montserrat"/>
              <a:ea typeface="+mn-ea"/>
              <a:cs typeface="+mn-cs"/>
            </a:endParaRPr>
          </a:p>
        </p:txBody>
      </p:sp>
      <p:sp>
        <p:nvSpPr>
          <p:cNvPr id="30" name="Rectangle 29">
            <a:extLst>
              <a:ext uri="{FF2B5EF4-FFF2-40B4-BE49-F238E27FC236}">
                <a16:creationId xmlns:a16="http://schemas.microsoft.com/office/drawing/2014/main" id="{94934E04-B678-420E-8CBB-2458E859FC5A}"/>
              </a:ext>
            </a:extLst>
          </p:cNvPr>
          <p:cNvSpPr/>
          <p:nvPr/>
        </p:nvSpPr>
        <p:spPr>
          <a:xfrm>
            <a:off x="1847850" y="3121223"/>
            <a:ext cx="673100" cy="307777"/>
          </a:xfrm>
          <a:prstGeom prst="rect">
            <a:avLst/>
          </a:prstGeom>
          <a:solidFill>
            <a:schemeClr val="accent4">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71F32"/>
              </a:solidFill>
              <a:effectLst/>
              <a:uLnTx/>
              <a:uFillTx/>
              <a:latin typeface="Montserrat"/>
              <a:ea typeface="+mn-ea"/>
              <a:cs typeface="+mn-cs"/>
            </a:endParaRPr>
          </a:p>
        </p:txBody>
      </p:sp>
      <p:sp>
        <p:nvSpPr>
          <p:cNvPr id="28" name="ZoneTexte 27">
            <a:extLst>
              <a:ext uri="{FF2B5EF4-FFF2-40B4-BE49-F238E27FC236}">
                <a16:creationId xmlns:a16="http://schemas.microsoft.com/office/drawing/2014/main" id="{584F07E4-A6A3-48F5-8F14-06B0D8AB899F}"/>
              </a:ext>
            </a:extLst>
          </p:cNvPr>
          <p:cNvSpPr txBox="1"/>
          <p:nvPr/>
        </p:nvSpPr>
        <p:spPr>
          <a:xfrm>
            <a:off x="1036620" y="2292244"/>
            <a:ext cx="5410840" cy="22642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71F32"/>
                </a:solidFill>
                <a:effectLst/>
                <a:uLnTx/>
                <a:uFillTx/>
                <a:latin typeface="Montserrat" panose="00000500000000000000" pitchFamily="50" charset="0"/>
                <a:ea typeface="+mn-ea"/>
                <a:cs typeface="+mn-cs"/>
              </a:rPr>
              <a:t>Greening municipal assets :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71F32"/>
              </a:solidFill>
              <a:effectLst/>
              <a:uLnTx/>
              <a:uFillTx/>
              <a:latin typeface="Montserrat" panose="00000500000000000000" pitchFamily="50"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71F32"/>
                </a:solidFill>
                <a:effectLst/>
                <a:uLnTx/>
                <a:uFillTx/>
                <a:latin typeface="Montserrat" panose="00000500000000000000" pitchFamily="50" charset="0"/>
                <a:ea typeface="+mn-ea"/>
                <a:cs typeface="+mn-cs"/>
              </a:rPr>
              <a:t>A target of  : +200 green municipal facilities between 2020 and 2026</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71F32"/>
              </a:solidFill>
              <a:effectLst/>
              <a:uLnTx/>
              <a:uFillTx/>
              <a:latin typeface="Montserrat" panose="00000500000000000000" pitchFamily="50"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71F32"/>
                </a:solidFill>
                <a:effectLst/>
                <a:uLnTx/>
                <a:uFillTx/>
                <a:latin typeface="Montserrat" panose="00000500000000000000" pitchFamily="50" charset="0"/>
                <a:ea typeface="+mn-ea"/>
                <a:cs typeface="+mn-cs"/>
              </a:rPr>
              <a:t>Assessment 2024: + 159 green facilities</a:t>
            </a:r>
            <a:endParaRPr kumimoji="0" lang="fr-FR" sz="1600" b="0" i="0" u="none" strike="noStrike" kern="1200" cap="none" spc="0" normalizeH="0" baseline="0" noProof="0">
              <a:ln>
                <a:noFill/>
              </a:ln>
              <a:solidFill>
                <a:srgbClr val="071F32"/>
              </a:solidFill>
              <a:effectLst/>
              <a:uLnTx/>
              <a:uFillTx/>
              <a:latin typeface="Montserrat" panose="00000500000000000000" pitchFamily="50" charset="0"/>
              <a:ea typeface="+mn-ea"/>
              <a:cs typeface="+mn-cs"/>
            </a:endParaRPr>
          </a:p>
        </p:txBody>
      </p:sp>
      <p:pic>
        <p:nvPicPr>
          <p:cNvPr id="36" name="Picture 2" descr="A logo with text overlay&#10;&#10;Description automatically generated">
            <a:extLst>
              <a:ext uri="{FF2B5EF4-FFF2-40B4-BE49-F238E27FC236}">
                <a16:creationId xmlns:a16="http://schemas.microsoft.com/office/drawing/2014/main" id="{83DE939F-9884-450F-B56A-B9C7CB2B774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59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C673782-1EB9-44F6-BF32-DC2063784C96}"/>
              </a:ext>
            </a:extLst>
          </p:cNvPr>
          <p:cNvSpPr>
            <a:spLocks noGrp="1"/>
          </p:cNvSpPr>
          <p:nvPr>
            <p:ph type="ftr" sz="quarter" idx="11"/>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pt-BR" sz="1000" b="0" i="0" u="none" strike="noStrike" kern="1200" cap="none" spc="0" normalizeH="0" baseline="0" noProof="0">
                <a:ln>
                  <a:noFill/>
                </a:ln>
                <a:solidFill>
                  <a:srgbClr val="071F32"/>
                </a:solidFill>
                <a:effectLst/>
                <a:uLnTx/>
                <a:uFillTx/>
                <a:latin typeface="Montserrat"/>
                <a:ea typeface="+mn-ea"/>
                <a:cs typeface="+mn-cs"/>
                <a:hlinkClick r:id="rId3"/>
              </a:rPr>
              <a:t>ToituresVeget_A4_Final_CS6.indd</a:t>
            </a:r>
            <a:endParaRPr kumimoji="0" lang="fr-FR" sz="1000" b="0" i="0" u="none" strike="noStrike" kern="1200" cap="none" spc="0" normalizeH="0" baseline="0" noProof="0">
              <a:ln>
                <a:noFill/>
              </a:ln>
              <a:solidFill>
                <a:srgbClr val="071F32"/>
              </a:solidFill>
              <a:effectLst/>
              <a:uLnTx/>
              <a:uFillTx/>
              <a:latin typeface="Montserrat"/>
              <a:ea typeface="+mn-ea"/>
              <a:cs typeface="+mn-cs"/>
            </a:endParaRPr>
          </a:p>
        </p:txBody>
      </p:sp>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46</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7" name="Titre 14">
            <a:extLst>
              <a:ext uri="{FF2B5EF4-FFF2-40B4-BE49-F238E27FC236}">
                <a16:creationId xmlns:a16="http://schemas.microsoft.com/office/drawing/2014/main" id="{2451C5A3-509B-4EB3-9E5F-5556A1422D11}"/>
              </a:ext>
            </a:extLst>
          </p:cNvPr>
          <p:cNvSpPr>
            <a:spLocks noGrp="1"/>
          </p:cNvSpPr>
          <p:nvPr>
            <p:ph type="title"/>
          </p:nvPr>
        </p:nvSpPr>
        <p:spPr/>
        <p:txBody>
          <a:bodyPr/>
          <a:lstStyle/>
          <a:p>
            <a:r>
              <a:rPr lang="fr-FR"/>
              <a:t>03 –  </a:t>
            </a:r>
            <a:r>
              <a:rPr lang="fr-FR" sz="2400"/>
              <a:t>Support for </a:t>
            </a:r>
            <a:r>
              <a:rPr lang="fr-FR" sz="2400" err="1"/>
              <a:t>project</a:t>
            </a:r>
            <a:r>
              <a:rPr lang="fr-FR" sz="2400"/>
              <a:t> leaders</a:t>
            </a:r>
            <a:br>
              <a:rPr lang="fr-FR" sz="2400"/>
            </a:br>
            <a:endParaRPr lang="fr-FR"/>
          </a:p>
        </p:txBody>
      </p:sp>
      <p:sp>
        <p:nvSpPr>
          <p:cNvPr id="14" name="Espace réservé du texte 1">
            <a:extLst>
              <a:ext uri="{FF2B5EF4-FFF2-40B4-BE49-F238E27FC236}">
                <a16:creationId xmlns:a16="http://schemas.microsoft.com/office/drawing/2014/main" id="{B4EF1A36-C6F7-4A5F-B6DD-F8F48FF2A145}"/>
              </a:ext>
            </a:extLst>
          </p:cNvPr>
          <p:cNvSpPr txBox="1">
            <a:spLocks/>
          </p:cNvSpPr>
          <p:nvPr/>
        </p:nvSpPr>
        <p:spPr>
          <a:xfrm>
            <a:off x="590324" y="948136"/>
            <a:ext cx="10800000" cy="373459"/>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130000"/>
              </a:lnSpc>
              <a:spcBef>
                <a:spcPts val="2400"/>
              </a:spcBef>
              <a:buClr>
                <a:schemeClr val="tx1"/>
              </a:buClr>
              <a:buFont typeface="+mj-lt"/>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300"/>
              </a:spcBef>
              <a:buSzPct val="120000"/>
              <a:buFont typeface="Times" panose="02020603050405020304" pitchFamily="18"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3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3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600" b="1" i="0" u="none" strike="noStrike" kern="1200" cap="none" spc="0" normalizeH="0" baseline="0" noProof="0" err="1">
                <a:ln>
                  <a:noFill/>
                </a:ln>
                <a:solidFill>
                  <a:srgbClr val="071F32"/>
                </a:solidFill>
                <a:effectLst/>
                <a:uLnTx/>
                <a:uFillTx/>
                <a:latin typeface="Montserrat"/>
                <a:ea typeface="+mn-ea"/>
                <a:cs typeface="+mn-cs"/>
              </a:rPr>
              <a:t>Raising</a:t>
            </a:r>
            <a:r>
              <a:rPr kumimoji="0" lang="fr-FR" sz="1600" b="1" i="0" u="none" strike="noStrike" kern="1200" cap="none" spc="0" normalizeH="0" baseline="0" noProof="0">
                <a:ln>
                  <a:noFill/>
                </a:ln>
                <a:solidFill>
                  <a:srgbClr val="071F32"/>
                </a:solidFill>
                <a:effectLst/>
                <a:uLnTx/>
                <a:uFillTx/>
                <a:latin typeface="Montserrat"/>
                <a:ea typeface="+mn-ea"/>
                <a:cs typeface="+mn-cs"/>
              </a:rPr>
              <a:t> </a:t>
            </a:r>
            <a:r>
              <a:rPr kumimoji="0" lang="fr-FR" sz="1600" b="1" i="0" u="none" strike="noStrike" kern="1200" cap="none" spc="0" normalizeH="0" baseline="0" noProof="0" err="1">
                <a:ln>
                  <a:noFill/>
                </a:ln>
                <a:solidFill>
                  <a:srgbClr val="071F32"/>
                </a:solidFill>
                <a:effectLst/>
                <a:uLnTx/>
                <a:uFillTx/>
                <a:latin typeface="Montserrat"/>
                <a:ea typeface="+mn-ea"/>
                <a:cs typeface="+mn-cs"/>
              </a:rPr>
              <a:t>awareness</a:t>
            </a:r>
            <a:r>
              <a:rPr kumimoji="0" lang="fr-FR" sz="1600" b="1" i="0" u="none" strike="noStrike" kern="1200" cap="none" spc="0" normalizeH="0" baseline="0" noProof="0">
                <a:ln>
                  <a:noFill/>
                </a:ln>
                <a:solidFill>
                  <a:srgbClr val="071F32"/>
                </a:solidFill>
                <a:effectLst/>
                <a:uLnTx/>
                <a:uFillTx/>
                <a:latin typeface="Montserrat"/>
                <a:ea typeface="+mn-ea"/>
                <a:cs typeface="+mn-cs"/>
              </a:rPr>
              <a:t> : sharing documentation and ressources</a:t>
            </a:r>
          </a:p>
        </p:txBody>
      </p:sp>
      <p:pic>
        <p:nvPicPr>
          <p:cNvPr id="9" name="Image 8">
            <a:extLst>
              <a:ext uri="{FF2B5EF4-FFF2-40B4-BE49-F238E27FC236}">
                <a16:creationId xmlns:a16="http://schemas.microsoft.com/office/drawing/2014/main" id="{BF65AE4F-A32E-4689-8EF2-5E5578B4E4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104" y="2300641"/>
            <a:ext cx="6292539" cy="3011906"/>
          </a:xfrm>
          <a:prstGeom prst="rect">
            <a:avLst/>
          </a:prstGeom>
        </p:spPr>
      </p:pic>
      <p:pic>
        <p:nvPicPr>
          <p:cNvPr id="12" name="Image 11">
            <a:extLst>
              <a:ext uri="{FF2B5EF4-FFF2-40B4-BE49-F238E27FC236}">
                <a16:creationId xmlns:a16="http://schemas.microsoft.com/office/drawing/2014/main" id="{8BD90831-7650-4C88-BCB1-2B20CE8DD4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8175" y="1950329"/>
            <a:ext cx="3406050" cy="3712531"/>
          </a:xfrm>
          <a:prstGeom prst="rect">
            <a:avLst/>
          </a:prstGeom>
          <a:ln>
            <a:solidFill>
              <a:schemeClr val="bg1">
                <a:lumMod val="95000"/>
              </a:schemeClr>
            </a:solidFill>
          </a:ln>
        </p:spPr>
      </p:pic>
      <p:sp>
        <p:nvSpPr>
          <p:cNvPr id="5" name="Rectangle 4">
            <a:extLst>
              <a:ext uri="{FF2B5EF4-FFF2-40B4-BE49-F238E27FC236}">
                <a16:creationId xmlns:a16="http://schemas.microsoft.com/office/drawing/2014/main" id="{415330B5-5837-475F-97BC-4FFF9C65BB3B}"/>
              </a:ext>
            </a:extLst>
          </p:cNvPr>
          <p:cNvSpPr/>
          <p:nvPr/>
        </p:nvSpPr>
        <p:spPr>
          <a:xfrm>
            <a:off x="599104" y="5478194"/>
            <a:ext cx="212590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err="1">
                <a:ln>
                  <a:noFill/>
                </a:ln>
                <a:solidFill>
                  <a:srgbClr val="071F32"/>
                </a:solidFill>
                <a:effectLst/>
                <a:uLnTx/>
                <a:uFillTx/>
                <a:latin typeface="Montserrat"/>
                <a:ea typeface="+mn-ea"/>
                <a:cs typeface="+mn-cs"/>
              </a:rPr>
              <a:t>Extract</a:t>
            </a:r>
            <a:r>
              <a:rPr kumimoji="0" lang="fr-FR" sz="1200" b="0" i="0" u="none" strike="noStrike" kern="1200" cap="none" spc="0" normalizeH="0" baseline="0" noProof="0">
                <a:ln>
                  <a:noFill/>
                </a:ln>
                <a:solidFill>
                  <a:srgbClr val="071F32"/>
                </a:solidFill>
                <a:effectLst/>
                <a:uLnTx/>
                <a:uFillTx/>
                <a:latin typeface="Montserrat"/>
                <a:ea typeface="+mn-ea"/>
                <a:cs typeface="+mn-cs"/>
              </a:rPr>
              <a:t> </a:t>
            </a:r>
            <a:r>
              <a:rPr kumimoji="0" lang="fr-FR" sz="1200" b="0" i="0" u="none" strike="noStrike" kern="1200" cap="none" spc="0" normalizeH="0" baseline="0" noProof="0">
                <a:ln>
                  <a:noFill/>
                </a:ln>
                <a:solidFill>
                  <a:srgbClr val="071F32"/>
                </a:solidFill>
                <a:effectLst/>
                <a:uLnTx/>
                <a:uFillTx/>
                <a:latin typeface="Montserrat"/>
                <a:ea typeface="+mn-ea"/>
                <a:cs typeface="+mn-cs"/>
                <a:hlinkClick r:id="rId6"/>
              </a:rPr>
              <a:t>of paris.fr </a:t>
            </a:r>
            <a:r>
              <a:rPr kumimoji="0" lang="fr-FR" sz="1200" b="0" i="0" u="none" strike="noStrike" kern="1200" cap="none" spc="0" normalizeH="0" baseline="0" noProof="0" err="1">
                <a:ln>
                  <a:noFill/>
                </a:ln>
                <a:solidFill>
                  <a:srgbClr val="071F32"/>
                </a:solidFill>
                <a:effectLst/>
                <a:uLnTx/>
                <a:uFillTx/>
                <a:latin typeface="Montserrat"/>
                <a:ea typeface="+mn-ea"/>
                <a:cs typeface="+mn-cs"/>
                <a:hlinkClick r:id="rId6"/>
              </a:rPr>
              <a:t>website</a:t>
            </a:r>
            <a:endParaRPr kumimoji="0" lang="fr-FR" sz="1200" b="0" i="0" u="none" strike="noStrike" kern="1200" cap="none" spc="0" normalizeH="0" baseline="0" noProof="0">
              <a:ln>
                <a:noFill/>
              </a:ln>
              <a:solidFill>
                <a:srgbClr val="071F32"/>
              </a:solidFill>
              <a:effectLst/>
              <a:uLnTx/>
              <a:uFillTx/>
              <a:latin typeface="Montserrat"/>
              <a:ea typeface="+mn-ea"/>
              <a:cs typeface="+mn-cs"/>
            </a:endParaRPr>
          </a:p>
        </p:txBody>
      </p:sp>
      <p:sp>
        <p:nvSpPr>
          <p:cNvPr id="6" name="Rectangle 5">
            <a:extLst>
              <a:ext uri="{FF2B5EF4-FFF2-40B4-BE49-F238E27FC236}">
                <a16:creationId xmlns:a16="http://schemas.microsoft.com/office/drawing/2014/main" id="{C7BDAE58-C63B-4393-A0A4-E1E745B199F8}"/>
              </a:ext>
            </a:extLst>
          </p:cNvPr>
          <p:cNvSpPr/>
          <p:nvPr/>
        </p:nvSpPr>
        <p:spPr>
          <a:xfrm>
            <a:off x="4377083" y="3558564"/>
            <a:ext cx="2191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71F32"/>
                </a:solidFill>
                <a:effectLst/>
                <a:uLnTx/>
                <a:uFillTx/>
                <a:latin typeface="Montserrat"/>
                <a:ea typeface="+mn-ea"/>
                <a:cs typeface="+mn-cs"/>
              </a:rPr>
              <a:t>* </a:t>
            </a:r>
            <a:r>
              <a:rPr kumimoji="0" lang="fr-FR" sz="1200" b="0" i="0" u="none" strike="noStrike" kern="1200" cap="none" spc="0" normalizeH="0" baseline="0" noProof="0" err="1">
                <a:ln>
                  <a:noFill/>
                </a:ln>
                <a:solidFill>
                  <a:srgbClr val="071F32"/>
                </a:solidFill>
                <a:effectLst/>
                <a:uLnTx/>
                <a:uFillTx/>
                <a:latin typeface="Montserrat"/>
                <a:ea typeface="+mn-ea"/>
                <a:cs typeface="+mn-cs"/>
              </a:rPr>
              <a:t>Greening</a:t>
            </a:r>
            <a:r>
              <a:rPr kumimoji="0" lang="fr-FR" sz="1200" b="0" i="0" u="none" strike="noStrike" kern="1200" cap="none" spc="0" normalizeH="0" baseline="0" noProof="0">
                <a:ln>
                  <a:noFill/>
                </a:ln>
                <a:solidFill>
                  <a:srgbClr val="071F32"/>
                </a:solidFill>
                <a:effectLst/>
                <a:uLnTx/>
                <a:uFillTx/>
                <a:latin typeface="Montserrat"/>
                <a:ea typeface="+mn-ea"/>
                <a:cs typeface="+mn-cs"/>
              </a:rPr>
              <a:t> roofs and </a:t>
            </a:r>
            <a:r>
              <a:rPr kumimoji="0" lang="fr-FR" sz="1200" b="0" i="0" u="none" strike="noStrike" kern="1200" cap="none" spc="0" normalizeH="0" baseline="0" noProof="0" err="1">
                <a:ln>
                  <a:noFill/>
                </a:ln>
                <a:solidFill>
                  <a:srgbClr val="071F32"/>
                </a:solidFill>
                <a:effectLst/>
                <a:uLnTx/>
                <a:uFillTx/>
                <a:latin typeface="Montserrat"/>
                <a:ea typeface="+mn-ea"/>
                <a:cs typeface="+mn-cs"/>
              </a:rPr>
              <a:t>walls</a:t>
            </a:r>
            <a:endParaRPr kumimoji="0" lang="fr-FR" sz="1800" b="0" i="0" u="none" strike="noStrike" kern="1200" cap="none" spc="0" normalizeH="0" baseline="0" noProof="0">
              <a:ln>
                <a:noFill/>
              </a:ln>
              <a:solidFill>
                <a:srgbClr val="071F32"/>
              </a:solidFill>
              <a:effectLst/>
              <a:uLnTx/>
              <a:uFillTx/>
              <a:latin typeface="Montserrat"/>
              <a:ea typeface="+mn-ea"/>
              <a:cs typeface="+mn-cs"/>
            </a:endParaRPr>
          </a:p>
        </p:txBody>
      </p:sp>
      <p:sp>
        <p:nvSpPr>
          <p:cNvPr id="7" name="Rectangle 6">
            <a:extLst>
              <a:ext uri="{FF2B5EF4-FFF2-40B4-BE49-F238E27FC236}">
                <a16:creationId xmlns:a16="http://schemas.microsoft.com/office/drawing/2014/main" id="{0F6F0AB5-9FC7-4092-BF3B-41AC5C7C610F}"/>
              </a:ext>
            </a:extLst>
          </p:cNvPr>
          <p:cNvSpPr/>
          <p:nvPr/>
        </p:nvSpPr>
        <p:spPr>
          <a:xfrm>
            <a:off x="9128629" y="1630782"/>
            <a:ext cx="217559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71F32"/>
                </a:solidFill>
                <a:effectLst/>
                <a:uLnTx/>
                <a:uFillTx/>
                <a:latin typeface="Montserrat"/>
                <a:ea typeface="+mn-ea"/>
                <a:cs typeface="+mn-cs"/>
              </a:rPr>
              <a:t>*</a:t>
            </a:r>
            <a:r>
              <a:rPr kumimoji="0" lang="fr-FR" sz="1100" b="0" i="0" u="none" strike="noStrike" kern="1200" cap="none" spc="0" normalizeH="0" baseline="0" noProof="0" err="1">
                <a:ln>
                  <a:noFill/>
                </a:ln>
                <a:solidFill>
                  <a:srgbClr val="071F32"/>
                </a:solidFill>
                <a:effectLst/>
                <a:uLnTx/>
                <a:uFillTx/>
                <a:latin typeface="Montserrat"/>
                <a:ea typeface="+mn-ea"/>
                <a:cs typeface="+mn-cs"/>
              </a:rPr>
              <a:t>What</a:t>
            </a:r>
            <a:r>
              <a:rPr kumimoji="0" lang="fr-FR" sz="1100" b="0" i="0" u="none" strike="noStrike" kern="1200" cap="none" spc="0" normalizeH="0" baseline="0" noProof="0">
                <a:ln>
                  <a:noFill/>
                </a:ln>
                <a:solidFill>
                  <a:srgbClr val="071F32"/>
                </a:solidFill>
                <a:effectLst/>
                <a:uLnTx/>
                <a:uFillTx/>
                <a:latin typeface="Montserrat"/>
                <a:ea typeface="+mn-ea"/>
                <a:cs typeface="+mn-cs"/>
              </a:rPr>
              <a:t> </a:t>
            </a:r>
            <a:r>
              <a:rPr kumimoji="0" lang="fr-FR" sz="1100" b="0" i="0" u="none" strike="noStrike" kern="1200" cap="none" spc="0" normalizeH="0" baseline="0" noProof="0" err="1">
                <a:ln>
                  <a:noFill/>
                </a:ln>
                <a:solidFill>
                  <a:srgbClr val="071F32"/>
                </a:solidFill>
                <a:effectLst/>
                <a:uLnTx/>
                <a:uFillTx/>
                <a:latin typeface="Montserrat"/>
                <a:ea typeface="+mn-ea"/>
                <a:cs typeface="+mn-cs"/>
              </a:rPr>
              <a:t>is</a:t>
            </a:r>
            <a:r>
              <a:rPr kumimoji="0" lang="fr-FR" sz="1100" b="0" i="0" u="none" strike="noStrike" kern="1200" cap="none" spc="0" normalizeH="0" baseline="0" noProof="0">
                <a:ln>
                  <a:noFill/>
                </a:ln>
                <a:solidFill>
                  <a:srgbClr val="071F32"/>
                </a:solidFill>
                <a:effectLst/>
                <a:uLnTx/>
                <a:uFillTx/>
                <a:latin typeface="Montserrat"/>
                <a:ea typeface="+mn-ea"/>
                <a:cs typeface="+mn-cs"/>
              </a:rPr>
              <a:t> building </a:t>
            </a:r>
            <a:r>
              <a:rPr kumimoji="0" lang="fr-FR" sz="1100" b="0" i="0" u="none" strike="noStrike" kern="1200" cap="none" spc="0" normalizeH="0" baseline="0" noProof="0" err="1">
                <a:ln>
                  <a:noFill/>
                </a:ln>
                <a:solidFill>
                  <a:srgbClr val="071F32"/>
                </a:solidFill>
                <a:effectLst/>
                <a:uLnTx/>
                <a:uFillTx/>
                <a:latin typeface="Montserrat"/>
                <a:ea typeface="+mn-ea"/>
                <a:cs typeface="+mn-cs"/>
              </a:rPr>
              <a:t>greening</a:t>
            </a:r>
            <a:r>
              <a:rPr kumimoji="0" lang="fr-FR" sz="1100" b="0" i="0" u="none" strike="noStrike" kern="1200" cap="none" spc="0" normalizeH="0" baseline="0" noProof="0">
                <a:ln>
                  <a:noFill/>
                </a:ln>
                <a:solidFill>
                  <a:srgbClr val="071F32"/>
                </a:solidFill>
                <a:effectLst/>
                <a:uLnTx/>
                <a:uFillTx/>
                <a:latin typeface="Montserrat"/>
                <a:ea typeface="+mn-ea"/>
                <a:cs typeface="+mn-cs"/>
              </a:rPr>
              <a:t>?</a:t>
            </a:r>
          </a:p>
        </p:txBody>
      </p:sp>
      <p:pic>
        <p:nvPicPr>
          <p:cNvPr id="16" name="Picture 2" descr="A logo with text overlay&#10;&#10;Description automatically generated">
            <a:extLst>
              <a:ext uri="{FF2B5EF4-FFF2-40B4-BE49-F238E27FC236}">
                <a16:creationId xmlns:a16="http://schemas.microsoft.com/office/drawing/2014/main" id="{8342B842-C795-47B3-A6C2-50EBC1E2045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6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47</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1" name="Titre 14">
            <a:extLst>
              <a:ext uri="{FF2B5EF4-FFF2-40B4-BE49-F238E27FC236}">
                <a16:creationId xmlns:a16="http://schemas.microsoft.com/office/drawing/2014/main" id="{160CC6C0-54FE-42FE-AF14-B3674C961CCA}"/>
              </a:ext>
            </a:extLst>
          </p:cNvPr>
          <p:cNvSpPr>
            <a:spLocks noGrp="1"/>
          </p:cNvSpPr>
          <p:nvPr>
            <p:ph type="title"/>
          </p:nvPr>
        </p:nvSpPr>
        <p:spPr/>
        <p:txBody>
          <a:bodyPr/>
          <a:lstStyle/>
          <a:p>
            <a:r>
              <a:rPr lang="fr-FR">
                <a:solidFill>
                  <a:schemeClr val="tx1"/>
                </a:solidFill>
              </a:rPr>
              <a:t>03 –  </a:t>
            </a:r>
            <a:r>
              <a:rPr lang="fr-FR" sz="2400">
                <a:solidFill>
                  <a:schemeClr val="tx1"/>
                </a:solidFill>
              </a:rPr>
              <a:t>Support for </a:t>
            </a:r>
            <a:r>
              <a:rPr lang="fr-FR" sz="2400" err="1">
                <a:solidFill>
                  <a:schemeClr val="tx1"/>
                </a:solidFill>
              </a:rPr>
              <a:t>project</a:t>
            </a:r>
            <a:r>
              <a:rPr lang="fr-FR" sz="2400">
                <a:solidFill>
                  <a:schemeClr val="tx1"/>
                </a:solidFill>
              </a:rPr>
              <a:t> leaders</a:t>
            </a:r>
            <a:br>
              <a:rPr lang="fr-FR" sz="2400">
                <a:solidFill>
                  <a:schemeClr val="tx1"/>
                </a:solidFill>
              </a:rPr>
            </a:br>
            <a:endParaRPr lang="fr-FR">
              <a:solidFill>
                <a:schemeClr val="tx1"/>
              </a:solidFill>
            </a:endParaRPr>
          </a:p>
        </p:txBody>
      </p:sp>
      <p:sp>
        <p:nvSpPr>
          <p:cNvPr id="14" name="Espace réservé du texte 1">
            <a:extLst>
              <a:ext uri="{FF2B5EF4-FFF2-40B4-BE49-F238E27FC236}">
                <a16:creationId xmlns:a16="http://schemas.microsoft.com/office/drawing/2014/main" id="{B4EF1A36-C6F7-4A5F-B6DD-F8F48FF2A145}"/>
              </a:ext>
            </a:extLst>
          </p:cNvPr>
          <p:cNvSpPr txBox="1">
            <a:spLocks/>
          </p:cNvSpPr>
          <p:nvPr/>
        </p:nvSpPr>
        <p:spPr>
          <a:xfrm>
            <a:off x="590324" y="948136"/>
            <a:ext cx="10800000" cy="373459"/>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130000"/>
              </a:lnSpc>
              <a:spcBef>
                <a:spcPts val="2400"/>
              </a:spcBef>
              <a:buClr>
                <a:schemeClr val="tx1"/>
              </a:buClr>
              <a:buFont typeface="+mj-lt"/>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300"/>
              </a:spcBef>
              <a:buSzPct val="120000"/>
              <a:buFont typeface="Times" panose="02020603050405020304" pitchFamily="18"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3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3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A tool encouraging building design to avoid impacts on biodiversity : </a:t>
            </a:r>
            <a:r>
              <a:rPr kumimoji="0" lang="en-US" sz="1600" b="1" i="0" u="none" strike="noStrike" kern="1200" cap="none" spc="0" normalizeH="0" baseline="0" noProof="0" err="1">
                <a:ln>
                  <a:noFill/>
                </a:ln>
                <a:solidFill>
                  <a:srgbClr val="071F32"/>
                </a:solidFill>
                <a:effectLst/>
                <a:uLnTx/>
                <a:uFillTx/>
                <a:latin typeface="Montserrat"/>
                <a:ea typeface="+mn-ea"/>
                <a:cs typeface="+mn-cs"/>
              </a:rPr>
              <a:t>Biodivscore</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pic>
        <p:nvPicPr>
          <p:cNvPr id="12" name="Image 11">
            <a:extLst>
              <a:ext uri="{FF2B5EF4-FFF2-40B4-BE49-F238E27FC236}">
                <a16:creationId xmlns:a16="http://schemas.microsoft.com/office/drawing/2014/main" id="{421148C8-AE3A-4987-BC62-C0A1BB234FB0}"/>
              </a:ext>
            </a:extLst>
          </p:cNvPr>
          <p:cNvPicPr>
            <a:picLocks noChangeAspect="1"/>
          </p:cNvPicPr>
          <p:nvPr/>
        </p:nvPicPr>
        <p:blipFill>
          <a:blip r:embed="rId3"/>
          <a:stretch>
            <a:fillRect/>
          </a:stretch>
        </p:blipFill>
        <p:spPr>
          <a:xfrm>
            <a:off x="2302756" y="1416136"/>
            <a:ext cx="7586487" cy="3569471"/>
          </a:xfrm>
          <a:prstGeom prst="rect">
            <a:avLst/>
          </a:prstGeom>
        </p:spPr>
      </p:pic>
      <p:sp>
        <p:nvSpPr>
          <p:cNvPr id="20" name="ZoneTexte 19">
            <a:extLst>
              <a:ext uri="{FF2B5EF4-FFF2-40B4-BE49-F238E27FC236}">
                <a16:creationId xmlns:a16="http://schemas.microsoft.com/office/drawing/2014/main" id="{57F13054-6A60-4097-B348-1D05A17E9C91}"/>
              </a:ext>
            </a:extLst>
          </p:cNvPr>
          <p:cNvSpPr txBox="1"/>
          <p:nvPr/>
        </p:nvSpPr>
        <p:spPr>
          <a:xfrm>
            <a:off x="599104" y="5262940"/>
            <a:ext cx="84401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rPr>
              <a:t>For new construction, </a:t>
            </a:r>
            <a:r>
              <a:rPr kumimoji="0" lang="en-US" sz="1200" b="1" i="0" u="none" strike="noStrike" kern="1200" cap="none" spc="0" normalizeH="0" baseline="0" noProof="0">
                <a:ln>
                  <a:noFill/>
                </a:ln>
                <a:solidFill>
                  <a:srgbClr val="071F32"/>
                </a:solidFill>
                <a:effectLst/>
                <a:uLnTx/>
                <a:uFillTx/>
                <a:latin typeface="Montserrat"/>
                <a:ea typeface="+mn-ea"/>
                <a:cs typeface="+mn-cs"/>
              </a:rPr>
              <a:t>the aim is to achieve Class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rPr>
              <a:t>For rehabilitation, it's case-by-case.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71F32"/>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rPr>
              <a:t>The tool is comprehensive and encourages the greening of buildings to achieve the highest possible score.</a:t>
            </a:r>
          </a:p>
        </p:txBody>
      </p:sp>
      <p:pic>
        <p:nvPicPr>
          <p:cNvPr id="10" name="Picture 2" descr="A logo with text overlay&#10;&#10;Description automatically generated">
            <a:extLst>
              <a:ext uri="{FF2B5EF4-FFF2-40B4-BE49-F238E27FC236}">
                <a16:creationId xmlns:a16="http://schemas.microsoft.com/office/drawing/2014/main" id="{869A237D-7DD4-43DF-BA24-0B3383AA24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250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48</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5" name="Titre 14">
            <a:extLst>
              <a:ext uri="{FF2B5EF4-FFF2-40B4-BE49-F238E27FC236}">
                <a16:creationId xmlns:a16="http://schemas.microsoft.com/office/drawing/2014/main" id="{447D724E-522F-4C32-8376-244396A51815}"/>
              </a:ext>
            </a:extLst>
          </p:cNvPr>
          <p:cNvSpPr>
            <a:spLocks noGrp="1"/>
          </p:cNvSpPr>
          <p:nvPr>
            <p:ph type="title"/>
          </p:nvPr>
        </p:nvSpPr>
        <p:spPr/>
        <p:txBody>
          <a:bodyPr/>
          <a:lstStyle/>
          <a:p>
            <a:r>
              <a:rPr lang="fr-FR">
                <a:solidFill>
                  <a:schemeClr val="tx1"/>
                </a:solidFill>
              </a:rPr>
              <a:t>03 –  </a:t>
            </a:r>
            <a:r>
              <a:rPr lang="fr-FR" sz="2400">
                <a:solidFill>
                  <a:schemeClr val="tx1"/>
                </a:solidFill>
              </a:rPr>
              <a:t>Support for </a:t>
            </a:r>
            <a:r>
              <a:rPr lang="fr-FR" sz="2400" err="1">
                <a:solidFill>
                  <a:schemeClr val="tx1"/>
                </a:solidFill>
              </a:rPr>
              <a:t>project</a:t>
            </a:r>
            <a:r>
              <a:rPr lang="fr-FR" sz="2400">
                <a:solidFill>
                  <a:schemeClr val="tx1"/>
                </a:solidFill>
              </a:rPr>
              <a:t> leaders</a:t>
            </a:r>
            <a:br>
              <a:rPr lang="fr-FR" sz="2400">
                <a:solidFill>
                  <a:schemeClr val="tx1"/>
                </a:solidFill>
              </a:rPr>
            </a:br>
            <a:endParaRPr lang="fr-FR">
              <a:solidFill>
                <a:schemeClr val="tx1"/>
              </a:solidFill>
            </a:endParaRPr>
          </a:p>
        </p:txBody>
      </p:sp>
      <p:sp>
        <p:nvSpPr>
          <p:cNvPr id="12" name="Espace réservé du texte 1">
            <a:extLst>
              <a:ext uri="{FF2B5EF4-FFF2-40B4-BE49-F238E27FC236}">
                <a16:creationId xmlns:a16="http://schemas.microsoft.com/office/drawing/2014/main" id="{36E27421-2453-4F08-BB31-98E82A3E0835}"/>
              </a:ext>
            </a:extLst>
          </p:cNvPr>
          <p:cNvSpPr txBox="1">
            <a:spLocks/>
          </p:cNvSpPr>
          <p:nvPr/>
        </p:nvSpPr>
        <p:spPr>
          <a:xfrm>
            <a:off x="590324" y="948136"/>
            <a:ext cx="10800000" cy="373459"/>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130000"/>
              </a:lnSpc>
              <a:spcBef>
                <a:spcPts val="2400"/>
              </a:spcBef>
              <a:buClr>
                <a:schemeClr val="tx1"/>
              </a:buClr>
              <a:buFont typeface="+mj-lt"/>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300"/>
              </a:spcBef>
              <a:buSzPct val="120000"/>
              <a:buFont typeface="Times" panose="02020603050405020304" pitchFamily="18"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3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3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Providing financial support to encourage social landlords to green their properties</a:t>
            </a:r>
          </a:p>
        </p:txBody>
      </p:sp>
      <p:pic>
        <p:nvPicPr>
          <p:cNvPr id="14" name="Image 13">
            <a:extLst>
              <a:ext uri="{FF2B5EF4-FFF2-40B4-BE49-F238E27FC236}">
                <a16:creationId xmlns:a16="http://schemas.microsoft.com/office/drawing/2014/main" id="{6733A5E3-4019-4C33-A978-45A075AAC0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766" y="3514899"/>
            <a:ext cx="5211147" cy="2306288"/>
          </a:xfrm>
          <a:prstGeom prst="rect">
            <a:avLst/>
          </a:prstGeom>
        </p:spPr>
      </p:pic>
      <p:sp>
        <p:nvSpPr>
          <p:cNvPr id="16" name="ZoneTexte 15">
            <a:extLst>
              <a:ext uri="{FF2B5EF4-FFF2-40B4-BE49-F238E27FC236}">
                <a16:creationId xmlns:a16="http://schemas.microsoft.com/office/drawing/2014/main" id="{00EB98AE-E178-4621-B44A-E0EA7F156870}"/>
              </a:ext>
            </a:extLst>
          </p:cNvPr>
          <p:cNvSpPr txBox="1"/>
          <p:nvPr/>
        </p:nvSpPr>
        <p:spPr>
          <a:xfrm>
            <a:off x="590324" y="5909864"/>
            <a:ext cx="52111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71F32"/>
                </a:solidFill>
                <a:effectLst/>
                <a:uLnTx/>
                <a:uFillTx/>
                <a:latin typeface="Montserrat"/>
                <a:ea typeface="+mn-ea"/>
                <a:cs typeface="+mn-cs"/>
              </a:rPr>
              <a:t>Paris Habitat : Square de la Salamandre 20e</a:t>
            </a:r>
          </a:p>
        </p:txBody>
      </p:sp>
      <p:sp>
        <p:nvSpPr>
          <p:cNvPr id="5" name="Rectangle 4">
            <a:extLst>
              <a:ext uri="{FF2B5EF4-FFF2-40B4-BE49-F238E27FC236}">
                <a16:creationId xmlns:a16="http://schemas.microsoft.com/office/drawing/2014/main" id="{69873060-E48A-419D-BE69-45C7E62676A6}"/>
              </a:ext>
            </a:extLst>
          </p:cNvPr>
          <p:cNvSpPr/>
          <p:nvPr/>
        </p:nvSpPr>
        <p:spPr>
          <a:xfrm>
            <a:off x="655766" y="1729190"/>
            <a:ext cx="4685698" cy="12190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rPr>
              <a:t>Since 2014 </a:t>
            </a:r>
            <a:r>
              <a:rPr kumimoji="0" lang="en-US" sz="1200" b="1" i="0" u="none" strike="noStrike" kern="1200" cap="none" spc="0" normalizeH="0" baseline="0" noProof="0">
                <a:ln>
                  <a:noFill/>
                </a:ln>
                <a:solidFill>
                  <a:srgbClr val="071F32"/>
                </a:solidFill>
                <a:effectLst/>
                <a:uLnTx/>
                <a:uFillTx/>
                <a:latin typeface="Montserrat"/>
                <a:ea typeface="+mn-ea"/>
                <a:cs typeface="+mn-cs"/>
              </a:rPr>
              <a:t>+ 10ha </a:t>
            </a:r>
            <a:r>
              <a:rPr kumimoji="0" lang="en-US" sz="1200" b="0" i="0" u="none" strike="noStrike" kern="1200" cap="none" spc="0" normalizeH="0" baseline="0" noProof="0">
                <a:ln>
                  <a:noFill/>
                </a:ln>
                <a:solidFill>
                  <a:srgbClr val="071F32"/>
                </a:solidFill>
                <a:effectLst/>
                <a:uLnTx/>
                <a:uFillTx/>
                <a:latin typeface="Montserrat"/>
                <a:ea typeface="+mn-ea"/>
                <a:cs typeface="+mn-cs"/>
              </a:rPr>
              <a:t>of green building in the social estate thanks to financial support from the City of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71F32"/>
              </a:solidFill>
              <a:effectLst/>
              <a:uLnTx/>
              <a:uFillTx/>
              <a:latin typeface="Montserra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sym typeface="Wingdings" panose="05000000000000000000" pitchFamily="2" charset="2"/>
              </a:rPr>
              <a:t> </a:t>
            </a:r>
            <a:r>
              <a:rPr kumimoji="0" lang="en-US" sz="1200" b="0" i="0" u="none" strike="noStrike" kern="1200" cap="none" spc="0" normalizeH="0" baseline="0" noProof="0">
                <a:ln>
                  <a:noFill/>
                </a:ln>
                <a:solidFill>
                  <a:srgbClr val="071F32"/>
                </a:solidFill>
                <a:effectLst/>
                <a:uLnTx/>
                <a:uFillTx/>
                <a:latin typeface="Montserrat"/>
                <a:ea typeface="+mn-ea"/>
                <a:cs typeface="+mn-cs"/>
              </a:rPr>
              <a:t>A funding scheme, dedicated to the creation of islands of coolness, was introduced in 2022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rPr>
              <a:t> </a:t>
            </a:r>
            <a:r>
              <a:rPr kumimoji="0" lang="en-US" sz="1200" b="1" i="0" u="none" strike="noStrike" kern="1200" cap="none" spc="0" normalizeH="0" baseline="0" noProof="0">
                <a:ln>
                  <a:noFill/>
                </a:ln>
                <a:solidFill>
                  <a:srgbClr val="071F32"/>
                </a:solidFill>
                <a:effectLst/>
                <a:uLnTx/>
                <a:uFillTx/>
                <a:latin typeface="Montserrat"/>
                <a:ea typeface="+mn-ea"/>
                <a:cs typeface="+mn-cs"/>
              </a:rPr>
              <a:t>+ 89 operations ongoing </a:t>
            </a:r>
            <a:endParaRPr kumimoji="0" lang="fr-FR" sz="1200" b="1" i="0" u="none" strike="noStrike" kern="1200" cap="none" spc="0" normalizeH="0" baseline="0" noProof="0">
              <a:ln>
                <a:noFill/>
              </a:ln>
              <a:solidFill>
                <a:srgbClr val="071F32"/>
              </a:solidFill>
              <a:effectLst/>
              <a:uLnTx/>
              <a:uFillTx/>
              <a:latin typeface="Montserrat"/>
              <a:ea typeface="+mn-ea"/>
              <a:cs typeface="+mn-cs"/>
            </a:endParaRPr>
          </a:p>
        </p:txBody>
      </p:sp>
      <p:pic>
        <p:nvPicPr>
          <p:cNvPr id="2050" name="Picture 2" descr="Une photo d'une résidence à la façade végétalisée, gérée par Paris Habitat.">
            <a:extLst>
              <a:ext uri="{FF2B5EF4-FFF2-40B4-BE49-F238E27FC236}">
                <a16:creationId xmlns:a16="http://schemas.microsoft.com/office/drawing/2014/main" id="{47A00333-DEB5-444C-A3E3-DC51590C20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5879" y="1954110"/>
            <a:ext cx="5739765" cy="3867077"/>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1A690B34-ACC3-4BC0-B7C6-443E7C850F51}"/>
              </a:ext>
            </a:extLst>
          </p:cNvPr>
          <p:cNvSpPr txBox="1"/>
          <p:nvPr/>
        </p:nvSpPr>
        <p:spPr>
          <a:xfrm>
            <a:off x="6686324" y="6010399"/>
            <a:ext cx="521114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71F32"/>
                </a:solidFill>
                <a:effectLst/>
                <a:uLnTx/>
                <a:uFillTx/>
                <a:latin typeface="Montserrat"/>
                <a:ea typeface="+mn-ea"/>
                <a:cs typeface="+mn-cs"/>
              </a:rPr>
              <a:t>Paris Habitat 20e</a:t>
            </a:r>
          </a:p>
        </p:txBody>
      </p:sp>
      <p:pic>
        <p:nvPicPr>
          <p:cNvPr id="22" name="Picture 2" descr="A logo with text overlay&#10;&#10;Description automatically generated">
            <a:extLst>
              <a:ext uri="{FF2B5EF4-FFF2-40B4-BE49-F238E27FC236}">
                <a16:creationId xmlns:a16="http://schemas.microsoft.com/office/drawing/2014/main" id="{E515C544-2F74-48FA-BE4A-A9C5130D093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26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49</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5" name="Titre 14">
            <a:extLst>
              <a:ext uri="{FF2B5EF4-FFF2-40B4-BE49-F238E27FC236}">
                <a16:creationId xmlns:a16="http://schemas.microsoft.com/office/drawing/2014/main" id="{1A2871DE-295C-46B6-B940-417514F2825D}"/>
              </a:ext>
            </a:extLst>
          </p:cNvPr>
          <p:cNvSpPr>
            <a:spLocks noGrp="1"/>
          </p:cNvSpPr>
          <p:nvPr>
            <p:ph type="title"/>
          </p:nvPr>
        </p:nvSpPr>
        <p:spPr/>
        <p:txBody>
          <a:bodyPr/>
          <a:lstStyle/>
          <a:p>
            <a:r>
              <a:rPr lang="fr-FR">
                <a:solidFill>
                  <a:schemeClr val="tx1"/>
                </a:solidFill>
              </a:rPr>
              <a:t>03 –  </a:t>
            </a:r>
            <a:r>
              <a:rPr lang="fr-FR" sz="2400">
                <a:solidFill>
                  <a:schemeClr val="tx1"/>
                </a:solidFill>
              </a:rPr>
              <a:t>Support for </a:t>
            </a:r>
            <a:r>
              <a:rPr lang="fr-FR" sz="2400" err="1">
                <a:solidFill>
                  <a:schemeClr val="tx1"/>
                </a:solidFill>
              </a:rPr>
              <a:t>project</a:t>
            </a:r>
            <a:r>
              <a:rPr lang="fr-FR" sz="2400">
                <a:solidFill>
                  <a:schemeClr val="tx1"/>
                </a:solidFill>
              </a:rPr>
              <a:t> leaders</a:t>
            </a:r>
            <a:br>
              <a:rPr lang="fr-FR" sz="2400">
                <a:solidFill>
                  <a:schemeClr val="tx1"/>
                </a:solidFill>
              </a:rPr>
            </a:br>
            <a:endParaRPr lang="fr-FR">
              <a:solidFill>
                <a:schemeClr val="tx1"/>
              </a:solidFill>
            </a:endParaRPr>
          </a:p>
        </p:txBody>
      </p:sp>
      <p:sp>
        <p:nvSpPr>
          <p:cNvPr id="12" name="Espace réservé du texte 1">
            <a:extLst>
              <a:ext uri="{FF2B5EF4-FFF2-40B4-BE49-F238E27FC236}">
                <a16:creationId xmlns:a16="http://schemas.microsoft.com/office/drawing/2014/main" id="{36E27421-2453-4F08-BB31-98E82A3E0835}"/>
              </a:ext>
            </a:extLst>
          </p:cNvPr>
          <p:cNvSpPr txBox="1">
            <a:spLocks/>
          </p:cNvSpPr>
          <p:nvPr/>
        </p:nvSpPr>
        <p:spPr>
          <a:xfrm>
            <a:off x="590324" y="948136"/>
            <a:ext cx="10800000" cy="373459"/>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130000"/>
              </a:lnSpc>
              <a:spcBef>
                <a:spcPts val="2400"/>
              </a:spcBef>
              <a:buClr>
                <a:schemeClr val="tx1"/>
              </a:buClr>
              <a:buFont typeface="+mj-lt"/>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300"/>
              </a:spcBef>
              <a:buSzPct val="120000"/>
              <a:buFont typeface="Times" panose="02020603050405020304" pitchFamily="18"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3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3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Financial assistance for greening co-owned properties : </a:t>
            </a:r>
            <a:r>
              <a:rPr kumimoji="0" lang="en-US" sz="1600" b="1" i="0" u="none" strike="noStrike" kern="1200" cap="none" spc="0" normalizeH="0" baseline="0" noProof="0" err="1">
                <a:ln>
                  <a:noFill/>
                </a:ln>
                <a:solidFill>
                  <a:srgbClr val="071F32"/>
                </a:solidFill>
                <a:effectLst/>
                <a:uLnTx/>
                <a:uFillTx/>
                <a:latin typeface="Montserrat"/>
                <a:ea typeface="+mn-ea"/>
                <a:cs typeface="+mn-cs"/>
              </a:rPr>
              <a:t>CoprOasis</a:t>
            </a:r>
            <a:endParaRPr kumimoji="0" lang="fr-FR" sz="1600" b="1" i="0" u="none" strike="noStrike" kern="1200" cap="none" spc="0" normalizeH="0" baseline="0" noProof="0">
              <a:ln>
                <a:noFill/>
              </a:ln>
              <a:solidFill>
                <a:srgbClr val="071F32"/>
              </a:solidFill>
              <a:effectLst/>
              <a:uLnTx/>
              <a:uFillTx/>
              <a:latin typeface="Montserrat"/>
              <a:ea typeface="+mn-ea"/>
              <a:cs typeface="+mn-cs"/>
            </a:endParaRPr>
          </a:p>
        </p:txBody>
      </p:sp>
      <p:sp>
        <p:nvSpPr>
          <p:cNvPr id="2" name="Rectangle 1">
            <a:extLst>
              <a:ext uri="{FF2B5EF4-FFF2-40B4-BE49-F238E27FC236}">
                <a16:creationId xmlns:a16="http://schemas.microsoft.com/office/drawing/2014/main" id="{2DAF6186-AE86-4BF7-9880-173AF566380F}"/>
              </a:ext>
            </a:extLst>
          </p:cNvPr>
          <p:cNvSpPr/>
          <p:nvPr/>
        </p:nvSpPr>
        <p:spPr>
          <a:xfrm>
            <a:off x="649916" y="2054507"/>
            <a:ext cx="5446084" cy="37240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solidFill>
                  <a:srgbClr val="071F32"/>
                </a:solidFill>
                <a:effectLst/>
                <a:uLnTx/>
                <a:uFillTx/>
                <a:latin typeface="Montserrat"/>
                <a:ea typeface="+mn-ea"/>
                <a:cs typeface="+mn-cs"/>
              </a:rPr>
              <a:t>Creation</a:t>
            </a:r>
            <a:r>
              <a:rPr kumimoji="0" lang="fr-FR" sz="1400" b="1" i="0" u="none" strike="noStrike" kern="1200" cap="none" spc="0" normalizeH="0" baseline="0" noProof="0">
                <a:ln>
                  <a:noFill/>
                </a:ln>
                <a:solidFill>
                  <a:srgbClr val="071F32"/>
                </a:solidFill>
                <a:effectLst/>
                <a:uLnTx/>
                <a:uFillTx/>
                <a:latin typeface="Montserrat"/>
                <a:ea typeface="+mn-ea"/>
                <a:cs typeface="+mn-cs"/>
              </a:rPr>
              <a:t> in 2023 of an </a:t>
            </a:r>
            <a:r>
              <a:rPr kumimoji="0" lang="fr-FR" sz="1400" b="1" i="0" u="none" strike="noStrike" kern="1200" cap="none" spc="0" normalizeH="0" baseline="0" noProof="0" err="1">
                <a:ln>
                  <a:noFill/>
                </a:ln>
                <a:solidFill>
                  <a:srgbClr val="071F32"/>
                </a:solidFill>
                <a:effectLst/>
                <a:uLnTx/>
                <a:uFillTx/>
                <a:latin typeface="Montserrat"/>
                <a:ea typeface="+mn-ea"/>
                <a:cs typeface="+mn-cs"/>
              </a:rPr>
              <a:t>investment</a:t>
            </a:r>
            <a:r>
              <a:rPr kumimoji="0" lang="fr-FR" sz="1400" b="1" i="0" u="none" strike="noStrike" kern="1200" cap="none" spc="0" normalizeH="0" baseline="0" noProof="0">
                <a:ln>
                  <a:noFill/>
                </a:ln>
                <a:solidFill>
                  <a:srgbClr val="071F32"/>
                </a:solidFill>
                <a:effectLst/>
                <a:uLnTx/>
                <a:uFillTx/>
                <a:latin typeface="Montserrat"/>
                <a:ea typeface="+mn-ea"/>
                <a:cs typeface="+mn-cs"/>
              </a:rPr>
              <a:t> </a:t>
            </a:r>
            <a:r>
              <a:rPr kumimoji="0" lang="fr-FR" sz="1400" b="1" i="0" u="none" strike="noStrike" kern="1200" cap="none" spc="0" normalizeH="0" baseline="0" noProof="0" err="1">
                <a:ln>
                  <a:noFill/>
                </a:ln>
                <a:solidFill>
                  <a:srgbClr val="071F32"/>
                </a:solidFill>
                <a:effectLst/>
                <a:uLnTx/>
                <a:uFillTx/>
                <a:latin typeface="Montserrat"/>
                <a:ea typeface="+mn-ea"/>
                <a:cs typeface="+mn-cs"/>
              </a:rPr>
              <a:t>subsidy</a:t>
            </a:r>
            <a:r>
              <a:rPr kumimoji="0" lang="fr-FR" sz="1400" b="1" i="0" u="none" strike="noStrike" kern="1200" cap="none" spc="0" normalizeH="0" baseline="0" noProof="0">
                <a:ln>
                  <a:noFill/>
                </a:ln>
                <a:solidFill>
                  <a:srgbClr val="071F32"/>
                </a:solidFill>
                <a:effectLst/>
                <a:uLnTx/>
                <a:uFillTx/>
                <a:latin typeface="Montserrat"/>
                <a:ea typeface="+mn-ea"/>
                <a:cs typeface="+mn-cs"/>
              </a:rPr>
              <a:t> for </a:t>
            </a:r>
            <a:r>
              <a:rPr kumimoji="0" lang="fr-FR" sz="1400" b="1" i="0" u="none" strike="noStrike" kern="1200" cap="none" spc="0" normalizeH="0" baseline="0" noProof="0" err="1">
                <a:ln>
                  <a:noFill/>
                </a:ln>
                <a:solidFill>
                  <a:srgbClr val="071F32"/>
                </a:solidFill>
                <a:effectLst/>
                <a:uLnTx/>
                <a:uFillTx/>
                <a:latin typeface="Montserrat"/>
                <a:ea typeface="+mn-ea"/>
                <a:cs typeface="+mn-cs"/>
              </a:rPr>
              <a:t>co-owned</a:t>
            </a:r>
            <a:r>
              <a:rPr kumimoji="0" lang="fr-FR" sz="1400" b="1" i="0" u="none" strike="noStrike" kern="1200" cap="none" spc="0" normalizeH="0" baseline="0" noProof="0">
                <a:ln>
                  <a:noFill/>
                </a:ln>
                <a:solidFill>
                  <a:srgbClr val="071F32"/>
                </a:solidFill>
                <a:effectLst/>
                <a:uLnTx/>
                <a:uFillTx/>
                <a:latin typeface="Montserrat"/>
                <a:ea typeface="+mn-ea"/>
                <a:cs typeface="+mn-cs"/>
              </a:rPr>
              <a:t> </a:t>
            </a:r>
            <a:r>
              <a:rPr kumimoji="0" lang="fr-FR" sz="1400" b="1" i="0" u="none" strike="noStrike" kern="1200" cap="none" spc="0" normalizeH="0" baseline="0" noProof="0" err="1">
                <a:ln>
                  <a:noFill/>
                </a:ln>
                <a:solidFill>
                  <a:srgbClr val="071F32"/>
                </a:solidFill>
                <a:effectLst/>
                <a:uLnTx/>
                <a:uFillTx/>
                <a:latin typeface="Montserrat"/>
                <a:ea typeface="+mn-ea"/>
                <a:cs typeface="+mn-cs"/>
              </a:rPr>
              <a:t>properties</a:t>
            </a:r>
            <a:r>
              <a:rPr kumimoji="0" lang="fr-FR" sz="1400" b="1" i="0" u="none" strike="noStrike" kern="1200" cap="none" spc="0" normalizeH="0" baseline="0" noProof="0">
                <a:ln>
                  <a:noFill/>
                </a:ln>
                <a:solidFill>
                  <a:srgbClr val="071F32"/>
                </a:solidFill>
                <a:effectLst/>
                <a:uLnTx/>
                <a:uFillTx/>
                <a:latin typeface="Montserrat"/>
                <a:ea typeface="+mn-ea"/>
                <a:cs typeface="+mn-cs"/>
              </a:rPr>
              <a:t> to encourage </a:t>
            </a:r>
            <a:r>
              <a:rPr kumimoji="0" lang="fr-FR" sz="1400" b="1" i="0" u="none" strike="noStrike" kern="1200" cap="none" spc="0" normalizeH="0" baseline="0" noProof="0" err="1">
                <a:ln>
                  <a:noFill/>
                </a:ln>
                <a:solidFill>
                  <a:srgbClr val="071F32"/>
                </a:solidFill>
                <a:effectLst/>
                <a:uLnTx/>
                <a:uFillTx/>
                <a:latin typeface="Montserrat"/>
                <a:ea typeface="+mn-ea"/>
                <a:cs typeface="+mn-cs"/>
              </a:rPr>
              <a:t>them</a:t>
            </a:r>
            <a:r>
              <a:rPr kumimoji="0" lang="fr-FR" sz="1400" b="1" i="0" u="none" strike="noStrike" kern="1200" cap="none" spc="0" normalizeH="0" baseline="0" noProof="0">
                <a:ln>
                  <a:noFill/>
                </a:ln>
                <a:solidFill>
                  <a:srgbClr val="071F32"/>
                </a:solidFill>
                <a:effectLst/>
                <a:uLnTx/>
                <a:uFillTx/>
                <a:latin typeface="Montserrat"/>
                <a:ea typeface="+mn-ea"/>
                <a:cs typeface="+mn-cs"/>
              </a:rPr>
              <a:t>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err="1">
                <a:ln>
                  <a:noFill/>
                </a:ln>
                <a:solidFill>
                  <a:srgbClr val="071F32"/>
                </a:solidFill>
                <a:effectLst/>
                <a:uLnTx/>
                <a:uFillTx/>
                <a:latin typeface="Montserrat"/>
                <a:ea typeface="+mn-ea"/>
                <a:cs typeface="+mn-cs"/>
              </a:rPr>
              <a:t>Unseal</a:t>
            </a: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err="1">
                <a:ln>
                  <a:noFill/>
                </a:ln>
                <a:solidFill>
                  <a:srgbClr val="071F32"/>
                </a:solidFill>
                <a:effectLst/>
                <a:uLnTx/>
                <a:uFillTx/>
                <a:latin typeface="Montserrat"/>
                <a:ea typeface="+mn-ea"/>
                <a:cs typeface="+mn-cs"/>
              </a:rPr>
              <a:t>Disconnect</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rainwater</a:t>
            </a: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srgbClr val="071F32"/>
                </a:solidFill>
                <a:effectLst/>
                <a:uLnTx/>
                <a:uFillTx/>
                <a:latin typeface="Montserrat"/>
                <a:ea typeface="+mn-ea"/>
                <a:cs typeface="+mn-cs"/>
              </a:rPr>
              <a:t>Green open </a:t>
            </a:r>
            <a:r>
              <a:rPr kumimoji="0" lang="fr-FR" sz="1400" b="0" i="0" u="none" strike="noStrike" kern="1200" cap="none" spc="0" normalizeH="0" baseline="0" noProof="0" err="1">
                <a:ln>
                  <a:noFill/>
                </a:ln>
                <a:solidFill>
                  <a:srgbClr val="071F32"/>
                </a:solidFill>
                <a:effectLst/>
                <a:uLnTx/>
                <a:uFillTx/>
                <a:latin typeface="Montserrat"/>
                <a:ea typeface="+mn-ea"/>
                <a:cs typeface="+mn-cs"/>
              </a:rPr>
              <a:t>spaces</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courtyards</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facades</a:t>
            </a:r>
            <a:r>
              <a:rPr kumimoji="0" lang="fr-FR" sz="1400" b="0" i="0" u="none" strike="noStrike" kern="1200" cap="none" spc="0" normalizeH="0" baseline="0" noProof="0">
                <a:ln>
                  <a:noFill/>
                </a:ln>
                <a:solidFill>
                  <a:srgbClr val="071F32"/>
                </a:solidFill>
                <a:effectLst/>
                <a:uLnTx/>
                <a:uFillTx/>
                <a:latin typeface="Montserrat"/>
                <a:ea typeface="+mn-ea"/>
                <a:cs typeface="+mn-cs"/>
              </a:rPr>
              <a:t>, roofs)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71F32"/>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solidFill>
                  <a:srgbClr val="071F32"/>
                </a:solidFill>
                <a:effectLst/>
                <a:uLnTx/>
                <a:uFillTx/>
                <a:latin typeface="Montserrat"/>
                <a:ea typeface="+mn-ea"/>
                <a:cs typeface="+mn-cs"/>
              </a:rPr>
              <a:t>Two</a:t>
            </a:r>
            <a:r>
              <a:rPr kumimoji="0" lang="fr-FR" sz="1400" b="1" i="0" u="none" strike="noStrike" kern="1200" cap="none" spc="0" normalizeH="0" baseline="0" noProof="0">
                <a:ln>
                  <a:noFill/>
                </a:ln>
                <a:solidFill>
                  <a:srgbClr val="071F32"/>
                </a:solidFill>
                <a:effectLst/>
                <a:uLnTx/>
                <a:uFillTx/>
                <a:latin typeface="Montserrat"/>
                <a:ea typeface="+mn-ea"/>
                <a:cs typeface="+mn-cs"/>
              </a:rPr>
              <a:t> types of </a:t>
            </a:r>
            <a:r>
              <a:rPr kumimoji="0" lang="fr-FR" sz="1400" b="1" i="0" u="none" strike="noStrike" kern="1200" cap="none" spc="0" normalizeH="0" baseline="0" noProof="0" err="1">
                <a:ln>
                  <a:noFill/>
                </a:ln>
                <a:solidFill>
                  <a:srgbClr val="071F32"/>
                </a:solidFill>
                <a:effectLst/>
                <a:uLnTx/>
                <a:uFillTx/>
                <a:latin typeface="Montserrat"/>
                <a:ea typeface="+mn-ea"/>
                <a:cs typeface="+mn-cs"/>
              </a:rPr>
              <a:t>subsidy</a:t>
            </a:r>
            <a:r>
              <a:rPr kumimoji="0" lang="fr-FR" sz="1400" b="1" i="0" u="none" strike="noStrike" kern="1200" cap="none" spc="0" normalizeH="0" baseline="0" noProof="0">
                <a:ln>
                  <a:noFill/>
                </a:ln>
                <a:solidFill>
                  <a:srgbClr val="071F32"/>
                </a:solidFill>
                <a:effectLst/>
                <a:uLnTx/>
                <a:uFillTx/>
                <a:latin typeface="Montserra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err="1">
                <a:ln>
                  <a:noFill/>
                </a:ln>
                <a:solidFill>
                  <a:srgbClr val="071F32"/>
                </a:solidFill>
                <a:effectLst/>
                <a:uLnTx/>
                <a:uFillTx/>
                <a:latin typeface="Montserrat"/>
                <a:ea typeface="+mn-ea"/>
                <a:cs typeface="+mn-cs"/>
              </a:rPr>
              <a:t>Study</a:t>
            </a:r>
            <a:r>
              <a:rPr kumimoji="0" lang="fr-FR" sz="1400" b="1" i="0" u="none" strike="noStrike" kern="1200" cap="none" spc="0" normalizeH="0" baseline="0" noProof="0">
                <a:ln>
                  <a:noFill/>
                </a:ln>
                <a:solidFill>
                  <a:srgbClr val="071F32"/>
                </a:solidFill>
                <a:effectLst/>
                <a:uLnTx/>
                <a:uFillTx/>
                <a:latin typeface="Montserrat"/>
                <a:ea typeface="+mn-ea"/>
                <a:cs typeface="+mn-cs"/>
              </a:rPr>
              <a:t> cheque of 5,000 € : </a:t>
            </a:r>
            <a:r>
              <a:rPr kumimoji="0" lang="fr-FR" sz="1400" b="0" i="0" u="none" strike="noStrike" kern="1200" cap="none" spc="0" normalizeH="0" baseline="0" noProof="0" err="1">
                <a:ln>
                  <a:noFill/>
                </a:ln>
                <a:solidFill>
                  <a:srgbClr val="071F32"/>
                </a:solidFill>
                <a:effectLst/>
                <a:uLnTx/>
                <a:uFillTx/>
                <a:latin typeface="Montserrat"/>
                <a:ea typeface="+mn-ea"/>
                <a:cs typeface="+mn-cs"/>
              </a:rPr>
              <a:t>geotechnical</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study</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permeability</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topography</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permeability</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bearing</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capacity</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project</a:t>
            </a:r>
            <a:r>
              <a:rPr kumimoji="0" lang="fr-FR" sz="1400" b="0" i="0" u="none" strike="noStrike" kern="1200" cap="none" spc="0" normalizeH="0" baseline="0" noProof="0">
                <a:ln>
                  <a:noFill/>
                </a:ln>
                <a:solidFill>
                  <a:srgbClr val="071F32"/>
                </a:solidFill>
                <a:effectLst/>
                <a:uLnTx/>
                <a:uFillTx/>
                <a:latin typeface="Montserrat"/>
                <a:ea typeface="+mn-ea"/>
                <a:cs typeface="+mn-cs"/>
              </a:rPr>
              <a:t> management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a:ln>
                <a:noFill/>
              </a:ln>
              <a:solidFill>
                <a:srgbClr val="071F32"/>
              </a:solidFill>
              <a:effectLst/>
              <a:uLnTx/>
              <a:uFillTx/>
              <a:latin typeface="Montserra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err="1">
                <a:ln>
                  <a:noFill/>
                </a:ln>
                <a:solidFill>
                  <a:srgbClr val="071F32"/>
                </a:solidFill>
                <a:effectLst/>
                <a:uLnTx/>
                <a:uFillTx/>
                <a:latin typeface="Montserrat"/>
                <a:ea typeface="+mn-ea"/>
                <a:cs typeface="+mn-cs"/>
              </a:rPr>
              <a:t>Subsidy</a:t>
            </a:r>
            <a:r>
              <a:rPr kumimoji="0" lang="fr-FR" sz="1400" b="1" i="0" u="none" strike="noStrike" kern="1200" cap="none" spc="0" normalizeH="0" baseline="0" noProof="0">
                <a:ln>
                  <a:noFill/>
                </a:ln>
                <a:solidFill>
                  <a:srgbClr val="071F32"/>
                </a:solidFill>
                <a:effectLst/>
                <a:uLnTx/>
                <a:uFillTx/>
                <a:latin typeface="Montserrat"/>
                <a:ea typeface="+mn-ea"/>
                <a:cs typeface="+mn-cs"/>
              </a:rPr>
              <a:t> : </a:t>
            </a:r>
            <a:r>
              <a:rPr kumimoji="0" lang="fr-FR" sz="1400" b="0" i="0" u="none" strike="noStrike" kern="1200" cap="none" spc="0" normalizeH="0" baseline="0" noProof="0" err="1">
                <a:ln>
                  <a:noFill/>
                </a:ln>
                <a:solidFill>
                  <a:srgbClr val="071F32"/>
                </a:solidFill>
                <a:effectLst/>
                <a:uLnTx/>
                <a:uFillTx/>
                <a:latin typeface="Montserrat"/>
                <a:ea typeface="+mn-ea"/>
                <a:cs typeface="+mn-cs"/>
              </a:rPr>
              <a:t>from</a:t>
            </a:r>
            <a:r>
              <a:rPr kumimoji="0" lang="fr-FR" sz="1400" b="0" i="0" u="none" strike="noStrike" kern="1200" cap="none" spc="0" normalizeH="0" baseline="0" noProof="0">
                <a:ln>
                  <a:noFill/>
                </a:ln>
                <a:solidFill>
                  <a:srgbClr val="071F32"/>
                </a:solidFill>
                <a:effectLst/>
                <a:uLnTx/>
                <a:uFillTx/>
                <a:latin typeface="Montserrat"/>
                <a:ea typeface="+mn-ea"/>
                <a:cs typeface="+mn-cs"/>
              </a:rPr>
              <a:t> 30% to 60% of the </a:t>
            </a:r>
            <a:r>
              <a:rPr kumimoji="0" lang="fr-FR" sz="1400" b="0" i="0" u="none" strike="noStrike" kern="1200" cap="none" spc="0" normalizeH="0" baseline="0" noProof="0" err="1">
                <a:ln>
                  <a:noFill/>
                </a:ln>
                <a:solidFill>
                  <a:srgbClr val="071F32"/>
                </a:solidFill>
                <a:effectLst/>
                <a:uLnTx/>
                <a:uFillTx/>
                <a:latin typeface="Montserrat"/>
                <a:ea typeface="+mn-ea"/>
                <a:cs typeface="+mn-cs"/>
              </a:rPr>
              <a:t>cost</a:t>
            </a:r>
            <a:r>
              <a:rPr kumimoji="0" lang="fr-FR" sz="1400" b="0" i="0" u="none" strike="noStrike" kern="1200" cap="none" spc="0" normalizeH="0" baseline="0" noProof="0">
                <a:ln>
                  <a:noFill/>
                </a:ln>
                <a:solidFill>
                  <a:srgbClr val="071F32"/>
                </a:solidFill>
                <a:effectLst/>
                <a:uLnTx/>
                <a:uFillTx/>
                <a:latin typeface="Montserrat"/>
                <a:ea typeface="+mn-ea"/>
                <a:cs typeface="+mn-cs"/>
              </a:rPr>
              <a:t> of the </a:t>
            </a:r>
            <a:r>
              <a:rPr kumimoji="0" lang="fr-FR" sz="1400" b="0" i="0" u="none" strike="noStrike" kern="1200" cap="none" spc="0" normalizeH="0" baseline="0" noProof="0" err="1">
                <a:ln>
                  <a:noFill/>
                </a:ln>
                <a:solidFill>
                  <a:srgbClr val="071F32"/>
                </a:solidFill>
                <a:effectLst/>
                <a:uLnTx/>
                <a:uFillTx/>
                <a:latin typeface="Montserrat"/>
                <a:ea typeface="+mn-ea"/>
                <a:cs typeface="+mn-cs"/>
              </a:rPr>
              <a:t>works</a:t>
            </a:r>
            <a:r>
              <a:rPr kumimoji="0" lang="fr-FR" sz="1400" b="0" i="0" u="none" strike="noStrike" kern="1200" cap="none" spc="0" normalizeH="0" baseline="0" noProof="0">
                <a:ln>
                  <a:noFill/>
                </a:ln>
                <a:solidFill>
                  <a:srgbClr val="071F32"/>
                </a:solidFill>
                <a:effectLst/>
                <a:uLnTx/>
                <a:uFillTx/>
                <a:latin typeface="Montserrat"/>
                <a:ea typeface="+mn-ea"/>
                <a:cs typeface="+mn-cs"/>
              </a:rPr>
              <a:t>, </a:t>
            </a:r>
            <a:r>
              <a:rPr kumimoji="0" lang="fr-FR" sz="1400" b="0" i="0" u="none" strike="noStrike" kern="1200" cap="none" spc="0" normalizeH="0" baseline="0" noProof="0" err="1">
                <a:ln>
                  <a:noFill/>
                </a:ln>
                <a:solidFill>
                  <a:srgbClr val="071F32"/>
                </a:solidFill>
                <a:effectLst/>
                <a:uLnTx/>
                <a:uFillTx/>
                <a:latin typeface="Montserrat"/>
                <a:ea typeface="+mn-ea"/>
                <a:cs typeface="+mn-cs"/>
              </a:rPr>
              <a:t>depending</a:t>
            </a:r>
            <a:r>
              <a:rPr kumimoji="0" lang="fr-FR" sz="1400" b="0" i="0" u="none" strike="noStrike" kern="1200" cap="none" spc="0" normalizeH="0" baseline="0" noProof="0">
                <a:ln>
                  <a:noFill/>
                </a:ln>
                <a:solidFill>
                  <a:srgbClr val="071F32"/>
                </a:solidFill>
                <a:effectLst/>
                <a:uLnTx/>
                <a:uFillTx/>
                <a:latin typeface="Montserrat"/>
                <a:ea typeface="+mn-ea"/>
                <a:cs typeface="+mn-cs"/>
              </a:rPr>
              <a:t> on the </a:t>
            </a:r>
            <a:r>
              <a:rPr kumimoji="0" lang="fr-FR" sz="1400" b="0" i="0" u="none" strike="noStrike" kern="1200" cap="none" spc="0" normalizeH="0" baseline="0" noProof="0" err="1">
                <a:ln>
                  <a:noFill/>
                </a:ln>
                <a:solidFill>
                  <a:srgbClr val="071F32"/>
                </a:solidFill>
                <a:effectLst/>
                <a:uLnTx/>
                <a:uFillTx/>
                <a:latin typeface="Montserrat"/>
                <a:ea typeface="+mn-ea"/>
                <a:cs typeface="+mn-cs"/>
              </a:rPr>
              <a:t>quality</a:t>
            </a:r>
            <a:r>
              <a:rPr kumimoji="0" lang="fr-FR" sz="1400" b="0" i="0" u="none" strike="noStrike" kern="1200" cap="none" spc="0" normalizeH="0" baseline="0" noProof="0">
                <a:ln>
                  <a:noFill/>
                </a:ln>
                <a:solidFill>
                  <a:srgbClr val="071F32"/>
                </a:solidFill>
                <a:effectLst/>
                <a:uLnTx/>
                <a:uFillTx/>
                <a:latin typeface="Montserrat"/>
                <a:ea typeface="+mn-ea"/>
                <a:cs typeface="+mn-cs"/>
              </a:rPr>
              <a:t> of the </a:t>
            </a:r>
            <a:r>
              <a:rPr kumimoji="0" lang="fr-FR" sz="1400" b="0" i="0" u="none" strike="noStrike" kern="1200" cap="none" spc="0" normalizeH="0" baseline="0" noProof="0" err="1">
                <a:ln>
                  <a:noFill/>
                </a:ln>
                <a:solidFill>
                  <a:srgbClr val="071F32"/>
                </a:solidFill>
                <a:effectLst/>
                <a:uLnTx/>
                <a:uFillTx/>
                <a:latin typeface="Montserrat"/>
                <a:ea typeface="+mn-ea"/>
                <a:cs typeface="+mn-cs"/>
              </a:rPr>
              <a:t>project</a:t>
            </a:r>
            <a:r>
              <a:rPr kumimoji="0" lang="fr-FR" sz="1400" b="0" i="0" u="none" strike="noStrike" kern="1200" cap="none" spc="0" normalizeH="0" baseline="0" noProof="0">
                <a:ln>
                  <a:noFill/>
                </a:ln>
                <a:solidFill>
                  <a:srgbClr val="071F32"/>
                </a:solidFill>
                <a:effectLst/>
                <a:uLnTx/>
                <a:uFillTx/>
                <a:latin typeface="Montserrat"/>
                <a:ea typeface="+mn-ea"/>
                <a:cs typeface="+mn-cs"/>
              </a:rPr>
              <a:t>. Limited to €30,000 per </a:t>
            </a:r>
            <a:r>
              <a:rPr kumimoji="0" lang="fr-FR" sz="1400" b="0" i="0" u="none" strike="noStrike" kern="1200" cap="none" spc="0" normalizeH="0" baseline="0" noProof="0" err="1">
                <a:ln>
                  <a:noFill/>
                </a:ln>
                <a:solidFill>
                  <a:srgbClr val="071F32"/>
                </a:solidFill>
                <a:effectLst/>
                <a:uLnTx/>
                <a:uFillTx/>
                <a:latin typeface="Montserrat"/>
                <a:ea typeface="+mn-ea"/>
                <a:cs typeface="+mn-cs"/>
              </a:rPr>
              <a:t>project</a:t>
            </a:r>
            <a:r>
              <a:rPr kumimoji="0" lang="fr-FR" sz="1400" b="0" i="0" u="none" strike="noStrike" kern="1200" cap="none" spc="0" normalizeH="0" baseline="0" noProof="0">
                <a:ln>
                  <a:noFill/>
                </a:ln>
                <a:solidFill>
                  <a:srgbClr val="071F32"/>
                </a:solidFill>
                <a:effectLst/>
                <a:uLnTx/>
                <a:uFillTx/>
                <a:latin typeface="Montserrat"/>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71F32"/>
                </a:solidFill>
                <a:effectLst/>
                <a:uLnTx/>
                <a:uFillTx/>
                <a:latin typeface="Montserrat"/>
                <a:ea typeface="+mn-ea"/>
                <a:cs typeface="+mn-cs"/>
              </a:rPr>
              <a:t>      </a:t>
            </a:r>
            <a:endParaRPr kumimoji="0" lang="fr-FR" sz="1400" b="0" i="0" u="none" strike="noStrike" kern="1200" cap="none" spc="0" normalizeH="0" baseline="0" noProof="0">
              <a:ln>
                <a:noFill/>
              </a:ln>
              <a:solidFill>
                <a:srgbClr val="071F32"/>
              </a:solidFill>
              <a:effectLst/>
              <a:uLnTx/>
              <a:uFillTx/>
              <a:latin typeface="Montserrat"/>
              <a:ea typeface="+mn-ea"/>
              <a:cs typeface="+mn-cs"/>
            </a:endParaRPr>
          </a:p>
        </p:txBody>
      </p:sp>
      <p:pic>
        <p:nvPicPr>
          <p:cNvPr id="1026" name="Picture 2" descr="Deux murs d'immeubles avec des fenêtres. Tout ce qui entoure les fenêtres est végétalisé.">
            <a:extLst>
              <a:ext uri="{FF2B5EF4-FFF2-40B4-BE49-F238E27FC236}">
                <a16:creationId xmlns:a16="http://schemas.microsoft.com/office/drawing/2014/main" id="{D384BF50-6D49-4ABA-804D-4AF14C56A3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20380" y="1867735"/>
            <a:ext cx="5749290" cy="391086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8B3AE3BC-918A-42FF-9DCF-EE551F2252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3721" y="5498829"/>
            <a:ext cx="995949" cy="559548"/>
          </a:xfrm>
          <a:prstGeom prst="rect">
            <a:avLst/>
          </a:prstGeom>
        </p:spPr>
      </p:pic>
      <p:pic>
        <p:nvPicPr>
          <p:cNvPr id="14" name="Picture 2" descr="A logo with text overlay&#10;&#10;Description automatically generated">
            <a:extLst>
              <a:ext uri="{FF2B5EF4-FFF2-40B4-BE49-F238E27FC236}">
                <a16:creationId xmlns:a16="http://schemas.microsoft.com/office/drawing/2014/main" id="{41385C08-22E1-4DE3-BC8D-DDA403D0F4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50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290663" y="659926"/>
            <a:ext cx="9932330" cy="1288617"/>
          </a:xfrm>
        </p:spPr>
        <p:txBody>
          <a:bodyPr/>
          <a:lstStyle/>
          <a:p>
            <a:pPr algn="l"/>
            <a:r>
              <a:rPr lang="fr-FR" sz="3600"/>
              <a:t>Webinar #3: </a:t>
            </a:r>
            <a:r>
              <a:rPr lang="en-GB" sz="3600"/>
              <a:t> Building regulations for nature restoration</a:t>
            </a:r>
          </a:p>
        </p:txBody>
      </p:sp>
      <p:sp>
        <p:nvSpPr>
          <p:cNvPr id="5" name="TextBox 4">
            <a:extLst>
              <a:ext uri="{FF2B5EF4-FFF2-40B4-BE49-F238E27FC236}">
                <a16:creationId xmlns:a16="http://schemas.microsoft.com/office/drawing/2014/main" id="{5AC11FA5-C71A-71A2-51B9-27FD7E5D3C0D}"/>
              </a:ext>
            </a:extLst>
          </p:cNvPr>
          <p:cNvSpPr txBox="1"/>
          <p:nvPr/>
        </p:nvSpPr>
        <p:spPr>
          <a:xfrm>
            <a:off x="554355" y="2154395"/>
            <a:ext cx="11083290" cy="2923877"/>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Implementation of the Biodiversity Net Gain Regulation</a:t>
            </a:r>
          </a:p>
          <a:p>
            <a:pPr marL="914400" marR="0" lvl="1"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Sarah Hawes, Biodiversity Net Gain Specialist, Bristol City Council</a:t>
            </a:r>
          </a:p>
          <a:p>
            <a:pPr marR="0" lvl="1" algn="l" defTabSz="914400" rtl="0" eaLnBrk="1" fontAlgn="base" latinLnBrk="0" hangingPunct="1">
              <a:lnSpc>
                <a:spcPct val="100000"/>
              </a:lnSpc>
              <a:spcBef>
                <a:spcPts val="0"/>
              </a:spcBef>
              <a:spcAft>
                <a:spcPts val="0"/>
              </a:spcAft>
              <a:buClrTx/>
              <a:buSzTx/>
              <a:tabLst/>
              <a:defRPr/>
            </a:pPr>
            <a:endPar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just" defTabSz="914400" rtl="0" eaLnBrk="1" fontAlgn="base" latinLnBrk="0" hangingPunct="1">
              <a:lnSpc>
                <a:spcPct val="100000"/>
              </a:lnSpc>
              <a:spcBef>
                <a:spcPts val="0"/>
              </a:spcBef>
              <a:spcAft>
                <a:spcPts val="0"/>
              </a:spcAft>
              <a:buClrTx/>
              <a:buSzTx/>
              <a:buFont typeface="+mj-lt"/>
              <a:buAutoNum type="arabicPeriod" startAt="2"/>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The Bioclimatic Urban Master Plan of Paris</a:t>
            </a:r>
          </a:p>
          <a:p>
            <a:pPr marL="914400" marR="0" lvl="1" indent="-4572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Léa</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GRATAS, Project Manager, Agency for Urban Ecology, City of Paris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just" defTabSz="914400" rtl="0" eaLnBrk="1" fontAlgn="base" latinLnBrk="0" hangingPunct="1">
              <a:lnSpc>
                <a:spcPct val="100000"/>
              </a:lnSpc>
              <a:spcBef>
                <a:spcPts val="0"/>
              </a:spcBef>
              <a:spcAft>
                <a:spcPts val="0"/>
              </a:spcAft>
              <a:buClrTx/>
              <a:buSzTx/>
              <a:buFont typeface="+mj-lt"/>
              <a:buAutoNum type="arabicPeriod" startAt="3"/>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Greening the Gap: Soft Policy Tools to Support Urban Nature in a Changing Climate</a:t>
            </a:r>
          </a:p>
          <a:p>
            <a:pPr marL="914400" marR="0" lvl="1" indent="-4572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it-IT" sz="2000" b="1">
                <a:solidFill>
                  <a:srgbClr val="000000"/>
                </a:solidFill>
                <a:latin typeface="Calibri" panose="020F0502020204030204" pitchFamily="34" charset="0"/>
              </a:rPr>
              <a:t>Mattia Leone, Professor of Sustainable Architecture, </a:t>
            </a:r>
            <a:r>
              <a:rPr kumimoji="0" lang="it-IT"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Università di Napoli Federico II</a:t>
            </a:r>
            <a:endPar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71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iste des travaux pour ERP+">
            <a:extLst>
              <a:ext uri="{FF2B5EF4-FFF2-40B4-BE49-F238E27FC236}">
                <a16:creationId xmlns:a16="http://schemas.microsoft.com/office/drawing/2014/main" id="{95FD68F0-05CE-4D71-832C-C185C2CAAD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23208" y="1715288"/>
            <a:ext cx="4917834" cy="4343089"/>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50</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14" name="Titre 14">
            <a:extLst>
              <a:ext uri="{FF2B5EF4-FFF2-40B4-BE49-F238E27FC236}">
                <a16:creationId xmlns:a16="http://schemas.microsoft.com/office/drawing/2014/main" id="{1663F603-A389-421A-BE19-CFD84F0EE703}"/>
              </a:ext>
            </a:extLst>
          </p:cNvPr>
          <p:cNvSpPr>
            <a:spLocks noGrp="1"/>
          </p:cNvSpPr>
          <p:nvPr>
            <p:ph type="title"/>
          </p:nvPr>
        </p:nvSpPr>
        <p:spPr/>
        <p:txBody>
          <a:bodyPr/>
          <a:lstStyle/>
          <a:p>
            <a:r>
              <a:rPr lang="fr-FR">
                <a:solidFill>
                  <a:schemeClr val="tx1"/>
                </a:solidFill>
              </a:rPr>
              <a:t>03 –  </a:t>
            </a:r>
            <a:r>
              <a:rPr lang="fr-FR" sz="2400">
                <a:solidFill>
                  <a:schemeClr val="tx1"/>
                </a:solidFill>
              </a:rPr>
              <a:t>Support for </a:t>
            </a:r>
            <a:r>
              <a:rPr lang="fr-FR" sz="2400" err="1">
                <a:solidFill>
                  <a:schemeClr val="tx1"/>
                </a:solidFill>
              </a:rPr>
              <a:t>project</a:t>
            </a:r>
            <a:r>
              <a:rPr lang="fr-FR" sz="2400">
                <a:solidFill>
                  <a:schemeClr val="tx1"/>
                </a:solidFill>
              </a:rPr>
              <a:t> leaders</a:t>
            </a:r>
            <a:br>
              <a:rPr lang="fr-FR" sz="2400">
                <a:solidFill>
                  <a:schemeClr val="tx1"/>
                </a:solidFill>
              </a:rPr>
            </a:br>
            <a:endParaRPr lang="fr-FR">
              <a:solidFill>
                <a:schemeClr val="tx1"/>
              </a:solidFill>
            </a:endParaRPr>
          </a:p>
        </p:txBody>
      </p:sp>
      <p:sp>
        <p:nvSpPr>
          <p:cNvPr id="12" name="Espace réservé du texte 1">
            <a:extLst>
              <a:ext uri="{FF2B5EF4-FFF2-40B4-BE49-F238E27FC236}">
                <a16:creationId xmlns:a16="http://schemas.microsoft.com/office/drawing/2014/main" id="{36E27421-2453-4F08-BB31-98E82A3E0835}"/>
              </a:ext>
            </a:extLst>
          </p:cNvPr>
          <p:cNvSpPr txBox="1">
            <a:spLocks/>
          </p:cNvSpPr>
          <p:nvPr/>
        </p:nvSpPr>
        <p:spPr>
          <a:xfrm>
            <a:off x="590324" y="948136"/>
            <a:ext cx="10800000" cy="373459"/>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130000"/>
              </a:lnSpc>
              <a:spcBef>
                <a:spcPts val="2400"/>
              </a:spcBef>
              <a:buClr>
                <a:schemeClr val="tx1"/>
              </a:buClr>
              <a:buFont typeface="+mj-lt"/>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300"/>
              </a:spcBef>
              <a:buSzPct val="120000"/>
              <a:buFont typeface="Times" panose="02020603050405020304" pitchFamily="18"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3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3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71F32"/>
                </a:solidFill>
                <a:effectLst/>
                <a:uLnTx/>
                <a:uFillTx/>
                <a:latin typeface="Montserrat"/>
                <a:ea typeface="+mn-ea"/>
                <a:cs typeface="+mn-cs"/>
              </a:rPr>
              <a:t>Financial assistance for greening the private sector :  </a:t>
            </a:r>
            <a:r>
              <a:rPr kumimoji="0" lang="fr-FR" sz="1600" b="1" i="0" u="none" strike="noStrike" kern="1200" cap="none" spc="0" normalizeH="0" baseline="0" noProof="0">
                <a:ln>
                  <a:noFill/>
                </a:ln>
                <a:solidFill>
                  <a:srgbClr val="071F32"/>
                </a:solidFill>
                <a:effectLst/>
                <a:uLnTx/>
                <a:uFillTx/>
                <a:latin typeface="Montserrat"/>
                <a:ea typeface="+mn-ea"/>
                <a:cs typeface="+mn-cs"/>
              </a:rPr>
              <a:t>Éco-rénovons Paris+</a:t>
            </a:r>
          </a:p>
        </p:txBody>
      </p:sp>
      <p:sp>
        <p:nvSpPr>
          <p:cNvPr id="2" name="Rectangle 1">
            <a:extLst>
              <a:ext uri="{FF2B5EF4-FFF2-40B4-BE49-F238E27FC236}">
                <a16:creationId xmlns:a16="http://schemas.microsoft.com/office/drawing/2014/main" id="{2DAF6186-AE86-4BF7-9880-173AF566380F}"/>
              </a:ext>
            </a:extLst>
          </p:cNvPr>
          <p:cNvSpPr/>
          <p:nvPr/>
        </p:nvSpPr>
        <p:spPr>
          <a:xfrm>
            <a:off x="585732" y="1973855"/>
            <a:ext cx="5473756" cy="38164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rPr>
              <a:t>The City of Paris can provide subsidies to all owners, subject to certain conditions, to enable them to carry out :</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71F32"/>
              </a:solidFill>
              <a:effectLst/>
              <a:uLnTx/>
              <a:uFillTx/>
              <a:latin typeface="Montserrat"/>
              <a:ea typeface="+mn-ea"/>
              <a:cs typeface="+mn-cs"/>
            </a:endParaRP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71F32"/>
                </a:solidFill>
                <a:effectLst/>
                <a:uLnTx/>
                <a:uFillTx/>
                <a:latin typeface="Montserrat"/>
                <a:ea typeface="+mn-ea"/>
                <a:cs typeface="+mn-cs"/>
              </a:rPr>
              <a:t>Global audit  : </a:t>
            </a:r>
            <a:r>
              <a:rPr kumimoji="0" lang="en-US" sz="1200" b="0" i="0" u="none" strike="noStrike" kern="1200" cap="none" spc="0" normalizeH="0" baseline="0" noProof="0">
                <a:ln>
                  <a:noFill/>
                </a:ln>
                <a:solidFill>
                  <a:srgbClr val="071F32"/>
                </a:solidFill>
                <a:effectLst/>
                <a:uLnTx/>
                <a:uFillTx/>
                <a:latin typeface="Montserrat"/>
                <a:ea typeface="+mn-ea"/>
                <a:cs typeface="+mn-cs"/>
              </a:rPr>
              <a:t>to help the co-ownership make a complete assessment of the building's current architectural and energy status, and to project proposed work scenarios.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71F32"/>
                </a:solidFill>
                <a:effectLst/>
                <a:uLnTx/>
                <a:uFillTx/>
                <a:latin typeface="Montserrat"/>
                <a:ea typeface="+mn-ea"/>
                <a:cs typeface="+mn-cs"/>
                <a:sym typeface="Wingdings" panose="05000000000000000000" pitchFamily="2" charset="2"/>
              </a:rPr>
              <a:t> </a:t>
            </a:r>
            <a:r>
              <a:rPr kumimoji="0" lang="en-US" sz="1200" b="0" i="1" u="none" strike="noStrike" kern="1200" cap="none" spc="0" normalizeH="0" baseline="0" noProof="0">
                <a:ln>
                  <a:noFill/>
                </a:ln>
                <a:solidFill>
                  <a:srgbClr val="071F32"/>
                </a:solidFill>
                <a:effectLst/>
                <a:uLnTx/>
                <a:uFillTx/>
                <a:latin typeface="Montserrat"/>
                <a:ea typeface="+mn-ea"/>
                <a:cs typeface="+mn-cs"/>
                <a:sym typeface="Wingdings" panose="05000000000000000000" pitchFamily="2" charset="2"/>
              </a:rPr>
              <a:t>G</a:t>
            </a:r>
            <a:r>
              <a:rPr kumimoji="0" lang="en-US" sz="1200" b="0" i="1" u="none" strike="noStrike" kern="1200" cap="none" spc="0" normalizeH="0" baseline="0" noProof="0">
                <a:ln>
                  <a:noFill/>
                </a:ln>
                <a:solidFill>
                  <a:srgbClr val="071F32"/>
                </a:solidFill>
                <a:effectLst/>
                <a:uLnTx/>
                <a:uFillTx/>
                <a:latin typeface="Montserrat"/>
                <a:ea typeface="+mn-ea"/>
                <a:cs typeface="+mn-cs"/>
              </a:rPr>
              <a:t>rant of €5,000 for the co-ownership</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71F32"/>
              </a:solidFill>
              <a:effectLst/>
              <a:uLnTx/>
              <a:uFillTx/>
              <a:latin typeface="Montserrat"/>
              <a:ea typeface="+mn-ea"/>
              <a:cs typeface="+mn-cs"/>
            </a:endParaRP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71F32"/>
                </a:solidFill>
                <a:effectLst/>
                <a:uLnTx/>
                <a:uFillTx/>
                <a:latin typeface="Montserrat"/>
                <a:ea typeface="+mn-ea"/>
                <a:cs typeface="+mn-cs"/>
              </a:rPr>
              <a:t>Energy renovation work : </a:t>
            </a:r>
            <a:r>
              <a:rPr kumimoji="0" lang="en-US" sz="1200" b="0" i="0" u="none" strike="noStrike" kern="1200" cap="none" spc="0" normalizeH="0" baseline="0" noProof="0">
                <a:ln>
                  <a:noFill/>
                </a:ln>
                <a:solidFill>
                  <a:srgbClr val="071F32"/>
                </a:solidFill>
                <a:effectLst/>
                <a:uLnTx/>
                <a:uFillTx/>
                <a:latin typeface="Montserrat"/>
                <a:ea typeface="+mn-ea"/>
                <a:cs typeface="+mn-cs"/>
              </a:rPr>
              <a:t>the greater the energy gain (minimum 15%), the higher the rate of subsidy, up to 35% of the amount of subitizable.</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71F32"/>
              </a:solidFill>
              <a:effectLst/>
              <a:uLnTx/>
              <a:uFillTx/>
              <a:latin typeface="Montserrat"/>
              <a:ea typeface="+mn-ea"/>
              <a:cs typeface="+mn-cs"/>
            </a:endParaRP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71F32"/>
                </a:solidFill>
                <a:effectLst/>
                <a:uLnTx/>
                <a:uFillTx/>
                <a:latin typeface="Montserrat"/>
                <a:ea typeface="+mn-ea"/>
                <a:cs typeface="+mn-cs"/>
              </a:rPr>
              <a:t>Environmental improvements </a:t>
            </a:r>
            <a:r>
              <a:rPr kumimoji="0" lang="en-US" sz="1200" b="0" i="0" u="none" strike="noStrike" kern="1200" cap="none" spc="0" normalizeH="0" baseline="0" noProof="0">
                <a:ln>
                  <a:noFill/>
                </a:ln>
                <a:solidFill>
                  <a:srgbClr val="071F32"/>
                </a:solidFill>
                <a:effectLst/>
                <a:uLnTx/>
                <a:uFillTx/>
                <a:latin typeface="Montserrat"/>
                <a:ea typeface="+mn-ea"/>
                <a:cs typeface="+mn-cs"/>
              </a:rPr>
              <a:t>: in the form of grants, these subsidies aim to integrate into projects the issue of improving summer comfort, waste management, renewable energies or connection to the “urban heating network”, bio-sourced materials or high energy performance objectives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71F32"/>
              </a:solidFill>
              <a:effectLst/>
              <a:uLnTx/>
              <a:uFillTx/>
              <a:latin typeface="Montserra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71F32"/>
                </a:solidFill>
                <a:effectLst/>
                <a:uLnTx/>
                <a:uFillTx/>
                <a:latin typeface="Montserrat"/>
                <a:ea typeface="+mn-ea"/>
                <a:cs typeface="+mn-cs"/>
              </a:rPr>
              <a:t>The City can also grant individual assistance to low-income owner-occupiers</a:t>
            </a:r>
            <a:r>
              <a:rPr kumimoji="0" lang="en-US" sz="1400" b="0" i="0" u="none" strike="noStrike" kern="1200" cap="none" spc="0" normalizeH="0" baseline="0" noProof="0">
                <a:ln>
                  <a:noFill/>
                </a:ln>
                <a:solidFill>
                  <a:srgbClr val="071F32"/>
                </a:solidFill>
                <a:effectLst/>
                <a:uLnTx/>
                <a:uFillTx/>
                <a:latin typeface="Montserrat"/>
                <a:ea typeface="+mn-ea"/>
                <a:cs typeface="+mn-cs"/>
              </a:rPr>
              <a:t>.</a:t>
            </a:r>
          </a:p>
        </p:txBody>
      </p:sp>
      <p:pic>
        <p:nvPicPr>
          <p:cNvPr id="11" name="Picture 2" descr="A logo with text overlay&#10;&#10;Description automatically generated">
            <a:extLst>
              <a:ext uri="{FF2B5EF4-FFF2-40B4-BE49-F238E27FC236}">
                <a16:creationId xmlns:a16="http://schemas.microsoft.com/office/drawing/2014/main" id="{976F58CE-C5A9-4394-89F9-DF7F534D2D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09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05B6465-3420-4606-93CB-88F720B4D645}"/>
              </a:ext>
            </a:extLst>
          </p:cNvPr>
          <p:cNvSpPr>
            <a:spLocks noGrp="1"/>
          </p:cNvSpPr>
          <p:nvPr>
            <p:ph type="title"/>
          </p:nvPr>
        </p:nvSpPr>
        <p:spPr/>
        <p:txBody>
          <a:bodyPr/>
          <a:lstStyle/>
          <a:p>
            <a:r>
              <a:rPr lang="fr-FR" err="1"/>
              <a:t>Thank</a:t>
            </a:r>
            <a:r>
              <a:rPr lang="fr-FR"/>
              <a:t> </a:t>
            </a:r>
            <a:r>
              <a:rPr lang="fr-FR" err="1"/>
              <a:t>you</a:t>
            </a:r>
            <a:r>
              <a:rPr lang="fr-FR"/>
              <a:t> for </a:t>
            </a:r>
            <a:r>
              <a:rPr lang="fr-FR" err="1"/>
              <a:t>your</a:t>
            </a:r>
            <a:r>
              <a:rPr lang="fr-FR"/>
              <a:t> attention</a:t>
            </a:r>
          </a:p>
        </p:txBody>
      </p:sp>
      <p:sp>
        <p:nvSpPr>
          <p:cNvPr id="4" name="Espace réservé du numéro de diapositive 3">
            <a:extLst>
              <a:ext uri="{FF2B5EF4-FFF2-40B4-BE49-F238E27FC236}">
                <a16:creationId xmlns:a16="http://schemas.microsoft.com/office/drawing/2014/main" id="{8725BE27-392D-4B6B-8C11-C5C7746F3682}"/>
              </a:ext>
            </a:extLst>
          </p:cNvPr>
          <p:cNvSpPr>
            <a:spLocks noGrp="1"/>
          </p:cNvSpPr>
          <p:nvPr>
            <p:ph type="sldNum" sz="quarter" idx="4294967295"/>
          </p:nvPr>
        </p:nvSpPr>
        <p:spPr>
          <a:xfrm>
            <a:off x="11650663" y="6370638"/>
            <a:ext cx="541337" cy="252412"/>
          </a:xfrm>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51</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Tree>
    <p:extLst>
      <p:ext uri="{BB962C8B-B14F-4D97-AF65-F5344CB8AC3E}">
        <p14:creationId xmlns:p14="http://schemas.microsoft.com/office/powerpoint/2010/main" val="3570786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A00910-93AF-48FA-8C58-907DFFA9AE1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445EA49-853A-4C5E-AF2F-FF49306AA203}"/>
              </a:ext>
            </a:extLst>
          </p:cNvPr>
          <p:cNvSpPr>
            <a:spLocks noGrp="1"/>
          </p:cNvSpPr>
          <p:nvPr>
            <p:ph type="sldNum" sz="quarter" idx="12"/>
          </p:nvPr>
        </p:nvSpPr>
        <p:spPr/>
        <p:txBody>
          <a:bodyPr/>
          <a:lstStyle/>
          <a:p>
            <a:pPr marL="0" marR="0" lvl="0" indent="0" algn="r" defTabSz="914400" rtl="0" eaLnBrk="1" fontAlgn="auto" latinLnBrk="0" hangingPunct="1">
              <a:lnSpc>
                <a:spcPct val="115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71F32"/>
                </a:solidFill>
                <a:effectLst/>
                <a:uLnTx/>
                <a:uFillTx/>
                <a:latin typeface="Montserrat"/>
                <a:ea typeface="+mn-ea"/>
                <a:cs typeface="+mn-cs"/>
              </a:rPr>
              <a:pPr marL="0" marR="0" lvl="0" indent="0" algn="r" defTabSz="914400" rtl="0" eaLnBrk="1" fontAlgn="auto" latinLnBrk="0" hangingPunct="1">
                <a:lnSpc>
                  <a:spcPct val="115000"/>
                </a:lnSpc>
                <a:spcBef>
                  <a:spcPts val="0"/>
                </a:spcBef>
                <a:spcAft>
                  <a:spcPts val="0"/>
                </a:spcAft>
                <a:buClrTx/>
                <a:buSzTx/>
                <a:buFontTx/>
                <a:buNone/>
                <a:tabLst/>
                <a:defRPr/>
              </a:pPr>
              <a:t>52</a:t>
            </a:fld>
            <a:endParaRPr kumimoji="0" lang="fr-FR" sz="1000" b="1" i="0" u="none" strike="noStrike" kern="1200" cap="none" spc="0" normalizeH="0" baseline="0" noProof="0">
              <a:ln>
                <a:noFill/>
              </a:ln>
              <a:solidFill>
                <a:srgbClr val="071F32"/>
              </a:solidFill>
              <a:effectLst/>
              <a:uLnTx/>
              <a:uFillTx/>
              <a:latin typeface="Montserrat"/>
              <a:ea typeface="+mn-ea"/>
              <a:cs typeface="+mn-cs"/>
            </a:endParaRPr>
          </a:p>
        </p:txBody>
      </p:sp>
      <p:sp>
        <p:nvSpPr>
          <p:cNvPr id="6" name="Titre 5">
            <a:extLst>
              <a:ext uri="{FF2B5EF4-FFF2-40B4-BE49-F238E27FC236}">
                <a16:creationId xmlns:a16="http://schemas.microsoft.com/office/drawing/2014/main" id="{C472D9F1-31E1-422B-BF88-F2140C0BD6B0}"/>
              </a:ext>
            </a:extLst>
          </p:cNvPr>
          <p:cNvSpPr>
            <a:spLocks noGrp="1"/>
          </p:cNvSpPr>
          <p:nvPr>
            <p:ph type="title"/>
          </p:nvPr>
        </p:nvSpPr>
        <p:spPr/>
        <p:txBody>
          <a:bodyPr/>
          <a:lstStyle/>
          <a:p>
            <a:r>
              <a:rPr lang="fr-FR"/>
              <a:t>To go </a:t>
            </a:r>
            <a:r>
              <a:rPr lang="fr-FR" err="1"/>
              <a:t>further</a:t>
            </a:r>
            <a:r>
              <a:rPr lang="fr-FR"/>
              <a:t>:</a:t>
            </a:r>
          </a:p>
        </p:txBody>
      </p:sp>
      <p:sp>
        <p:nvSpPr>
          <p:cNvPr id="9" name="Espace réservé du texte 8">
            <a:extLst>
              <a:ext uri="{FF2B5EF4-FFF2-40B4-BE49-F238E27FC236}">
                <a16:creationId xmlns:a16="http://schemas.microsoft.com/office/drawing/2014/main" id="{9EF0B2EC-7267-4B69-B4A5-02E526F98FB3}"/>
              </a:ext>
            </a:extLst>
          </p:cNvPr>
          <p:cNvSpPr>
            <a:spLocks noGrp="1"/>
          </p:cNvSpPr>
          <p:nvPr>
            <p:ph type="body" sz="quarter" idx="13"/>
          </p:nvPr>
        </p:nvSpPr>
        <p:spPr/>
        <p:txBody>
          <a:bodyPr/>
          <a:lstStyle/>
          <a:p>
            <a:r>
              <a:rPr lang="fr-FR">
                <a:hlinkClick r:id="rId3"/>
              </a:rPr>
              <a:t>Tout savoir sur le Plan Local d’Urbanisme - Ville de Paris</a:t>
            </a:r>
            <a:endParaRPr lang="fr-FR">
              <a:hlinkClick r:id="" action="ppaction://noaction"/>
            </a:endParaRPr>
          </a:p>
          <a:p>
            <a:r>
              <a:rPr lang="fr-FR">
                <a:hlinkClick r:id="" action="ppaction://noaction"/>
              </a:rPr>
              <a:t>Guide_projet_biodiversite_.pdf</a:t>
            </a:r>
            <a:endParaRPr lang="fr-FR"/>
          </a:p>
          <a:p>
            <a:r>
              <a:rPr lang="fr-FR" u="sng">
                <a:hlinkClick r:id="rId4"/>
              </a:rPr>
              <a:t>Végétaliser les toits et les murs - Ville de Paris</a:t>
            </a:r>
            <a:r>
              <a:rPr lang="fr-FR"/>
              <a:t> : </a:t>
            </a:r>
            <a:r>
              <a:rPr lang="fr-FR" u="sng">
                <a:hlinkClick r:id="rId5"/>
              </a:rPr>
              <a:t>590db2b821326d13a6b47ddd316e09fa.pdf</a:t>
            </a:r>
            <a:r>
              <a:rPr lang="fr-FR" u="sng"/>
              <a:t> ;  </a:t>
            </a:r>
            <a:r>
              <a:rPr lang="fr-FR" u="sng">
                <a:hlinkClick r:id="rId6"/>
              </a:rPr>
              <a:t>LTV-LVR-A4-ToituresVegetalisees-220907.indd</a:t>
            </a:r>
            <a:endParaRPr lang="fr-FR"/>
          </a:p>
          <a:p>
            <a:r>
              <a:rPr lang="fr-FR" u="sng" err="1">
                <a:hlinkClick r:id="rId7"/>
              </a:rPr>
              <a:t>BiodivScore</a:t>
            </a:r>
            <a:r>
              <a:rPr lang="fr-FR" u="sng">
                <a:hlinkClick r:id="rId7"/>
              </a:rPr>
              <a:t> : l’outil qui fait rimer construction et - Ville de Paris</a:t>
            </a:r>
            <a:endParaRPr lang="fr-FR"/>
          </a:p>
          <a:p>
            <a:r>
              <a:rPr lang="fr-FR" u="sng">
                <a:hlinkClick r:id="rId8"/>
              </a:rPr>
              <a:t>La rénovation des logements sociaux, un enjeu social - Ville de Paris</a:t>
            </a:r>
            <a:endParaRPr lang="fr-FR"/>
          </a:p>
          <a:p>
            <a:r>
              <a:rPr lang="fr-FR" u="sng">
                <a:hlinkClick r:id="rId3"/>
              </a:rPr>
              <a:t>Tout savoir sur le Plan Local d’Urbanisme - Ville de Paris</a:t>
            </a:r>
            <a:endParaRPr lang="fr-FR"/>
          </a:p>
          <a:p>
            <a:r>
              <a:rPr lang="fr-FR" u="sng">
                <a:hlinkClick r:id="rId9"/>
              </a:rPr>
              <a:t>apur.org/sites/default/files/</a:t>
            </a:r>
            <a:r>
              <a:rPr lang="fr-FR" u="sng" err="1">
                <a:hlinkClick r:id="rId9"/>
              </a:rPr>
              <a:t>bd_toitures_paris.pdf?token</a:t>
            </a:r>
            <a:r>
              <a:rPr lang="fr-FR" u="sng">
                <a:hlinkClick r:id="rId9"/>
              </a:rPr>
              <a:t>=StB-la8C</a:t>
            </a:r>
            <a:endParaRPr lang="fr-FR"/>
          </a:p>
          <a:p>
            <a:r>
              <a:rPr lang="fr-FR" u="sng">
                <a:hlinkClick r:id="rId10"/>
              </a:rPr>
              <a:t>Avec </a:t>
            </a:r>
            <a:r>
              <a:rPr lang="fr-FR" u="sng" err="1">
                <a:hlinkClick r:id="rId10"/>
              </a:rPr>
              <a:t>CoprOasis</a:t>
            </a:r>
            <a:r>
              <a:rPr lang="fr-FR" u="sng">
                <a:hlinkClick r:id="rId10"/>
              </a:rPr>
              <a:t>, votre copropriété se met au vert… et - Ville de Paris</a:t>
            </a:r>
            <a:r>
              <a:rPr lang="fr-FR"/>
              <a:t> </a:t>
            </a:r>
          </a:p>
          <a:p>
            <a:r>
              <a:rPr lang="fr-FR" u="sng">
                <a:hlinkClick r:id="rId11"/>
              </a:rPr>
              <a:t>Forum Habiter Durable : tout savoir pour rénover une - Ville de Paris</a:t>
            </a:r>
            <a:r>
              <a:rPr lang="fr-FR" b="1" u="sng"/>
              <a:t> </a:t>
            </a:r>
          </a:p>
          <a:p>
            <a:endParaRPr lang="fr-FR" b="1" u="sng"/>
          </a:p>
          <a:p>
            <a:r>
              <a:rPr lang="fr-FR" u="sng">
                <a:hlinkClick r:id="rId12">
                  <a:extLst>
                    <a:ext uri="{A12FA001-AC4F-418D-AE19-62706E023703}">
                      <ahyp:hlinkClr xmlns:ahyp="http://schemas.microsoft.com/office/drawing/2018/hyperlinkcolor" val="tx"/>
                    </a:ext>
                  </a:extLst>
                </a:hlinkClick>
              </a:rPr>
              <a:t>An international label : </a:t>
            </a:r>
            <a:r>
              <a:rPr lang="fr-FR">
                <a:solidFill>
                  <a:schemeClr val="accent1"/>
                </a:solidFill>
                <a:hlinkClick r:id="rId12">
                  <a:extLst>
                    <a:ext uri="{A12FA001-AC4F-418D-AE19-62706E023703}">
                      <ahyp:hlinkClr xmlns:ahyp="http://schemas.microsoft.com/office/drawing/2018/hyperlinkcolor" val="tx"/>
                    </a:ext>
                  </a:extLst>
                </a:hlinkClick>
              </a:rPr>
              <a:t>13_3plaquette_biodivercity.pdf</a:t>
            </a:r>
            <a:endParaRPr lang="fr-FR">
              <a:solidFill>
                <a:schemeClr val="accent1"/>
              </a:solidFill>
            </a:endParaRPr>
          </a:p>
          <a:p>
            <a:br>
              <a:rPr lang="fr-FR"/>
            </a:br>
            <a:endParaRPr lang="fr-FR"/>
          </a:p>
        </p:txBody>
      </p:sp>
      <p:pic>
        <p:nvPicPr>
          <p:cNvPr id="7" name="Picture 2" descr="A logo with text overlay&#10;&#10;Description automatically generated">
            <a:extLst>
              <a:ext uri="{FF2B5EF4-FFF2-40B4-BE49-F238E27FC236}">
                <a16:creationId xmlns:a16="http://schemas.microsoft.com/office/drawing/2014/main" id="{79E0F2C4-60FF-4B31-8B5A-EAECCB374CD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971676" y="6108700"/>
            <a:ext cx="1231315"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093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90" name="Google Shape;90;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70081" y="0"/>
            <a:ext cx="2171984" cy="828393"/>
          </a:xfrm>
          <a:prstGeom prst="rect">
            <a:avLst/>
          </a:prstGeom>
          <a:noFill/>
          <a:ln>
            <a:noFill/>
          </a:ln>
        </p:spPr>
      </p:pic>
      <p:grpSp>
        <p:nvGrpSpPr>
          <p:cNvPr id="91" name="Google Shape;91;p1"/>
          <p:cNvGrpSpPr/>
          <p:nvPr/>
        </p:nvGrpSpPr>
        <p:grpSpPr>
          <a:xfrm>
            <a:off x="174171" y="82260"/>
            <a:ext cx="3357700" cy="668165"/>
            <a:chOff x="739931" y="1965027"/>
            <a:chExt cx="3314276" cy="659524"/>
          </a:xfrm>
        </p:grpSpPr>
        <p:grpSp>
          <p:nvGrpSpPr>
            <p:cNvPr id="92" name="Google Shape;92;p1"/>
            <p:cNvGrpSpPr/>
            <p:nvPr/>
          </p:nvGrpSpPr>
          <p:grpSpPr>
            <a:xfrm>
              <a:off x="739931" y="1965027"/>
              <a:ext cx="3314276" cy="656389"/>
              <a:chOff x="4703671" y="4860597"/>
              <a:chExt cx="3507487" cy="694654"/>
            </a:xfrm>
          </p:grpSpPr>
          <p:pic>
            <p:nvPicPr>
              <p:cNvPr id="93" name="Google Shape;93;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03671" y="4860597"/>
                <a:ext cx="694654" cy="694654"/>
              </a:xfrm>
              <a:prstGeom prst="rect">
                <a:avLst/>
              </a:prstGeom>
              <a:noFill/>
              <a:ln>
                <a:noFill/>
              </a:ln>
            </p:spPr>
          </p:pic>
          <p:pic>
            <p:nvPicPr>
              <p:cNvPr id="94" name="Google Shape;94;p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269979" y="4874590"/>
                <a:ext cx="941179" cy="613917"/>
              </a:xfrm>
              <a:prstGeom prst="rect">
                <a:avLst/>
              </a:prstGeom>
              <a:noFill/>
              <a:ln>
                <a:noFill/>
              </a:ln>
            </p:spPr>
          </p:pic>
        </p:grpSp>
        <p:pic>
          <p:nvPicPr>
            <p:cNvPr id="95" name="Google Shape;95;p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495933" y="2021381"/>
              <a:ext cx="1610767" cy="603170"/>
            </a:xfrm>
            <a:prstGeom prst="rect">
              <a:avLst/>
            </a:prstGeom>
            <a:noFill/>
            <a:ln>
              <a:noFill/>
            </a:ln>
          </p:spPr>
        </p:pic>
      </p:grpSp>
      <p:sp>
        <p:nvSpPr>
          <p:cNvPr id="97" name="Google Shape;97;p1"/>
          <p:cNvSpPr/>
          <p:nvPr/>
        </p:nvSpPr>
        <p:spPr>
          <a:xfrm>
            <a:off x="0" y="1160858"/>
            <a:ext cx="12192000" cy="268723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Greening Cities Partnership </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Public Webinar - Building and spatial regulations for nature restoration</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Greening the Gap: Soft Policy Tools to Support Urban Nature in a Changing Climate</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Mattia Federico Leone</a:t>
            </a:r>
          </a:p>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Università di Napoli Federico II, Dipartimento di Architettura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DiARC</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Centro Studi PLINIVS (LUPT)</a:t>
            </a:r>
          </a:p>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Urban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Climate</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Change</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Research</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 Network (UCCRN)</a:t>
            </a:r>
          </a:p>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Green Building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Council</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 Italia (GBC)</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lang="it-IT"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pic>
        <p:nvPicPr>
          <p:cNvPr id="6" name="Immagine 5">
            <a:extLst>
              <a:ext uri="{FF2B5EF4-FFF2-40B4-BE49-F238E27FC236}">
                <a16:creationId xmlns:a16="http://schemas.microsoft.com/office/drawing/2014/main" id="{7A7A21CC-8707-AAA6-47A3-1666139F2163}"/>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99095" y="3374058"/>
            <a:ext cx="5793810" cy="3483942"/>
          </a:xfrm>
          <a:prstGeom prst="rect">
            <a:avLst/>
          </a:prstGeom>
        </p:spPr>
      </p:pic>
      <p:pic>
        <p:nvPicPr>
          <p:cNvPr id="4" name="Elemento grafico 3">
            <a:extLst>
              <a:ext uri="{FF2B5EF4-FFF2-40B4-BE49-F238E27FC236}">
                <a16:creationId xmlns:a16="http://schemas.microsoft.com/office/drawing/2014/main" id="{30391CDD-9FB0-3858-CDFD-8E9341402B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15512" y="1473"/>
            <a:ext cx="1160976" cy="117361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cerchio, schermata, design&#10;&#10;Descrizione generata automaticamente">
            <a:extLst>
              <a:ext uri="{FF2B5EF4-FFF2-40B4-BE49-F238E27FC236}">
                <a16:creationId xmlns:a16="http://schemas.microsoft.com/office/drawing/2014/main" id="{D3FC3861-1FCF-7A72-1157-97C1AEED3F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811" y="-1"/>
            <a:ext cx="11200381" cy="6767371"/>
          </a:xfrm>
          <a:prstGeom prst="rect">
            <a:avLst/>
          </a:prstGeom>
        </p:spPr>
      </p:pic>
      <p:sp>
        <p:nvSpPr>
          <p:cNvPr id="3" name="CasellaDiTesto 2">
            <a:extLst>
              <a:ext uri="{FF2B5EF4-FFF2-40B4-BE49-F238E27FC236}">
                <a16:creationId xmlns:a16="http://schemas.microsoft.com/office/drawing/2014/main" id="{FBCBD650-1959-FC4F-B562-D5F82B90DC09}"/>
              </a:ext>
            </a:extLst>
          </p:cNvPr>
          <p:cNvSpPr txBox="1"/>
          <p:nvPr/>
        </p:nvSpPr>
        <p:spPr>
          <a:xfrm>
            <a:off x="121270" y="6490960"/>
            <a:ext cx="125473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apple-system"/>
                <a:cs typeface="Arial"/>
                <a:sym typeface="Arial"/>
              </a:rPr>
              <a:t>From </a:t>
            </a:r>
            <a:r>
              <a:rPr kumimoji="0" lang="it-IT" sz="1400" b="1" i="0" u="none" strike="noStrike" kern="0" cap="none" spc="0" normalizeH="0" baseline="0" noProof="0" err="1">
                <a:ln>
                  <a:noFill/>
                </a:ln>
                <a:solidFill>
                  <a:srgbClr val="000000"/>
                </a:solidFill>
                <a:effectLst/>
                <a:uLnTx/>
                <a:uFillTx/>
                <a:latin typeface="-apple-system"/>
                <a:cs typeface="Arial"/>
                <a:sym typeface="Arial"/>
              </a:rPr>
              <a:t>climate</a:t>
            </a:r>
            <a:r>
              <a:rPr kumimoji="0" lang="it-IT" sz="1400" b="1" i="0" u="none" strike="noStrike" kern="0" cap="none" spc="0" normalizeH="0" baseline="0" noProof="0">
                <a:ln>
                  <a:noFill/>
                </a:ln>
                <a:solidFill>
                  <a:srgbClr val="000000"/>
                </a:solidFill>
                <a:effectLst/>
                <a:uLnTx/>
                <a:uFillTx/>
                <a:latin typeface="-apple-system"/>
                <a:cs typeface="Arial"/>
                <a:sym typeface="Arial"/>
              </a:rPr>
              <a:t> risk to </a:t>
            </a:r>
            <a:r>
              <a:rPr kumimoji="0" lang="it-IT" sz="1400" b="1" i="0" u="none" strike="noStrike" kern="0" cap="none" spc="0" normalizeH="0" baseline="0" noProof="0" err="1">
                <a:ln>
                  <a:noFill/>
                </a:ln>
                <a:solidFill>
                  <a:srgbClr val="000000"/>
                </a:solidFill>
                <a:effectLst/>
                <a:uLnTx/>
                <a:uFillTx/>
                <a:latin typeface="-apple-system"/>
                <a:cs typeface="Arial"/>
                <a:sym typeface="Arial"/>
              </a:rPr>
              <a:t>climate</a:t>
            </a:r>
            <a:r>
              <a:rPr kumimoji="0" lang="it-IT" sz="1400" b="1" i="0" u="none" strike="noStrike" kern="0" cap="none" spc="0" normalizeH="0" baseline="0" noProof="0">
                <a:ln>
                  <a:noFill/>
                </a:ln>
                <a:solidFill>
                  <a:srgbClr val="000000"/>
                </a:solidFill>
                <a:effectLst/>
                <a:uLnTx/>
                <a:uFillTx/>
                <a:latin typeface="-apple-system"/>
                <a:cs typeface="Arial"/>
                <a:sym typeface="Arial"/>
              </a:rPr>
              <a:t> </a:t>
            </a:r>
            <a:r>
              <a:rPr kumimoji="0" lang="it-IT" sz="1400" b="1" i="0" u="none" strike="noStrike" kern="0" cap="none" spc="0" normalizeH="0" baseline="0" noProof="0" err="1">
                <a:ln>
                  <a:noFill/>
                </a:ln>
                <a:solidFill>
                  <a:srgbClr val="000000"/>
                </a:solidFill>
                <a:effectLst/>
                <a:uLnTx/>
                <a:uFillTx/>
                <a:latin typeface="-apple-system"/>
                <a:cs typeface="Arial"/>
                <a:sym typeface="Arial"/>
              </a:rPr>
              <a:t>resilient</a:t>
            </a:r>
            <a:r>
              <a:rPr kumimoji="0" lang="it-IT" sz="1400" b="1" i="0" u="none" strike="noStrike" kern="0" cap="none" spc="0" normalizeH="0" baseline="0" noProof="0">
                <a:ln>
                  <a:noFill/>
                </a:ln>
                <a:solidFill>
                  <a:srgbClr val="000000"/>
                </a:solidFill>
                <a:effectLst/>
                <a:uLnTx/>
                <a:uFillTx/>
                <a:latin typeface="-apple-system"/>
                <a:cs typeface="Arial"/>
                <a:sym typeface="Arial"/>
              </a:rPr>
              <a:t> </a:t>
            </a:r>
            <a:r>
              <a:rPr kumimoji="0" lang="it-IT" sz="1400" b="1" i="0" u="none" strike="noStrike" kern="0" cap="none" spc="0" normalizeH="0" baseline="0" noProof="0" err="1">
                <a:ln>
                  <a:noFill/>
                </a:ln>
                <a:solidFill>
                  <a:srgbClr val="000000"/>
                </a:solidFill>
                <a:effectLst/>
                <a:uLnTx/>
                <a:uFillTx/>
                <a:latin typeface="-apple-system"/>
                <a:cs typeface="Arial"/>
                <a:sym typeface="Arial"/>
              </a:rPr>
              <a:t>development</a:t>
            </a:r>
            <a:r>
              <a:rPr kumimoji="0" lang="it-IT" sz="1400" b="1" i="0" u="none" strike="noStrike" kern="0" cap="none" spc="0" normalizeH="0" baseline="0" noProof="0">
                <a:ln>
                  <a:noFill/>
                </a:ln>
                <a:solidFill>
                  <a:srgbClr val="000000"/>
                </a:solidFill>
                <a:effectLst/>
                <a:uLnTx/>
                <a:uFillTx/>
                <a:latin typeface="-apple-system"/>
                <a:cs typeface="Arial"/>
                <a:sym typeface="Arial"/>
              </a:rPr>
              <a:t>: </a:t>
            </a:r>
            <a:r>
              <a:rPr kumimoji="0" lang="it-IT" sz="1400" b="1" i="0" u="none" strike="noStrike" kern="0" cap="none" spc="0" normalizeH="0" baseline="0" noProof="0" err="1">
                <a:ln>
                  <a:noFill/>
                </a:ln>
                <a:solidFill>
                  <a:srgbClr val="000000"/>
                </a:solidFill>
                <a:effectLst/>
                <a:uLnTx/>
                <a:uFillTx/>
                <a:latin typeface="-apple-system"/>
                <a:cs typeface="Arial"/>
                <a:sym typeface="Arial"/>
              </a:rPr>
              <a:t>climate</a:t>
            </a:r>
            <a:r>
              <a:rPr kumimoji="0" lang="it-IT" sz="1400" b="1" i="0" u="none" strike="noStrike" kern="0" cap="none" spc="0" normalizeH="0" baseline="0" noProof="0">
                <a:ln>
                  <a:noFill/>
                </a:ln>
                <a:solidFill>
                  <a:srgbClr val="000000"/>
                </a:solidFill>
                <a:effectLst/>
                <a:uLnTx/>
                <a:uFillTx/>
                <a:latin typeface="-apple-system"/>
                <a:cs typeface="Arial"/>
                <a:sym typeface="Arial"/>
              </a:rPr>
              <a:t>, </a:t>
            </a:r>
            <a:r>
              <a:rPr kumimoji="0" lang="it-IT" sz="1400" b="1" i="0" u="none" strike="noStrike" kern="0" cap="none" spc="0" normalizeH="0" baseline="0" noProof="0" err="1">
                <a:ln>
                  <a:noFill/>
                </a:ln>
                <a:solidFill>
                  <a:srgbClr val="000000"/>
                </a:solidFill>
                <a:effectLst/>
                <a:uLnTx/>
                <a:uFillTx/>
                <a:latin typeface="-apple-system"/>
                <a:cs typeface="Arial"/>
                <a:sym typeface="Arial"/>
              </a:rPr>
              <a:t>ecosystems</a:t>
            </a:r>
            <a:r>
              <a:rPr kumimoji="0" lang="it-IT" sz="1400" b="1" i="0" u="none" strike="noStrike" kern="0" cap="none" spc="0" normalizeH="0" baseline="0" noProof="0">
                <a:ln>
                  <a:noFill/>
                </a:ln>
                <a:solidFill>
                  <a:srgbClr val="000000"/>
                </a:solidFill>
                <a:effectLst/>
                <a:uLnTx/>
                <a:uFillTx/>
                <a:latin typeface="-apple-system"/>
                <a:cs typeface="Arial"/>
                <a:sym typeface="Arial"/>
              </a:rPr>
              <a:t> and human society </a:t>
            </a:r>
            <a:r>
              <a:rPr kumimoji="0" lang="it-IT" sz="1400" b="1" i="0" u="none" strike="noStrike" kern="0" cap="none" spc="0" normalizeH="0" baseline="0" noProof="0" err="1">
                <a:ln>
                  <a:noFill/>
                </a:ln>
                <a:solidFill>
                  <a:srgbClr val="000000"/>
                </a:solidFill>
                <a:effectLst/>
                <a:uLnTx/>
                <a:uFillTx/>
                <a:latin typeface="-apple-system"/>
                <a:cs typeface="Arial"/>
                <a:sym typeface="Arial"/>
              </a:rPr>
              <a:t>as</a:t>
            </a:r>
            <a:r>
              <a:rPr kumimoji="0" lang="it-IT" sz="1400" b="1" i="0" u="none" strike="noStrike" kern="0" cap="none" spc="0" normalizeH="0" baseline="0" noProof="0">
                <a:ln>
                  <a:noFill/>
                </a:ln>
                <a:solidFill>
                  <a:srgbClr val="000000"/>
                </a:solidFill>
                <a:effectLst/>
                <a:uLnTx/>
                <a:uFillTx/>
                <a:latin typeface="-apple-system"/>
                <a:cs typeface="Arial"/>
                <a:sym typeface="Arial"/>
              </a:rPr>
              <a:t> </a:t>
            </a:r>
            <a:r>
              <a:rPr kumimoji="0" lang="it-IT" sz="1400" b="1" i="0" u="none" strike="noStrike" kern="0" cap="none" spc="0" normalizeH="0" baseline="0" noProof="0" err="1">
                <a:ln>
                  <a:noFill/>
                </a:ln>
                <a:solidFill>
                  <a:srgbClr val="000000"/>
                </a:solidFill>
                <a:effectLst/>
                <a:uLnTx/>
                <a:uFillTx/>
                <a:latin typeface="-apple-system"/>
                <a:cs typeface="Arial"/>
                <a:sym typeface="Arial"/>
              </a:rPr>
              <a:t>coupled</a:t>
            </a:r>
            <a:r>
              <a:rPr kumimoji="0" lang="it-IT" sz="1400" b="1" i="0" u="none" strike="noStrike" kern="0" cap="none" spc="0" normalizeH="0" baseline="0" noProof="0">
                <a:ln>
                  <a:noFill/>
                </a:ln>
                <a:solidFill>
                  <a:srgbClr val="000000"/>
                </a:solidFill>
                <a:effectLst/>
                <a:uLnTx/>
                <a:uFillTx/>
                <a:latin typeface="-apple-system"/>
                <a:cs typeface="Arial"/>
                <a:sym typeface="Arial"/>
              </a:rPr>
              <a:t> systems (source: IPCC AR6 - WG2, 2022)</a:t>
            </a:r>
          </a:p>
        </p:txBody>
      </p:sp>
    </p:spTree>
    <p:extLst>
      <p:ext uri="{BB962C8B-B14F-4D97-AF65-F5344CB8AC3E}">
        <p14:creationId xmlns:p14="http://schemas.microsoft.com/office/powerpoint/2010/main" val="24345676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1">
            <a:extLst>
              <a:ext uri="{FF2B5EF4-FFF2-40B4-BE49-F238E27FC236}">
                <a16:creationId xmlns:a16="http://schemas.microsoft.com/office/drawing/2014/main" id="{7C32E65B-C318-54E8-20DD-4723BC1828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0686" y="236597"/>
            <a:ext cx="9390629" cy="596405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D86869E-6FB9-FA61-2931-11DAB4EB696E}"/>
              </a:ext>
            </a:extLst>
          </p:cNvPr>
          <p:cNvSpPr txBox="1"/>
          <p:nvPr/>
        </p:nvSpPr>
        <p:spPr>
          <a:xfrm>
            <a:off x="116115" y="6273226"/>
            <a:ext cx="115243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Chester, M. V., Miller, T.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R</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Muñoz</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-Erickson, T. A.,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Helmrich</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A. M.,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Iwaniec</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D. M.,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McPhearson</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T., ... &amp;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Markolf</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S. A. (2023).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Sensemaking</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for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entangled</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urban</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social,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ecological</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and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technological</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systems in the </a:t>
            </a:r>
            <a:r>
              <a:rPr kumimoji="0" lang="it-IT" sz="1600" b="0" i="0"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Anthropocene</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a:t>
            </a:r>
            <a:r>
              <a:rPr kumimoji="0" lang="it-IT" sz="1600" b="0" i="1"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npj</a:t>
            </a:r>
            <a:r>
              <a:rPr kumimoji="0" lang="it-IT" sz="1600" b="0" i="1"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Urban </a:t>
            </a:r>
            <a:r>
              <a:rPr kumimoji="0" lang="it-IT" sz="1600" b="0" i="1" u="none" strike="noStrike" kern="0" cap="none" spc="0" normalizeH="0" baseline="0" noProof="0" err="1">
                <a:ln>
                  <a:noFill/>
                </a:ln>
                <a:solidFill>
                  <a:srgbClr val="222222"/>
                </a:solidFill>
                <a:effectLst/>
                <a:uLnTx/>
                <a:uFillTx/>
                <a:latin typeface="Calibri" panose="020F0502020204030204" pitchFamily="34" charset="0"/>
                <a:cs typeface="Calibri" panose="020F0502020204030204" pitchFamily="34" charset="0"/>
                <a:sym typeface="Arial"/>
              </a:rPr>
              <a:t>Sustainability</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 </a:t>
            </a:r>
            <a:r>
              <a:rPr kumimoji="0" lang="it-IT" sz="1600" b="0" i="1"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3</a:t>
            </a:r>
            <a:r>
              <a:rPr kumimoji="0" lang="it-IT" sz="1600" b="0" i="0" u="none" strike="noStrike" kern="0" cap="none" spc="0" normalizeH="0" baseline="0" noProof="0">
                <a:ln>
                  <a:noFill/>
                </a:ln>
                <a:solidFill>
                  <a:srgbClr val="222222"/>
                </a:solidFill>
                <a:effectLst/>
                <a:uLnTx/>
                <a:uFillTx/>
                <a:latin typeface="Calibri" panose="020F0502020204030204" pitchFamily="34" charset="0"/>
                <a:cs typeface="Calibri" panose="020F0502020204030204" pitchFamily="34" charset="0"/>
                <a:sym typeface="Arial"/>
              </a:rPr>
              <a:t>(1), 39.</a:t>
            </a:r>
            <a:endPar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99695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diagramma, Carattere&#10;&#10;Descrizione generata automaticamente">
            <a:extLst>
              <a:ext uri="{FF2B5EF4-FFF2-40B4-BE49-F238E27FC236}">
                <a16:creationId xmlns:a16="http://schemas.microsoft.com/office/drawing/2014/main" id="{4DB0E40E-0EB9-1571-8284-11E4458AF8BB}"/>
              </a:ext>
            </a:extLst>
          </p:cNvPr>
          <p:cNvPicPr>
            <a:picLocks noChangeAspect="1"/>
          </p:cNvPicPr>
          <p:nvPr/>
        </p:nvPicPr>
        <p:blipFill rotWithShape="1">
          <a:blip r:embed="rId2"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094749" y="-13648"/>
            <a:ext cx="10425856" cy="5887286"/>
          </a:xfrm>
          <a:prstGeom prst="rect">
            <a:avLst/>
          </a:prstGeom>
        </p:spPr>
      </p:pic>
      <p:grpSp>
        <p:nvGrpSpPr>
          <p:cNvPr id="2" name="Gruppo 1">
            <a:extLst>
              <a:ext uri="{FF2B5EF4-FFF2-40B4-BE49-F238E27FC236}">
                <a16:creationId xmlns:a16="http://schemas.microsoft.com/office/drawing/2014/main" id="{04C88734-EE92-D740-A892-EEA7A4FD7141}"/>
              </a:ext>
            </a:extLst>
          </p:cNvPr>
          <p:cNvGrpSpPr/>
          <p:nvPr/>
        </p:nvGrpSpPr>
        <p:grpSpPr>
          <a:xfrm>
            <a:off x="7766546" y="5412363"/>
            <a:ext cx="4425454" cy="2067879"/>
            <a:chOff x="6951785" y="5142319"/>
            <a:chExt cx="5320210" cy="2485971"/>
          </a:xfrm>
        </p:grpSpPr>
        <p:pic>
          <p:nvPicPr>
            <p:cNvPr id="3" name="Picture 8" descr="A logo for a university&#10;&#10;Description automatically generated">
              <a:extLst>
                <a:ext uri="{FF2B5EF4-FFF2-40B4-BE49-F238E27FC236}">
                  <a16:creationId xmlns:a16="http://schemas.microsoft.com/office/drawing/2014/main" id="{FE7562EF-685A-B8C8-258C-11D9A5B4EE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1785" y="5781222"/>
              <a:ext cx="3198293" cy="1151925"/>
            </a:xfrm>
            <a:prstGeom prst="rect">
              <a:avLst/>
            </a:prstGeom>
          </p:spPr>
        </p:pic>
        <p:pic>
          <p:nvPicPr>
            <p:cNvPr id="4" name="Picture 10" descr="A green square with white numbers on it&#10;&#10;Description automatically generated">
              <a:extLst>
                <a:ext uri="{FF2B5EF4-FFF2-40B4-BE49-F238E27FC236}">
                  <a16:creationId xmlns:a16="http://schemas.microsoft.com/office/drawing/2014/main" id="{586CCF0E-66A8-9CA0-DED8-2189D31668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57979" y="5142319"/>
              <a:ext cx="2414016" cy="2485971"/>
            </a:xfrm>
            <a:prstGeom prst="rect">
              <a:avLst/>
            </a:prstGeom>
          </p:spPr>
        </p:pic>
      </p:grpSp>
      <p:sp>
        <p:nvSpPr>
          <p:cNvPr id="10" name="TextBox 21">
            <a:extLst>
              <a:ext uri="{FF2B5EF4-FFF2-40B4-BE49-F238E27FC236}">
                <a16:creationId xmlns:a16="http://schemas.microsoft.com/office/drawing/2014/main" id="{B3D43D9D-E49C-C4B3-1EAD-A9B7742EE6EA}"/>
              </a:ext>
            </a:extLst>
          </p:cNvPr>
          <p:cNvSpPr txBox="1"/>
          <p:nvPr/>
        </p:nvSpPr>
        <p:spPr>
          <a:xfrm>
            <a:off x="-21033" y="6119336"/>
            <a:ext cx="77875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ARC3.3 Element Planning, Urban Design and Architecture for Climate Action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Cambridge University Press, 2025.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CLAs: Mattia Leone, </a:t>
            </a:r>
            <a:r>
              <a:rPr kumimoji="0" lang="en-US" sz="1400" b="0" i="1"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Università</a:t>
            </a:r>
            <a:r>
              <a:rPr kumimoji="0" lang="en-US" sz="1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di Napoli Federico II, Jeffrey Raven, New York Institute of Technology</a:t>
            </a:r>
            <a:endParaRPr kumimoji="0" lang="en-US"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Rectangle 2">
            <a:extLst>
              <a:ext uri="{FF2B5EF4-FFF2-40B4-BE49-F238E27FC236}">
                <a16:creationId xmlns:a16="http://schemas.microsoft.com/office/drawing/2014/main" id="{EB3D1137-13CB-DE52-8158-08477D0005D2}"/>
              </a:ext>
            </a:extLst>
          </p:cNvPr>
          <p:cNvSpPr>
            <a:spLocks noChangeArrowheads="1"/>
          </p:cNvSpPr>
          <p:nvPr/>
        </p:nvSpPr>
        <p:spPr bwMode="auto">
          <a:xfrm>
            <a:off x="4179460" y="5670853"/>
            <a:ext cx="38331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12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Research informing Practice – Practice informing Research</a:t>
            </a:r>
            <a:endParaRPr kumimoji="0" lang="en-US" alt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 name="Rectangle 1584835835">
            <a:extLst>
              <a:ext uri="{FF2B5EF4-FFF2-40B4-BE49-F238E27FC236}">
                <a16:creationId xmlns:a16="http://schemas.microsoft.com/office/drawing/2014/main" id="{115C044B-B738-3851-F6A7-37FFD1B9D2EC}"/>
              </a:ext>
            </a:extLst>
          </p:cNvPr>
          <p:cNvSpPr>
            <a:spLocks noChangeArrowheads="1"/>
          </p:cNvSpPr>
          <p:nvPr/>
        </p:nvSpPr>
        <p:spPr bwMode="auto">
          <a:xfrm>
            <a:off x="0" y="5242193"/>
            <a:ext cx="1079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1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a:sym typeface="Arial"/>
              </a:rPr>
              <a:t> </a:t>
            </a:r>
            <a:endParaRPr kumimoji="0" lang="en-US" altLang="it-IT"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1885058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99C8FF95-07B7-C0D6-14BF-56945DCE4B86}"/>
              </a:ext>
            </a:extLst>
          </p:cNvPr>
          <p:cNvGrpSpPr/>
          <p:nvPr/>
        </p:nvGrpSpPr>
        <p:grpSpPr>
          <a:xfrm>
            <a:off x="7766546" y="5412363"/>
            <a:ext cx="4425454" cy="2067879"/>
            <a:chOff x="6951785" y="5142319"/>
            <a:chExt cx="5320210" cy="2485971"/>
          </a:xfrm>
        </p:grpSpPr>
        <p:pic>
          <p:nvPicPr>
            <p:cNvPr id="4" name="Picture 8" descr="A logo for a university&#10;&#10;Description automatically generated">
              <a:extLst>
                <a:ext uri="{FF2B5EF4-FFF2-40B4-BE49-F238E27FC236}">
                  <a16:creationId xmlns:a16="http://schemas.microsoft.com/office/drawing/2014/main" id="{5E427557-3BAB-36A4-C679-A4A32308B1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1785" y="5781222"/>
              <a:ext cx="3198293" cy="1151925"/>
            </a:xfrm>
            <a:prstGeom prst="rect">
              <a:avLst/>
            </a:prstGeom>
          </p:spPr>
        </p:pic>
        <p:pic>
          <p:nvPicPr>
            <p:cNvPr id="5" name="Picture 10" descr="A green square with white numbers on it&#10;&#10;Description automatically generated">
              <a:extLst>
                <a:ext uri="{FF2B5EF4-FFF2-40B4-BE49-F238E27FC236}">
                  <a16:creationId xmlns:a16="http://schemas.microsoft.com/office/drawing/2014/main" id="{322B2021-2D36-90AD-CA16-FEFD50D31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7979" y="5142319"/>
              <a:ext cx="2414016" cy="2485971"/>
            </a:xfrm>
            <a:prstGeom prst="rect">
              <a:avLst/>
            </a:prstGeom>
          </p:spPr>
        </p:pic>
      </p:grpSp>
      <p:sp>
        <p:nvSpPr>
          <p:cNvPr id="9" name="TextBox 21">
            <a:extLst>
              <a:ext uri="{FF2B5EF4-FFF2-40B4-BE49-F238E27FC236}">
                <a16:creationId xmlns:a16="http://schemas.microsoft.com/office/drawing/2014/main" id="{7A98EC19-20FD-B79C-0412-884250FCAC28}"/>
              </a:ext>
            </a:extLst>
          </p:cNvPr>
          <p:cNvSpPr txBox="1"/>
          <p:nvPr/>
        </p:nvSpPr>
        <p:spPr>
          <a:xfrm>
            <a:off x="-21033" y="6119336"/>
            <a:ext cx="77875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ARC3.3 Element Planning, Urban Design and Architecture for Climate Action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Cambridge University Press, 2025.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CLAs: Mattia Leone, </a:t>
            </a:r>
            <a:r>
              <a:rPr kumimoji="0" lang="en-US" sz="1400" b="0" i="1"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Università</a:t>
            </a:r>
            <a:r>
              <a:rPr kumimoji="0" lang="en-US" sz="1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di Napoli Federico II, Jeffrey Raven, New York Institute of Technology</a:t>
            </a:r>
            <a:endParaRPr kumimoji="0" lang="en-US"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6" name="Immagine 5" descr="Immagine che contiene testo, schermata, Carattere, design&#10;&#10;Descrizione generata automaticamente">
            <a:extLst>
              <a:ext uri="{FF2B5EF4-FFF2-40B4-BE49-F238E27FC236}">
                <a16:creationId xmlns:a16="http://schemas.microsoft.com/office/drawing/2014/main" id="{4CE5A663-075A-351A-A717-453953A50E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0"/>
            <a:ext cx="7772400" cy="5778003"/>
          </a:xfrm>
          <a:prstGeom prst="rect">
            <a:avLst/>
          </a:prstGeom>
        </p:spPr>
      </p:pic>
      <p:sp>
        <p:nvSpPr>
          <p:cNvPr id="8" name="CasellaDiTesto 7">
            <a:extLst>
              <a:ext uri="{FF2B5EF4-FFF2-40B4-BE49-F238E27FC236}">
                <a16:creationId xmlns:a16="http://schemas.microsoft.com/office/drawing/2014/main" id="{3FD3B8EC-4D5F-A3E9-96C4-C1EDB8CDC6BD}"/>
              </a:ext>
            </a:extLst>
          </p:cNvPr>
          <p:cNvSpPr txBox="1"/>
          <p:nvPr/>
        </p:nvSpPr>
        <p:spPr>
          <a:xfrm>
            <a:off x="3036518" y="5491859"/>
            <a:ext cx="61189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Climate change capacity building at the systemic, institutional and individual levels with a focus on urban decision makers and practitioners (Adapted from UNFCCC, 2023).</a:t>
            </a:r>
            <a:endParaRPr kumimoji="0" lang="it-IT" sz="12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2" name="CasellaDiTesto 1">
            <a:extLst>
              <a:ext uri="{FF2B5EF4-FFF2-40B4-BE49-F238E27FC236}">
                <a16:creationId xmlns:a16="http://schemas.microsoft.com/office/drawing/2014/main" id="{47B7303B-319B-B79C-79DB-285B619072AD}"/>
              </a:ext>
            </a:extLst>
          </p:cNvPr>
          <p:cNvSpPr txBox="1"/>
          <p:nvPr/>
        </p:nvSpPr>
        <p:spPr>
          <a:xfrm>
            <a:off x="156033" y="480448"/>
            <a:ext cx="2053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Urban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practitioners</a:t>
            </a:r>
            <a:endPar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 name="CasellaDiTesto 6">
            <a:extLst>
              <a:ext uri="{FF2B5EF4-FFF2-40B4-BE49-F238E27FC236}">
                <a16:creationId xmlns:a16="http://schemas.microsoft.com/office/drawing/2014/main" id="{BBC967BD-C79A-57DE-0666-E698AE5EABB7}"/>
              </a:ext>
            </a:extLst>
          </p:cNvPr>
          <p:cNvSpPr txBox="1"/>
          <p:nvPr/>
        </p:nvSpPr>
        <p:spPr>
          <a:xfrm>
            <a:off x="156033" y="1702231"/>
            <a:ext cx="20537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Local and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regional</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authorities</a:t>
            </a:r>
            <a:endPar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CasellaDiTesto 9">
            <a:extLst>
              <a:ext uri="{FF2B5EF4-FFF2-40B4-BE49-F238E27FC236}">
                <a16:creationId xmlns:a16="http://schemas.microsoft.com/office/drawing/2014/main" id="{20BF444B-1EA2-66D7-063A-5DBFBC1344AE}"/>
              </a:ext>
            </a:extLst>
          </p:cNvPr>
          <p:cNvSpPr txBox="1"/>
          <p:nvPr/>
        </p:nvSpPr>
        <p:spPr>
          <a:xfrm>
            <a:off x="156033" y="3478012"/>
            <a:ext cx="2261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National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authorities</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international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agencies</a:t>
            </a:r>
            <a:endPar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48919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8757E596-74D2-C8EE-8F8E-82A148B6BC9A}"/>
              </a:ext>
            </a:extLst>
          </p:cNvPr>
          <p:cNvGrpSpPr/>
          <p:nvPr/>
        </p:nvGrpSpPr>
        <p:grpSpPr>
          <a:xfrm>
            <a:off x="2527100" y="522669"/>
            <a:ext cx="7137800" cy="6335331"/>
            <a:chOff x="5054199" y="392735"/>
            <a:chExt cx="7137800" cy="6335331"/>
          </a:xfrm>
        </p:grpSpPr>
        <p:grpSp>
          <p:nvGrpSpPr>
            <p:cNvPr id="3" name="Gruppo 2">
              <a:extLst>
                <a:ext uri="{FF2B5EF4-FFF2-40B4-BE49-F238E27FC236}">
                  <a16:creationId xmlns:a16="http://schemas.microsoft.com/office/drawing/2014/main" id="{F0589F66-382B-0990-D420-C88DE5422E26}"/>
                </a:ext>
              </a:extLst>
            </p:cNvPr>
            <p:cNvGrpSpPr/>
            <p:nvPr/>
          </p:nvGrpSpPr>
          <p:grpSpPr>
            <a:xfrm>
              <a:off x="5054199" y="392735"/>
              <a:ext cx="7137800" cy="6335331"/>
              <a:chOff x="3858781" y="544200"/>
              <a:chExt cx="5328674" cy="4729597"/>
            </a:xfrm>
          </p:grpSpPr>
          <p:grpSp>
            <p:nvGrpSpPr>
              <p:cNvPr id="5" name="Gruppo 4">
                <a:extLst>
                  <a:ext uri="{FF2B5EF4-FFF2-40B4-BE49-F238E27FC236}">
                    <a16:creationId xmlns:a16="http://schemas.microsoft.com/office/drawing/2014/main" id="{41CF7A58-A579-8CFF-5C02-5DB8351916B8}"/>
                  </a:ext>
                </a:extLst>
              </p:cNvPr>
              <p:cNvGrpSpPr/>
              <p:nvPr/>
            </p:nvGrpSpPr>
            <p:grpSpPr>
              <a:xfrm>
                <a:off x="3858781" y="544200"/>
                <a:ext cx="5328674" cy="4626601"/>
                <a:chOff x="2079677" y="299124"/>
                <a:chExt cx="5328674" cy="4626601"/>
              </a:xfrm>
            </p:grpSpPr>
            <p:sp>
              <p:nvSpPr>
                <p:cNvPr id="7" name="Google Shape;155;p17">
                  <a:extLst>
                    <a:ext uri="{FF2B5EF4-FFF2-40B4-BE49-F238E27FC236}">
                      <a16:creationId xmlns:a16="http://schemas.microsoft.com/office/drawing/2014/main" id="{C1B602C4-0DFE-2CFF-AA85-8AA34BE82486}"/>
                    </a:ext>
                  </a:extLst>
                </p:cNvPr>
                <p:cNvSpPr/>
                <p:nvPr/>
              </p:nvSpPr>
              <p:spPr>
                <a:xfrm>
                  <a:off x="3121961" y="1523899"/>
                  <a:ext cx="2938303" cy="2939318"/>
                </a:xfrm>
                <a:prstGeom prst="ellipse">
                  <a:avLst/>
                </a:prstGeom>
                <a:noFill/>
                <a:ln w="1905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Google Shape;181;p17">
                  <a:extLst>
                    <a:ext uri="{FF2B5EF4-FFF2-40B4-BE49-F238E27FC236}">
                      <a16:creationId xmlns:a16="http://schemas.microsoft.com/office/drawing/2014/main" id="{FD0957F6-AA2B-4A42-E070-497DBDB37B52}"/>
                    </a:ext>
                  </a:extLst>
                </p:cNvPr>
                <p:cNvSpPr/>
                <p:nvPr/>
              </p:nvSpPr>
              <p:spPr>
                <a:xfrm>
                  <a:off x="5447083" y="3074620"/>
                  <a:ext cx="1851105" cy="1851105"/>
                </a:xfrm>
                <a:prstGeom prst="ellipse">
                  <a:avLst/>
                </a:prstGeom>
                <a:solidFill>
                  <a:schemeClr val="bg1"/>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9" name="Google Shape;181;p17">
                  <a:extLst>
                    <a:ext uri="{FF2B5EF4-FFF2-40B4-BE49-F238E27FC236}">
                      <a16:creationId xmlns:a16="http://schemas.microsoft.com/office/drawing/2014/main" id="{9D7EFF41-09FF-3E0B-E7B9-8EA58A81AD1F}"/>
                    </a:ext>
                  </a:extLst>
                </p:cNvPr>
                <p:cNvSpPr/>
                <p:nvPr/>
              </p:nvSpPr>
              <p:spPr>
                <a:xfrm>
                  <a:off x="2079677" y="3068670"/>
                  <a:ext cx="1851105" cy="1851105"/>
                </a:xfrm>
                <a:prstGeom prst="ellipse">
                  <a:avLst/>
                </a:prstGeom>
                <a:solidFill>
                  <a:schemeClr val="bg1"/>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0" name="Google Shape;167;p17">
                  <a:extLst>
                    <a:ext uri="{FF2B5EF4-FFF2-40B4-BE49-F238E27FC236}">
                      <a16:creationId xmlns:a16="http://schemas.microsoft.com/office/drawing/2014/main" id="{F4B3BA19-C4AE-3E1C-2721-1AFC8B845CCF}"/>
                    </a:ext>
                  </a:extLst>
                </p:cNvPr>
                <p:cNvSpPr txBox="1"/>
                <p:nvPr/>
              </p:nvSpPr>
              <p:spPr>
                <a:xfrm>
                  <a:off x="3893290" y="2139035"/>
                  <a:ext cx="2153085" cy="64288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all" spc="0" normalizeH="0" baseline="0" noProof="0">
                      <a:ln>
                        <a:noFill/>
                      </a:ln>
                      <a:solidFill>
                        <a:srgbClr val="000000"/>
                      </a:solidFill>
                      <a:effectLst/>
                      <a:uLnTx/>
                      <a:uFillTx/>
                      <a:latin typeface="Calibri" panose="020F0502020204030204" pitchFamily="34" charset="0"/>
                      <a:cs typeface="Calibri" panose="020F0502020204030204" pitchFamily="34" charset="0"/>
                      <a:sym typeface="Fira Sans Extra Condensed Medium"/>
                    </a:rPr>
                    <a:t>Local Authorities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all" spc="0" normalizeH="0" baseline="0" noProof="0">
                      <a:ln>
                        <a:noFill/>
                      </a:ln>
                      <a:solidFill>
                        <a:srgbClr val="000000"/>
                      </a:solidFill>
                      <a:effectLst/>
                      <a:uLnTx/>
                      <a:uFillTx/>
                      <a:latin typeface="Calibri" panose="020F0502020204030204" pitchFamily="34" charset="0"/>
                      <a:cs typeface="Calibri" panose="020F0502020204030204" pitchFamily="34" charset="0"/>
                      <a:sym typeface="Fira Sans Extra Condensed Medium"/>
                    </a:rPr>
                    <a:t>Planning and Design Practitioners</a:t>
                  </a:r>
                </a:p>
              </p:txBody>
            </p:sp>
            <p:sp>
              <p:nvSpPr>
                <p:cNvPr id="11" name="Google Shape;181;p17">
                  <a:extLst>
                    <a:ext uri="{FF2B5EF4-FFF2-40B4-BE49-F238E27FC236}">
                      <a16:creationId xmlns:a16="http://schemas.microsoft.com/office/drawing/2014/main" id="{46109E6C-AD2F-CE0A-139E-B0A43E368661}"/>
                    </a:ext>
                  </a:extLst>
                </p:cNvPr>
                <p:cNvSpPr/>
                <p:nvPr/>
              </p:nvSpPr>
              <p:spPr>
                <a:xfrm>
                  <a:off x="3666662" y="305923"/>
                  <a:ext cx="1851105" cy="1851105"/>
                </a:xfrm>
                <a:prstGeom prst="ellipse">
                  <a:avLst/>
                </a:prstGeom>
                <a:solidFill>
                  <a:schemeClr val="bg1"/>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2" name="Google Shape;6932;p75">
                  <a:extLst>
                    <a:ext uri="{FF2B5EF4-FFF2-40B4-BE49-F238E27FC236}">
                      <a16:creationId xmlns:a16="http://schemas.microsoft.com/office/drawing/2014/main" id="{743468D0-FF4D-95F4-35A2-CD4F883BA9F0}"/>
                    </a:ext>
                  </a:extLst>
                </p:cNvPr>
                <p:cNvSpPr/>
                <p:nvPr/>
              </p:nvSpPr>
              <p:spPr>
                <a:xfrm>
                  <a:off x="3536070" y="2244107"/>
                  <a:ext cx="471527" cy="471487"/>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0000"/>
                    </a:solidFill>
                    <a:effectLst/>
                    <a:highlight>
                      <a:srgbClr val="FFFF00"/>
                    </a:highlight>
                    <a:uLnTx/>
                    <a:uFillTx/>
                    <a:latin typeface="Calibri" panose="020F0502020204030204" pitchFamily="34" charset="0"/>
                    <a:cs typeface="Calibri" panose="020F0502020204030204" pitchFamily="34" charset="0"/>
                    <a:sym typeface="Arial"/>
                  </a:endParaRPr>
                </a:p>
              </p:txBody>
            </p:sp>
            <p:sp>
              <p:nvSpPr>
                <p:cNvPr id="13" name="Google Shape;167;p17">
                  <a:extLst>
                    <a:ext uri="{FF2B5EF4-FFF2-40B4-BE49-F238E27FC236}">
                      <a16:creationId xmlns:a16="http://schemas.microsoft.com/office/drawing/2014/main" id="{BA3D05B3-750F-CAA3-2DD0-6CDB498A8834}"/>
                    </a:ext>
                  </a:extLst>
                </p:cNvPr>
                <p:cNvSpPr txBox="1"/>
                <p:nvPr/>
              </p:nvSpPr>
              <p:spPr>
                <a:xfrm>
                  <a:off x="4160949" y="299124"/>
                  <a:ext cx="885638" cy="354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ira Sans Extra Condensed Medium"/>
                    </a:rPr>
                    <a:t>POLICY</a:t>
                  </a:r>
                </a:p>
              </p:txBody>
            </p:sp>
            <p:sp>
              <p:nvSpPr>
                <p:cNvPr id="14" name="Google Shape;167;p17">
                  <a:extLst>
                    <a:ext uri="{FF2B5EF4-FFF2-40B4-BE49-F238E27FC236}">
                      <a16:creationId xmlns:a16="http://schemas.microsoft.com/office/drawing/2014/main" id="{C193D20F-74A8-5568-4414-17C0B95C330A}"/>
                    </a:ext>
                  </a:extLst>
                </p:cNvPr>
                <p:cNvSpPr txBox="1"/>
                <p:nvPr/>
              </p:nvSpPr>
              <p:spPr>
                <a:xfrm>
                  <a:off x="5695543" y="3131201"/>
                  <a:ext cx="1368780" cy="354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ira Sans Extra Condensed Medium"/>
                    </a:rPr>
                    <a:t>COMMUNITIES</a:t>
                  </a:r>
                </a:p>
              </p:txBody>
            </p:sp>
            <p:sp>
              <p:nvSpPr>
                <p:cNvPr id="15" name="Google Shape;167;p17">
                  <a:extLst>
                    <a:ext uri="{FF2B5EF4-FFF2-40B4-BE49-F238E27FC236}">
                      <a16:creationId xmlns:a16="http://schemas.microsoft.com/office/drawing/2014/main" id="{505056C3-1EBB-AB20-426C-0F3CE9F3989A}"/>
                    </a:ext>
                  </a:extLst>
                </p:cNvPr>
                <p:cNvSpPr txBox="1"/>
                <p:nvPr/>
              </p:nvSpPr>
              <p:spPr>
                <a:xfrm>
                  <a:off x="2355530" y="3184743"/>
                  <a:ext cx="1268731" cy="354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ira Sans Extra Condensed Medium"/>
                    </a:rPr>
                    <a:t>SCIENCE &amp;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ira Sans Extra Condensed Medium"/>
                    </a:rPr>
                    <a:t>TECHNOLOGY</a:t>
                  </a:r>
                </a:p>
              </p:txBody>
            </p:sp>
            <p:pic>
              <p:nvPicPr>
                <p:cNvPr id="16" name="Immagine 15">
                  <a:extLst>
                    <a:ext uri="{FF2B5EF4-FFF2-40B4-BE49-F238E27FC236}">
                      <a16:creationId xmlns:a16="http://schemas.microsoft.com/office/drawing/2014/main" id="{57E4273C-8DA8-A32E-280E-9BD3DE1BC2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8745" y="1185339"/>
                  <a:ext cx="834220" cy="631060"/>
                </a:xfrm>
                <a:prstGeom prst="rect">
                  <a:avLst/>
                </a:prstGeom>
              </p:spPr>
            </p:pic>
            <p:pic>
              <p:nvPicPr>
                <p:cNvPr id="17" name="Immagine 16">
                  <a:extLst>
                    <a:ext uri="{FF2B5EF4-FFF2-40B4-BE49-F238E27FC236}">
                      <a16:creationId xmlns:a16="http://schemas.microsoft.com/office/drawing/2014/main" id="{74F77DAB-9EB0-470F-20BC-96C106842A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6522" y="1220533"/>
                  <a:ext cx="920235" cy="747142"/>
                </a:xfrm>
                <a:prstGeom prst="rect">
                  <a:avLst/>
                </a:prstGeom>
              </p:spPr>
            </p:pic>
            <p:pic>
              <p:nvPicPr>
                <p:cNvPr id="18" name="Immagine 17">
                  <a:extLst>
                    <a:ext uri="{FF2B5EF4-FFF2-40B4-BE49-F238E27FC236}">
                      <a16:creationId xmlns:a16="http://schemas.microsoft.com/office/drawing/2014/main" id="{AC0DB741-A982-D06D-D437-1B04921A2D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3907" y="595297"/>
                  <a:ext cx="772140" cy="654293"/>
                </a:xfrm>
                <a:prstGeom prst="rect">
                  <a:avLst/>
                </a:prstGeom>
              </p:spPr>
            </p:pic>
            <p:pic>
              <p:nvPicPr>
                <p:cNvPr id="19" name="Immagine 18">
                  <a:extLst>
                    <a:ext uri="{FF2B5EF4-FFF2-40B4-BE49-F238E27FC236}">
                      <a16:creationId xmlns:a16="http://schemas.microsoft.com/office/drawing/2014/main" id="{C4BAA1A4-E5AD-2D77-6B62-CA347779BD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45694" y="649798"/>
                  <a:ext cx="772141" cy="641422"/>
                </a:xfrm>
                <a:prstGeom prst="rect">
                  <a:avLst/>
                </a:prstGeom>
              </p:spPr>
            </p:pic>
            <p:pic>
              <p:nvPicPr>
                <p:cNvPr id="20" name="Immagine 19">
                  <a:extLst>
                    <a:ext uri="{FF2B5EF4-FFF2-40B4-BE49-F238E27FC236}">
                      <a16:creationId xmlns:a16="http://schemas.microsoft.com/office/drawing/2014/main" id="{B6E7BDAE-D916-2173-C614-F295103FBFDF}"/>
                    </a:ext>
                  </a:extLst>
                </p:cNvPr>
                <p:cNvPicPr>
                  <a:picLocks noChangeAspect="1"/>
                </p:cNvPicPr>
                <p:nvPr/>
              </p:nvPicPr>
              <p:blipFill rotWithShape="1">
                <a:blip r:embed="rId6" cstate="email">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p:blipFill>
              <p:spPr>
                <a:xfrm>
                  <a:off x="2355530" y="3606027"/>
                  <a:ext cx="824411" cy="679826"/>
                </a:xfrm>
                <a:prstGeom prst="rect">
                  <a:avLst/>
                </a:prstGeom>
              </p:spPr>
            </p:pic>
            <p:pic>
              <p:nvPicPr>
                <p:cNvPr id="21" name="Immagine 20">
                  <a:extLst>
                    <a:ext uri="{FF2B5EF4-FFF2-40B4-BE49-F238E27FC236}">
                      <a16:creationId xmlns:a16="http://schemas.microsoft.com/office/drawing/2014/main" id="{7032133B-1DA9-FD93-7D56-8D6EAFF5AA3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62206" y="2774989"/>
                  <a:ext cx="920235" cy="764354"/>
                </a:xfrm>
                <a:prstGeom prst="rect">
                  <a:avLst/>
                </a:prstGeom>
              </p:spPr>
            </p:pic>
            <p:pic>
              <p:nvPicPr>
                <p:cNvPr id="22" name="Immagine 21">
                  <a:extLst>
                    <a:ext uri="{FF2B5EF4-FFF2-40B4-BE49-F238E27FC236}">
                      <a16:creationId xmlns:a16="http://schemas.microsoft.com/office/drawing/2014/main" id="{EB2A182F-CDB5-E874-03E5-7BAB52D2D31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86470" y="2908430"/>
                  <a:ext cx="920235" cy="764353"/>
                </a:xfrm>
                <a:prstGeom prst="rect">
                  <a:avLst/>
                </a:prstGeom>
              </p:spPr>
            </p:pic>
            <p:pic>
              <p:nvPicPr>
                <p:cNvPr id="23" name="Immagine 22">
                  <a:extLst>
                    <a:ext uri="{FF2B5EF4-FFF2-40B4-BE49-F238E27FC236}">
                      <a16:creationId xmlns:a16="http://schemas.microsoft.com/office/drawing/2014/main" id="{6D4C2B17-F885-4579-0AA5-F159066CB71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059326" y="3611517"/>
                  <a:ext cx="920235" cy="758844"/>
                </a:xfrm>
                <a:prstGeom prst="rect">
                  <a:avLst/>
                </a:prstGeom>
              </p:spPr>
            </p:pic>
            <p:pic>
              <p:nvPicPr>
                <p:cNvPr id="24" name="Immagine 23">
                  <a:extLst>
                    <a:ext uri="{FF2B5EF4-FFF2-40B4-BE49-F238E27FC236}">
                      <a16:creationId xmlns:a16="http://schemas.microsoft.com/office/drawing/2014/main" id="{E77D1299-A6B5-E5A0-B6A4-176B9963D0F2}"/>
                    </a:ext>
                  </a:extLst>
                </p:cNvPr>
                <p:cNvPicPr>
                  <a:picLocks noChangeAspect="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82641" y="3672835"/>
                  <a:ext cx="569623" cy="688174"/>
                </a:xfrm>
                <a:prstGeom prst="rect">
                  <a:avLst/>
                </a:prstGeom>
              </p:spPr>
            </p:pic>
            <p:pic>
              <p:nvPicPr>
                <p:cNvPr id="25" name="Immagine 24">
                  <a:extLst>
                    <a:ext uri="{FF2B5EF4-FFF2-40B4-BE49-F238E27FC236}">
                      <a16:creationId xmlns:a16="http://schemas.microsoft.com/office/drawing/2014/main" id="{99725A2C-B507-E14F-C3F6-A4464DD52DD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52899" y="3104555"/>
                  <a:ext cx="1046835" cy="643812"/>
                </a:xfrm>
                <a:prstGeom prst="rect">
                  <a:avLst/>
                </a:prstGeom>
              </p:spPr>
            </p:pic>
            <p:pic>
              <p:nvPicPr>
                <p:cNvPr id="26" name="Immagine 25">
                  <a:extLst>
                    <a:ext uri="{FF2B5EF4-FFF2-40B4-BE49-F238E27FC236}">
                      <a16:creationId xmlns:a16="http://schemas.microsoft.com/office/drawing/2014/main" id="{71385A18-06EA-AB2D-1B6D-AD34835472C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361515" y="3728300"/>
                  <a:ext cx="1046836" cy="412866"/>
                </a:xfrm>
                <a:prstGeom prst="rect">
                  <a:avLst/>
                </a:prstGeom>
              </p:spPr>
            </p:pic>
            <p:pic>
              <p:nvPicPr>
                <p:cNvPr id="27" name="Immagine 26">
                  <a:extLst>
                    <a:ext uri="{FF2B5EF4-FFF2-40B4-BE49-F238E27FC236}">
                      <a16:creationId xmlns:a16="http://schemas.microsoft.com/office/drawing/2014/main" id="{1E2F3880-02EC-DE63-E21C-F9178EECA80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92368" y="4216078"/>
                  <a:ext cx="762152" cy="618052"/>
                </a:xfrm>
                <a:prstGeom prst="rect">
                  <a:avLst/>
                </a:prstGeom>
              </p:spPr>
            </p:pic>
          </p:grpSp>
          <p:pic>
            <p:nvPicPr>
              <p:cNvPr id="6" name="Immagine 5">
                <a:extLst>
                  <a:ext uri="{FF2B5EF4-FFF2-40B4-BE49-F238E27FC236}">
                    <a16:creationId xmlns:a16="http://schemas.microsoft.com/office/drawing/2014/main" id="{5D1424AE-1607-91E6-65F6-E0BBB0C9803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21063" y="4259962"/>
                <a:ext cx="1013835" cy="1013835"/>
              </a:xfrm>
              <a:prstGeom prst="rect">
                <a:avLst/>
              </a:prstGeom>
            </p:spPr>
          </p:pic>
        </p:grpSp>
        <p:pic>
          <p:nvPicPr>
            <p:cNvPr id="4" name="Immagine 3" descr="Immagine che contiene nero, oscurità&#10;&#10;Descrizione generata automaticamente">
              <a:extLst>
                <a:ext uri="{FF2B5EF4-FFF2-40B4-BE49-F238E27FC236}">
                  <a16:creationId xmlns:a16="http://schemas.microsoft.com/office/drawing/2014/main" id="{E76F42D1-C538-DEFE-0D99-1530771143E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675506" y="4959890"/>
              <a:ext cx="1153662" cy="1238813"/>
            </a:xfrm>
            <a:prstGeom prst="rect">
              <a:avLst/>
            </a:prstGeom>
          </p:spPr>
        </p:pic>
      </p:grpSp>
      <p:sp>
        <p:nvSpPr>
          <p:cNvPr id="29" name="CasellaDiTesto 28">
            <a:extLst>
              <a:ext uri="{FF2B5EF4-FFF2-40B4-BE49-F238E27FC236}">
                <a16:creationId xmlns:a16="http://schemas.microsoft.com/office/drawing/2014/main" id="{06079944-658E-B654-2A3D-80887EBFC820}"/>
              </a:ext>
            </a:extLst>
          </p:cNvPr>
          <p:cNvSpPr txBox="1"/>
          <p:nvPr/>
        </p:nvSpPr>
        <p:spPr>
          <a:xfrm>
            <a:off x="176462" y="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Hard vs Soft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for Nature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Restoration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Cities</a:t>
            </a:r>
          </a:p>
        </p:txBody>
      </p:sp>
    </p:spTree>
    <p:extLst>
      <p:ext uri="{BB962C8B-B14F-4D97-AF65-F5344CB8AC3E}">
        <p14:creationId xmlns:p14="http://schemas.microsoft.com/office/powerpoint/2010/main" val="964656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38BB1E58-38FE-E504-6301-59D5E3DC38B2}"/>
              </a:ext>
            </a:extLst>
          </p:cNvPr>
          <p:cNvGraphicFramePr>
            <a:graphicFrameLocks noGrp="1"/>
          </p:cNvGraphicFramePr>
          <p:nvPr/>
        </p:nvGraphicFramePr>
        <p:xfrm>
          <a:off x="176462" y="400110"/>
          <a:ext cx="11839074" cy="6380199"/>
        </p:xfrm>
        <a:graphic>
          <a:graphicData uri="http://schemas.openxmlformats.org/drawingml/2006/table">
            <a:tbl>
              <a:tblPr/>
              <a:tblGrid>
                <a:gridCol w="1925054">
                  <a:extLst>
                    <a:ext uri="{9D8B030D-6E8A-4147-A177-3AD203B41FA5}">
                      <a16:colId xmlns:a16="http://schemas.microsoft.com/office/drawing/2014/main" val="2497041150"/>
                    </a:ext>
                  </a:extLst>
                </a:gridCol>
                <a:gridCol w="4700336">
                  <a:extLst>
                    <a:ext uri="{9D8B030D-6E8A-4147-A177-3AD203B41FA5}">
                      <a16:colId xmlns:a16="http://schemas.microsoft.com/office/drawing/2014/main" val="3506343350"/>
                    </a:ext>
                  </a:extLst>
                </a:gridCol>
                <a:gridCol w="5213684">
                  <a:extLst>
                    <a:ext uri="{9D8B030D-6E8A-4147-A177-3AD203B41FA5}">
                      <a16:colId xmlns:a16="http://schemas.microsoft.com/office/drawing/2014/main" val="2919401890"/>
                    </a:ext>
                  </a:extLst>
                </a:gridCol>
              </a:tblGrid>
              <a:tr h="239985">
                <a:tc>
                  <a:txBody>
                    <a:bodyPr/>
                    <a:lstStyle/>
                    <a:p>
                      <a:r>
                        <a:rPr lang="it-IT" sz="1600" b="1" err="1">
                          <a:latin typeface="Calibri" panose="020F0502020204030204" pitchFamily="34" charset="0"/>
                          <a:cs typeface="Calibri" panose="020F0502020204030204" pitchFamily="34" charset="0"/>
                        </a:rPr>
                        <a:t>Aspect</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it-IT" sz="1600" b="1">
                          <a:latin typeface="Calibri" panose="020F0502020204030204" pitchFamily="34" charset="0"/>
                          <a:cs typeface="Calibri" panose="020F0502020204030204" pitchFamily="34" charset="0"/>
                        </a:rPr>
                        <a:t>Hard </a:t>
                      </a:r>
                      <a:r>
                        <a:rPr lang="it-IT" sz="1600" b="1" err="1">
                          <a:latin typeface="Calibri" panose="020F0502020204030204" pitchFamily="34" charset="0"/>
                          <a:cs typeface="Calibri" panose="020F0502020204030204" pitchFamily="34" charset="0"/>
                        </a:rPr>
                        <a:t>Regulation</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it-IT" sz="1600" b="1">
                          <a:latin typeface="Calibri" panose="020F0502020204030204" pitchFamily="34" charset="0"/>
                          <a:cs typeface="Calibri" panose="020F0502020204030204" pitchFamily="34" charset="0"/>
                        </a:rPr>
                        <a:t>Soft </a:t>
                      </a:r>
                      <a:r>
                        <a:rPr lang="it-IT" sz="1600" b="1" err="1">
                          <a:latin typeface="Calibri" panose="020F0502020204030204" pitchFamily="34" charset="0"/>
                          <a:cs typeface="Calibri" panose="020F0502020204030204" pitchFamily="34" charset="0"/>
                        </a:rPr>
                        <a:t>Regulation</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3194934"/>
                  </a:ext>
                </a:extLst>
              </a:tr>
              <a:tr h="575963">
                <a:tc>
                  <a:txBody>
                    <a:bodyPr/>
                    <a:lstStyle/>
                    <a:p>
                      <a:r>
                        <a:rPr lang="it-IT" sz="1600" b="1">
                          <a:latin typeface="Calibri" panose="020F0502020204030204" pitchFamily="34" charset="0"/>
                          <a:cs typeface="Calibri" panose="020F0502020204030204" pitchFamily="34" charset="0"/>
                        </a:rPr>
                        <a:t>Definition</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sz="1600" err="1">
                          <a:latin typeface="Calibri" panose="020F0502020204030204" pitchFamily="34" charset="0"/>
                          <a:cs typeface="Calibri" panose="020F0502020204030204" pitchFamily="34" charset="0"/>
                        </a:rPr>
                        <a:t>Legally</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binding</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laws</a:t>
                      </a:r>
                      <a:r>
                        <a:rPr lang="it-IT" sz="1600">
                          <a:latin typeface="Calibri" panose="020F0502020204030204" pitchFamily="34" charset="0"/>
                          <a:cs typeface="Calibri" panose="020F0502020204030204" pitchFamily="34" charset="0"/>
                        </a:rPr>
                        <a:t>, standards, </a:t>
                      </a:r>
                      <a:r>
                        <a:rPr lang="it-IT" sz="1600" err="1">
                          <a:latin typeface="Calibri" panose="020F0502020204030204" pitchFamily="34" charset="0"/>
                          <a:cs typeface="Calibri" panose="020F0502020204030204" pitchFamily="34" charset="0"/>
                        </a:rPr>
                        <a:t>codes</a:t>
                      </a:r>
                      <a:r>
                        <a:rPr lang="it-IT" sz="1600">
                          <a:latin typeface="Calibri" panose="020F0502020204030204" pitchFamily="34" charset="0"/>
                          <a:cs typeface="Calibri" panose="020F0502020204030204" pitchFamily="34" charset="0"/>
                        </a:rPr>
                        <a:t>, and compliance </a:t>
                      </a:r>
                      <a:r>
                        <a:rPr lang="it-IT" sz="1600" err="1">
                          <a:latin typeface="Calibri" panose="020F0502020204030204" pitchFamily="34" charset="0"/>
                          <a:cs typeface="Calibri" panose="020F0502020204030204" pitchFamily="34" charset="0"/>
                        </a:rPr>
                        <a:t>requirements</a:t>
                      </a:r>
                      <a:r>
                        <a:rPr lang="it-IT" sz="1600">
                          <a:latin typeface="Calibri" panose="020F0502020204030204" pitchFamily="34" charset="0"/>
                          <a:cs typeface="Calibri" panose="020F0502020204030204" pitchFamily="34" charset="0"/>
                        </a:rPr>
                        <a:t> (e.g. building </a:t>
                      </a:r>
                      <a:r>
                        <a:rPr lang="it-IT" sz="1600" err="1">
                          <a:latin typeface="Calibri" panose="020F0502020204030204" pitchFamily="34" charset="0"/>
                          <a:cs typeface="Calibri" panose="020F0502020204030204" pitchFamily="34" charset="0"/>
                        </a:rPr>
                        <a:t>codes</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zoning</a:t>
                      </a:r>
                      <a:r>
                        <a:rPr lang="it-IT" sz="1600">
                          <a:latin typeface="Calibri" panose="020F0502020204030204" pitchFamily="34" charset="0"/>
                          <a:cs typeface="Calibri" panose="020F0502020204030204" pitchFamily="34" charset="0"/>
                        </a:rPr>
                        <a:t>)</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err="1">
                          <a:latin typeface="Calibri" panose="020F0502020204030204" pitchFamily="34" charset="0"/>
                          <a:cs typeface="Calibri" panose="020F0502020204030204" pitchFamily="34" charset="0"/>
                        </a:rPr>
                        <a:t>Voluntary</a:t>
                      </a:r>
                      <a:r>
                        <a:rPr lang="it-IT" sz="1600">
                          <a:latin typeface="Calibri" panose="020F0502020204030204" pitchFamily="34" charset="0"/>
                          <a:cs typeface="Calibri" panose="020F0502020204030204" pitchFamily="34" charset="0"/>
                        </a:rPr>
                        <a:t> guidelines and </a:t>
                      </a:r>
                      <a:r>
                        <a:rPr lang="it-IT" sz="1600" err="1">
                          <a:latin typeface="Calibri" panose="020F0502020204030204" pitchFamily="34" charset="0"/>
                          <a:cs typeface="Calibri" panose="020F0502020204030204" pitchFamily="34" charset="0"/>
                        </a:rPr>
                        <a:t>protocols</a:t>
                      </a:r>
                      <a:r>
                        <a:rPr lang="it-IT" sz="1600">
                          <a:latin typeface="Calibri" panose="020F0502020204030204" pitchFamily="34" charset="0"/>
                          <a:cs typeface="Calibri" panose="020F0502020204030204" pitchFamily="34" charset="0"/>
                        </a:rPr>
                        <a:t>, incentives, collaborative tools, and </a:t>
                      </a:r>
                      <a:r>
                        <a:rPr lang="it-IT" sz="1600" err="1">
                          <a:latin typeface="Calibri" panose="020F0502020204030204" pitchFamily="34" charset="0"/>
                          <a:cs typeface="Calibri" panose="020F0502020204030204" pitchFamily="34" charset="0"/>
                        </a:rPr>
                        <a:t>informal</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norms</a:t>
                      </a:r>
                      <a:r>
                        <a:rPr lang="it-IT" sz="1600">
                          <a:latin typeface="Calibri" panose="020F0502020204030204" pitchFamily="34" charset="0"/>
                          <a:cs typeface="Calibri" panose="020F0502020204030204" pitchFamily="34" charset="0"/>
                        </a:rPr>
                        <a:t> (e.g. green charters, </a:t>
                      </a:r>
                      <a:r>
                        <a:rPr lang="it-IT" sz="1600" err="1">
                          <a:latin typeface="Calibri" panose="020F0502020204030204" pitchFamily="34" charset="0"/>
                          <a:cs typeface="Calibri" panose="020F0502020204030204" pitchFamily="34" charset="0"/>
                        </a:rPr>
                        <a:t>pacts</a:t>
                      </a:r>
                      <a:r>
                        <a:rPr lang="it-IT" sz="1600">
                          <a:latin typeface="Calibri" panose="020F0502020204030204" pitchFamily="34" charset="0"/>
                          <a:cs typeface="Calibri" panose="020F0502020204030204" pitchFamily="34" charset="0"/>
                        </a:rPr>
                        <a:t>)</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4658917"/>
                  </a:ext>
                </a:extLst>
              </a:tr>
              <a:tr h="363744">
                <a:tc>
                  <a:txBody>
                    <a:bodyPr/>
                    <a:lstStyle/>
                    <a:p>
                      <a:r>
                        <a:rPr lang="it-IT" sz="1600" b="1" err="1">
                          <a:latin typeface="Calibri" panose="020F0502020204030204" pitchFamily="34" charset="0"/>
                          <a:cs typeface="Calibri" panose="020F0502020204030204" pitchFamily="34" charset="0"/>
                        </a:rPr>
                        <a:t>Strengths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sz="1600">
                          <a:latin typeface="Calibri" panose="020F0502020204030204" pitchFamily="34" charset="0"/>
                          <a:cs typeface="Calibri" panose="020F0502020204030204" pitchFamily="34" charset="0"/>
                        </a:rPr>
                        <a:t>- Clear, enforceable obligations</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Creates minimum standards</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Can mobilize significant funding</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Ensures accountability and legal clarity</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Flexible</a:t>
                      </a:r>
                      <a:r>
                        <a:rPr lang="it-IT" sz="1600">
                          <a:latin typeface="Calibri" panose="020F0502020204030204" pitchFamily="34" charset="0"/>
                          <a:cs typeface="Calibri" panose="020F0502020204030204" pitchFamily="34" charset="0"/>
                        </a:rPr>
                        <a:t> and </a:t>
                      </a:r>
                      <a:r>
                        <a:rPr lang="it-IT" sz="1600" err="1">
                          <a:latin typeface="Calibri" panose="020F0502020204030204" pitchFamily="34" charset="0"/>
                          <a:cs typeface="Calibri" panose="020F0502020204030204" pitchFamily="34" charset="0"/>
                        </a:rPr>
                        <a:t>adaptive</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Fosters</a:t>
                      </a:r>
                      <a:r>
                        <a:rPr lang="it-IT" sz="1600">
                          <a:latin typeface="Calibri" panose="020F0502020204030204" pitchFamily="34" charset="0"/>
                          <a:cs typeface="Calibri" panose="020F0502020204030204" pitchFamily="34" charset="0"/>
                        </a:rPr>
                        <a:t> cross-</a:t>
                      </a:r>
                      <a:r>
                        <a:rPr lang="it-IT" sz="1600" err="1">
                          <a:latin typeface="Calibri" panose="020F0502020204030204" pitchFamily="34" charset="0"/>
                          <a:cs typeface="Calibri" panose="020F0502020204030204" pitchFamily="34" charset="0"/>
                        </a:rPr>
                        <a:t>sector</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collaboration</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Encourages</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innovation</a:t>
                      </a:r>
                      <a:r>
                        <a:rPr lang="it-IT" sz="1600">
                          <a:latin typeface="Calibri" panose="020F0502020204030204" pitchFamily="34" charset="0"/>
                          <a:cs typeface="Calibri" panose="020F0502020204030204" pitchFamily="34" charset="0"/>
                        </a:rPr>
                        <a:t> and </a:t>
                      </a:r>
                      <a:r>
                        <a:rPr lang="it-IT" sz="1600" err="1">
                          <a:latin typeface="Calibri" panose="020F0502020204030204" pitchFamily="34" charset="0"/>
                          <a:cs typeface="Calibri" panose="020F0502020204030204" pitchFamily="34" charset="0"/>
                        </a:rPr>
                        <a:t>experimentation</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More </a:t>
                      </a:r>
                      <a:r>
                        <a:rPr lang="it-IT" sz="1600" err="1">
                          <a:latin typeface="Calibri" panose="020F0502020204030204" pitchFamily="34" charset="0"/>
                          <a:cs typeface="Calibri" panose="020F0502020204030204" pitchFamily="34" charset="0"/>
                        </a:rPr>
                        <a:t>acceptable</a:t>
                      </a:r>
                      <a:r>
                        <a:rPr lang="it-IT" sz="1600">
                          <a:latin typeface="Calibri" panose="020F0502020204030204" pitchFamily="34" charset="0"/>
                          <a:cs typeface="Calibri" panose="020F0502020204030204" pitchFamily="34" charset="0"/>
                        </a:rPr>
                        <a:t> in politically </a:t>
                      </a:r>
                      <a:r>
                        <a:rPr lang="it-IT" sz="1600" err="1">
                          <a:latin typeface="Calibri" panose="020F0502020204030204" pitchFamily="34" charset="0"/>
                          <a:cs typeface="Calibri" panose="020F0502020204030204" pitchFamily="34" charset="0"/>
                        </a:rPr>
                        <a:t>complex</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environments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767785"/>
                  </a:ext>
                </a:extLst>
              </a:tr>
              <a:tr h="1247921">
                <a:tc>
                  <a:txBody>
                    <a:bodyPr/>
                    <a:lstStyle/>
                    <a:p>
                      <a:r>
                        <a:rPr lang="it-IT" sz="1600" b="1" err="1">
                          <a:latin typeface="Calibri" panose="020F0502020204030204" pitchFamily="34" charset="0"/>
                          <a:cs typeface="Calibri" panose="020F0502020204030204" pitchFamily="34" charset="0"/>
                        </a:rPr>
                        <a:t>Weaknesses</a:t>
                      </a:r>
                      <a:r>
                        <a:rPr lang="it-IT" sz="1600" b="1">
                          <a:latin typeface="Calibri" panose="020F0502020204030204" pitchFamily="34" charset="0"/>
                          <a:cs typeface="Calibri" panose="020F0502020204030204" pitchFamily="34" charset="0"/>
                        </a:rPr>
                        <a:t> </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Often</a:t>
                      </a:r>
                      <a:r>
                        <a:rPr lang="it-IT" sz="1600">
                          <a:latin typeface="Calibri" panose="020F0502020204030204" pitchFamily="34" charset="0"/>
                          <a:cs typeface="Calibri" panose="020F0502020204030204" pitchFamily="34" charset="0"/>
                        </a:rPr>
                        <a:t> </a:t>
                      </a:r>
                      <a:r>
                        <a:rPr lang="it-IT" sz="1600" b="1" err="1">
                          <a:latin typeface="Calibri" panose="020F0502020204030204" pitchFamily="34" charset="0"/>
                          <a:cs typeface="Calibri" panose="020F0502020204030204" pitchFamily="34" charset="0"/>
                        </a:rPr>
                        <a:t>sectoral</a:t>
                      </a:r>
                      <a:r>
                        <a:rPr lang="it-IT" sz="1600" b="1">
                          <a:latin typeface="Calibri" panose="020F0502020204030204" pitchFamily="34" charset="0"/>
                          <a:cs typeface="Calibri" panose="020F0502020204030204" pitchFamily="34" charset="0"/>
                        </a:rPr>
                        <a:t> and </a:t>
                      </a:r>
                      <a:r>
                        <a:rPr lang="it-IT" sz="1600" b="1" err="1">
                          <a:latin typeface="Calibri" panose="020F0502020204030204" pitchFamily="34" charset="0"/>
                          <a:cs typeface="Calibri" panose="020F0502020204030204" pitchFamily="34" charset="0"/>
                        </a:rPr>
                        <a:t>siloed</a:t>
                      </a:r>
                      <a:r>
                        <a:rPr lang="it-IT" sz="1600">
                          <a:latin typeface="Calibri" panose="020F0502020204030204" pitchFamily="34" charset="0"/>
                          <a:cs typeface="Calibri" panose="020F0502020204030204" pitchFamily="34" charset="0"/>
                        </a:rPr>
                        <a:t> with limited cross-cutting </a:t>
                      </a:r>
                      <a:r>
                        <a:rPr lang="it-IT" sz="1600" err="1">
                          <a:latin typeface="Calibri" panose="020F0502020204030204" pitchFamily="34" charset="0"/>
                          <a:cs typeface="Calibri" panose="020F0502020204030204" pitchFamily="34" charset="0"/>
                        </a:rPr>
                        <a:t>integration</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Poor</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at</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addressing</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systemic</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complexity</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Hard to </a:t>
                      </a:r>
                      <a:r>
                        <a:rPr lang="it-IT" sz="1600" err="1">
                          <a:latin typeface="Calibri" panose="020F0502020204030204" pitchFamily="34" charset="0"/>
                          <a:cs typeface="Calibri" panose="020F0502020204030204" pitchFamily="34" charset="0"/>
                        </a:rPr>
                        <a:t>implement</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across</a:t>
                      </a:r>
                      <a:r>
                        <a:rPr lang="it-IT" sz="1600">
                          <a:latin typeface="Calibri" panose="020F0502020204030204" pitchFamily="34" charset="0"/>
                          <a:cs typeface="Calibri" panose="020F0502020204030204" pitchFamily="34" charset="0"/>
                        </a:rPr>
                        <a:t> </a:t>
                      </a:r>
                      <a:r>
                        <a:rPr lang="it-IT" sz="1600" b="1">
                          <a:latin typeface="Calibri" panose="020F0502020204030204" pitchFamily="34" charset="0"/>
                          <a:cs typeface="Calibri" panose="020F0502020204030204" pitchFamily="34" charset="0"/>
                        </a:rPr>
                        <a:t>multiple governance </a:t>
                      </a:r>
                      <a:r>
                        <a:rPr lang="it-IT" sz="1600" b="1" err="1">
                          <a:latin typeface="Calibri" panose="020F0502020204030204" pitchFamily="34" charset="0"/>
                          <a:cs typeface="Calibri" panose="020F0502020204030204" pitchFamily="34" charset="0"/>
                        </a:rPr>
                        <a:t>scales</a:t>
                      </a:r>
                      <a:r>
                        <a:rPr lang="it-IT" sz="1600">
                          <a:latin typeface="Calibri" panose="020F0502020204030204" pitchFamily="34" charset="0"/>
                          <a:cs typeface="Calibri" panose="020F0502020204030204" pitchFamily="34" charset="0"/>
                        </a:rPr>
                        <a:t> </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Risk of non-compliance or </a:t>
                      </a:r>
                      <a:r>
                        <a:rPr lang="it-IT" sz="1600" err="1">
                          <a:latin typeface="Calibri" panose="020F0502020204030204" pitchFamily="34" charset="0"/>
                          <a:cs typeface="Calibri" panose="020F0502020204030204" pitchFamily="34" charset="0"/>
                        </a:rPr>
                        <a:t>legal</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disputes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a:latin typeface="Calibri" panose="020F0502020204030204" pitchFamily="34" charset="0"/>
                          <a:cs typeface="Calibri" panose="020F0502020204030204" pitchFamily="34" charset="0"/>
                        </a:rPr>
                        <a:t>- No enforcement </a:t>
                      </a:r>
                      <a:r>
                        <a:rPr lang="it-IT" sz="1600" err="1">
                          <a:latin typeface="Calibri" panose="020F0502020204030204" pitchFamily="34" charset="0"/>
                          <a:cs typeface="Calibri" panose="020F0502020204030204" pitchFamily="34" charset="0"/>
                        </a:rPr>
                        <a:t>mechanism</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a:t>
                      </a:r>
                      <a:r>
                        <a:rPr lang="it-IT" sz="1600" b="1">
                          <a:latin typeface="Calibri" panose="020F0502020204030204" pitchFamily="34" charset="0"/>
                          <a:cs typeface="Calibri" panose="020F0502020204030204" pitchFamily="34" charset="0"/>
                        </a:rPr>
                        <a:t>Risk of low </a:t>
                      </a:r>
                      <a:r>
                        <a:rPr lang="it-IT" sz="1600" b="1" err="1">
                          <a:latin typeface="Calibri" panose="020F0502020204030204" pitchFamily="34" charset="0"/>
                          <a:cs typeface="Calibri" panose="020F0502020204030204" pitchFamily="34" charset="0"/>
                        </a:rPr>
                        <a:t>uptake</a:t>
                      </a:r>
                      <a:r>
                        <a:rPr lang="it-IT" sz="1600">
                          <a:latin typeface="Calibri" panose="020F0502020204030204" pitchFamily="34" charset="0"/>
                          <a:cs typeface="Calibri" panose="020F0502020204030204" pitchFamily="34" charset="0"/>
                        </a:rPr>
                        <a:t> or </a:t>
                      </a:r>
                      <a:r>
                        <a:rPr lang="it-IT" sz="1600" err="1">
                          <a:latin typeface="Calibri" panose="020F0502020204030204" pitchFamily="34" charset="0"/>
                          <a:cs typeface="Calibri" panose="020F0502020204030204" pitchFamily="34" charset="0"/>
                        </a:rPr>
                        <a:t>uneven</a:t>
                      </a:r>
                      <a:r>
                        <a:rPr lang="it-IT" sz="1600">
                          <a:latin typeface="Calibri" panose="020F0502020204030204" pitchFamily="34" charset="0"/>
                          <a:cs typeface="Calibri" panose="020F0502020204030204" pitchFamily="34" charset="0"/>
                        </a:rPr>
                        <a:t> impact</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Relies</a:t>
                      </a:r>
                      <a:r>
                        <a:rPr lang="it-IT" sz="1600">
                          <a:latin typeface="Calibri" panose="020F0502020204030204" pitchFamily="34" charset="0"/>
                          <a:cs typeface="Calibri" panose="020F0502020204030204" pitchFamily="34" charset="0"/>
                        </a:rPr>
                        <a:t> on </a:t>
                      </a:r>
                      <a:r>
                        <a:rPr lang="it-IT" sz="1600" b="1" err="1">
                          <a:latin typeface="Calibri" panose="020F0502020204030204" pitchFamily="34" charset="0"/>
                          <a:cs typeface="Calibri" panose="020F0502020204030204" pitchFamily="34" charset="0"/>
                        </a:rPr>
                        <a:t>goodwill</a:t>
                      </a:r>
                      <a:r>
                        <a:rPr lang="it-IT" sz="1600" b="1">
                          <a:latin typeface="Calibri" panose="020F0502020204030204" pitchFamily="34" charset="0"/>
                          <a:cs typeface="Calibri" panose="020F0502020204030204" pitchFamily="34" charset="0"/>
                        </a:rPr>
                        <a:t> and leadership</a:t>
                      </a:r>
                      <a:br>
                        <a:rPr lang="it-IT" sz="1600">
                          <a:latin typeface="Calibri" panose="020F0502020204030204" pitchFamily="34" charset="0"/>
                          <a:cs typeface="Calibri" panose="020F0502020204030204" pitchFamily="34" charset="0"/>
                        </a:rPr>
                      </a:br>
                      <a:r>
                        <a:rPr lang="it-IT" sz="1600">
                          <a:latin typeface="Calibri" panose="020F0502020204030204" pitchFamily="34" charset="0"/>
                          <a:cs typeface="Calibri" panose="020F0502020204030204" pitchFamily="34" charset="0"/>
                        </a:rPr>
                        <a:t>- Limited </a:t>
                      </a:r>
                      <a:r>
                        <a:rPr lang="it-IT" sz="1600" err="1">
                          <a:latin typeface="Calibri" panose="020F0502020204030204" pitchFamily="34" charset="0"/>
                          <a:cs typeface="Calibri" panose="020F0502020204030204" pitchFamily="34" charset="0"/>
                        </a:rPr>
                        <a:t>effect</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without</a:t>
                      </a:r>
                      <a:r>
                        <a:rPr lang="it-IT" sz="1600">
                          <a:latin typeface="Calibri" panose="020F0502020204030204" pitchFamily="34" charset="0"/>
                          <a:cs typeface="Calibri" panose="020F0502020204030204" pitchFamily="34" charset="0"/>
                        </a:rPr>
                        <a:t> </a:t>
                      </a:r>
                      <a:r>
                        <a:rPr lang="it-IT" sz="1600" b="1" err="1">
                          <a:latin typeface="Calibri" panose="020F0502020204030204" pitchFamily="34" charset="0"/>
                          <a:cs typeface="Calibri" panose="020F0502020204030204" pitchFamily="34" charset="0"/>
                        </a:rPr>
                        <a:t>alignment</a:t>
                      </a:r>
                      <a:r>
                        <a:rPr lang="it-IT" sz="1600" b="1">
                          <a:latin typeface="Calibri" panose="020F0502020204030204" pitchFamily="34" charset="0"/>
                          <a:cs typeface="Calibri" panose="020F0502020204030204" pitchFamily="34" charset="0"/>
                        </a:rPr>
                        <a:t> with hard rules or funding</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015678"/>
                  </a:ext>
                </a:extLst>
              </a:tr>
              <a:tr h="575963">
                <a:tc>
                  <a:txBody>
                    <a:bodyPr/>
                    <a:lstStyle/>
                    <a:p>
                      <a:r>
                        <a:rPr lang="it-IT" sz="1600" b="1">
                          <a:latin typeface="Calibri" panose="020F0502020204030204" pitchFamily="34" charset="0"/>
                          <a:cs typeface="Calibri" panose="020F0502020204030204" pitchFamily="34" charset="0"/>
                        </a:rPr>
                        <a:t>Impact on Governance</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sz="1600">
                          <a:latin typeface="Calibri" panose="020F0502020204030204" pitchFamily="34" charset="0"/>
                          <a:cs typeface="Calibri" panose="020F0502020204030204" pitchFamily="34" charset="0"/>
                        </a:rPr>
                        <a:t>Reinforces vertical governance (top-down); rarely engages community-level or informal actors</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a:latin typeface="Calibri" panose="020F0502020204030204" pitchFamily="34" charset="0"/>
                          <a:cs typeface="Calibri" panose="020F0502020204030204" pitchFamily="34" charset="0"/>
                        </a:rPr>
                        <a:t>Enables </a:t>
                      </a:r>
                      <a:r>
                        <a:rPr lang="it-IT" sz="1600" b="1">
                          <a:latin typeface="Calibri" panose="020F0502020204030204" pitchFamily="34" charset="0"/>
                          <a:cs typeface="Calibri" panose="020F0502020204030204" pitchFamily="34" charset="0"/>
                        </a:rPr>
                        <a:t>horizontal and multi-level coordination</a:t>
                      </a:r>
                      <a:r>
                        <a:rPr lang="it-IT" sz="1600">
                          <a:latin typeface="Calibri" panose="020F0502020204030204" pitchFamily="34" charset="0"/>
                          <a:cs typeface="Calibri" panose="020F0502020204030204" pitchFamily="34" charset="0"/>
                        </a:rPr>
                        <a:t>; supports co-creation across sectors and communities</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7875042"/>
                  </a:ext>
                </a:extLst>
              </a:tr>
              <a:tr h="743952">
                <a:tc>
                  <a:txBody>
                    <a:bodyPr/>
                    <a:lstStyle/>
                    <a:p>
                      <a:r>
                        <a:rPr lang="it-IT" sz="1600" b="1">
                          <a:latin typeface="Calibri" panose="020F0502020204030204" pitchFamily="34" charset="0"/>
                          <a:cs typeface="Calibri" panose="020F0502020204030204" pitchFamily="34" charset="0"/>
                        </a:rPr>
                        <a:t>Strategic Urban Planning</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sz="1600" b="1" err="1">
                          <a:latin typeface="Calibri" panose="020F0502020204030204" pitchFamily="34" charset="0"/>
                          <a:cs typeface="Calibri" panose="020F0502020204030204" pitchFamily="34" charset="0"/>
                        </a:rPr>
                        <a:t>Fragmented</a:t>
                      </a:r>
                      <a:r>
                        <a:rPr lang="it-IT" sz="1600" b="1">
                          <a:latin typeface="Calibri" panose="020F0502020204030204" pitchFamily="34" charset="0"/>
                          <a:cs typeface="Calibri" panose="020F0502020204030204" pitchFamily="34" charset="0"/>
                        </a:rPr>
                        <a:t> </a:t>
                      </a:r>
                      <a:r>
                        <a:rPr lang="it-IT" sz="1600" b="1" err="1">
                          <a:latin typeface="Calibri" panose="020F0502020204030204" pitchFamily="34" charset="0"/>
                          <a:cs typeface="Calibri" panose="020F0502020204030204" pitchFamily="34" charset="0"/>
                        </a:rPr>
                        <a:t>outcomes</a:t>
                      </a:r>
                      <a:r>
                        <a:rPr lang="it-IT" sz="1600" b="1">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if</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not</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integrated</a:t>
                      </a:r>
                      <a:r>
                        <a:rPr lang="it-IT" sz="1600">
                          <a:latin typeface="Calibri" panose="020F0502020204030204" pitchFamily="34" charset="0"/>
                          <a:cs typeface="Calibri" panose="020F0502020204030204" pitchFamily="34" charset="0"/>
                        </a:rPr>
                        <a:t> in a system </a:t>
                      </a:r>
                      <a:r>
                        <a:rPr lang="it-IT" sz="1600" err="1">
                          <a:latin typeface="Calibri" panose="020F0502020204030204" pitchFamily="34" charset="0"/>
                          <a:cs typeface="Calibri" panose="020F0502020204030204" pitchFamily="34" charset="0"/>
                        </a:rPr>
                        <a:t>change</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perspective</a:t>
                      </a:r>
                      <a:r>
                        <a:rPr lang="it-IT" sz="1600">
                          <a:latin typeface="Calibri" panose="020F0502020204030204" pitchFamily="34" charset="0"/>
                          <a:cs typeface="Calibri" panose="020F0502020204030204" pitchFamily="34" charset="0"/>
                        </a:rPr>
                        <a:t> (e.g. green </a:t>
                      </a:r>
                      <a:r>
                        <a:rPr lang="it-IT" sz="1600" err="1">
                          <a:latin typeface="Calibri" panose="020F0502020204030204" pitchFamily="34" charset="0"/>
                          <a:cs typeface="Calibri" panose="020F0502020204030204" pitchFamily="34" charset="0"/>
                        </a:rPr>
                        <a:t>space</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mandated</a:t>
                      </a:r>
                      <a:r>
                        <a:rPr lang="it-IT" sz="1600">
                          <a:latin typeface="Calibri" panose="020F0502020204030204" pitchFamily="34" charset="0"/>
                          <a:cs typeface="Calibri" panose="020F0502020204030204" pitchFamily="34" charset="0"/>
                        </a:rPr>
                        <a:t> in </a:t>
                      </a:r>
                      <a:r>
                        <a:rPr lang="it-IT" sz="1600" err="1">
                          <a:latin typeface="Calibri" panose="020F0502020204030204" pitchFamily="34" charset="0"/>
                          <a:cs typeface="Calibri" panose="020F0502020204030204" pitchFamily="34" charset="0"/>
                        </a:rPr>
                        <a:t>zoning</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but</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disconnected</a:t>
                      </a:r>
                      <a:r>
                        <a:rPr lang="it-IT" sz="1600">
                          <a:latin typeface="Calibri" panose="020F0502020204030204" pitchFamily="34" charset="0"/>
                          <a:cs typeface="Calibri" panose="020F0502020204030204" pitchFamily="34" charset="0"/>
                        </a:rPr>
                        <a:t> from </a:t>
                      </a:r>
                      <a:r>
                        <a:rPr lang="it-IT" sz="1600" err="1">
                          <a:latin typeface="Calibri" panose="020F0502020204030204" pitchFamily="34" charset="0"/>
                          <a:cs typeface="Calibri" panose="020F0502020204030204" pitchFamily="34" charset="0"/>
                        </a:rPr>
                        <a:t>mobility</a:t>
                      </a:r>
                      <a:r>
                        <a:rPr lang="it-IT" sz="1600">
                          <a:latin typeface="Calibri" panose="020F0502020204030204" pitchFamily="34" charset="0"/>
                          <a:cs typeface="Calibri" panose="020F0502020204030204" pitchFamily="34" charset="0"/>
                        </a:rPr>
                        <a:t>, water, housing)</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a:latin typeface="Calibri" panose="020F0502020204030204" pitchFamily="34" charset="0"/>
                          <a:cs typeface="Calibri" panose="020F0502020204030204" pitchFamily="34" charset="0"/>
                        </a:rPr>
                        <a:t>Allows for </a:t>
                      </a:r>
                      <a:r>
                        <a:rPr lang="it-IT" sz="1600" b="1">
                          <a:latin typeface="Calibri" panose="020F0502020204030204" pitchFamily="34" charset="0"/>
                          <a:cs typeface="Calibri" panose="020F0502020204030204" pitchFamily="34" charset="0"/>
                        </a:rPr>
                        <a:t>systemic framing</a:t>
                      </a:r>
                      <a:r>
                        <a:rPr lang="it-IT" sz="1600">
                          <a:latin typeface="Calibri" panose="020F0502020204030204" pitchFamily="34" charset="0"/>
                          <a:cs typeface="Calibri" panose="020F0502020204030204" pitchFamily="34" charset="0"/>
                        </a:rPr>
                        <a:t>: cities can integrate NbS, climate, and social equity goals across departments</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439909"/>
                  </a:ext>
                </a:extLst>
              </a:tr>
              <a:tr h="575963">
                <a:tc>
                  <a:txBody>
                    <a:bodyPr/>
                    <a:lstStyle/>
                    <a:p>
                      <a:r>
                        <a:rPr lang="it-IT" sz="1600" b="1">
                          <a:latin typeface="Calibri" panose="020F0502020204030204" pitchFamily="34" charset="0"/>
                          <a:cs typeface="Calibri" panose="020F0502020204030204" pitchFamily="34" charset="0"/>
                        </a:rPr>
                        <a:t>Urban Design </a:t>
                      </a:r>
                      <a:r>
                        <a:rPr lang="it-IT" sz="1600" b="1" err="1">
                          <a:latin typeface="Calibri" panose="020F0502020204030204" pitchFamily="34" charset="0"/>
                          <a:cs typeface="Calibri" panose="020F0502020204030204" pitchFamily="34" charset="0"/>
                        </a:rPr>
                        <a:t>Implications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it-IT" sz="1600" err="1">
                          <a:latin typeface="Calibri" panose="020F0502020204030204" pitchFamily="34" charset="0"/>
                          <a:cs typeface="Calibri" panose="020F0502020204030204" pitchFamily="34" charset="0"/>
                        </a:rPr>
                        <a:t>Focused</a:t>
                      </a:r>
                      <a:r>
                        <a:rPr lang="it-IT" sz="1600">
                          <a:latin typeface="Calibri" panose="020F0502020204030204" pitchFamily="34" charset="0"/>
                          <a:cs typeface="Calibri" panose="020F0502020204030204" pitchFamily="34" charset="0"/>
                        </a:rPr>
                        <a:t> on compliance (e.g. green coverage %), can </a:t>
                      </a:r>
                      <a:r>
                        <a:rPr lang="it-IT" sz="1600" err="1">
                          <a:latin typeface="Calibri" panose="020F0502020204030204" pitchFamily="34" charset="0"/>
                          <a:cs typeface="Calibri" panose="020F0502020204030204" pitchFamily="34" charset="0"/>
                        </a:rPr>
                        <a:t>result</a:t>
                      </a:r>
                      <a:r>
                        <a:rPr lang="it-IT" sz="1600">
                          <a:latin typeface="Calibri" panose="020F0502020204030204" pitchFamily="34" charset="0"/>
                          <a:cs typeface="Calibri" panose="020F0502020204030204" pitchFamily="34" charset="0"/>
                        </a:rPr>
                        <a:t> in </a:t>
                      </a:r>
                      <a:r>
                        <a:rPr lang="it-IT" sz="1600" b="1" err="1">
                          <a:latin typeface="Calibri" panose="020F0502020204030204" pitchFamily="34" charset="0"/>
                          <a:cs typeface="Calibri" panose="020F0502020204030204" pitchFamily="34" charset="0"/>
                        </a:rPr>
                        <a:t>superficial</a:t>
                      </a:r>
                      <a:r>
                        <a:rPr lang="it-IT" sz="1600" b="1">
                          <a:latin typeface="Calibri" panose="020F0502020204030204" pitchFamily="34" charset="0"/>
                          <a:cs typeface="Calibri" panose="020F0502020204030204" pitchFamily="34" charset="0"/>
                        </a:rPr>
                        <a:t> or </a:t>
                      </a:r>
                      <a:r>
                        <a:rPr lang="it-IT" sz="1600" b="1" err="1">
                          <a:latin typeface="Calibri" panose="020F0502020204030204" pitchFamily="34" charset="0"/>
                          <a:cs typeface="Calibri" panose="020F0502020204030204" pitchFamily="34" charset="0"/>
                        </a:rPr>
                        <a:t>tokenistic</a:t>
                      </a:r>
                      <a:r>
                        <a:rPr lang="it-IT" sz="1600" b="1">
                          <a:latin typeface="Calibri" panose="020F0502020204030204" pitchFamily="34" charset="0"/>
                          <a:cs typeface="Calibri" panose="020F0502020204030204" pitchFamily="34" charset="0"/>
                        </a:rPr>
                        <a:t> greening</a:t>
                      </a: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err="1">
                          <a:latin typeface="Calibri" panose="020F0502020204030204" pitchFamily="34" charset="0"/>
                          <a:cs typeface="Calibri" panose="020F0502020204030204" pitchFamily="34" charset="0"/>
                        </a:rPr>
                        <a:t>Allows</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emergence</a:t>
                      </a:r>
                      <a:r>
                        <a:rPr lang="it-IT" sz="1600">
                          <a:latin typeface="Calibri" panose="020F0502020204030204" pitchFamily="34" charset="0"/>
                          <a:cs typeface="Calibri" panose="020F0502020204030204" pitchFamily="34" charset="0"/>
                        </a:rPr>
                        <a:t> of </a:t>
                      </a:r>
                      <a:r>
                        <a:rPr lang="it-IT" sz="1600" b="1" err="1">
                          <a:latin typeface="Calibri" panose="020F0502020204030204" pitchFamily="34" charset="0"/>
                          <a:cs typeface="Calibri" panose="020F0502020204030204" pitchFamily="34" charset="0"/>
                        </a:rPr>
                        <a:t>context</a:t>
                      </a:r>
                      <a:r>
                        <a:rPr lang="it-IT" sz="1600" b="1">
                          <a:latin typeface="Calibri" panose="020F0502020204030204" pitchFamily="34" charset="0"/>
                          <a:cs typeface="Calibri" panose="020F0502020204030204" pitchFamily="34" charset="0"/>
                        </a:rPr>
                        <a:t>-sensitive, </a:t>
                      </a:r>
                      <a:r>
                        <a:rPr lang="it-IT" sz="1600" b="1" err="1">
                          <a:latin typeface="Calibri" panose="020F0502020204030204" pitchFamily="34" charset="0"/>
                          <a:cs typeface="Calibri" panose="020F0502020204030204" pitchFamily="34" charset="0"/>
                        </a:rPr>
                        <a:t>multifunctional</a:t>
                      </a:r>
                      <a:r>
                        <a:rPr lang="it-IT" sz="1600" b="1">
                          <a:latin typeface="Calibri" panose="020F0502020204030204" pitchFamily="34" charset="0"/>
                          <a:cs typeface="Calibri" panose="020F0502020204030204" pitchFamily="34" charset="0"/>
                        </a:rPr>
                        <a:t> </a:t>
                      </a:r>
                      <a:r>
                        <a:rPr lang="it-IT" sz="1600" b="1" err="1">
                          <a:latin typeface="Calibri" panose="020F0502020204030204" pitchFamily="34" charset="0"/>
                          <a:cs typeface="Calibri" panose="020F0502020204030204" pitchFamily="34" charset="0"/>
                        </a:rPr>
                        <a:t>spaces</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that</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provide</a:t>
                      </a:r>
                      <a:r>
                        <a:rPr lang="it-IT" sz="1600">
                          <a:latin typeface="Calibri" panose="020F0502020204030204" pitchFamily="34" charset="0"/>
                          <a:cs typeface="Calibri" panose="020F0502020204030204" pitchFamily="34" charset="0"/>
                        </a:rPr>
                        <a:t> full </a:t>
                      </a:r>
                      <a:r>
                        <a:rPr lang="it-IT" sz="1600" b="1" err="1">
                          <a:latin typeface="Calibri" panose="020F0502020204030204" pitchFamily="34" charset="0"/>
                          <a:cs typeface="Calibri" panose="020F0502020204030204" pitchFamily="34" charset="0"/>
                        </a:rPr>
                        <a:t>ecosystem</a:t>
                      </a:r>
                      <a:r>
                        <a:rPr lang="it-IT" sz="1600" b="1">
                          <a:latin typeface="Calibri" panose="020F0502020204030204" pitchFamily="34" charset="0"/>
                          <a:cs typeface="Calibri" panose="020F0502020204030204" pitchFamily="34" charset="0"/>
                        </a:rPr>
                        <a:t> services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6886532"/>
                  </a:ext>
                </a:extLst>
              </a:tr>
              <a:tr h="911942">
                <a:tc>
                  <a:txBody>
                    <a:bodyPr/>
                    <a:lstStyle/>
                    <a:p>
                      <a:r>
                        <a:rPr lang="it-IT" sz="1600" b="1" err="1">
                          <a:latin typeface="Calibri" panose="020F0502020204030204" pitchFamily="34" charset="0"/>
                          <a:cs typeface="Calibri" panose="020F0502020204030204" pitchFamily="34" charset="0"/>
                        </a:rPr>
                        <a:t>Examples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141288" indent="-141288">
                        <a:buFontTx/>
                        <a:buChar char="-"/>
                        <a:tabLst/>
                      </a:pPr>
                      <a:r>
                        <a:rPr lang="it-IT" sz="1600">
                          <a:latin typeface="Calibri" panose="020F0502020204030204" pitchFamily="34" charset="0"/>
                          <a:cs typeface="Calibri" panose="020F0502020204030204" pitchFamily="34" charset="0"/>
                        </a:rPr>
                        <a:t>EU Nature </a:t>
                      </a:r>
                      <a:r>
                        <a:rPr lang="it-IT" sz="1600" err="1">
                          <a:latin typeface="Calibri" panose="020F0502020204030204" pitchFamily="34" charset="0"/>
                          <a:cs typeface="Calibri" panose="020F0502020204030204" pitchFamily="34" charset="0"/>
                        </a:rPr>
                        <a:t>Restoration</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Law</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binding</a:t>
                      </a:r>
                      <a:r>
                        <a:rPr lang="it-IT" sz="1600">
                          <a:latin typeface="Calibri" panose="020F0502020204030204" pitchFamily="34" charset="0"/>
                          <a:cs typeface="Calibri" panose="020F0502020204030204" pitchFamily="34" charset="0"/>
                        </a:rPr>
                        <a:t> targets)</a:t>
                      </a:r>
                    </a:p>
                    <a:p>
                      <a:pPr marL="141288" indent="-141288">
                        <a:buFontTx/>
                        <a:buChar char="-"/>
                        <a:tabLst/>
                      </a:pPr>
                      <a:r>
                        <a:rPr lang="it-IT" sz="1600" err="1">
                          <a:latin typeface="Calibri" panose="020F0502020204030204" pitchFamily="34" charset="0"/>
                          <a:cs typeface="Calibri" panose="020F0502020204030204" pitchFamily="34" charset="0"/>
                        </a:rPr>
                        <a:t>Environmental</a:t>
                      </a:r>
                      <a:r>
                        <a:rPr lang="it-IT" sz="1600">
                          <a:latin typeface="Calibri" panose="020F0502020204030204" pitchFamily="34" charset="0"/>
                          <a:cs typeface="Calibri" panose="020F0502020204030204" pitchFamily="34" charset="0"/>
                        </a:rPr>
                        <a:t> Impact </a:t>
                      </a:r>
                      <a:r>
                        <a:rPr lang="it-IT" sz="1600" err="1">
                          <a:latin typeface="Calibri" panose="020F0502020204030204" pitchFamily="34" charset="0"/>
                          <a:cs typeface="Calibri" panose="020F0502020204030204" pitchFamily="34" charset="0"/>
                        </a:rPr>
                        <a:t>Assessments</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EIAs</a:t>
                      </a:r>
                      <a:r>
                        <a:rPr lang="it-IT" sz="1600">
                          <a:latin typeface="Calibri" panose="020F0502020204030204" pitchFamily="34" charset="0"/>
                          <a:cs typeface="Calibri" panose="020F0502020204030204" pitchFamily="34" charset="0"/>
                        </a:rPr>
                        <a:t>)</a:t>
                      </a:r>
                    </a:p>
                    <a:p>
                      <a:pPr marL="141288" indent="-141288">
                        <a:buFontTx/>
                        <a:buChar char="-"/>
                        <a:tabLst/>
                      </a:pPr>
                      <a:r>
                        <a:rPr lang="it-IT" sz="1600">
                          <a:latin typeface="Calibri" panose="020F0502020204030204" pitchFamily="34" charset="0"/>
                          <a:cs typeface="Calibri" panose="020F0502020204030204" pitchFamily="34" charset="0"/>
                        </a:rPr>
                        <a:t>Urban </a:t>
                      </a:r>
                      <a:r>
                        <a:rPr lang="it-IT" sz="1600" err="1">
                          <a:latin typeface="Calibri" panose="020F0502020204030204" pitchFamily="34" charset="0"/>
                          <a:cs typeface="Calibri" panose="020F0502020204030204" pitchFamily="34" charset="0"/>
                        </a:rPr>
                        <a:t>zoning</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laws</a:t>
                      </a:r>
                      <a:endParaRPr lang="it-IT" sz="1600">
                        <a:latin typeface="Calibri" panose="020F0502020204030204" pitchFamily="34" charset="0"/>
                        <a:cs typeface="Calibri" panose="020F0502020204030204" pitchFamily="34" charset="0"/>
                      </a:endParaRPr>
                    </a:p>
                    <a:p>
                      <a:pPr marL="141288" indent="-141288">
                        <a:buFontTx/>
                        <a:buChar char="-"/>
                        <a:tabLst/>
                      </a:pPr>
                      <a:r>
                        <a:rPr lang="it-IT" sz="1600">
                          <a:latin typeface="Calibri" panose="020F0502020204030204" pitchFamily="34" charset="0"/>
                          <a:cs typeface="Calibri" panose="020F0502020204030204" pitchFamily="34" charset="0"/>
                        </a:rPr>
                        <a:t>Building </a:t>
                      </a:r>
                      <a:r>
                        <a:rPr lang="it-IT" sz="1600" err="1">
                          <a:latin typeface="Calibri" panose="020F0502020204030204" pitchFamily="34" charset="0"/>
                          <a:cs typeface="Calibri" panose="020F0502020204030204" pitchFamily="34" charset="0"/>
                        </a:rPr>
                        <a:t>codes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1288" indent="-141288">
                        <a:buFontTx/>
                        <a:buChar char="-"/>
                        <a:tabLst/>
                      </a:pPr>
                      <a:r>
                        <a:rPr lang="it-IT" sz="1600">
                          <a:latin typeface="Calibri" panose="020F0502020204030204" pitchFamily="34" charset="0"/>
                          <a:cs typeface="Calibri" panose="020F0502020204030204" pitchFamily="34" charset="0"/>
                        </a:rPr>
                        <a:t>Urban Nature Plans</a:t>
                      </a:r>
                    </a:p>
                    <a:p>
                      <a:pPr marL="141288" indent="-141288">
                        <a:buFontTx/>
                        <a:buChar char="-"/>
                        <a:tabLst/>
                      </a:pPr>
                      <a:r>
                        <a:rPr lang="it-IT" sz="1600" err="1">
                          <a:latin typeface="Calibri" panose="020F0502020204030204" pitchFamily="34" charset="0"/>
                          <a:cs typeface="Calibri" panose="020F0502020204030204" pitchFamily="34" charset="0"/>
                        </a:rPr>
                        <a:t>Climate</a:t>
                      </a:r>
                      <a:r>
                        <a:rPr lang="it-IT" sz="1600">
                          <a:latin typeface="Calibri" panose="020F0502020204030204" pitchFamily="34" charset="0"/>
                          <a:cs typeface="Calibri" panose="020F0502020204030204" pitchFamily="34" charset="0"/>
                        </a:rPr>
                        <a:t> City </a:t>
                      </a:r>
                      <a:r>
                        <a:rPr lang="it-IT" sz="1600" err="1">
                          <a:latin typeface="Calibri" panose="020F0502020204030204" pitchFamily="34" charset="0"/>
                          <a:cs typeface="Calibri" panose="020F0502020204030204" pitchFamily="34" charset="0"/>
                        </a:rPr>
                        <a:t>Contracts</a:t>
                      </a:r>
                      <a:endParaRPr lang="it-IT" sz="1600">
                        <a:latin typeface="Calibri" panose="020F0502020204030204" pitchFamily="34" charset="0"/>
                        <a:cs typeface="Calibri" panose="020F0502020204030204" pitchFamily="34" charset="0"/>
                      </a:endParaRPr>
                    </a:p>
                    <a:p>
                      <a:pPr marL="141288" indent="-141288">
                        <a:buFontTx/>
                        <a:buChar char="-"/>
                        <a:tabLst/>
                      </a:pPr>
                      <a:r>
                        <a:rPr lang="it-IT" sz="1600">
                          <a:latin typeface="Calibri" panose="020F0502020204030204" pitchFamily="34" charset="0"/>
                          <a:cs typeface="Calibri" panose="020F0502020204030204" pitchFamily="34" charset="0"/>
                        </a:rPr>
                        <a:t>Local </a:t>
                      </a:r>
                      <a:r>
                        <a:rPr lang="it-IT" sz="1600" err="1">
                          <a:latin typeface="Calibri" panose="020F0502020204030204" pitchFamily="34" charset="0"/>
                          <a:cs typeface="Calibri" panose="020F0502020204030204" pitchFamily="34" charset="0"/>
                        </a:rPr>
                        <a:t>Climate</a:t>
                      </a:r>
                      <a:r>
                        <a:rPr lang="it-IT" sz="1600">
                          <a:latin typeface="Calibri" panose="020F0502020204030204" pitchFamily="34" charset="0"/>
                          <a:cs typeface="Calibri" panose="020F0502020204030204" pitchFamily="34" charset="0"/>
                        </a:rPr>
                        <a:t> </a:t>
                      </a:r>
                      <a:r>
                        <a:rPr lang="it-IT" sz="1600" err="1">
                          <a:latin typeface="Calibri" panose="020F0502020204030204" pitchFamily="34" charset="0"/>
                          <a:cs typeface="Calibri" panose="020F0502020204030204" pitchFamily="34" charset="0"/>
                        </a:rPr>
                        <a:t>Pacts</a:t>
                      </a:r>
                      <a:r>
                        <a:rPr lang="it-IT" sz="1600">
                          <a:latin typeface="Calibri" panose="020F0502020204030204" pitchFamily="34" charset="0"/>
                          <a:cs typeface="Calibri" panose="020F0502020204030204" pitchFamily="34" charset="0"/>
                        </a:rPr>
                        <a:t>, Community-led </a:t>
                      </a:r>
                      <a:r>
                        <a:rPr lang="it-IT" sz="1600" err="1">
                          <a:latin typeface="Calibri" panose="020F0502020204030204" pitchFamily="34" charset="0"/>
                          <a:cs typeface="Calibri" panose="020F0502020204030204" pitchFamily="34" charset="0"/>
                        </a:rPr>
                        <a:t>pacts</a:t>
                      </a:r>
                      <a:endParaRPr lang="it-IT" sz="1600">
                        <a:latin typeface="Calibri" panose="020F0502020204030204" pitchFamily="34" charset="0"/>
                        <a:cs typeface="Calibri" panose="020F0502020204030204" pitchFamily="34" charset="0"/>
                      </a:endParaRPr>
                    </a:p>
                    <a:p>
                      <a:pPr marL="141288" indent="-141288">
                        <a:buFontTx/>
                        <a:buChar char="-"/>
                        <a:tabLst/>
                      </a:pPr>
                      <a:r>
                        <a:rPr lang="it-IT" sz="1600" err="1">
                          <a:latin typeface="Calibri" panose="020F0502020204030204" pitchFamily="34" charset="0"/>
                          <a:cs typeface="Calibri" panose="020F0502020204030204" pitchFamily="34" charset="0"/>
                        </a:rPr>
                        <a:t>SECAPs</a:t>
                      </a:r>
                      <a:endParaRPr lang="it-IT" sz="1600">
                        <a:latin typeface="Calibri" panose="020F0502020204030204" pitchFamily="34" charset="0"/>
                        <a:cs typeface="Calibri" panose="020F0502020204030204" pitchFamily="34" charset="0"/>
                      </a:endParaRPr>
                    </a:p>
                    <a:p>
                      <a:pPr marL="141288" indent="-141288">
                        <a:buFontTx/>
                        <a:buChar char="-"/>
                        <a:tabLst/>
                      </a:pPr>
                      <a:r>
                        <a:rPr lang="it-IT" sz="1600">
                          <a:latin typeface="Calibri" panose="020F0502020204030204" pitchFamily="34" charset="0"/>
                          <a:cs typeface="Calibri" panose="020F0502020204030204" pitchFamily="34" charset="0"/>
                        </a:rPr>
                        <a:t>Green Building </a:t>
                      </a:r>
                      <a:r>
                        <a:rPr lang="it-IT" sz="1600" err="1">
                          <a:latin typeface="Calibri" panose="020F0502020204030204" pitchFamily="34" charset="0"/>
                          <a:cs typeface="Calibri" panose="020F0502020204030204" pitchFamily="34" charset="0"/>
                        </a:rPr>
                        <a:t>Protocols</a:t>
                      </a:r>
                      <a:endParaRPr lang="it-IT" sz="1600">
                        <a:latin typeface="Calibri" panose="020F0502020204030204" pitchFamily="34" charset="0"/>
                        <a:cs typeface="Calibri" panose="020F0502020204030204" pitchFamily="34" charset="0"/>
                      </a:endParaRPr>
                    </a:p>
                  </a:txBody>
                  <a:tcPr marL="52637" marR="52637" marT="26319" marB="26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8167823"/>
                  </a:ext>
                </a:extLst>
              </a:tr>
            </a:tbl>
          </a:graphicData>
        </a:graphic>
      </p:graphicFrame>
      <p:sp>
        <p:nvSpPr>
          <p:cNvPr id="5" name="CasellaDiTesto 4">
            <a:extLst>
              <a:ext uri="{FF2B5EF4-FFF2-40B4-BE49-F238E27FC236}">
                <a16:creationId xmlns:a16="http://schemas.microsoft.com/office/drawing/2014/main" id="{E1427CC6-65E7-1C19-2AF0-A196BC3DC861}"/>
              </a:ext>
            </a:extLst>
          </p:cNvPr>
          <p:cNvSpPr txBox="1"/>
          <p:nvPr/>
        </p:nvSpPr>
        <p:spPr>
          <a:xfrm>
            <a:off x="176462" y="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Hard vs Soft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for Nature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Restoration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Cities</a:t>
            </a:r>
          </a:p>
        </p:txBody>
      </p:sp>
    </p:spTree>
    <p:extLst>
      <p:ext uri="{BB962C8B-B14F-4D97-AF65-F5344CB8AC3E}">
        <p14:creationId xmlns:p14="http://schemas.microsoft.com/office/powerpoint/2010/main" val="329965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8DE7A-AF00-E922-2031-8D041616EE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487" y="330907"/>
            <a:ext cx="2199026" cy="2227236"/>
          </a:xfrm>
          <a:prstGeom prst="rect">
            <a:avLst/>
          </a:prstGeom>
        </p:spPr>
      </p:pic>
      <p:pic>
        <p:nvPicPr>
          <p:cNvPr id="5" name="Picture 4">
            <a:extLst>
              <a:ext uri="{FF2B5EF4-FFF2-40B4-BE49-F238E27FC236}">
                <a16:creationId xmlns:a16="http://schemas.microsoft.com/office/drawing/2014/main" id="{26526AA9-B6F1-60E5-6623-851B1C09D76C}"/>
              </a:ext>
            </a:extLst>
          </p:cNvPr>
          <p:cNvPicPr>
            <a:picLocks noChangeAspect="1"/>
          </p:cNvPicPr>
          <p:nvPr/>
        </p:nvPicPr>
        <p:blipFill>
          <a:blip r:embed="rId4" cstate="email">
            <a:alphaModFix amt="35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AF396F-F920-AAEE-120D-E521B69B373D}"/>
              </a:ext>
            </a:extLst>
          </p:cNvPr>
          <p:cNvSpPr>
            <a:spLocks noGrp="1"/>
          </p:cNvSpPr>
          <p:nvPr>
            <p:ph type="ctrTitle"/>
          </p:nvPr>
        </p:nvSpPr>
        <p:spPr>
          <a:xfrm>
            <a:off x="-1295400" y="2405063"/>
            <a:ext cx="9144000" cy="2387600"/>
          </a:xfrm>
        </p:spPr>
        <p:txBody>
          <a:bodyPr/>
          <a:lstStyle/>
          <a:p>
            <a:r>
              <a:rPr lang="en-GB" b="1" dirty="0">
                <a:latin typeface="+mn-lt"/>
              </a:rPr>
              <a:t>Biodiversity Net </a:t>
            </a:r>
            <a:br>
              <a:rPr lang="en-GB" b="1" dirty="0">
                <a:latin typeface="+mn-lt"/>
              </a:rPr>
            </a:br>
            <a:r>
              <a:rPr lang="en-GB" b="1" dirty="0">
                <a:latin typeface="+mn-lt"/>
              </a:rPr>
              <a:t>Gain </a:t>
            </a:r>
          </a:p>
        </p:txBody>
      </p:sp>
      <p:sp>
        <p:nvSpPr>
          <p:cNvPr id="3" name="Subtitle 2">
            <a:extLst>
              <a:ext uri="{FF2B5EF4-FFF2-40B4-BE49-F238E27FC236}">
                <a16:creationId xmlns:a16="http://schemas.microsoft.com/office/drawing/2014/main" id="{C267A2CC-AEAD-BA17-A467-14DC6D0E20F6}"/>
              </a:ext>
            </a:extLst>
          </p:cNvPr>
          <p:cNvSpPr>
            <a:spLocks noGrp="1"/>
          </p:cNvSpPr>
          <p:nvPr>
            <p:ph type="subTitle" idx="1"/>
          </p:nvPr>
        </p:nvSpPr>
        <p:spPr>
          <a:xfrm>
            <a:off x="-1295400" y="5211057"/>
            <a:ext cx="9144000" cy="1655762"/>
          </a:xfrm>
        </p:spPr>
        <p:txBody>
          <a:bodyPr/>
          <a:lstStyle/>
          <a:p>
            <a:r>
              <a:rPr lang="en-GB" dirty="0"/>
              <a:t>Bristol City Council </a:t>
            </a:r>
          </a:p>
        </p:txBody>
      </p:sp>
      <p:pic>
        <p:nvPicPr>
          <p:cNvPr id="7" name="Picture 6">
            <a:extLst>
              <a:ext uri="{FF2B5EF4-FFF2-40B4-BE49-F238E27FC236}">
                <a16:creationId xmlns:a16="http://schemas.microsoft.com/office/drawing/2014/main" id="{8CF5E182-5992-D31F-7AA0-AFD772F979FD}"/>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762280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1C28E59-2B92-1CAD-3E2F-E219B855444B}"/>
              </a:ext>
            </a:extLst>
          </p:cNvPr>
          <p:cNvSpPr txBox="1"/>
          <p:nvPr/>
        </p:nvSpPr>
        <p:spPr>
          <a:xfrm>
            <a:off x="176462" y="400110"/>
            <a:ext cx="12015538" cy="38010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Emerging</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Tools:</a:t>
            </a: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Urban Nature Plans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strategic</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instruments</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to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implement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NRR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objectives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synergy</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with SECAP plans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city planning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and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building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regulations</a:t>
            </a:r>
            <a:endPar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level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indicators</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monitoring frameworks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supporting</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city-to-</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neighbourhood</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scale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assessments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evolving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green building standards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and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widespread</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monitoring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enhanced</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by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community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engagment</a:t>
            </a:r>
            <a:endPar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Knowledge-sharing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and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co-design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methods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Wingdings" pitchFamily="2" charset="2"/>
              </a:rPr>
              <a:t> and tools 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Greater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community ownership</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civic</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engagement;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tailoring and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adaptation</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strategies and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solutions</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to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contexts</a:t>
            </a: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CasellaDiTesto 1">
            <a:extLst>
              <a:ext uri="{FF2B5EF4-FFF2-40B4-BE49-F238E27FC236}">
                <a16:creationId xmlns:a16="http://schemas.microsoft.com/office/drawing/2014/main" id="{DFB45E6A-0A39-6CE9-327B-3ACE08563D8F}"/>
              </a:ext>
            </a:extLst>
          </p:cNvPr>
          <p:cNvSpPr txBox="1"/>
          <p:nvPr/>
        </p:nvSpPr>
        <p:spPr>
          <a:xfrm>
            <a:off x="176462" y="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Hard vs Soft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for Nature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Restoration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Cities</a:t>
            </a:r>
          </a:p>
        </p:txBody>
      </p:sp>
      <p:grpSp>
        <p:nvGrpSpPr>
          <p:cNvPr id="13" name="Gruppo 12">
            <a:extLst>
              <a:ext uri="{FF2B5EF4-FFF2-40B4-BE49-F238E27FC236}">
                <a16:creationId xmlns:a16="http://schemas.microsoft.com/office/drawing/2014/main" id="{D46AA41F-9749-CA08-A2E2-D99A52AFFFD8}"/>
              </a:ext>
            </a:extLst>
          </p:cNvPr>
          <p:cNvGrpSpPr/>
          <p:nvPr/>
        </p:nvGrpSpPr>
        <p:grpSpPr>
          <a:xfrm>
            <a:off x="304798" y="3703005"/>
            <a:ext cx="11562559" cy="3018637"/>
            <a:chOff x="176462" y="3703005"/>
            <a:chExt cx="11839075" cy="3090827"/>
          </a:xfrm>
        </p:grpSpPr>
        <p:pic>
          <p:nvPicPr>
            <p:cNvPr id="5" name="Immagine 4" descr="Immagine che contiene testo, pianta, cielo, aria aperta&#10;&#10;Descrizione generata automaticamente">
              <a:extLst>
                <a:ext uri="{FF2B5EF4-FFF2-40B4-BE49-F238E27FC236}">
                  <a16:creationId xmlns:a16="http://schemas.microsoft.com/office/drawing/2014/main" id="{1E6D2A55-6A51-777F-4AE4-B8ACDECB37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462" y="3708009"/>
              <a:ext cx="2266282" cy="3085823"/>
            </a:xfrm>
            <a:prstGeom prst="rect">
              <a:avLst/>
            </a:prstGeom>
          </p:spPr>
        </p:pic>
        <p:pic>
          <p:nvPicPr>
            <p:cNvPr id="7" name="Immagine 6" descr="Immagine che contiene testo, schermata, numero, Carattere&#10;&#10;Descrizione generata automaticamente">
              <a:extLst>
                <a:ext uri="{FF2B5EF4-FFF2-40B4-BE49-F238E27FC236}">
                  <a16:creationId xmlns:a16="http://schemas.microsoft.com/office/drawing/2014/main" id="{119577DE-E223-5E00-548D-A61271049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7158" y="3724051"/>
              <a:ext cx="6609347" cy="3064778"/>
            </a:xfrm>
            <a:prstGeom prst="rect">
              <a:avLst/>
            </a:prstGeom>
          </p:spPr>
        </p:pic>
        <p:grpSp>
          <p:nvGrpSpPr>
            <p:cNvPr id="10" name="Gruppo 9">
              <a:extLst>
                <a:ext uri="{FF2B5EF4-FFF2-40B4-BE49-F238E27FC236}">
                  <a16:creationId xmlns:a16="http://schemas.microsoft.com/office/drawing/2014/main" id="{288408B9-7710-59C7-1770-AA08C8D9B791}"/>
                </a:ext>
              </a:extLst>
            </p:cNvPr>
            <p:cNvGrpSpPr/>
            <p:nvPr/>
          </p:nvGrpSpPr>
          <p:grpSpPr>
            <a:xfrm>
              <a:off x="9616678" y="3703005"/>
              <a:ext cx="2398859" cy="3085823"/>
              <a:chOff x="518575" y="1052724"/>
              <a:chExt cx="2458720" cy="3162827"/>
            </a:xfrm>
          </p:grpSpPr>
          <p:pic>
            <p:nvPicPr>
              <p:cNvPr id="11" name="image6.png">
                <a:extLst>
                  <a:ext uri="{FF2B5EF4-FFF2-40B4-BE49-F238E27FC236}">
                    <a16:creationId xmlns:a16="http://schemas.microsoft.com/office/drawing/2014/main" id="{8C5D62A9-5BCB-92C0-991D-3FF1D0DF5618}"/>
                  </a:ext>
                </a:extLst>
              </p:cNvPr>
              <p:cNvPicPr/>
              <p:nvPr/>
            </p:nvPicPr>
            <p:blipFill>
              <a:blip r:embed="rId4" cstate="email">
                <a:extLst>
                  <a:ext uri="{28A0092B-C50C-407E-A947-70E740481C1C}">
                    <a14:useLocalDpi xmlns:a14="http://schemas.microsoft.com/office/drawing/2010/main"/>
                  </a:ext>
                </a:extLst>
              </a:blip>
              <a:srcRect/>
              <a:stretch>
                <a:fillRect/>
              </a:stretch>
            </p:blipFill>
            <p:spPr>
              <a:xfrm>
                <a:off x="518575" y="1052724"/>
                <a:ext cx="2458720" cy="1743075"/>
              </a:xfrm>
              <a:prstGeom prst="rect">
                <a:avLst/>
              </a:prstGeom>
              <a:ln/>
            </p:spPr>
          </p:pic>
          <p:pic>
            <p:nvPicPr>
              <p:cNvPr id="12" name="image30.jpg" descr="Immagine che contiene schermata, mappa&#10;&#10;Descrizione generata automaticamente">
                <a:extLst>
                  <a:ext uri="{FF2B5EF4-FFF2-40B4-BE49-F238E27FC236}">
                    <a16:creationId xmlns:a16="http://schemas.microsoft.com/office/drawing/2014/main" id="{0B4BE5BD-6EC3-DBCF-78CC-8AFB03027255}"/>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518575" y="2863881"/>
                <a:ext cx="2458720" cy="1351670"/>
              </a:xfrm>
              <a:prstGeom prst="rect">
                <a:avLst/>
              </a:prstGeom>
              <a:ln>
                <a:noFill/>
              </a:ln>
              <a:extLst>
                <a:ext uri="{53640926-AAD7-44D8-BBD7-CCE9431645EC}">
                  <a14:shadowObscured xmlns:a14="http://schemas.microsoft.com/office/drawing/2010/main"/>
                </a:ext>
              </a:extLst>
            </p:spPr>
          </p:pic>
        </p:grpSp>
      </p:grpSp>
    </p:spTree>
    <p:extLst>
      <p:ext uri="{BB962C8B-B14F-4D97-AF65-F5344CB8AC3E}">
        <p14:creationId xmlns:p14="http://schemas.microsoft.com/office/powerpoint/2010/main" val="2717684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C857D7-6D4E-89B4-3C87-A86344D2CC10}"/>
              </a:ext>
            </a:extLst>
          </p:cNvPr>
          <p:cNvSpPr txBox="1"/>
          <p:nvPr/>
        </p:nvSpPr>
        <p:spPr>
          <a:xfrm>
            <a:off x="204505" y="506814"/>
            <a:ext cx="11782990" cy="61093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Despite</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being</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among</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the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primary</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beneficiaries</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national and EU green investment frameworks,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southern</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regions</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struggle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funding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into</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effective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Key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Barriers</a:t>
            </a:r>
            <a:endPar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Low Spending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Capacity</a:t>
            </a:r>
            <a:endPar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Consistent</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underspending</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both</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EU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cohesion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funds and national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resources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Delays and under-</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implementation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PNRR projects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related</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energy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efficiency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urban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greening.</a:t>
            </a:r>
          </a:p>
          <a:p>
            <a:pPr marL="742950" marR="0" lvl="1" indent="-285750" algn="l" defTabSz="914400" rtl="0" eaLnBrk="1" fontAlgn="auto" latinLnBrk="0" hangingPunct="1">
              <a:lnSpc>
                <a:spcPct val="100000"/>
              </a:lnSpc>
              <a:spcBef>
                <a:spcPts val="0"/>
              </a:spcBef>
              <a:spcAft>
                <a:spcPts val="1000"/>
              </a:spcAft>
              <a:buClr>
                <a:srgbClr val="000000"/>
              </a:buClr>
              <a:buSzTx/>
              <a:buFont typeface="+mj-lt"/>
              <a:buAutoNum type="arabicPeriod"/>
              <a:tabLst/>
              <a:defRPr/>
            </a:pP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Example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past</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EU programming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periods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some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regions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spent</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&lt;50% of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available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structural</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funds by deadlines.</a:t>
            </a: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Weak</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Technical and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Administrative</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Capacity</a:t>
            </a:r>
            <a:endPar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Lack</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adequately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trained</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personnel</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regional</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municipal</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administrations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742950" marR="0" lvl="1" indent="-285750" algn="l" defTabSz="914400" rtl="0" eaLnBrk="1" fontAlgn="auto" latinLnBrk="0" hangingPunct="1">
              <a:lnSpc>
                <a:spcPct val="100000"/>
              </a:lnSpc>
              <a:spcBef>
                <a:spcPts val="0"/>
              </a:spcBef>
              <a:spcAft>
                <a:spcPts val="1000"/>
              </a:spcAft>
              <a:buClr>
                <a:srgbClr val="000000"/>
              </a:buClr>
              <a:buSzTx/>
              <a:buFont typeface="+mj-lt"/>
              <a:buAutoNum type="arabicPeriod"/>
              <a:tabLst/>
              <a:defRPr/>
            </a:pP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Low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absorption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capacity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due to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fragmented</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governance,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poor</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inter-</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departmental</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coordination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staff turnover.</a:t>
            </a: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Limited Private Investment and Low Innovation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Uptake</a:t>
            </a:r>
            <a:endPar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Weak</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ecosystems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for green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entrepreneurship</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nature-</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based</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solutions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742950" marR="0" lvl="1" indent="-285750" algn="l" defTabSz="914400" rtl="0" eaLnBrk="1" fontAlgn="auto" latinLnBrk="0" hangingPunct="1">
              <a:lnSpc>
                <a:spcPct val="100000"/>
              </a:lnSpc>
              <a:spcBef>
                <a:spcPts val="0"/>
              </a:spcBef>
              <a:spcAft>
                <a:spcPts val="1000"/>
              </a:spcAft>
              <a:buClr>
                <a:srgbClr val="000000"/>
              </a:buClr>
              <a:buSzTx/>
              <a:buFont typeface="+mj-lt"/>
              <a:buAutoNum type="arabicPeriod"/>
              <a:tabLst/>
              <a:defRPr/>
            </a:pP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Lack</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bankable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projects to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attract</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finance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or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PPPs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(public-private partnerships).</a:t>
            </a: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Governance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Failures</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Legal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Obstacles</a:t>
            </a:r>
            <a:endPar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Pervasive over-</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bureaucracy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regulatory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delays, and red tape.</a:t>
            </a: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Presence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systemic</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illegality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including</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urban</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planning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violations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illegal</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construction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infiltration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organized</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crime in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waste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management and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construction</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sectors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742950" marR="0" lvl="1" indent="-2857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High-</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profile</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cases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such</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illegal</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coastal</a:t>
            </a:r>
            <a:r>
              <a:rPr kumimoji="0" lang="it-IT" sz="1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concessions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highlight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enduring</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failures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transparency</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enforcement of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existing</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8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laws</a:t>
            </a:r>
            <a:r>
              <a:rPr kumimoji="0" lang="it-IT"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 name="CasellaDiTesto 7">
            <a:extLst>
              <a:ext uri="{FF2B5EF4-FFF2-40B4-BE49-F238E27FC236}">
                <a16:creationId xmlns:a16="http://schemas.microsoft.com/office/drawing/2014/main" id="{BEDF1E79-595E-0CCE-2331-7E2A8A3407D4}"/>
              </a:ext>
            </a:extLst>
          </p:cNvPr>
          <p:cNvSpPr txBox="1"/>
          <p:nvPr/>
        </p:nvSpPr>
        <p:spPr>
          <a:xfrm>
            <a:off x="204505" y="45149"/>
            <a:ext cx="10607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 Napoli case: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enabling</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effective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policies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through</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incremental</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capacity</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building</a:t>
            </a:r>
          </a:p>
        </p:txBody>
      </p:sp>
    </p:spTree>
    <p:extLst>
      <p:ext uri="{BB962C8B-B14F-4D97-AF65-F5344CB8AC3E}">
        <p14:creationId xmlns:p14="http://schemas.microsoft.com/office/powerpoint/2010/main" val="3784162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26DEBA66-8683-ADF7-9CA0-DDFF5CA21C1B}"/>
              </a:ext>
            </a:extLst>
          </p:cNvPr>
          <p:cNvGrpSpPr/>
          <p:nvPr/>
        </p:nvGrpSpPr>
        <p:grpSpPr>
          <a:xfrm>
            <a:off x="92760" y="550466"/>
            <a:ext cx="3222918" cy="5000352"/>
            <a:chOff x="938334" y="1767079"/>
            <a:chExt cx="2370394" cy="3677663"/>
          </a:xfrm>
        </p:grpSpPr>
        <p:pic>
          <p:nvPicPr>
            <p:cNvPr id="4" name="Picture 8">
              <a:extLst>
                <a:ext uri="{FF2B5EF4-FFF2-40B4-BE49-F238E27FC236}">
                  <a16:creationId xmlns:a16="http://schemas.microsoft.com/office/drawing/2014/main" id="{33A6547E-42A3-92C9-427F-AF33F3E0FC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501" y="3604923"/>
              <a:ext cx="1628061" cy="741049"/>
            </a:xfrm>
            <a:prstGeom prst="rect">
              <a:avLst/>
            </a:prstGeom>
          </p:spPr>
        </p:pic>
        <p:pic>
          <p:nvPicPr>
            <p:cNvPr id="5" name="Picture 12" descr="CLARITY">
              <a:extLst>
                <a:ext uri="{FF2B5EF4-FFF2-40B4-BE49-F238E27FC236}">
                  <a16:creationId xmlns:a16="http://schemas.microsoft.com/office/drawing/2014/main" id="{78729B4D-6657-41E8-66AD-F41318A02AC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15822" y="1767079"/>
              <a:ext cx="1015418" cy="957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Piano d ’Azione per l’Energia Sostenibile (PAES) - Un impegno per l'energia sostenibile">
              <a:extLst>
                <a:ext uri="{FF2B5EF4-FFF2-40B4-BE49-F238E27FC236}">
                  <a16:creationId xmlns:a16="http://schemas.microsoft.com/office/drawing/2014/main" id="{E799AC72-6B4C-8829-3234-B29857AB59F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19990" y="2639588"/>
              <a:ext cx="1207084" cy="10789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Piano d ’Azione per l’Energia Sostenibile (PAES) - Un impegno per l'energia sostenibile">
              <a:extLst>
                <a:ext uri="{FF2B5EF4-FFF2-40B4-BE49-F238E27FC236}">
                  <a16:creationId xmlns:a16="http://schemas.microsoft.com/office/drawing/2014/main" id="{D8149CD2-1230-1E3E-ED77-ADE62F66F5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38334" y="4599978"/>
              <a:ext cx="2370394" cy="84476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a:extLst>
              <a:ext uri="{FF2B5EF4-FFF2-40B4-BE49-F238E27FC236}">
                <a16:creationId xmlns:a16="http://schemas.microsoft.com/office/drawing/2014/main" id="{5296A5AD-5A5A-3BF7-D8E8-E531D3310EB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8090" y="-35630"/>
            <a:ext cx="958244" cy="95225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7DF0010-57F7-D399-ADB8-70CF8EFF5412}"/>
              </a:ext>
            </a:extLst>
          </p:cNvPr>
          <p:cNvSpPr txBox="1"/>
          <p:nvPr/>
        </p:nvSpPr>
        <p:spPr>
          <a:xfrm>
            <a:off x="3097212" y="766506"/>
            <a:ext cx="8752930" cy="6976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40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2017-2020</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H2020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Clarity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services to support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adaptation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planning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urban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design </a:t>
            </a:r>
          </a:p>
          <a:p>
            <a:pPr marL="0" marR="0" lvl="0" indent="0" algn="l" defTabSz="914400" rtl="0" eaLnBrk="1" fontAlgn="auto" latinLnBrk="0" hangingPunct="1">
              <a:lnSpc>
                <a:spcPct val="100000"/>
              </a:lnSpc>
              <a:spcBef>
                <a:spcPts val="0"/>
              </a:spcBef>
              <a:spcAft>
                <a:spcPts val="440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2022</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Joining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the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Covenant of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Mayors</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for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Energy</a:t>
            </a:r>
          </a:p>
          <a:p>
            <a:pPr marL="0" marR="0" lvl="0" indent="0" algn="l" defTabSz="914400" rtl="0" eaLnBrk="1" fontAlgn="auto" latinLnBrk="0" hangingPunct="1">
              <a:lnSpc>
                <a:spcPct val="100000"/>
              </a:lnSpc>
              <a:spcBef>
                <a:spcPts val="0"/>
              </a:spcBef>
              <a:spcAft>
                <a:spcPts val="440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2022-2026</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Horizon Europe KNOWING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tools and guidelines to support the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implementation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resilient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development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pathways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the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level</a:t>
            </a: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440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2024-2025</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Approval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process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the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Sustainable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Energy and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Action Plan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(SECAP)</a:t>
            </a:r>
          </a:p>
          <a:p>
            <a:pPr marL="0" marR="0" lvl="0" indent="0" algn="l" defTabSz="914400" rtl="0" eaLnBrk="1" fontAlgn="auto" latinLnBrk="0" hangingPunct="1">
              <a:lnSpc>
                <a:spcPct val="100000"/>
              </a:lnSpc>
              <a:spcBef>
                <a:spcPts val="0"/>
              </a:spcBef>
              <a:spcAft>
                <a:spcPts val="440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2024-2028</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Horizon Europe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healthRiskADAPT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public health focus,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enhancing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ecosystem</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services and community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resilience</a:t>
            </a: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4400"/>
              </a:spcAft>
              <a:buClr>
                <a:srgbClr val="000000"/>
              </a:buClr>
              <a:buSzTx/>
              <a:buFont typeface="Arial"/>
              <a:buNone/>
              <a:tabLst/>
              <a:defRPr/>
            </a:pP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CasellaDiTesto 9">
            <a:extLst>
              <a:ext uri="{FF2B5EF4-FFF2-40B4-BE49-F238E27FC236}">
                <a16:creationId xmlns:a16="http://schemas.microsoft.com/office/drawing/2014/main" id="{EF4CE896-C687-6923-0687-B08A30553862}"/>
              </a:ext>
            </a:extLst>
          </p:cNvPr>
          <p:cNvSpPr txBox="1"/>
          <p:nvPr/>
        </p:nvSpPr>
        <p:spPr>
          <a:xfrm>
            <a:off x="204505" y="45149"/>
            <a:ext cx="10607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 Napoli case: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enabling</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effective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policies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through</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incremental</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capacity</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building</a:t>
            </a:r>
          </a:p>
        </p:txBody>
      </p:sp>
      <p:pic>
        <p:nvPicPr>
          <p:cNvPr id="11" name="Immagine 10" descr="Immagine che contiene grafica, testo, Elementi grafici, Carattere&#10;&#10;Descrizione generata automaticamente">
            <a:extLst>
              <a:ext uri="{FF2B5EF4-FFF2-40B4-BE49-F238E27FC236}">
                <a16:creationId xmlns:a16="http://schemas.microsoft.com/office/drawing/2014/main" id="{19C40672-765A-5545-8B1D-B512AE0103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3611" y="5176890"/>
            <a:ext cx="1927409" cy="1922289"/>
          </a:xfrm>
          <a:prstGeom prst="rect">
            <a:avLst/>
          </a:prstGeom>
        </p:spPr>
      </p:pic>
    </p:spTree>
    <p:extLst>
      <p:ext uri="{BB962C8B-B14F-4D97-AF65-F5344CB8AC3E}">
        <p14:creationId xmlns:p14="http://schemas.microsoft.com/office/powerpoint/2010/main" val="2586419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B7A2D49-65AA-0CAC-0187-E586FE7986BA}"/>
              </a:ext>
            </a:extLst>
          </p:cNvPr>
          <p:cNvSpPr txBox="1"/>
          <p:nvPr/>
        </p:nvSpPr>
        <p:spPr>
          <a:xfrm>
            <a:off x="193057" y="636480"/>
            <a:ext cx="11508948" cy="8504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spatial</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tools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incorporating</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data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analytics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Integrate data </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from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available</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sources to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provide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high-</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resolution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spatial</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information</a:t>
            </a: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Allow</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multi-scale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analyses</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to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enhance</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coeherence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between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planning and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urban</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design</a:t>
            </a:r>
          </a:p>
          <a:p>
            <a:pPr marL="342900" marR="0" lvl="0" indent="-342900" algn="l" defTabSz="914400" rtl="0" eaLnBrk="1" fontAlgn="auto" latinLnBrk="0" hangingPunct="1">
              <a:lnSpc>
                <a:spcPct val="100000"/>
              </a:lnSpc>
              <a:spcBef>
                <a:spcPts val="0"/>
              </a:spcBef>
              <a:spcAft>
                <a:spcPts val="2000"/>
              </a:spcAft>
              <a:buClr>
                <a:srgbClr val="000000"/>
              </a:buClr>
              <a:buSzTx/>
              <a:buFont typeface="Arial" panose="020B0604020202020204" pitchFamily="34" charset="0"/>
              <a:buChar char="•"/>
              <a:tabLst/>
              <a:defRPr/>
            </a:pP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Build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relevant</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narratives</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based</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on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spatial</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analyses</a:t>
            </a:r>
            <a:endPar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Harmonize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projects and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initiatives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Create an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integrated</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databas</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 of projects and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initiatives</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with </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technical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specifications</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targeted</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KPIs</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Cluster projects and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initiatives</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to support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targets achievement</a:t>
            </a: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Enable</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scenario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comparisons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2000"/>
              </a:spcAft>
              <a:buClr>
                <a:srgbClr val="000000"/>
              </a:buClr>
              <a:buSzTx/>
              <a:buFont typeface="Arial" panose="020B0604020202020204" pitchFamily="34" charset="0"/>
              <a:buChar char="•"/>
              <a:tabLst/>
              <a:defRPr/>
            </a:pP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Link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strategic</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planning to guidelines for </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project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assessment</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bid</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awarding</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Engage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stakeholders and communities</a:t>
            </a: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Identify</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shared</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challenges and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visions</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through</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multi-stakeholder co-design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exercises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Map</a:t>
            </a: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community knowledge,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needs</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priorities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Elaborate stakeholders and community input to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transformative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system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change</a:t>
            </a: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visions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 name="CasellaDiTesto 6">
            <a:extLst>
              <a:ext uri="{FF2B5EF4-FFF2-40B4-BE49-F238E27FC236}">
                <a16:creationId xmlns:a16="http://schemas.microsoft.com/office/drawing/2014/main" id="{700D1E04-C071-A928-0E59-F1F4847A8442}"/>
              </a:ext>
            </a:extLst>
          </p:cNvPr>
          <p:cNvSpPr txBox="1"/>
          <p:nvPr/>
        </p:nvSpPr>
        <p:spPr>
          <a:xfrm>
            <a:off x="204505" y="45149"/>
            <a:ext cx="10607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 Napoli case: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enabling</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effective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policies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through</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incremental</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capacity</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building</a:t>
            </a:r>
          </a:p>
        </p:txBody>
      </p:sp>
    </p:spTree>
    <p:extLst>
      <p:ext uri="{BB962C8B-B14F-4D97-AF65-F5344CB8AC3E}">
        <p14:creationId xmlns:p14="http://schemas.microsoft.com/office/powerpoint/2010/main" val="838115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mappa, atlante, testo&#10;&#10;Descrizione generata automaticamente">
            <a:extLst>
              <a:ext uri="{FF2B5EF4-FFF2-40B4-BE49-F238E27FC236}">
                <a16:creationId xmlns:a16="http://schemas.microsoft.com/office/drawing/2014/main" id="{37E7076B-F32D-022D-23BA-63BA490686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062065" cy="5697644"/>
          </a:xfrm>
          <a:prstGeom prst="rect">
            <a:avLst/>
          </a:prstGeom>
        </p:spPr>
      </p:pic>
      <p:sp>
        <p:nvSpPr>
          <p:cNvPr id="10" name="CasellaDiTesto 9">
            <a:extLst>
              <a:ext uri="{FF2B5EF4-FFF2-40B4-BE49-F238E27FC236}">
                <a16:creationId xmlns:a16="http://schemas.microsoft.com/office/drawing/2014/main" id="{EB4CCC4A-239D-9DB9-CE33-3C1CB5D6AB8B}"/>
              </a:ext>
            </a:extLst>
          </p:cNvPr>
          <p:cNvSpPr txBox="1"/>
          <p:nvPr/>
        </p:nvSpPr>
        <p:spPr>
          <a:xfrm>
            <a:off x="0" y="5697644"/>
            <a:ext cx="6098240" cy="360933"/>
          </a:xfrm>
          <a:prstGeom prst="rect">
            <a:avLst/>
          </a:prstGeom>
          <a:noFill/>
        </p:spPr>
        <p:txBody>
          <a:bodyPr wrap="square">
            <a:spAutoFit/>
          </a:bodyPr>
          <a:lstStyle/>
          <a:p>
            <a:pPr marL="134620" marR="0" lvl="0" indent="0" algn="l" defTabSz="914400" rtl="0" eaLnBrk="1" fontAlgn="auto" latinLnBrk="0" hangingPunct="1">
              <a:lnSpc>
                <a:spcPct val="115000"/>
              </a:lnSpc>
              <a:spcBef>
                <a:spcPts val="600"/>
              </a:spcBef>
              <a:spcAft>
                <a:spcPts val="800"/>
              </a:spcAft>
              <a:buClr>
                <a:srgbClr val="000000"/>
              </a:buClr>
              <a:buSzTx/>
              <a:buFont typeface="Arial"/>
              <a:buNone/>
              <a:tabLst/>
              <a:defRPr/>
            </a:pPr>
            <a:r>
              <a:rPr kumimoji="0" lang="it-IT" sz="16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Comune di Napoli: LULC GIS database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accessible</a:t>
            </a:r>
            <a:r>
              <a:rPr kumimoji="0" lang="it-IT" sz="16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via WMS)</a:t>
            </a:r>
            <a:endParaRPr kumimoji="0" lang="it-IT" sz="28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sp>
        <p:nvSpPr>
          <p:cNvPr id="2" name="CasellaDiTesto 1">
            <a:extLst>
              <a:ext uri="{FF2B5EF4-FFF2-40B4-BE49-F238E27FC236}">
                <a16:creationId xmlns:a16="http://schemas.microsoft.com/office/drawing/2014/main" id="{1C4120AD-C0E5-2FFF-C241-183A7D750C01}"/>
              </a:ext>
            </a:extLst>
          </p:cNvPr>
          <p:cNvSpPr txBox="1"/>
          <p:nvPr/>
        </p:nvSpPr>
        <p:spPr>
          <a:xfrm>
            <a:off x="8229600" y="185654"/>
            <a:ext cx="370080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Arial"/>
                <a:cs typeface="Arial"/>
                <a:sym typeface="Arial"/>
              </a:rPr>
              <a:t>Integrate data from </a:t>
            </a:r>
            <a:r>
              <a:rPr kumimoji="0" lang="it-IT" sz="1600" b="1" i="0" u="none" strike="noStrike" kern="0" cap="none" spc="0" normalizeH="0" baseline="0" noProof="0" err="1">
                <a:ln>
                  <a:noFill/>
                </a:ln>
                <a:solidFill>
                  <a:srgbClr val="000000"/>
                </a:solidFill>
                <a:effectLst/>
                <a:uLnTx/>
                <a:uFillTx/>
                <a:latin typeface="Arial"/>
                <a:cs typeface="Arial"/>
                <a:sym typeface="Arial"/>
              </a:rPr>
              <a:t>available</a:t>
            </a:r>
            <a:r>
              <a:rPr kumimoji="0" lang="it-IT" sz="1600" b="1" i="0" u="none" strike="noStrike" kern="0" cap="none" spc="0" normalizeH="0" baseline="0" noProof="0">
                <a:ln>
                  <a:noFill/>
                </a:ln>
                <a:solidFill>
                  <a:srgbClr val="000000"/>
                </a:solidFill>
                <a:effectLst/>
                <a:uLnTx/>
                <a:uFillTx/>
                <a:latin typeface="Arial"/>
                <a:cs typeface="Arial"/>
                <a:sym typeface="Arial"/>
              </a:rPr>
              <a:t> sources to </a:t>
            </a:r>
            <a:r>
              <a:rPr kumimoji="0" lang="it-IT" sz="1600" b="1" i="0" u="none" strike="noStrike" kern="0" cap="none" spc="0" normalizeH="0" baseline="0" noProof="0" err="1">
                <a:ln>
                  <a:noFill/>
                </a:ln>
                <a:solidFill>
                  <a:srgbClr val="000000"/>
                </a:solidFill>
                <a:effectLst/>
                <a:uLnTx/>
                <a:uFillTx/>
                <a:latin typeface="Arial"/>
                <a:cs typeface="Arial"/>
                <a:sym typeface="Arial"/>
              </a:rPr>
              <a:t>provide</a:t>
            </a:r>
            <a:r>
              <a:rPr kumimoji="0" lang="it-IT" sz="1600" b="1" i="0" u="none" strike="noStrike" kern="0" cap="none" spc="0" normalizeH="0" baseline="0" noProof="0">
                <a:ln>
                  <a:noFill/>
                </a:ln>
                <a:solidFill>
                  <a:srgbClr val="000000"/>
                </a:solidFill>
                <a:effectLst/>
                <a:uLnTx/>
                <a:uFillTx/>
                <a:latin typeface="Arial"/>
                <a:cs typeface="Arial"/>
                <a:sym typeface="Arial"/>
              </a:rPr>
              <a:t> high-</a:t>
            </a:r>
            <a:r>
              <a:rPr kumimoji="0" lang="it-IT" sz="1600" b="1" i="0" u="none" strike="noStrike" kern="0" cap="none" spc="0" normalizeH="0" baseline="0" noProof="0" err="1">
                <a:ln>
                  <a:noFill/>
                </a:ln>
                <a:solidFill>
                  <a:srgbClr val="000000"/>
                </a:solidFill>
                <a:effectLst/>
                <a:uLnTx/>
                <a:uFillTx/>
                <a:latin typeface="Arial"/>
                <a:cs typeface="Arial"/>
                <a:sym typeface="Arial"/>
              </a:rPr>
              <a:t>resolution</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spatial</a:t>
            </a:r>
            <a:r>
              <a:rPr kumimoji="0" lang="it-IT" sz="1600" b="1" i="0" u="none" strike="noStrike" kern="0" cap="none" spc="0" normalizeH="0" baseline="0" noProof="0">
                <a:ln>
                  <a:noFill/>
                </a:ln>
                <a:solidFill>
                  <a:srgbClr val="000000"/>
                </a:solidFill>
                <a:effectLst/>
                <a:uLnTx/>
                <a:uFillTx/>
                <a:latin typeface="Arial"/>
                <a:cs typeface="Arial"/>
                <a:sym typeface="Arial"/>
              </a:rPr>
              <a:t> information</a:t>
            </a:r>
          </a:p>
        </p:txBody>
      </p:sp>
      <p:grpSp>
        <p:nvGrpSpPr>
          <p:cNvPr id="5" name="Gruppo 4">
            <a:extLst>
              <a:ext uri="{FF2B5EF4-FFF2-40B4-BE49-F238E27FC236}">
                <a16:creationId xmlns:a16="http://schemas.microsoft.com/office/drawing/2014/main" id="{AE3C6EE5-0FE3-3916-9E7B-20ED91308759}"/>
              </a:ext>
            </a:extLst>
          </p:cNvPr>
          <p:cNvGrpSpPr/>
          <p:nvPr/>
        </p:nvGrpSpPr>
        <p:grpSpPr>
          <a:xfrm>
            <a:off x="9299951" y="2001888"/>
            <a:ext cx="2307342" cy="4670458"/>
            <a:chOff x="8663833" y="925785"/>
            <a:chExt cx="2627460" cy="5318433"/>
          </a:xfrm>
        </p:grpSpPr>
        <p:pic>
          <p:nvPicPr>
            <p:cNvPr id="3" name="Immagine 2" descr="Immagine che contiene mappa, Aerofotogrammetria, Vista aerea, Urbanistica&#10;&#10;Descrizione generata automaticamente">
              <a:extLst>
                <a:ext uri="{FF2B5EF4-FFF2-40B4-BE49-F238E27FC236}">
                  <a16:creationId xmlns:a16="http://schemas.microsoft.com/office/drawing/2014/main" id="{220E4C7A-2674-6944-2A90-FB4D901815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3833" y="925785"/>
              <a:ext cx="2627460" cy="2614290"/>
            </a:xfrm>
            <a:prstGeom prst="rect">
              <a:avLst/>
            </a:prstGeom>
          </p:spPr>
        </p:pic>
        <p:pic>
          <p:nvPicPr>
            <p:cNvPr id="4" name="Immagine 3" descr="Immagine che contiene mappa, Piano, Urbanistica&#10;&#10;Descrizione generata automaticamente">
              <a:extLst>
                <a:ext uri="{FF2B5EF4-FFF2-40B4-BE49-F238E27FC236}">
                  <a16:creationId xmlns:a16="http://schemas.microsoft.com/office/drawing/2014/main" id="{D6DDFCFD-00AB-7954-5704-A94926EB7B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63833" y="3636562"/>
              <a:ext cx="2627460" cy="2607656"/>
            </a:xfrm>
            <a:prstGeom prst="rect">
              <a:avLst/>
            </a:prstGeom>
          </p:spPr>
        </p:pic>
      </p:grpSp>
      <p:sp>
        <p:nvSpPr>
          <p:cNvPr id="11" name="Ovale 10">
            <a:extLst>
              <a:ext uri="{FF2B5EF4-FFF2-40B4-BE49-F238E27FC236}">
                <a16:creationId xmlns:a16="http://schemas.microsoft.com/office/drawing/2014/main" id="{BA7F3931-8981-3581-DD02-E77733B87660}"/>
              </a:ext>
            </a:extLst>
          </p:cNvPr>
          <p:cNvSpPr/>
          <p:nvPr/>
        </p:nvSpPr>
        <p:spPr>
          <a:xfrm>
            <a:off x="6500817" y="3719211"/>
            <a:ext cx="206460" cy="2064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 name="Connettore 1 11">
            <a:extLst>
              <a:ext uri="{FF2B5EF4-FFF2-40B4-BE49-F238E27FC236}">
                <a16:creationId xmlns:a16="http://schemas.microsoft.com/office/drawing/2014/main" id="{BE8DF4D5-9B6F-5222-AFE4-06DAF6BB6DE4}"/>
              </a:ext>
            </a:extLst>
          </p:cNvPr>
          <p:cNvCxnSpPr>
            <a:cxnSpLocks/>
            <a:stCxn id="11" idx="5"/>
          </p:cNvCxnSpPr>
          <p:nvPr/>
        </p:nvCxnSpPr>
        <p:spPr>
          <a:xfrm>
            <a:off x="6677042" y="3895438"/>
            <a:ext cx="2631001" cy="277690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90F83966-E196-C883-813E-7BCF7DD435B4}"/>
              </a:ext>
            </a:extLst>
          </p:cNvPr>
          <p:cNvCxnSpPr>
            <a:cxnSpLocks/>
            <a:stCxn id="11" idx="5"/>
          </p:cNvCxnSpPr>
          <p:nvPr/>
        </p:nvCxnSpPr>
        <p:spPr>
          <a:xfrm>
            <a:off x="6677042" y="3895438"/>
            <a:ext cx="2631001" cy="48695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7" name="Rettangolo 26">
            <a:extLst>
              <a:ext uri="{FF2B5EF4-FFF2-40B4-BE49-F238E27FC236}">
                <a16:creationId xmlns:a16="http://schemas.microsoft.com/office/drawing/2014/main" id="{13D4A3AF-8B5C-4809-7C82-889DC4ECEB1F}"/>
              </a:ext>
            </a:extLst>
          </p:cNvPr>
          <p:cNvSpPr/>
          <p:nvPr/>
        </p:nvSpPr>
        <p:spPr>
          <a:xfrm>
            <a:off x="9299951" y="4382396"/>
            <a:ext cx="2307342" cy="2289950"/>
          </a:xfrm>
          <a:prstGeom prst="rect">
            <a:avLst/>
          </a:prstGeom>
          <a:noFill/>
          <a:ln>
            <a:solidFill>
              <a:srgbClr val="BA0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825926219"/>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mappa, diagramma&#10;&#10;Descrizione generata automaticamente">
            <a:extLst>
              <a:ext uri="{FF2B5EF4-FFF2-40B4-BE49-F238E27FC236}">
                <a16:creationId xmlns:a16="http://schemas.microsoft.com/office/drawing/2014/main" id="{7C969902-405A-0A68-0836-693D89CCB6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4193" y="2667000"/>
            <a:ext cx="11801198" cy="4061178"/>
          </a:xfrm>
          <a:prstGeom prst="rect">
            <a:avLst/>
          </a:prstGeom>
          <a:ln w="19050">
            <a:solidFill>
              <a:srgbClr val="C00000"/>
            </a:solidFill>
          </a:ln>
        </p:spPr>
      </p:pic>
      <p:pic>
        <p:nvPicPr>
          <p:cNvPr id="5" name="Immagine 4" descr="Immagine che contiene mappa, testo, atlante&#10;&#10;Descrizione generata automaticamente">
            <a:extLst>
              <a:ext uri="{FF2B5EF4-FFF2-40B4-BE49-F238E27FC236}">
                <a16:creationId xmlns:a16="http://schemas.microsoft.com/office/drawing/2014/main" id="{004D44FA-2CAD-803A-CE44-3AD0AB4C89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006" y="236439"/>
            <a:ext cx="3380192" cy="2323881"/>
          </a:xfrm>
          <a:prstGeom prst="rect">
            <a:avLst/>
          </a:prstGeom>
        </p:spPr>
      </p:pic>
      <p:sp>
        <p:nvSpPr>
          <p:cNvPr id="4" name="Ovale 3">
            <a:extLst>
              <a:ext uri="{FF2B5EF4-FFF2-40B4-BE49-F238E27FC236}">
                <a16:creationId xmlns:a16="http://schemas.microsoft.com/office/drawing/2014/main" id="{54E0B121-D4A6-0AAE-3111-28F7DC7B9E0F}"/>
              </a:ext>
            </a:extLst>
          </p:cNvPr>
          <p:cNvSpPr/>
          <p:nvPr/>
        </p:nvSpPr>
        <p:spPr>
          <a:xfrm>
            <a:off x="2795752" y="1629103"/>
            <a:ext cx="73572" cy="735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7" name="Connettore 1 6">
            <a:extLst>
              <a:ext uri="{FF2B5EF4-FFF2-40B4-BE49-F238E27FC236}">
                <a16:creationId xmlns:a16="http://schemas.microsoft.com/office/drawing/2014/main" id="{C83FD622-4F56-FAE0-54DA-D558027AE315}"/>
              </a:ext>
            </a:extLst>
          </p:cNvPr>
          <p:cNvCxnSpPr>
            <a:cxnSpLocks/>
          </p:cNvCxnSpPr>
          <p:nvPr/>
        </p:nvCxnSpPr>
        <p:spPr>
          <a:xfrm flipH="1">
            <a:off x="255553" y="1702676"/>
            <a:ext cx="2580574" cy="95267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Connettore 1 8">
            <a:extLst>
              <a:ext uri="{FF2B5EF4-FFF2-40B4-BE49-F238E27FC236}">
                <a16:creationId xmlns:a16="http://schemas.microsoft.com/office/drawing/2014/main" id="{90B195BF-904C-82F8-B0FF-9406CA51C0B5}"/>
              </a:ext>
            </a:extLst>
          </p:cNvPr>
          <p:cNvCxnSpPr>
            <a:cxnSpLocks/>
            <a:stCxn id="4" idx="4"/>
          </p:cNvCxnSpPr>
          <p:nvPr/>
        </p:nvCxnSpPr>
        <p:spPr>
          <a:xfrm>
            <a:off x="2832538" y="1702676"/>
            <a:ext cx="9248972" cy="949084"/>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81EE9A40-44CA-43D8-174C-27DD2A3DB1E3}"/>
              </a:ext>
            </a:extLst>
          </p:cNvPr>
          <p:cNvSpPr txBox="1"/>
          <p:nvPr/>
        </p:nvSpPr>
        <p:spPr>
          <a:xfrm>
            <a:off x="8581291" y="129822"/>
            <a:ext cx="334911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Allow</a:t>
            </a:r>
            <a:r>
              <a:rPr kumimoji="0" lang="it-IT" sz="1600" b="1" i="0" u="none" strike="noStrike" kern="0" cap="none" spc="0" normalizeH="0" baseline="0" noProof="0">
                <a:ln>
                  <a:noFill/>
                </a:ln>
                <a:solidFill>
                  <a:srgbClr val="000000"/>
                </a:solidFill>
                <a:effectLst/>
                <a:uLnTx/>
                <a:uFillTx/>
                <a:latin typeface="Arial"/>
                <a:cs typeface="Arial"/>
                <a:sym typeface="Arial"/>
              </a:rPr>
              <a:t> multi-scale </a:t>
            </a:r>
            <a:r>
              <a:rPr kumimoji="0" lang="it-IT" sz="1600" b="1" i="0" u="none" strike="noStrike" kern="0" cap="none" spc="0" normalizeH="0" baseline="0" noProof="0" err="1">
                <a:ln>
                  <a:noFill/>
                </a:ln>
                <a:solidFill>
                  <a:srgbClr val="000000"/>
                </a:solidFill>
                <a:effectLst/>
                <a:uLnTx/>
                <a:uFillTx/>
                <a:latin typeface="Arial"/>
                <a:cs typeface="Arial"/>
                <a:sym typeface="Arial"/>
              </a:rPr>
              <a:t>analyses</a:t>
            </a:r>
            <a:r>
              <a:rPr kumimoji="0" lang="it-IT" sz="1600" b="1" i="0" u="none" strike="noStrike" kern="0" cap="none" spc="0" normalizeH="0" baseline="0" noProof="0">
                <a:ln>
                  <a:noFill/>
                </a:ln>
                <a:solidFill>
                  <a:srgbClr val="000000"/>
                </a:solidFill>
                <a:effectLst/>
                <a:uLnTx/>
                <a:uFillTx/>
                <a:latin typeface="Arial"/>
                <a:cs typeface="Arial"/>
                <a:sym typeface="Arial"/>
              </a:rPr>
              <a:t> to </a:t>
            </a:r>
            <a:r>
              <a:rPr kumimoji="0" lang="it-IT" sz="1600" b="1" i="0" u="none" strike="noStrike" kern="0" cap="none" spc="0" normalizeH="0" baseline="0" noProof="0" err="1">
                <a:ln>
                  <a:noFill/>
                </a:ln>
                <a:solidFill>
                  <a:srgbClr val="000000"/>
                </a:solidFill>
                <a:effectLst/>
                <a:uLnTx/>
                <a:uFillTx/>
                <a:latin typeface="Arial"/>
                <a:cs typeface="Arial"/>
                <a:sym typeface="Arial"/>
              </a:rPr>
              <a:t>enhance</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coeherence</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between</a:t>
            </a:r>
            <a:r>
              <a:rPr kumimoji="0" lang="it-IT" sz="1600" b="1" i="0" u="none" strike="noStrike" kern="0" cap="none" spc="0" normalizeH="0" baseline="0" noProof="0">
                <a:ln>
                  <a:noFill/>
                </a:ln>
                <a:solidFill>
                  <a:srgbClr val="000000"/>
                </a:solidFill>
                <a:effectLst/>
                <a:uLnTx/>
                <a:uFillTx/>
                <a:latin typeface="Arial"/>
                <a:cs typeface="Arial"/>
                <a:sym typeface="Arial"/>
              </a:rPr>
              <a:t> planning and </a:t>
            </a:r>
            <a:r>
              <a:rPr kumimoji="0" lang="it-IT" sz="1600" b="1" i="0" u="none" strike="noStrike" kern="0" cap="none" spc="0" normalizeH="0" baseline="0" noProof="0" err="1">
                <a:ln>
                  <a:noFill/>
                </a:ln>
                <a:solidFill>
                  <a:srgbClr val="000000"/>
                </a:solidFill>
                <a:effectLst/>
                <a:uLnTx/>
                <a:uFillTx/>
                <a:latin typeface="Arial"/>
                <a:cs typeface="Arial"/>
                <a:sym typeface="Arial"/>
              </a:rPr>
              <a:t>urban</a:t>
            </a:r>
            <a:r>
              <a:rPr kumimoji="0" lang="it-IT" sz="1600" b="1" i="0" u="none" strike="noStrike" kern="0" cap="none" spc="0" normalizeH="0" baseline="0" noProof="0">
                <a:ln>
                  <a:noFill/>
                </a:ln>
                <a:solidFill>
                  <a:srgbClr val="000000"/>
                </a:solidFill>
                <a:effectLst/>
                <a:uLnTx/>
                <a:uFillTx/>
                <a:latin typeface="Arial"/>
                <a:cs typeface="Arial"/>
                <a:sym typeface="Arial"/>
              </a:rPr>
              <a:t> design</a:t>
            </a:r>
          </a:p>
        </p:txBody>
      </p:sp>
    </p:spTree>
    <p:extLst>
      <p:ext uri="{BB962C8B-B14F-4D97-AF65-F5344CB8AC3E}">
        <p14:creationId xmlns:p14="http://schemas.microsoft.com/office/powerpoint/2010/main" val="3400722674"/>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24DB97C-9413-BDC1-9453-C32FF42A9A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42" y="128874"/>
            <a:ext cx="9378877" cy="6636514"/>
          </a:xfrm>
          <a:prstGeom prst="rect">
            <a:avLst/>
          </a:prstGeom>
        </p:spPr>
      </p:pic>
      <p:sp>
        <p:nvSpPr>
          <p:cNvPr id="6" name="CasellaDiTesto 5">
            <a:extLst>
              <a:ext uri="{FF2B5EF4-FFF2-40B4-BE49-F238E27FC236}">
                <a16:creationId xmlns:a16="http://schemas.microsoft.com/office/drawing/2014/main" id="{6267268F-8607-16DE-C12C-7E7F8456F0FF}"/>
              </a:ext>
            </a:extLst>
          </p:cNvPr>
          <p:cNvSpPr txBox="1"/>
          <p:nvPr/>
        </p:nvSpPr>
        <p:spPr>
          <a:xfrm>
            <a:off x="9190892" y="125891"/>
            <a:ext cx="273951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Arial"/>
                <a:cs typeface="Arial"/>
                <a:sym typeface="Arial"/>
              </a:rPr>
              <a:t>Build </a:t>
            </a:r>
            <a:r>
              <a:rPr kumimoji="0" lang="it-IT" sz="1600" b="1" i="0" u="none" strike="noStrike" kern="0" cap="none" spc="0" normalizeH="0" baseline="0" noProof="0" err="1">
                <a:ln>
                  <a:noFill/>
                </a:ln>
                <a:solidFill>
                  <a:srgbClr val="000000"/>
                </a:solidFill>
                <a:effectLst/>
                <a:uLnTx/>
                <a:uFillTx/>
                <a:latin typeface="Arial"/>
                <a:cs typeface="Arial"/>
                <a:sym typeface="Arial"/>
              </a:rPr>
              <a:t>relevant</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narratives</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based</a:t>
            </a:r>
            <a:r>
              <a:rPr kumimoji="0" lang="it-IT" sz="1600" b="1" i="0" u="none" strike="noStrike" kern="0" cap="none" spc="0" normalizeH="0" baseline="0" noProof="0">
                <a:ln>
                  <a:noFill/>
                </a:ln>
                <a:solidFill>
                  <a:srgbClr val="000000"/>
                </a:solidFill>
                <a:effectLst/>
                <a:uLnTx/>
                <a:uFillTx/>
                <a:latin typeface="Arial"/>
                <a:cs typeface="Arial"/>
                <a:sym typeface="Arial"/>
              </a:rPr>
              <a:t> on </a:t>
            </a:r>
            <a:r>
              <a:rPr kumimoji="0" lang="it-IT" sz="1600" b="1" i="0" u="none" strike="noStrike" kern="0" cap="none" spc="0" normalizeH="0" baseline="0" noProof="0" err="1">
                <a:ln>
                  <a:noFill/>
                </a:ln>
                <a:solidFill>
                  <a:srgbClr val="000000"/>
                </a:solidFill>
                <a:effectLst/>
                <a:uLnTx/>
                <a:uFillTx/>
                <a:latin typeface="Arial"/>
                <a:cs typeface="Arial"/>
                <a:sym typeface="Arial"/>
              </a:rPr>
              <a:t>spatial</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analyses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
        <p:nvSpPr>
          <p:cNvPr id="7" name="CasellaDiTesto 6">
            <a:extLst>
              <a:ext uri="{FF2B5EF4-FFF2-40B4-BE49-F238E27FC236}">
                <a16:creationId xmlns:a16="http://schemas.microsoft.com/office/drawing/2014/main" id="{E502A5FA-AF71-9541-2D3C-EEF50D96E268}"/>
              </a:ext>
            </a:extLst>
          </p:cNvPr>
          <p:cNvSpPr txBox="1"/>
          <p:nvPr/>
        </p:nvSpPr>
        <p:spPr>
          <a:xfrm>
            <a:off x="9302428" y="989447"/>
            <a:ext cx="2863445" cy="5283498"/>
          </a:xfrm>
          <a:prstGeom prst="rect">
            <a:avLst/>
          </a:prstGeom>
          <a:noFill/>
        </p:spPr>
        <p:txBody>
          <a:bodyPr wrap="square" rtlCol="0">
            <a:spAutoFit/>
          </a:bodyPr>
          <a:lstStyle/>
          <a:p>
            <a:pPr marL="180975" marR="0" lvl="0" indent="-180975"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Green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Infrastructure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as</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 </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‘living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material</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180975" marR="0" lvl="0" indent="-180975"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Impact of health status of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vegetation</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on: 1)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mitigation</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adaptation</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2) social,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environmental</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economic</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co-benefits</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(e.g.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spatial</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justice</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biodiversity</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habitat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restoration</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180975" marR="0" lvl="0" indent="-180975"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Define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technical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specification</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with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respect</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 a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harmonized</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framework of </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goals,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criteria</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indicators</a:t>
            </a:r>
            <a:endPar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180975" marR="0" lvl="0" indent="-180975"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Need</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for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interdisciplinary</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expertise</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project teams (e.g.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biological</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ecological</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sciences; Urban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science</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Social sciences)</a:t>
            </a:r>
            <a:endPar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endPar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76862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descr="Immagine che contiene testo, numero, Carattere, documento&#10;&#10;Descrizione generata automaticamente">
            <a:extLst>
              <a:ext uri="{FF2B5EF4-FFF2-40B4-BE49-F238E27FC236}">
                <a16:creationId xmlns:a16="http://schemas.microsoft.com/office/drawing/2014/main" id="{16970DD2-48CF-5055-07B5-5701F9BA21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40" y="4057470"/>
            <a:ext cx="5372100" cy="2664271"/>
          </a:xfrm>
          <a:prstGeom prst="rect">
            <a:avLst/>
          </a:prstGeom>
          <a:ln>
            <a:solidFill>
              <a:srgbClr val="155F82"/>
            </a:solidFill>
          </a:ln>
        </p:spPr>
      </p:pic>
      <p:pic>
        <p:nvPicPr>
          <p:cNvPr id="22" name="Immagine 21" descr="Immagine che contiene testo, schermata, documento, Carattere&#10;&#10;Descrizione generata automaticamente">
            <a:extLst>
              <a:ext uri="{FF2B5EF4-FFF2-40B4-BE49-F238E27FC236}">
                <a16:creationId xmlns:a16="http://schemas.microsoft.com/office/drawing/2014/main" id="{64B635CB-223C-9BAC-E2C9-D3992C2A64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8118" y="1680184"/>
            <a:ext cx="2524691" cy="3564863"/>
          </a:xfrm>
          <a:prstGeom prst="rect">
            <a:avLst/>
          </a:prstGeom>
          <a:ln>
            <a:solidFill>
              <a:srgbClr val="155F82"/>
            </a:solidFill>
          </a:ln>
        </p:spPr>
      </p:pic>
      <p:pic>
        <p:nvPicPr>
          <p:cNvPr id="24" name="Immagine 23">
            <a:extLst>
              <a:ext uri="{FF2B5EF4-FFF2-40B4-BE49-F238E27FC236}">
                <a16:creationId xmlns:a16="http://schemas.microsoft.com/office/drawing/2014/main" id="{234598DB-CCFD-D6B6-C7A8-51C7C0A3CE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7945" y="1742217"/>
            <a:ext cx="2486541" cy="3564863"/>
          </a:xfrm>
          <a:prstGeom prst="rect">
            <a:avLst/>
          </a:prstGeom>
          <a:ln>
            <a:solidFill>
              <a:srgbClr val="155F82"/>
            </a:solidFill>
          </a:ln>
        </p:spPr>
      </p:pic>
      <p:pic>
        <p:nvPicPr>
          <p:cNvPr id="26" name="Immagine 25" descr="Immagine che contiene testo, schermata, documento, Carattere&#10;&#10;Descrizione generata automaticamente">
            <a:extLst>
              <a:ext uri="{FF2B5EF4-FFF2-40B4-BE49-F238E27FC236}">
                <a16:creationId xmlns:a16="http://schemas.microsoft.com/office/drawing/2014/main" id="{04D3C7DF-20C7-FD55-B73B-FE30E681C2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6024" y="3028735"/>
            <a:ext cx="2524691" cy="3564863"/>
          </a:xfrm>
          <a:prstGeom prst="rect">
            <a:avLst/>
          </a:prstGeom>
          <a:ln>
            <a:solidFill>
              <a:srgbClr val="155F82"/>
            </a:solidFill>
          </a:ln>
        </p:spPr>
      </p:pic>
      <p:grpSp>
        <p:nvGrpSpPr>
          <p:cNvPr id="30" name="Gruppo 29">
            <a:extLst>
              <a:ext uri="{FF2B5EF4-FFF2-40B4-BE49-F238E27FC236}">
                <a16:creationId xmlns:a16="http://schemas.microsoft.com/office/drawing/2014/main" id="{0F15DBBA-4803-0B14-004E-291BF0083AC6}"/>
              </a:ext>
            </a:extLst>
          </p:cNvPr>
          <p:cNvGrpSpPr/>
          <p:nvPr/>
        </p:nvGrpSpPr>
        <p:grpSpPr>
          <a:xfrm>
            <a:off x="9568369" y="977317"/>
            <a:ext cx="2371795" cy="608844"/>
            <a:chOff x="5272503" y="-142397"/>
            <a:chExt cx="6871659" cy="1763967"/>
          </a:xfrm>
        </p:grpSpPr>
        <p:pic>
          <p:nvPicPr>
            <p:cNvPr id="18" name="Immagine 17" descr="Immagine che contiene Carattere, Elementi grafici, logo, grafica&#10;&#10;Descrizione generata automaticamente">
              <a:extLst>
                <a:ext uri="{FF2B5EF4-FFF2-40B4-BE49-F238E27FC236}">
                  <a16:creationId xmlns:a16="http://schemas.microsoft.com/office/drawing/2014/main" id="{343DE5FE-CF14-FD14-307F-330EC9B465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38137" y="0"/>
              <a:ext cx="3306025" cy="1589435"/>
            </a:xfrm>
            <a:prstGeom prst="rect">
              <a:avLst/>
            </a:prstGeom>
          </p:spPr>
        </p:pic>
        <p:pic>
          <p:nvPicPr>
            <p:cNvPr id="28" name="Immagine 27">
              <a:extLst>
                <a:ext uri="{FF2B5EF4-FFF2-40B4-BE49-F238E27FC236}">
                  <a16:creationId xmlns:a16="http://schemas.microsoft.com/office/drawing/2014/main" id="{BF45B5E0-F6B7-DF01-1EDE-50596279D9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25402" y="-142397"/>
              <a:ext cx="1912735" cy="1763967"/>
            </a:xfrm>
            <a:prstGeom prst="rect">
              <a:avLst/>
            </a:prstGeom>
          </p:spPr>
        </p:pic>
        <p:pic>
          <p:nvPicPr>
            <p:cNvPr id="29" name="Immagine 28" descr="Immagine che contiene design, illustrazione&#10;&#10;Descrizione generata automaticamente con attendibilità bassa">
              <a:extLst>
                <a:ext uri="{FF2B5EF4-FFF2-40B4-BE49-F238E27FC236}">
                  <a16:creationId xmlns:a16="http://schemas.microsoft.com/office/drawing/2014/main" id="{60CF2687-F5DA-1DF9-B20F-90FEC53973A5}"/>
                </a:ext>
              </a:extLst>
            </p:cNvPr>
            <p:cNvPicPr>
              <a:picLocks noChangeAspect="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72503" y="106602"/>
              <a:ext cx="1652899" cy="1425298"/>
            </a:xfrm>
            <a:prstGeom prst="rect">
              <a:avLst/>
            </a:prstGeom>
          </p:spPr>
        </p:pic>
      </p:grpSp>
      <p:pic>
        <p:nvPicPr>
          <p:cNvPr id="32" name="Immagine 31" descr="Immagine che contiene testo, ricevuta, numero, Carattere&#10;&#10;Descrizione generata automaticamente">
            <a:extLst>
              <a:ext uri="{FF2B5EF4-FFF2-40B4-BE49-F238E27FC236}">
                <a16:creationId xmlns:a16="http://schemas.microsoft.com/office/drawing/2014/main" id="{8FAF0033-2BD1-1600-7F28-75349940B1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388" y="106815"/>
            <a:ext cx="5372100" cy="3039857"/>
          </a:xfrm>
          <a:prstGeom prst="rect">
            <a:avLst/>
          </a:prstGeom>
          <a:ln>
            <a:solidFill>
              <a:srgbClr val="155F82"/>
            </a:solidFill>
          </a:ln>
        </p:spPr>
      </p:pic>
      <p:pic>
        <p:nvPicPr>
          <p:cNvPr id="34" name="Immagine 33" descr="Immagine che contiene testo, numero, Carattere, schermata&#10;&#10;Descrizione generata automaticamente">
            <a:extLst>
              <a:ext uri="{FF2B5EF4-FFF2-40B4-BE49-F238E27FC236}">
                <a16:creationId xmlns:a16="http://schemas.microsoft.com/office/drawing/2014/main" id="{8DBF2BB8-0D77-E387-7FFC-3A84C45F6F4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9835" y="2106269"/>
            <a:ext cx="5372100" cy="2991605"/>
          </a:xfrm>
          <a:prstGeom prst="rect">
            <a:avLst/>
          </a:prstGeom>
          <a:ln>
            <a:solidFill>
              <a:srgbClr val="155F82"/>
            </a:solidFill>
          </a:ln>
        </p:spPr>
      </p:pic>
      <p:sp>
        <p:nvSpPr>
          <p:cNvPr id="35" name="Freccia bidirezionale orizzontale 34">
            <a:extLst>
              <a:ext uri="{FF2B5EF4-FFF2-40B4-BE49-F238E27FC236}">
                <a16:creationId xmlns:a16="http://schemas.microsoft.com/office/drawing/2014/main" id="{6E7BAD1E-A200-492B-A55B-5277E98DCF90}"/>
              </a:ext>
            </a:extLst>
          </p:cNvPr>
          <p:cNvSpPr/>
          <p:nvPr/>
        </p:nvSpPr>
        <p:spPr>
          <a:xfrm>
            <a:off x="5930693" y="3420656"/>
            <a:ext cx="895436" cy="6368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CasellaDiTesto 35">
            <a:extLst>
              <a:ext uri="{FF2B5EF4-FFF2-40B4-BE49-F238E27FC236}">
                <a16:creationId xmlns:a16="http://schemas.microsoft.com/office/drawing/2014/main" id="{D1FA0D66-F5A9-AB09-9CE9-629A7D3B0E28}"/>
              </a:ext>
            </a:extLst>
          </p:cNvPr>
          <p:cNvSpPr txBox="1"/>
          <p:nvPr/>
        </p:nvSpPr>
        <p:spPr>
          <a:xfrm>
            <a:off x="9517695" y="6567852"/>
            <a:ext cx="26260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Napoli SECAP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intervention</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sheets</a:t>
            </a:r>
            <a:endPar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CasellaDiTesto 5">
            <a:extLst>
              <a:ext uri="{FF2B5EF4-FFF2-40B4-BE49-F238E27FC236}">
                <a16:creationId xmlns:a16="http://schemas.microsoft.com/office/drawing/2014/main" id="{3350B31F-6B7F-F433-6A32-51E84FFE67A1}"/>
              </a:ext>
            </a:extLst>
          </p:cNvPr>
          <p:cNvSpPr txBox="1"/>
          <p:nvPr/>
        </p:nvSpPr>
        <p:spPr>
          <a:xfrm>
            <a:off x="8260135" y="47924"/>
            <a:ext cx="367026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Arial"/>
                <a:cs typeface="Arial"/>
                <a:sym typeface="Arial"/>
              </a:rPr>
              <a:t>Create an </a:t>
            </a:r>
            <a:r>
              <a:rPr kumimoji="0" lang="it-IT" sz="1600" b="1" i="0" u="none" strike="noStrike" kern="0" cap="none" spc="0" normalizeH="0" baseline="0" noProof="0" err="1">
                <a:ln>
                  <a:noFill/>
                </a:ln>
                <a:solidFill>
                  <a:srgbClr val="000000"/>
                </a:solidFill>
                <a:effectLst/>
                <a:uLnTx/>
                <a:uFillTx/>
                <a:latin typeface="Arial"/>
                <a:cs typeface="Arial"/>
                <a:sym typeface="Arial"/>
              </a:rPr>
              <a:t>integrated</a:t>
            </a:r>
            <a:r>
              <a:rPr kumimoji="0" lang="it-IT" sz="1600" b="1" i="0" u="none" strike="noStrike" kern="0" cap="none" spc="0" normalizeH="0" baseline="0" noProof="0">
                <a:ln>
                  <a:noFill/>
                </a:ln>
                <a:solidFill>
                  <a:srgbClr val="000000"/>
                </a:solidFill>
                <a:effectLst/>
                <a:uLnTx/>
                <a:uFillTx/>
                <a:latin typeface="Arial"/>
                <a:cs typeface="Arial"/>
                <a:sym typeface="Arial"/>
              </a:rPr>
              <a:t> database of projects and </a:t>
            </a:r>
            <a:r>
              <a:rPr kumimoji="0" lang="it-IT" sz="1600" b="1" i="0" u="none" strike="noStrike" kern="0" cap="none" spc="0" normalizeH="0" baseline="0" noProof="0" err="1">
                <a:ln>
                  <a:noFill/>
                </a:ln>
                <a:solidFill>
                  <a:srgbClr val="000000"/>
                </a:solidFill>
                <a:effectLst/>
                <a:uLnTx/>
                <a:uFillTx/>
                <a:latin typeface="Arial"/>
                <a:cs typeface="Arial"/>
                <a:sym typeface="Arial"/>
              </a:rPr>
              <a:t>initiatives</a:t>
            </a:r>
            <a:r>
              <a:rPr kumimoji="0" lang="it-IT" sz="1600" b="1" i="0" u="none" strike="noStrike" kern="0" cap="none" spc="0" normalizeH="0" baseline="0" noProof="0">
                <a:ln>
                  <a:noFill/>
                </a:ln>
                <a:solidFill>
                  <a:srgbClr val="000000"/>
                </a:solidFill>
                <a:effectLst/>
                <a:uLnTx/>
                <a:uFillTx/>
                <a:latin typeface="Arial"/>
                <a:cs typeface="Arial"/>
                <a:sym typeface="Arial"/>
              </a:rPr>
              <a:t> with technical </a:t>
            </a:r>
            <a:r>
              <a:rPr kumimoji="0" lang="it-IT" sz="1600" b="1" i="0" u="none" strike="noStrike" kern="0" cap="none" spc="0" normalizeH="0" baseline="0" noProof="0" err="1">
                <a:ln>
                  <a:noFill/>
                </a:ln>
                <a:solidFill>
                  <a:srgbClr val="000000"/>
                </a:solidFill>
                <a:effectLst/>
                <a:uLnTx/>
                <a:uFillTx/>
                <a:latin typeface="Arial"/>
                <a:cs typeface="Arial"/>
                <a:sym typeface="Arial"/>
              </a:rPr>
              <a:t>specs</a:t>
            </a:r>
            <a:r>
              <a:rPr kumimoji="0" lang="it-IT" sz="1600" b="1" i="0" u="none" strike="noStrike" kern="0" cap="none" spc="0" normalizeH="0" baseline="0" noProof="0">
                <a:ln>
                  <a:noFill/>
                </a:ln>
                <a:solidFill>
                  <a:srgbClr val="000000"/>
                </a:solidFill>
                <a:effectLst/>
                <a:uLnTx/>
                <a:uFillTx/>
                <a:latin typeface="Arial"/>
                <a:cs typeface="Arial"/>
                <a:sym typeface="Arial"/>
              </a:rPr>
              <a:t> and </a:t>
            </a:r>
            <a:r>
              <a:rPr kumimoji="0" lang="it-IT" sz="1600" b="1" i="0" u="none" strike="noStrike" kern="0" cap="none" spc="0" normalizeH="0" baseline="0" noProof="0" err="1">
                <a:ln>
                  <a:noFill/>
                </a:ln>
                <a:solidFill>
                  <a:srgbClr val="000000"/>
                </a:solidFill>
                <a:effectLst/>
                <a:uLnTx/>
                <a:uFillTx/>
                <a:latin typeface="Arial"/>
                <a:cs typeface="Arial"/>
                <a:sym typeface="Arial"/>
              </a:rPr>
              <a:t>targeted</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KPIs</a:t>
            </a:r>
            <a:r>
              <a:rPr kumimoji="0" lang="it-IT" sz="1600" b="1" i="0" u="none" strike="noStrike" kern="0" cap="none" spc="0" normalizeH="0" baseline="0" noProof="0">
                <a:ln>
                  <a:noFill/>
                </a:ln>
                <a:solidFill>
                  <a:srgbClr val="000000"/>
                </a:solidFill>
                <a:effectLst/>
                <a:uLnTx/>
                <a:uFillTx/>
                <a:latin typeface="Arial"/>
                <a:cs typeface="Arial"/>
                <a:sym typeface="Arial"/>
              </a:rPr>
              <a:t> </a:t>
            </a:r>
          </a:p>
        </p:txBody>
      </p:sp>
      <p:sp>
        <p:nvSpPr>
          <p:cNvPr id="8" name="CasellaDiTesto 7">
            <a:extLst>
              <a:ext uri="{FF2B5EF4-FFF2-40B4-BE49-F238E27FC236}">
                <a16:creationId xmlns:a16="http://schemas.microsoft.com/office/drawing/2014/main" id="{61B80EE2-D629-A0C5-8A04-698356E6DFEF}"/>
              </a:ext>
            </a:extLst>
          </p:cNvPr>
          <p:cNvSpPr txBox="1"/>
          <p:nvPr/>
        </p:nvSpPr>
        <p:spPr>
          <a:xfrm>
            <a:off x="5582859" y="5389605"/>
            <a:ext cx="2486540" cy="954107"/>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Napoli SECAP Adaptation </a:t>
            </a: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KPIs</a:t>
            </a:r>
            <a:endPar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Tmrt</a:t>
            </a:r>
            <a:endPar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UTCI</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Soil</a:t>
            </a: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infiltration</a:t>
            </a: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p:txBody>
      </p:sp>
      <p:sp>
        <p:nvSpPr>
          <p:cNvPr id="9" name="Ovale 8">
            <a:extLst>
              <a:ext uri="{FF2B5EF4-FFF2-40B4-BE49-F238E27FC236}">
                <a16:creationId xmlns:a16="http://schemas.microsoft.com/office/drawing/2014/main" id="{C8D61D50-4749-A3ED-22EC-93A93FDF8CB9}"/>
              </a:ext>
            </a:extLst>
          </p:cNvPr>
          <p:cNvSpPr/>
          <p:nvPr/>
        </p:nvSpPr>
        <p:spPr>
          <a:xfrm>
            <a:off x="3386860" y="2148610"/>
            <a:ext cx="2486541" cy="756174"/>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CasellaDiTesto 9">
            <a:extLst>
              <a:ext uri="{FF2B5EF4-FFF2-40B4-BE49-F238E27FC236}">
                <a16:creationId xmlns:a16="http://schemas.microsoft.com/office/drawing/2014/main" id="{5A91BDE1-8218-F9E5-5F37-6B7C5462DE14}"/>
              </a:ext>
            </a:extLst>
          </p:cNvPr>
          <p:cNvSpPr txBox="1"/>
          <p:nvPr/>
        </p:nvSpPr>
        <p:spPr>
          <a:xfrm>
            <a:off x="5489740" y="909081"/>
            <a:ext cx="27082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Napoli SECAP </a:t>
            </a: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Mitigation</a:t>
            </a: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KPIs</a:t>
            </a:r>
            <a:endPar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139700" marR="0" lvl="0" indent="-139700" algn="l" defTabSz="914400" rtl="0" eaLnBrk="1" fontAlgn="auto" latinLnBrk="0" hangingPunct="1">
              <a:lnSpc>
                <a:spcPct val="100000"/>
              </a:lnSpc>
              <a:spcBef>
                <a:spcPts val="0"/>
              </a:spcBef>
              <a:spcAft>
                <a:spcPts val="0"/>
              </a:spcAft>
              <a:buClr>
                <a:srgbClr val="000000"/>
              </a:buClr>
              <a:buSzTx/>
              <a:buFontTx/>
              <a:buChar char="-"/>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Energy </a:t>
            </a: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savings</a:t>
            </a: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a:p>
            <a:pPr marL="139700" marR="0" lvl="0" indent="-139700" algn="l" defTabSz="914400" rtl="0" eaLnBrk="1" fontAlgn="auto" latinLnBrk="0" hangingPunct="1">
              <a:lnSpc>
                <a:spcPct val="100000"/>
              </a:lnSpc>
              <a:spcBef>
                <a:spcPts val="0"/>
              </a:spcBef>
              <a:spcAft>
                <a:spcPts val="0"/>
              </a:spcAft>
              <a:buClr>
                <a:srgbClr val="000000"/>
              </a:buClr>
              <a:buSzTx/>
              <a:buFontTx/>
              <a:buChar char="-"/>
              <a:tabLst/>
              <a:defRPr/>
            </a:pP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Renewable</a:t>
            </a: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energy production</a:t>
            </a:r>
          </a:p>
          <a:p>
            <a:pPr marL="139700" marR="0" lvl="0" indent="-139700" algn="l" defTabSz="914400" rtl="0" eaLnBrk="1" fontAlgn="auto" latinLnBrk="0" hangingPunct="1">
              <a:lnSpc>
                <a:spcPct val="100000"/>
              </a:lnSpc>
              <a:spcBef>
                <a:spcPts val="0"/>
              </a:spcBef>
              <a:spcAft>
                <a:spcPts val="0"/>
              </a:spcAft>
              <a:buClr>
                <a:srgbClr val="000000"/>
              </a:buClr>
              <a:buSzTx/>
              <a:buFontTx/>
              <a:buChar char="-"/>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CO2 </a:t>
            </a:r>
            <a:r>
              <a:rPr kumimoji="0" lang="it-IT" sz="1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reduction</a:t>
            </a:r>
            <a:endParaRPr kumimoji="0" lang="it-IT"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Ovale 10">
            <a:extLst>
              <a:ext uri="{FF2B5EF4-FFF2-40B4-BE49-F238E27FC236}">
                <a16:creationId xmlns:a16="http://schemas.microsoft.com/office/drawing/2014/main" id="{21D6CE58-2BD2-AC5A-009F-F708FD6B1925}"/>
              </a:ext>
            </a:extLst>
          </p:cNvPr>
          <p:cNvSpPr/>
          <p:nvPr/>
        </p:nvSpPr>
        <p:spPr>
          <a:xfrm>
            <a:off x="3145885" y="47924"/>
            <a:ext cx="2486541" cy="756174"/>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 name="Connettore 1 12">
            <a:extLst>
              <a:ext uri="{FF2B5EF4-FFF2-40B4-BE49-F238E27FC236}">
                <a16:creationId xmlns:a16="http://schemas.microsoft.com/office/drawing/2014/main" id="{623A241F-336A-B73A-8FD8-827286485861}"/>
              </a:ext>
            </a:extLst>
          </p:cNvPr>
          <p:cNvCxnSpPr>
            <a:cxnSpLocks/>
            <a:stCxn id="11" idx="4"/>
            <a:endCxn id="10" idx="1"/>
          </p:cNvCxnSpPr>
          <p:nvPr/>
        </p:nvCxnSpPr>
        <p:spPr>
          <a:xfrm>
            <a:off x="4389156" y="804098"/>
            <a:ext cx="1100584" cy="58203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AA08A46A-0BB2-363E-99C2-42F73D8A1C82}"/>
              </a:ext>
            </a:extLst>
          </p:cNvPr>
          <p:cNvCxnSpPr>
            <a:cxnSpLocks/>
            <a:stCxn id="9" idx="4"/>
            <a:endCxn id="8" idx="1"/>
          </p:cNvCxnSpPr>
          <p:nvPr/>
        </p:nvCxnSpPr>
        <p:spPr>
          <a:xfrm>
            <a:off x="4630131" y="2904784"/>
            <a:ext cx="952728" cy="296187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1" name="Parentesi quadra aperta 30">
            <a:extLst>
              <a:ext uri="{FF2B5EF4-FFF2-40B4-BE49-F238E27FC236}">
                <a16:creationId xmlns:a16="http://schemas.microsoft.com/office/drawing/2014/main" id="{7BA912D8-92CC-0E66-9A50-64E6E26E5DEF}"/>
              </a:ext>
            </a:extLst>
          </p:cNvPr>
          <p:cNvSpPr/>
          <p:nvPr/>
        </p:nvSpPr>
        <p:spPr>
          <a:xfrm>
            <a:off x="5496380" y="897358"/>
            <a:ext cx="133371" cy="954107"/>
          </a:xfrm>
          <a:prstGeom prst="lef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3" name="Parentesi quadra aperta 32">
            <a:extLst>
              <a:ext uri="{FF2B5EF4-FFF2-40B4-BE49-F238E27FC236}">
                <a16:creationId xmlns:a16="http://schemas.microsoft.com/office/drawing/2014/main" id="{B604FE9E-EE97-C540-E916-76AB31D6BB22}"/>
              </a:ext>
            </a:extLst>
          </p:cNvPr>
          <p:cNvSpPr/>
          <p:nvPr/>
        </p:nvSpPr>
        <p:spPr>
          <a:xfrm>
            <a:off x="5577598" y="5377882"/>
            <a:ext cx="133371" cy="954107"/>
          </a:xfrm>
          <a:prstGeom prst="lef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2077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C085369E-AB54-4F30-D014-1C9BB53F31FD}"/>
              </a:ext>
            </a:extLst>
          </p:cNvPr>
          <p:cNvGrpSpPr/>
          <p:nvPr/>
        </p:nvGrpSpPr>
        <p:grpSpPr>
          <a:xfrm>
            <a:off x="445383" y="361950"/>
            <a:ext cx="9748539" cy="6475780"/>
            <a:chOff x="1035933" y="226103"/>
            <a:chExt cx="9782811" cy="6498547"/>
          </a:xfrm>
        </p:grpSpPr>
        <p:pic>
          <p:nvPicPr>
            <p:cNvPr id="3" name="Immagine 2" descr="Immagine che contiene testo, mappa, atlante&#10;&#10;Descrizione generata automaticamente">
              <a:extLst>
                <a:ext uri="{FF2B5EF4-FFF2-40B4-BE49-F238E27FC236}">
                  <a16:creationId xmlns:a16="http://schemas.microsoft.com/office/drawing/2014/main" id="{2E39A927-6998-613F-193D-27F7C83A0D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4157" y="226103"/>
              <a:ext cx="6404587" cy="6498547"/>
            </a:xfrm>
            <a:prstGeom prst="rect">
              <a:avLst/>
            </a:prstGeom>
          </p:spPr>
        </p:pic>
        <p:pic>
          <p:nvPicPr>
            <p:cNvPr id="4" name="Immagine 3" descr="Immagine che contiene mappa, testo, atlante&#10;&#10;Descrizione generata automaticamente">
              <a:extLst>
                <a:ext uri="{FF2B5EF4-FFF2-40B4-BE49-F238E27FC236}">
                  <a16:creationId xmlns:a16="http://schemas.microsoft.com/office/drawing/2014/main" id="{4537F540-D738-839C-3F0E-68E696F23B0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3"/>
            <a:stretch/>
          </p:blipFill>
          <p:spPr>
            <a:xfrm>
              <a:off x="1035933" y="309102"/>
              <a:ext cx="3378224" cy="3955081"/>
            </a:xfrm>
            <a:prstGeom prst="rect">
              <a:avLst/>
            </a:prstGeom>
            <a:ln>
              <a:solidFill>
                <a:schemeClr val="tx1"/>
              </a:solidFill>
            </a:ln>
            <a:effectLst/>
          </p:spPr>
        </p:pic>
        <p:pic>
          <p:nvPicPr>
            <p:cNvPr id="6" name="Immagine 5">
              <a:extLst>
                <a:ext uri="{FF2B5EF4-FFF2-40B4-BE49-F238E27FC236}">
                  <a16:creationId xmlns:a16="http://schemas.microsoft.com/office/drawing/2014/main" id="{719C3820-D325-6E3E-9F81-A98FA28A74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55764" y="392861"/>
              <a:ext cx="700447" cy="1079223"/>
            </a:xfrm>
            <a:prstGeom prst="rect">
              <a:avLst/>
            </a:prstGeom>
          </p:spPr>
        </p:pic>
      </p:grpSp>
      <p:sp>
        <p:nvSpPr>
          <p:cNvPr id="9" name="CasellaDiTesto 8">
            <a:extLst>
              <a:ext uri="{FF2B5EF4-FFF2-40B4-BE49-F238E27FC236}">
                <a16:creationId xmlns:a16="http://schemas.microsoft.com/office/drawing/2014/main" id="{B4774696-43D9-D692-4B8B-994A6B1972D7}"/>
              </a:ext>
            </a:extLst>
          </p:cNvPr>
          <p:cNvSpPr txBox="1"/>
          <p:nvPr/>
        </p:nvSpPr>
        <p:spPr>
          <a:xfrm>
            <a:off x="420416" y="6262636"/>
            <a:ext cx="3378224" cy="575094"/>
          </a:xfrm>
          <a:prstGeom prst="rect">
            <a:avLst/>
          </a:prstGeom>
          <a:noFill/>
        </p:spPr>
        <p:txBody>
          <a:bodyPr wrap="square">
            <a:spAutoFit/>
          </a:bodyPr>
          <a:lstStyle/>
          <a:p>
            <a:pPr marL="0" marR="0" lvl="0" indent="0" algn="l" defTabSz="914400" rtl="0" eaLnBrk="1" fontAlgn="auto" latinLnBrk="0" hangingPunct="1">
              <a:lnSpc>
                <a:spcPct val="115000"/>
              </a:lnSpc>
              <a:spcBef>
                <a:spcPts val="2000"/>
              </a:spcBef>
              <a:spcAft>
                <a:spcPts val="500"/>
              </a:spcAft>
              <a:buClr>
                <a:srgbClr val="000000"/>
              </a:buClr>
              <a:buSzTx/>
              <a:buFont typeface="Arial"/>
              <a:buNone/>
              <a:tabLst/>
              <a:defRPr/>
            </a:pP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Effect</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of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ongoing</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projects on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Tmrt</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as</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key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heat</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stress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adaptation</a:t>
            </a:r>
            <a:r>
              <a:rPr kumimoji="0" lang="it-IT" sz="14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indicator</a:t>
            </a:r>
            <a:endParaRPr kumimoji="0" lang="it-IT" sz="24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sp>
        <p:nvSpPr>
          <p:cNvPr id="10" name="CasellaDiTesto 9">
            <a:extLst>
              <a:ext uri="{FF2B5EF4-FFF2-40B4-BE49-F238E27FC236}">
                <a16:creationId xmlns:a16="http://schemas.microsoft.com/office/drawing/2014/main" id="{C0D66551-8C32-B297-826B-8D2FC3688756}"/>
              </a:ext>
            </a:extLst>
          </p:cNvPr>
          <p:cNvSpPr txBox="1"/>
          <p:nvPr/>
        </p:nvSpPr>
        <p:spPr>
          <a:xfrm>
            <a:off x="420416" y="60440"/>
            <a:ext cx="3378224" cy="327334"/>
          </a:xfrm>
          <a:prstGeom prst="rect">
            <a:avLst/>
          </a:prstGeom>
          <a:solidFill>
            <a:schemeClr val="bg1">
              <a:lumMod val="95000"/>
            </a:schemeClr>
          </a:solidFill>
          <a:ln>
            <a:solidFill>
              <a:srgbClr val="000000"/>
            </a:solidFill>
          </a:ln>
        </p:spPr>
        <p:txBody>
          <a:bodyPr wrap="square">
            <a:spAutoFit/>
          </a:bodyPr>
          <a:lstStyle/>
          <a:p>
            <a:pPr marL="0" marR="0" lvl="0" indent="0" algn="ctr" defTabSz="914400" rtl="0" eaLnBrk="1" fontAlgn="auto" latinLnBrk="0" hangingPunct="1">
              <a:lnSpc>
                <a:spcPct val="115000"/>
              </a:lnSpc>
              <a:spcBef>
                <a:spcPts val="2000"/>
              </a:spcBef>
              <a:spcAft>
                <a:spcPts val="50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Stato di fatto</a:t>
            </a:r>
            <a:endParaRPr kumimoji="0" lang="it-IT" sz="2400" b="1"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sp>
        <p:nvSpPr>
          <p:cNvPr id="11" name="CasellaDiTesto 10">
            <a:extLst>
              <a:ext uri="{FF2B5EF4-FFF2-40B4-BE49-F238E27FC236}">
                <a16:creationId xmlns:a16="http://schemas.microsoft.com/office/drawing/2014/main" id="{45721BED-D407-270B-D912-C5C87C313E5E}"/>
              </a:ext>
            </a:extLst>
          </p:cNvPr>
          <p:cNvSpPr txBox="1"/>
          <p:nvPr/>
        </p:nvSpPr>
        <p:spPr>
          <a:xfrm>
            <a:off x="3984907" y="76376"/>
            <a:ext cx="2863867" cy="327334"/>
          </a:xfrm>
          <a:prstGeom prst="rect">
            <a:avLst/>
          </a:prstGeom>
          <a:solidFill>
            <a:schemeClr val="bg1">
              <a:lumMod val="95000"/>
            </a:schemeClr>
          </a:solidFill>
          <a:ln>
            <a:solidFill>
              <a:srgbClr val="000000"/>
            </a:solidFill>
          </a:ln>
        </p:spPr>
        <p:txBody>
          <a:bodyPr wrap="square">
            <a:spAutoFit/>
          </a:bodyPr>
          <a:lstStyle/>
          <a:p>
            <a:pPr marL="0" marR="0" lvl="0" indent="0" algn="ctr" defTabSz="914400" rtl="0" eaLnBrk="1" fontAlgn="auto" latinLnBrk="0" hangingPunct="1">
              <a:lnSpc>
                <a:spcPct val="115000"/>
              </a:lnSpc>
              <a:spcBef>
                <a:spcPts val="2000"/>
              </a:spcBef>
              <a:spcAft>
                <a:spcPts val="50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Azioni PAESC</a:t>
            </a:r>
            <a:endParaRPr kumimoji="0" lang="it-IT" sz="2400" b="1"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sp>
        <p:nvSpPr>
          <p:cNvPr id="12" name="CasellaDiTesto 11">
            <a:extLst>
              <a:ext uri="{FF2B5EF4-FFF2-40B4-BE49-F238E27FC236}">
                <a16:creationId xmlns:a16="http://schemas.microsoft.com/office/drawing/2014/main" id="{8B0927D4-95FE-2219-0EA3-28BD2826DA6E}"/>
              </a:ext>
            </a:extLst>
          </p:cNvPr>
          <p:cNvSpPr txBox="1"/>
          <p:nvPr/>
        </p:nvSpPr>
        <p:spPr>
          <a:xfrm>
            <a:off x="6939815" y="74746"/>
            <a:ext cx="3246474" cy="327334"/>
          </a:xfrm>
          <a:prstGeom prst="rect">
            <a:avLst/>
          </a:prstGeom>
          <a:solidFill>
            <a:schemeClr val="bg1">
              <a:lumMod val="95000"/>
            </a:schemeClr>
          </a:solidFill>
          <a:ln>
            <a:solidFill>
              <a:srgbClr val="000000"/>
            </a:solidFill>
          </a:ln>
        </p:spPr>
        <p:txBody>
          <a:bodyPr wrap="square">
            <a:spAutoFit/>
          </a:bodyPr>
          <a:lstStyle/>
          <a:p>
            <a:pPr marL="0" marR="0" lvl="0" indent="0" algn="ctr" defTabSz="914400" rtl="0" eaLnBrk="1" fontAlgn="auto" latinLnBrk="0" hangingPunct="1">
              <a:lnSpc>
                <a:spcPct val="115000"/>
              </a:lnSpc>
              <a:spcBef>
                <a:spcPts val="2000"/>
              </a:spcBef>
              <a:spcAft>
                <a:spcPts val="500"/>
              </a:spcAft>
              <a:buClr>
                <a:srgbClr val="000000"/>
              </a:buClr>
              <a:buSzTx/>
              <a:buFont typeface="Arial"/>
              <a:buNone/>
              <a:tabLst/>
              <a:defRPr/>
            </a:pPr>
            <a:r>
              <a:rPr kumimoji="0" lang="it-IT" sz="14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Arial"/>
              </a:rPr>
              <a:t>Adattamento</a:t>
            </a:r>
            <a:endParaRPr kumimoji="0" lang="it-IT" sz="2400" b="1"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sp>
        <p:nvSpPr>
          <p:cNvPr id="13" name="Rettangolo 12">
            <a:extLst>
              <a:ext uri="{FF2B5EF4-FFF2-40B4-BE49-F238E27FC236}">
                <a16:creationId xmlns:a16="http://schemas.microsoft.com/office/drawing/2014/main" id="{693EEA75-E5D6-B828-FAA0-BF5517AA9B19}"/>
              </a:ext>
            </a:extLst>
          </p:cNvPr>
          <p:cNvSpPr/>
          <p:nvPr/>
        </p:nvSpPr>
        <p:spPr>
          <a:xfrm>
            <a:off x="6939815" y="452387"/>
            <a:ext cx="3246474" cy="3931852"/>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CasellaDiTesto 1">
            <a:extLst>
              <a:ext uri="{FF2B5EF4-FFF2-40B4-BE49-F238E27FC236}">
                <a16:creationId xmlns:a16="http://schemas.microsoft.com/office/drawing/2014/main" id="{D0B0040E-9C11-752D-1B86-C914E1E44D78}"/>
              </a:ext>
            </a:extLst>
          </p:cNvPr>
          <p:cNvSpPr txBox="1"/>
          <p:nvPr/>
        </p:nvSpPr>
        <p:spPr>
          <a:xfrm>
            <a:off x="10133023" y="179814"/>
            <a:ext cx="191930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Arial"/>
                <a:cs typeface="Arial"/>
                <a:sym typeface="Arial"/>
              </a:rPr>
              <a:t>Cluster projects and </a:t>
            </a:r>
            <a:r>
              <a:rPr kumimoji="0" lang="it-IT" sz="1600" b="1" i="0" u="none" strike="noStrike" kern="0" cap="none" spc="0" normalizeH="0" baseline="0" noProof="0" err="1">
                <a:ln>
                  <a:noFill/>
                </a:ln>
                <a:solidFill>
                  <a:srgbClr val="000000"/>
                </a:solidFill>
                <a:effectLst/>
                <a:uLnTx/>
                <a:uFillTx/>
                <a:latin typeface="Arial"/>
                <a:cs typeface="Arial"/>
                <a:sym typeface="Arial"/>
              </a:rPr>
              <a:t>initiatives</a:t>
            </a:r>
            <a:r>
              <a:rPr kumimoji="0" lang="it-IT" sz="1600" b="1" i="0" u="none" strike="noStrike" kern="0" cap="none" spc="0" normalizeH="0" baseline="0" noProof="0">
                <a:ln>
                  <a:noFill/>
                </a:ln>
                <a:solidFill>
                  <a:srgbClr val="000000"/>
                </a:solidFill>
                <a:effectLst/>
                <a:uLnTx/>
                <a:uFillTx/>
                <a:latin typeface="Arial"/>
                <a:cs typeface="Arial"/>
                <a:sym typeface="Arial"/>
              </a:rPr>
              <a:t> to </a:t>
            </a:r>
            <a:r>
              <a:rPr kumimoji="0" lang="it-IT" sz="1600" b="1" i="0" u="none" strike="noStrike" kern="0" cap="none" spc="0" normalizeH="0" baseline="0" noProof="0" err="1">
                <a:ln>
                  <a:noFill/>
                </a:ln>
                <a:solidFill>
                  <a:srgbClr val="000000"/>
                </a:solidFill>
                <a:effectLst/>
                <a:uLnTx/>
                <a:uFillTx/>
                <a:latin typeface="Arial"/>
                <a:cs typeface="Arial"/>
                <a:sym typeface="Arial"/>
              </a:rPr>
              <a:t>achieve</a:t>
            </a:r>
            <a:r>
              <a:rPr kumimoji="0" lang="it-IT" sz="1600" b="1" i="0" u="none" strike="noStrike" kern="0" cap="none" spc="0" normalizeH="0" baseline="0" noProof="0">
                <a:ln>
                  <a:noFill/>
                </a:ln>
                <a:solidFill>
                  <a:srgbClr val="000000"/>
                </a:solidFill>
                <a:effectLst/>
                <a:uLnTx/>
                <a:uFillTx/>
                <a:latin typeface="Arial"/>
                <a:cs typeface="Arial"/>
                <a:sym typeface="Arial"/>
              </a:rPr>
              <a:t> targets</a:t>
            </a:r>
          </a:p>
        </p:txBody>
      </p:sp>
    </p:spTree>
    <p:extLst>
      <p:ext uri="{BB962C8B-B14F-4D97-AF65-F5344CB8AC3E}">
        <p14:creationId xmlns:p14="http://schemas.microsoft.com/office/powerpoint/2010/main" val="1519155787"/>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7CC7803-CD4C-70BF-D72B-414A7DAD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321" y="0"/>
            <a:ext cx="10560241" cy="7056098"/>
          </a:xfrm>
          <a:prstGeom prst="rect">
            <a:avLst/>
          </a:prstGeom>
        </p:spPr>
      </p:pic>
      <p:sp>
        <p:nvSpPr>
          <p:cNvPr id="2" name="CasellaDiTesto 1">
            <a:extLst>
              <a:ext uri="{FF2B5EF4-FFF2-40B4-BE49-F238E27FC236}">
                <a16:creationId xmlns:a16="http://schemas.microsoft.com/office/drawing/2014/main" id="{9F0FD252-A410-51E8-F8DF-BB4B7C9728B8}"/>
              </a:ext>
            </a:extLst>
          </p:cNvPr>
          <p:cNvSpPr txBox="1"/>
          <p:nvPr/>
        </p:nvSpPr>
        <p:spPr>
          <a:xfrm>
            <a:off x="10133023" y="179814"/>
            <a:ext cx="191930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Enable</a:t>
            </a:r>
            <a:r>
              <a:rPr kumimoji="0" lang="it-IT" sz="1600" b="1" i="0" u="none" strike="noStrike" kern="0" cap="none" spc="0" normalizeH="0" baseline="0" noProof="0">
                <a:ln>
                  <a:noFill/>
                </a:ln>
                <a:solidFill>
                  <a:srgbClr val="000000"/>
                </a:solidFill>
                <a:effectLst/>
                <a:uLnTx/>
                <a:uFillTx/>
                <a:latin typeface="Arial"/>
                <a:cs typeface="Arial"/>
                <a:sym typeface="Arial"/>
              </a:rPr>
              <a:t> scenario </a:t>
            </a:r>
            <a:r>
              <a:rPr kumimoji="0" lang="it-IT" sz="1600" b="1" i="0" u="none" strike="noStrike" kern="0" cap="none" spc="0" normalizeH="0" baseline="0" noProof="0" err="1">
                <a:ln>
                  <a:noFill/>
                </a:ln>
                <a:solidFill>
                  <a:srgbClr val="000000"/>
                </a:solidFill>
                <a:effectLst/>
                <a:uLnTx/>
                <a:uFillTx/>
                <a:latin typeface="Arial"/>
                <a:cs typeface="Arial"/>
                <a:sym typeface="Arial"/>
              </a:rPr>
              <a:t>comparisons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7506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BBBC-2AAF-97FD-37FC-E057AC19009E}"/>
              </a:ext>
            </a:extLst>
          </p:cNvPr>
          <p:cNvSpPr>
            <a:spLocks noGrp="1"/>
          </p:cNvSpPr>
          <p:nvPr>
            <p:ph type="title"/>
          </p:nvPr>
        </p:nvSpPr>
        <p:spPr>
          <a:xfrm>
            <a:off x="792603" y="226342"/>
            <a:ext cx="2825239" cy="1648054"/>
          </a:xfrm>
        </p:spPr>
        <p:txBody>
          <a:bodyPr>
            <a:normAutofit/>
          </a:bodyPr>
          <a:lstStyle/>
          <a:p>
            <a:r>
              <a:rPr lang="en-GB" sz="4000" b="1" dirty="0">
                <a:latin typeface="+mn-lt"/>
              </a:rPr>
              <a:t>Biodiversity Net Gain</a:t>
            </a:r>
          </a:p>
        </p:txBody>
      </p:sp>
      <p:sp>
        <p:nvSpPr>
          <p:cNvPr id="3" name="Content Placeholder 2">
            <a:extLst>
              <a:ext uri="{FF2B5EF4-FFF2-40B4-BE49-F238E27FC236}">
                <a16:creationId xmlns:a16="http://schemas.microsoft.com/office/drawing/2014/main" id="{94857896-6A5C-D9EB-2C34-6109EF82A23A}"/>
              </a:ext>
            </a:extLst>
          </p:cNvPr>
          <p:cNvSpPr>
            <a:spLocks noGrp="1"/>
          </p:cNvSpPr>
          <p:nvPr>
            <p:ph idx="1"/>
          </p:nvPr>
        </p:nvSpPr>
        <p:spPr>
          <a:xfrm>
            <a:off x="792604" y="2229119"/>
            <a:ext cx="2741010" cy="3830717"/>
          </a:xfrm>
        </p:spPr>
        <p:txBody>
          <a:bodyPr>
            <a:normAutofit fontScale="85000" lnSpcReduction="10000"/>
          </a:bodyPr>
          <a:lstStyle/>
          <a:p>
            <a:pPr marL="0" indent="0">
              <a:buNone/>
            </a:pPr>
            <a:r>
              <a:rPr lang="en-GB" dirty="0"/>
              <a:t>A quantitative approach to biodiversity </a:t>
            </a:r>
          </a:p>
          <a:p>
            <a:pPr marL="0" indent="0">
              <a:buNone/>
            </a:pPr>
            <a:endParaRPr lang="en-GB" dirty="0"/>
          </a:p>
          <a:p>
            <a:pPr marL="0" indent="0">
              <a:buNone/>
            </a:pPr>
            <a:r>
              <a:rPr lang="en-GB" dirty="0"/>
              <a:t>Legally secured for 30 years</a:t>
            </a:r>
          </a:p>
          <a:p>
            <a:pPr marL="0" indent="0">
              <a:buNone/>
            </a:pPr>
            <a:endParaRPr lang="en-GB" dirty="0"/>
          </a:p>
          <a:p>
            <a:pPr marL="0" indent="0">
              <a:buNone/>
            </a:pPr>
            <a:r>
              <a:rPr lang="en-GB" dirty="0"/>
              <a:t>An approach which comprises guidance, metric, rules and principles</a:t>
            </a:r>
          </a:p>
        </p:txBody>
      </p:sp>
      <p:pic>
        <p:nvPicPr>
          <p:cNvPr id="4" name="Content Placeholder 4" descr="A screen shot of a computer&#10;&#10;Description automatically generated">
            <a:extLst>
              <a:ext uri="{FF2B5EF4-FFF2-40B4-BE49-F238E27FC236}">
                <a16:creationId xmlns:a16="http://schemas.microsoft.com/office/drawing/2014/main" id="{92051D0D-9932-4462-64D6-371FED6F11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96287" y="3840556"/>
            <a:ext cx="2376353" cy="2535431"/>
          </a:xfrm>
          <a:prstGeom prst="rect">
            <a:avLst/>
          </a:prstGeom>
        </p:spPr>
      </p:pic>
      <p:pic>
        <p:nvPicPr>
          <p:cNvPr id="5" name="Picture 4" descr="A green field with trees&#10;&#10;Description automatically generated">
            <a:extLst>
              <a:ext uri="{FF2B5EF4-FFF2-40B4-BE49-F238E27FC236}">
                <a16:creationId xmlns:a16="http://schemas.microsoft.com/office/drawing/2014/main" id="{E5B8B43C-8687-51E9-214D-044F483696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93664" y="3840556"/>
            <a:ext cx="2461295" cy="2535431"/>
          </a:xfrm>
          <a:prstGeom prst="rect">
            <a:avLst/>
          </a:prstGeom>
        </p:spPr>
      </p:pic>
      <p:pic>
        <p:nvPicPr>
          <p:cNvPr id="6" name="Picture 5" descr="A green circle with a tree in the middle&#10;&#10;Description automatically generated">
            <a:extLst>
              <a:ext uri="{FF2B5EF4-FFF2-40B4-BE49-F238E27FC236}">
                <a16:creationId xmlns:a16="http://schemas.microsoft.com/office/drawing/2014/main" id="{856CFB6B-F667-C1EA-D4AA-F1B2EBD01B4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3836" t="19167" r="33490" b="43611"/>
          <a:stretch/>
        </p:blipFill>
        <p:spPr>
          <a:xfrm>
            <a:off x="3929322" y="849780"/>
            <a:ext cx="2288151" cy="2288151"/>
          </a:xfrm>
          <a:prstGeom prst="rect">
            <a:avLst/>
          </a:prstGeom>
        </p:spPr>
      </p:pic>
      <p:pic>
        <p:nvPicPr>
          <p:cNvPr id="7" name="Picture 6" descr="A white background with a circle and a roof&#10;&#10;Description automatically generated with medium confidence">
            <a:extLst>
              <a:ext uri="{FF2B5EF4-FFF2-40B4-BE49-F238E27FC236}">
                <a16:creationId xmlns:a16="http://schemas.microsoft.com/office/drawing/2014/main" id="{FCE99B23-230B-7368-9FBE-033C3F8DFD3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26952" y="727858"/>
            <a:ext cx="2376353" cy="2413275"/>
          </a:xfrm>
          <a:prstGeom prst="rect">
            <a:avLst/>
          </a:prstGeom>
        </p:spPr>
      </p:pic>
      <p:pic>
        <p:nvPicPr>
          <p:cNvPr id="10" name="Picture 9" descr="A green circle with a tree in the middle&#10;&#10;Description automatically generated">
            <a:extLst>
              <a:ext uri="{FF2B5EF4-FFF2-40B4-BE49-F238E27FC236}">
                <a16:creationId xmlns:a16="http://schemas.microsoft.com/office/drawing/2014/main" id="{4D6C2576-426E-4D52-70DE-6EEEBCAE99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3836" t="19167" r="33490" b="43611"/>
          <a:stretch/>
        </p:blipFill>
        <p:spPr>
          <a:xfrm>
            <a:off x="3899396" y="3985845"/>
            <a:ext cx="2288151" cy="2288151"/>
          </a:xfrm>
          <a:prstGeom prst="rect">
            <a:avLst/>
          </a:prstGeom>
        </p:spPr>
      </p:pic>
      <p:sp>
        <p:nvSpPr>
          <p:cNvPr id="14" name="TextBox 13">
            <a:extLst>
              <a:ext uri="{FF2B5EF4-FFF2-40B4-BE49-F238E27FC236}">
                <a16:creationId xmlns:a16="http://schemas.microsoft.com/office/drawing/2014/main" id="{E4BDF6E2-BE62-73BD-7329-181394D5B5D9}"/>
              </a:ext>
            </a:extLst>
          </p:cNvPr>
          <p:cNvSpPr txBox="1"/>
          <p:nvPr/>
        </p:nvSpPr>
        <p:spPr>
          <a:xfrm>
            <a:off x="3899396" y="405870"/>
            <a:ext cx="4311069" cy="369332"/>
          </a:xfrm>
          <a:prstGeom prst="rect">
            <a:avLst/>
          </a:prstGeom>
          <a:noFill/>
        </p:spPr>
        <p:txBody>
          <a:bodyPr wrap="square" rtlCol="0">
            <a:spAutoFit/>
          </a:bodyPr>
          <a:lstStyle/>
          <a:p>
            <a:r>
              <a:rPr lang="en-GB" b="1" dirty="0">
                <a:solidFill>
                  <a:schemeClr val="tx1">
                    <a:lumMod val="65000"/>
                    <a:lumOff val="35000"/>
                  </a:schemeClr>
                </a:solidFill>
              </a:rPr>
              <a:t>Prior to BNG Introduction </a:t>
            </a:r>
          </a:p>
        </p:txBody>
      </p:sp>
      <p:sp>
        <p:nvSpPr>
          <p:cNvPr id="15" name="TextBox 14">
            <a:extLst>
              <a:ext uri="{FF2B5EF4-FFF2-40B4-BE49-F238E27FC236}">
                <a16:creationId xmlns:a16="http://schemas.microsoft.com/office/drawing/2014/main" id="{04366880-4DD8-E8E7-CE30-11677C368A33}"/>
              </a:ext>
            </a:extLst>
          </p:cNvPr>
          <p:cNvSpPr txBox="1"/>
          <p:nvPr/>
        </p:nvSpPr>
        <p:spPr>
          <a:xfrm>
            <a:off x="3929117" y="3479191"/>
            <a:ext cx="4502598" cy="369332"/>
          </a:xfrm>
          <a:prstGeom prst="rect">
            <a:avLst/>
          </a:prstGeom>
          <a:noFill/>
        </p:spPr>
        <p:txBody>
          <a:bodyPr wrap="square" rtlCol="0">
            <a:spAutoFit/>
          </a:bodyPr>
          <a:lstStyle/>
          <a:p>
            <a:r>
              <a:rPr lang="en-GB" b="1" dirty="0">
                <a:solidFill>
                  <a:schemeClr val="tx1">
                    <a:lumMod val="65000"/>
                    <a:lumOff val="35000"/>
                  </a:schemeClr>
                </a:solidFill>
              </a:rPr>
              <a:t>BNG Approach to Development</a:t>
            </a:r>
          </a:p>
        </p:txBody>
      </p:sp>
      <p:sp>
        <p:nvSpPr>
          <p:cNvPr id="17" name="Multiplication Sign 16">
            <a:extLst>
              <a:ext uri="{FF2B5EF4-FFF2-40B4-BE49-F238E27FC236}">
                <a16:creationId xmlns:a16="http://schemas.microsoft.com/office/drawing/2014/main" id="{38DE3B3D-F61F-7650-BED6-5E97B1D0416C}"/>
              </a:ext>
            </a:extLst>
          </p:cNvPr>
          <p:cNvSpPr/>
          <p:nvPr/>
        </p:nvSpPr>
        <p:spPr>
          <a:xfrm rot="2620024">
            <a:off x="9318886" y="4923734"/>
            <a:ext cx="508000" cy="508000"/>
          </a:xfrm>
          <a:prstGeom prst="mathMultiply">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5D68F535-C421-0053-032B-C6255AAB88B5}"/>
              </a:ext>
            </a:extLst>
          </p:cNvPr>
          <p:cNvSpPr/>
          <p:nvPr/>
        </p:nvSpPr>
        <p:spPr>
          <a:xfrm>
            <a:off x="6373504" y="1650218"/>
            <a:ext cx="622783" cy="568553"/>
          </a:xfrm>
          <a:prstGeom prst="rightArrow">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A2C490"/>
                </a:solidFill>
              </a:ln>
              <a:solidFill>
                <a:srgbClr val="A2C490"/>
              </a:solidFill>
            </a:endParaRPr>
          </a:p>
        </p:txBody>
      </p:sp>
      <p:sp>
        <p:nvSpPr>
          <p:cNvPr id="19" name="Arrow: Right 18">
            <a:extLst>
              <a:ext uri="{FF2B5EF4-FFF2-40B4-BE49-F238E27FC236}">
                <a16:creationId xmlns:a16="http://schemas.microsoft.com/office/drawing/2014/main" id="{89BA7D0A-953B-4C06-C950-C7B30B906D1C}"/>
              </a:ext>
            </a:extLst>
          </p:cNvPr>
          <p:cNvSpPr/>
          <p:nvPr/>
        </p:nvSpPr>
        <p:spPr>
          <a:xfrm>
            <a:off x="6404169" y="4968295"/>
            <a:ext cx="622783" cy="568553"/>
          </a:xfrm>
          <a:prstGeom prst="rightArrow">
            <a:avLst/>
          </a:prstGeom>
          <a:solidFill>
            <a:srgbClr val="A2C490"/>
          </a:solidFill>
          <a:ln>
            <a:solidFill>
              <a:srgbClr val="A2C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A2C490"/>
                </a:solidFill>
              </a:ln>
              <a:solidFill>
                <a:srgbClr val="A2C490"/>
              </a:solidFill>
            </a:endParaRPr>
          </a:p>
        </p:txBody>
      </p:sp>
    </p:spTree>
    <p:extLst>
      <p:ext uri="{BB962C8B-B14F-4D97-AF65-F5344CB8AC3E}">
        <p14:creationId xmlns:p14="http://schemas.microsoft.com/office/powerpoint/2010/main" val="2791000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design&#10;&#10;Descrizione generata automaticamente">
            <a:extLst>
              <a:ext uri="{FF2B5EF4-FFF2-40B4-BE49-F238E27FC236}">
                <a16:creationId xmlns:a16="http://schemas.microsoft.com/office/drawing/2014/main" id="{3E02CBBE-248F-E5C3-203D-1BF42F6C25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99" y="0"/>
            <a:ext cx="11897065" cy="6678186"/>
          </a:xfrm>
          <a:prstGeom prst="rect">
            <a:avLst/>
          </a:prstGeom>
        </p:spPr>
      </p:pic>
      <p:sp>
        <p:nvSpPr>
          <p:cNvPr id="4" name="CasellaDiTesto 3">
            <a:extLst>
              <a:ext uri="{FF2B5EF4-FFF2-40B4-BE49-F238E27FC236}">
                <a16:creationId xmlns:a16="http://schemas.microsoft.com/office/drawing/2014/main" id="{DB2F2A1C-1A77-F201-07B0-768C741BA762}"/>
              </a:ext>
            </a:extLst>
          </p:cNvPr>
          <p:cNvSpPr txBox="1"/>
          <p:nvPr/>
        </p:nvSpPr>
        <p:spPr>
          <a:xfrm>
            <a:off x="10133023" y="179814"/>
            <a:ext cx="191930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Enable</a:t>
            </a:r>
            <a:r>
              <a:rPr kumimoji="0" lang="it-IT" sz="1600" b="1" i="0" u="none" strike="noStrike" kern="0" cap="none" spc="0" normalizeH="0" baseline="0" noProof="0">
                <a:ln>
                  <a:noFill/>
                </a:ln>
                <a:solidFill>
                  <a:srgbClr val="000000"/>
                </a:solidFill>
                <a:effectLst/>
                <a:uLnTx/>
                <a:uFillTx/>
                <a:latin typeface="Arial"/>
                <a:cs typeface="Arial"/>
                <a:sym typeface="Arial"/>
              </a:rPr>
              <a:t> scenario </a:t>
            </a:r>
            <a:r>
              <a:rPr kumimoji="0" lang="it-IT" sz="1600" b="1" i="0" u="none" strike="noStrike" kern="0" cap="none" spc="0" normalizeH="0" baseline="0" noProof="0" err="1">
                <a:ln>
                  <a:noFill/>
                </a:ln>
                <a:solidFill>
                  <a:srgbClr val="000000"/>
                </a:solidFill>
                <a:effectLst/>
                <a:uLnTx/>
                <a:uFillTx/>
                <a:latin typeface="Arial"/>
                <a:cs typeface="Arial"/>
                <a:sym typeface="Arial"/>
              </a:rPr>
              <a:t>comparisons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
        <p:nvSpPr>
          <p:cNvPr id="5" name="CasellaDiTesto 4">
            <a:extLst>
              <a:ext uri="{FF2B5EF4-FFF2-40B4-BE49-F238E27FC236}">
                <a16:creationId xmlns:a16="http://schemas.microsoft.com/office/drawing/2014/main" id="{50EB3DCC-6E9E-4048-3E74-354F66EC85CD}"/>
              </a:ext>
            </a:extLst>
          </p:cNvPr>
          <p:cNvSpPr txBox="1"/>
          <p:nvPr/>
        </p:nvSpPr>
        <p:spPr>
          <a:xfrm>
            <a:off x="10632006" y="6550223"/>
            <a:ext cx="15888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Arial"/>
                <a:cs typeface="Arial"/>
                <a:sym typeface="Arial"/>
              </a:rPr>
              <a:t>(source: UCCRN)</a:t>
            </a:r>
          </a:p>
        </p:txBody>
      </p:sp>
    </p:spTree>
    <p:extLst>
      <p:ext uri="{BB962C8B-B14F-4D97-AF65-F5344CB8AC3E}">
        <p14:creationId xmlns:p14="http://schemas.microsoft.com/office/powerpoint/2010/main" val="222806382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397573B-E77C-80B9-62F3-1AD326622336}"/>
              </a:ext>
            </a:extLst>
          </p:cNvPr>
          <p:cNvSpPr txBox="1"/>
          <p:nvPr/>
        </p:nvSpPr>
        <p:spPr>
          <a:xfrm>
            <a:off x="97245" y="6550223"/>
            <a:ext cx="92456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SECAP to design guidelines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aligned</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with green building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certification</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protocols</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(e.g. LEED v5, GBC)</a:t>
            </a:r>
          </a:p>
        </p:txBody>
      </p:sp>
      <p:graphicFrame>
        <p:nvGraphicFramePr>
          <p:cNvPr id="2" name="Tabella 3">
            <a:extLst>
              <a:ext uri="{FF2B5EF4-FFF2-40B4-BE49-F238E27FC236}">
                <a16:creationId xmlns:a16="http://schemas.microsoft.com/office/drawing/2014/main" id="{EED4B71F-97E9-81B2-19A5-99D27925D64C}"/>
              </a:ext>
            </a:extLst>
          </p:cNvPr>
          <p:cNvGraphicFramePr>
            <a:graphicFrameLocks noGrp="1"/>
          </p:cNvGraphicFramePr>
          <p:nvPr/>
        </p:nvGraphicFramePr>
        <p:xfrm>
          <a:off x="97245" y="875863"/>
          <a:ext cx="8798561" cy="5674360"/>
        </p:xfrm>
        <a:graphic>
          <a:graphicData uri="http://schemas.openxmlformats.org/drawingml/2006/table">
            <a:tbl>
              <a:tblPr firstRow="1" bandRow="1">
                <a:tableStyleId>{5C22544A-7EE6-4342-B048-85BDC9FD1C3A}</a:tableStyleId>
              </a:tblPr>
              <a:tblGrid>
                <a:gridCol w="1104538">
                  <a:extLst>
                    <a:ext uri="{9D8B030D-6E8A-4147-A177-3AD203B41FA5}">
                      <a16:colId xmlns:a16="http://schemas.microsoft.com/office/drawing/2014/main" val="1186377562"/>
                    </a:ext>
                  </a:extLst>
                </a:gridCol>
                <a:gridCol w="7694023">
                  <a:extLst>
                    <a:ext uri="{9D8B030D-6E8A-4147-A177-3AD203B41FA5}">
                      <a16:colId xmlns:a16="http://schemas.microsoft.com/office/drawing/2014/main" val="510370240"/>
                    </a:ext>
                  </a:extLst>
                </a:gridCol>
              </a:tblGrid>
              <a:tr h="370840">
                <a:tc>
                  <a:txBody>
                    <a:bodyPr/>
                    <a:lstStyle/>
                    <a:p>
                      <a:r>
                        <a:rPr lang="it-IT" err="1">
                          <a:latin typeface="Calibri" panose="020F0502020204030204" pitchFamily="34" charset="0"/>
                          <a:cs typeface="Calibri" panose="020F0502020204030204" pitchFamily="34" charset="0"/>
                        </a:rPr>
                        <a:t>Priority</a:t>
                      </a:r>
                      <a:endParaRPr lang="it-IT">
                        <a:latin typeface="Calibri" panose="020F0502020204030204" pitchFamily="34" charset="0"/>
                        <a:cs typeface="Calibri" panose="020F0502020204030204" pitchFamily="34" charset="0"/>
                      </a:endParaRPr>
                    </a:p>
                  </a:txBody>
                  <a:tcPr/>
                </a:tc>
                <a:tc>
                  <a:txBody>
                    <a:bodyPr/>
                    <a:lstStyle/>
                    <a:p>
                      <a:r>
                        <a:rPr lang="it-IT">
                          <a:latin typeface="Calibri" panose="020F0502020204030204" pitchFamily="34" charset="0"/>
                          <a:cs typeface="Calibri" panose="020F0502020204030204" pitchFamily="34" charset="0"/>
                        </a:rPr>
                        <a:t>Design </a:t>
                      </a:r>
                      <a:r>
                        <a:rPr lang="it-IT" err="1">
                          <a:latin typeface="Calibri" panose="020F0502020204030204" pitchFamily="34" charset="0"/>
                          <a:cs typeface="Calibri" panose="020F0502020204030204" pitchFamily="34" charset="0"/>
                        </a:rPr>
                        <a:t>principles</a:t>
                      </a:r>
                      <a:r>
                        <a:rPr lang="it-IT">
                          <a:latin typeface="Calibri" panose="020F0502020204030204" pitchFamily="34" charset="0"/>
                          <a:cs typeface="Calibri" panose="020F0502020204030204" pitchFamily="34" charset="0"/>
                        </a:rPr>
                        <a:t> and guidelines</a:t>
                      </a:r>
                    </a:p>
                  </a:txBody>
                  <a:tcPr/>
                </a:tc>
                <a:extLst>
                  <a:ext uri="{0D108BD9-81ED-4DB2-BD59-A6C34878D82A}">
                    <a16:rowId xmlns:a16="http://schemas.microsoft.com/office/drawing/2014/main" val="1094456155"/>
                  </a:ext>
                </a:extLst>
              </a:tr>
              <a:tr h="0">
                <a:tc>
                  <a:txBody>
                    <a:bodyPr/>
                    <a:lstStyle/>
                    <a:p>
                      <a:r>
                        <a:rPr lang="it-IT" b="1" err="1">
                          <a:latin typeface="Calibri" panose="020F0502020204030204" pitchFamily="34" charset="0"/>
                          <a:cs typeface="Calibri" panose="020F0502020204030204" pitchFamily="34" charset="0"/>
                        </a:rPr>
                        <a:t>Emission</a:t>
                      </a:r>
                      <a:r>
                        <a:rPr lang="it-IT" b="1">
                          <a:latin typeface="Calibri" panose="020F0502020204030204" pitchFamily="34" charset="0"/>
                          <a:cs typeface="Calibri" panose="020F0502020204030204" pitchFamily="34" charset="0"/>
                        </a:rPr>
                        <a:t> </a:t>
                      </a:r>
                      <a:r>
                        <a:rPr lang="it-IT" b="1" err="1">
                          <a:latin typeface="Calibri" panose="020F0502020204030204" pitchFamily="34" charset="0"/>
                          <a:cs typeface="Calibri" panose="020F0502020204030204" pitchFamily="34" charset="0"/>
                        </a:rPr>
                        <a:t>Reduction</a:t>
                      </a:r>
                      <a:endParaRPr lang="it-IT">
                        <a:latin typeface="Calibri" panose="020F0502020204030204" pitchFamily="34" charset="0"/>
                        <a:cs typeface="Calibri" panose="020F0502020204030204" pitchFamily="34" charset="0"/>
                      </a:endParaRPr>
                    </a:p>
                  </a:txBody>
                  <a:tcPr anchor="ctr"/>
                </a:tc>
                <a:tc>
                  <a:txBody>
                    <a:bodyPr/>
                    <a:lstStyle/>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Reference buildings </a:t>
                      </a:r>
                      <a:r>
                        <a:rPr lang="it-IT" sz="1200" b="0" err="1">
                          <a:latin typeface="Calibri" panose="020F0502020204030204" pitchFamily="34" charset="0"/>
                          <a:cs typeface="Calibri" panose="020F0502020204030204" pitchFamily="34" charset="0"/>
                        </a:rPr>
                        <a:t>used</a:t>
                      </a:r>
                      <a:r>
                        <a:rPr lang="it-IT" sz="1200" b="0">
                          <a:latin typeface="Calibri" panose="020F0502020204030204" pitchFamily="34" charset="0"/>
                          <a:cs typeface="Calibri" panose="020F0502020204030204" pitchFamily="34" charset="0"/>
                        </a:rPr>
                        <a:t> to </a:t>
                      </a:r>
                      <a:r>
                        <a:rPr lang="it-IT" sz="1200" b="0" err="1">
                          <a:latin typeface="Calibri" panose="020F0502020204030204" pitchFamily="34" charset="0"/>
                          <a:cs typeface="Calibri" panose="020F0502020204030204" pitchFamily="34" charset="0"/>
                        </a:rPr>
                        <a:t>assess</a:t>
                      </a:r>
                      <a:r>
                        <a:rPr lang="it-IT" sz="1200" b="0">
                          <a:latin typeface="Calibri" panose="020F0502020204030204" pitchFamily="34" charset="0"/>
                          <a:cs typeface="Calibri" panose="020F0502020204030204" pitchFamily="34" charset="0"/>
                        </a:rPr>
                        <a:t> energy </a:t>
                      </a:r>
                      <a:r>
                        <a:rPr lang="it-IT" sz="1200" b="0" err="1">
                          <a:latin typeface="Calibri" panose="020F0502020204030204" pitchFamily="34" charset="0"/>
                          <a:cs typeface="Calibri" panose="020F0502020204030204" pitchFamily="34" charset="0"/>
                        </a:rPr>
                        <a:t>efficiency</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levels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according</a:t>
                      </a:r>
                      <a:r>
                        <a:rPr lang="it-IT" sz="1200" b="0">
                          <a:latin typeface="Calibri" panose="020F0502020204030204" pitchFamily="34" charset="0"/>
                          <a:cs typeface="Calibri" panose="020F0502020204030204" pitchFamily="34" charset="0"/>
                        </a:rPr>
                        <a:t> to the </a:t>
                      </a:r>
                      <a:r>
                        <a:rPr lang="it-IT" sz="1200" b="0" err="1">
                          <a:latin typeface="Calibri" panose="020F0502020204030204" pitchFamily="34" charset="0"/>
                          <a:cs typeface="Calibri" panose="020F0502020204030204" pitchFamily="34" charset="0"/>
                        </a:rPr>
                        <a:t>most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advanced</a:t>
                      </a:r>
                      <a:r>
                        <a:rPr lang="it-IT" sz="1200" b="0">
                          <a:latin typeface="Calibri" panose="020F0502020204030204" pitchFamily="34" charset="0"/>
                          <a:cs typeface="Calibri" panose="020F0502020204030204" pitchFamily="34" charset="0"/>
                        </a:rPr>
                        <a:t> international standards in the field.</a:t>
                      </a:r>
                    </a:p>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Reduction</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dependence</a:t>
                      </a:r>
                      <a:r>
                        <a:rPr lang="it-IT" sz="1200" b="0">
                          <a:latin typeface="Calibri" panose="020F0502020204030204" pitchFamily="34" charset="0"/>
                          <a:cs typeface="Calibri" panose="020F0502020204030204" pitchFamily="34" charset="0"/>
                        </a:rPr>
                        <a:t> on </a:t>
                      </a:r>
                      <a:r>
                        <a:rPr lang="it-IT" sz="1200" b="0" err="1">
                          <a:latin typeface="Calibri" panose="020F0502020204030204" pitchFamily="34" charset="0"/>
                          <a:cs typeface="Calibri" panose="020F0502020204030204" pitchFamily="34" charset="0"/>
                        </a:rPr>
                        <a:t>local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combustion</a:t>
                      </a:r>
                      <a:r>
                        <a:rPr lang="it-IT" sz="1200" b="0">
                          <a:latin typeface="Calibri" panose="020F0502020204030204" pitchFamily="34" charset="0"/>
                          <a:cs typeface="Calibri" panose="020F0502020204030204" pitchFamily="34" charset="0"/>
                        </a:rPr>
                        <a:t> (limited to low </a:t>
                      </a:r>
                      <a:r>
                        <a:rPr lang="it-IT" sz="1200" b="0" err="1">
                          <a:latin typeface="Calibri" panose="020F0502020204030204" pitchFamily="34" charset="0"/>
                          <a:cs typeface="Calibri" panose="020F0502020204030204" pitchFamily="34" charset="0"/>
                        </a:rPr>
                        <a:t>temperatures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aligning</a:t>
                      </a:r>
                      <a:r>
                        <a:rPr lang="it-IT" sz="1200" b="0">
                          <a:latin typeface="Calibri" panose="020F0502020204030204" pitchFamily="34" charset="0"/>
                          <a:cs typeface="Calibri" panose="020F0502020204030204" pitchFamily="34" charset="0"/>
                        </a:rPr>
                        <a:t> with the </a:t>
                      </a:r>
                      <a:r>
                        <a:rPr lang="it-IT" sz="1200" b="0" err="1">
                          <a:latin typeface="Calibri" panose="020F0502020204030204" pitchFamily="34" charset="0"/>
                          <a:cs typeface="Calibri" panose="020F0502020204030204" pitchFamily="34" charset="0"/>
                        </a:rPr>
                        <a:t>electrification</a:t>
                      </a:r>
                      <a:r>
                        <a:rPr lang="it-IT" sz="1200" b="0">
                          <a:latin typeface="Calibri" panose="020F0502020204030204" pitchFamily="34" charset="0"/>
                          <a:cs typeface="Calibri" panose="020F0502020204030204" pitchFamily="34" charset="0"/>
                        </a:rPr>
                        <a:t> of systems for self-production and storage.</a:t>
                      </a:r>
                    </a:p>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Reduction</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embodied</a:t>
                      </a:r>
                      <a:r>
                        <a:rPr lang="it-IT" sz="1200" b="0">
                          <a:latin typeface="Calibri" panose="020F0502020204030204" pitchFamily="34" charset="0"/>
                          <a:cs typeface="Calibri" panose="020F0502020204030204" pitchFamily="34" charset="0"/>
                        </a:rPr>
                        <a:t> carbon (Global Warming </a:t>
                      </a:r>
                      <a:r>
                        <a:rPr lang="it-IT" sz="1200" b="0" err="1">
                          <a:latin typeface="Calibri" panose="020F0502020204030204" pitchFamily="34" charset="0"/>
                          <a:cs typeface="Calibri" panose="020F0502020204030204" pitchFamily="34" charset="0"/>
                        </a:rPr>
                        <a:t>Potential</a:t>
                      </a:r>
                      <a:r>
                        <a:rPr lang="it-IT" sz="1200" b="0">
                          <a:latin typeface="Calibri" panose="020F0502020204030204" pitchFamily="34" charset="0"/>
                          <a:cs typeface="Calibri" panose="020F0502020204030204" pitchFamily="34" charset="0"/>
                        </a:rPr>
                        <a:t>) in </a:t>
                      </a:r>
                      <a:r>
                        <a:rPr lang="it-IT" sz="1200" b="0" err="1">
                          <a:latin typeface="Calibri" panose="020F0502020204030204" pitchFamily="34" charset="0"/>
                          <a:cs typeface="Calibri" panose="020F0502020204030204" pitchFamily="34" charset="0"/>
                        </a:rPr>
                        <a:t>structures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envelopes</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horizontal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surfaces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through</a:t>
                      </a:r>
                      <a:r>
                        <a:rPr lang="it-IT" sz="1200" b="0">
                          <a:latin typeface="Calibri" panose="020F0502020204030204" pitchFamily="34" charset="0"/>
                          <a:cs typeface="Calibri" panose="020F0502020204030204" pitchFamily="34" charset="0"/>
                        </a:rPr>
                        <a:t> Whole Building Life-</a:t>
                      </a:r>
                      <a:r>
                        <a:rPr lang="it-IT" sz="1200" b="0" err="1">
                          <a:latin typeface="Calibri" panose="020F0502020204030204" pitchFamily="34" charset="0"/>
                          <a:cs typeface="Calibri" panose="020F0502020204030204" pitchFamily="34" charset="0"/>
                        </a:rPr>
                        <a:t>Cycle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Assessments</a:t>
                      </a:r>
                      <a:r>
                        <a:rPr lang="it-IT" sz="1200" b="0">
                          <a:latin typeface="Calibri" panose="020F0502020204030204" pitchFamily="34" charset="0"/>
                          <a:cs typeface="Calibri" panose="020F0502020204030204" pitchFamily="34" charset="0"/>
                        </a:rPr>
                        <a:t> or the use of products with appropriate </a:t>
                      </a:r>
                      <a:r>
                        <a:rPr lang="it-IT" sz="1200" b="0" err="1">
                          <a:latin typeface="Calibri" panose="020F0502020204030204" pitchFamily="34" charset="0"/>
                          <a:cs typeface="Calibri" panose="020F0502020204030204" pitchFamily="34" charset="0"/>
                        </a:rPr>
                        <a:t>environmental</a:t>
                      </a:r>
                      <a:r>
                        <a:rPr lang="it-IT" sz="1200" b="0">
                          <a:latin typeface="Calibri" panose="020F0502020204030204" pitchFamily="34" charset="0"/>
                          <a:cs typeface="Calibri" panose="020F0502020204030204" pitchFamily="34" charset="0"/>
                        </a:rPr>
                        <a:t> labels.</a:t>
                      </a:r>
                    </a:p>
                  </a:txBody>
                  <a:tcPr/>
                </a:tc>
                <a:extLst>
                  <a:ext uri="{0D108BD9-81ED-4DB2-BD59-A6C34878D82A}">
                    <a16:rowId xmlns:a16="http://schemas.microsoft.com/office/drawing/2014/main" val="1199116564"/>
                  </a:ext>
                </a:extLst>
              </a:tr>
              <a:tr h="370840">
                <a:tc>
                  <a:txBody>
                    <a:bodyPr/>
                    <a:lstStyle/>
                    <a:p>
                      <a:r>
                        <a:rPr lang="it-IT" b="1">
                          <a:latin typeface="Calibri" panose="020F0502020204030204" pitchFamily="34" charset="0"/>
                          <a:cs typeface="Calibri" panose="020F0502020204030204" pitchFamily="34" charset="0"/>
                        </a:rPr>
                        <a:t>Adaptation</a:t>
                      </a:r>
                      <a:endParaRPr lang="it-IT">
                        <a:latin typeface="Calibri" panose="020F0502020204030204" pitchFamily="34" charset="0"/>
                        <a:cs typeface="Calibri" panose="020F0502020204030204" pitchFamily="34" charset="0"/>
                      </a:endParaRPr>
                    </a:p>
                  </a:txBody>
                  <a:tcPr anchor="ctr"/>
                </a:tc>
                <a:tc>
                  <a:txBody>
                    <a:bodyPr/>
                    <a:lstStyle/>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Assessment</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expected</a:t>
                      </a:r>
                      <a:r>
                        <a:rPr lang="it-IT" sz="1200" b="0">
                          <a:latin typeface="Calibri" panose="020F0502020204030204" pitchFamily="34" charset="0"/>
                          <a:cs typeface="Calibri" panose="020F0502020204030204" pitchFamily="34" charset="0"/>
                        </a:rPr>
                        <a:t> hazard </a:t>
                      </a:r>
                      <a:r>
                        <a:rPr lang="it-IT" sz="1200" b="0" err="1">
                          <a:latin typeface="Calibri" panose="020F0502020204030204" pitchFamily="34" charset="0"/>
                          <a:cs typeface="Calibri" panose="020F0502020204030204" pitchFamily="34" charset="0"/>
                        </a:rPr>
                        <a:t>levels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based</a:t>
                      </a:r>
                      <a:r>
                        <a:rPr lang="it-IT" sz="1200" b="0">
                          <a:latin typeface="Calibri" panose="020F0502020204030204" pitchFamily="34" charset="0"/>
                          <a:cs typeface="Calibri" panose="020F0502020204030204" pitchFamily="34" charset="0"/>
                        </a:rPr>
                        <a:t> on </a:t>
                      </a:r>
                      <a:r>
                        <a:rPr lang="it-IT" sz="1200" b="0" err="1">
                          <a:latin typeface="Calibri" panose="020F0502020204030204" pitchFamily="34" charset="0"/>
                          <a:cs typeface="Calibri" panose="020F0502020204030204" pitchFamily="34" charset="0"/>
                        </a:rPr>
                        <a:t>reference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emission</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scenarios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such</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as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Shared</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Socioeconomic</a:t>
                      </a:r>
                      <a:r>
                        <a:rPr lang="it-IT" sz="1200" b="0">
                          <a:latin typeface="Calibri" panose="020F0502020204030204" pitchFamily="34" charset="0"/>
                          <a:cs typeface="Calibri" panose="020F0502020204030204" pitchFamily="34" charset="0"/>
                        </a:rPr>
                        <a:t> Pathways (SSP) </a:t>
                      </a:r>
                      <a:r>
                        <a:rPr lang="it-IT" sz="1200" b="0" err="1">
                          <a:latin typeface="Calibri" panose="020F0502020204030204" pitchFamily="34" charset="0"/>
                          <a:cs typeface="Calibri" panose="020F0502020204030204" pitchFamily="34" charset="0"/>
                        </a:rPr>
                        <a:t>introduced</a:t>
                      </a:r>
                      <a:r>
                        <a:rPr lang="it-IT" sz="1200" b="0">
                          <a:latin typeface="Calibri" panose="020F0502020204030204" pitchFamily="34" charset="0"/>
                          <a:cs typeface="Calibri" panose="020F0502020204030204" pitchFamily="34" charset="0"/>
                        </a:rPr>
                        <a:t> by IPCC-AR6, for </a:t>
                      </a:r>
                      <a:r>
                        <a:rPr lang="it-IT" sz="1200" b="0" err="1">
                          <a:latin typeface="Calibri" panose="020F0502020204030204" pitchFamily="34" charset="0"/>
                          <a:cs typeface="Calibri" panose="020F0502020204030204" pitchFamily="34" charset="0"/>
                        </a:rPr>
                        <a:t>at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least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two</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types</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extreme</a:t>
                      </a:r>
                      <a:r>
                        <a:rPr lang="it-IT" sz="1200" b="0">
                          <a:latin typeface="Calibri" panose="020F0502020204030204" pitchFamily="34" charset="0"/>
                          <a:cs typeface="Calibri" panose="020F0502020204030204" pitchFamily="34" charset="0"/>
                        </a:rPr>
                        <a:t> events (e.g. </a:t>
                      </a:r>
                      <a:r>
                        <a:rPr lang="it-IT" sz="1200" b="0" err="1">
                          <a:latin typeface="Calibri" panose="020F0502020204030204" pitchFamily="34" charset="0"/>
                          <a:cs typeface="Calibri" panose="020F0502020204030204" pitchFamily="34" charset="0"/>
                        </a:rPr>
                        <a:t>heatwave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intensity</a:t>
                      </a:r>
                      <a:r>
                        <a:rPr lang="it-IT" sz="1200" b="0">
                          <a:latin typeface="Calibri" panose="020F0502020204030204" pitchFamily="34" charset="0"/>
                          <a:cs typeface="Calibri" panose="020F0502020204030204" pitchFamily="34" charset="0"/>
                        </a:rPr>
                        <a:t> or </a:t>
                      </a:r>
                      <a:r>
                        <a:rPr lang="it-IT" sz="1200" b="0" err="1">
                          <a:latin typeface="Calibri" panose="020F0502020204030204" pitchFamily="34" charset="0"/>
                          <a:cs typeface="Calibri" panose="020F0502020204030204" pitchFamily="34" charset="0"/>
                        </a:rPr>
                        <a:t>urban</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flooding</a:t>
                      </a:r>
                      <a:r>
                        <a:rPr lang="it-IT" sz="1200" b="0">
                          <a:latin typeface="Calibri" panose="020F0502020204030204" pitchFamily="34" charset="0"/>
                          <a:cs typeface="Calibri" panose="020F0502020204030204" pitchFamily="34" charset="0"/>
                        </a:rPr>
                        <a:t>).</a:t>
                      </a:r>
                    </a:p>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Evaluation of </a:t>
                      </a:r>
                      <a:r>
                        <a:rPr lang="it-IT" sz="1200" b="0" err="1">
                          <a:latin typeface="Calibri" panose="020F0502020204030204" pitchFamily="34" charset="0"/>
                          <a:cs typeface="Calibri" panose="020F0502020204030204" pitchFamily="34" charset="0"/>
                        </a:rPr>
                        <a:t>exposure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vulnerability</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expected</a:t>
                      </a:r>
                      <a:r>
                        <a:rPr lang="it-IT" sz="1200" b="0">
                          <a:latin typeface="Calibri" panose="020F0502020204030204" pitchFamily="34" charset="0"/>
                          <a:cs typeface="Calibri" panose="020F0502020204030204" pitchFamily="34" charset="0"/>
                        </a:rPr>
                        <a:t> risk/impact </a:t>
                      </a:r>
                      <a:r>
                        <a:rPr lang="it-IT" sz="1200" b="0" err="1">
                          <a:latin typeface="Calibri" panose="020F0502020204030204" pitchFamily="34" charset="0"/>
                          <a:cs typeface="Calibri" panose="020F0502020204030204" pitchFamily="34" charset="0"/>
                        </a:rPr>
                        <a:t>levels</a:t>
                      </a:r>
                      <a:r>
                        <a:rPr lang="it-IT" sz="1200" b="0">
                          <a:latin typeface="Calibri" panose="020F0502020204030204" pitchFamily="34" charset="0"/>
                          <a:cs typeface="Calibri" panose="020F0502020204030204" pitchFamily="34" charset="0"/>
                        </a:rPr>
                        <a:t> for the </a:t>
                      </a:r>
                      <a:r>
                        <a:rPr lang="it-IT" sz="1200" b="0" err="1">
                          <a:latin typeface="Calibri" panose="020F0502020204030204" pitchFamily="34" charset="0"/>
                          <a:cs typeface="Calibri" panose="020F0502020204030204" pitchFamily="34" charset="0"/>
                        </a:rPr>
                        <a:t>intervention</a:t>
                      </a:r>
                      <a:r>
                        <a:rPr lang="it-IT" sz="1200" b="0">
                          <a:latin typeface="Calibri" panose="020F0502020204030204" pitchFamily="34" charset="0"/>
                          <a:cs typeface="Calibri" panose="020F0502020204030204" pitchFamily="34" charset="0"/>
                        </a:rPr>
                        <a:t> area and the </a:t>
                      </a:r>
                      <a:r>
                        <a:rPr lang="it-IT" sz="1200" b="0" err="1">
                          <a:latin typeface="Calibri" panose="020F0502020204030204" pitchFamily="34" charset="0"/>
                          <a:cs typeface="Calibri" panose="020F0502020204030204" pitchFamily="34" charset="0"/>
                        </a:rPr>
                        <a:t>potential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effects</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climate</a:t>
                      </a:r>
                      <a:r>
                        <a:rPr lang="it-IT" sz="1200" b="0">
                          <a:latin typeface="Calibri" panose="020F0502020204030204" pitchFamily="34" charset="0"/>
                          <a:cs typeface="Calibri" panose="020F0502020204030204" pitchFamily="34" charset="0"/>
                        </a:rPr>
                        <a:t> hazards on the project site and building </a:t>
                      </a:r>
                      <a:r>
                        <a:rPr lang="it-IT" sz="1200" b="0" err="1">
                          <a:latin typeface="Calibri" panose="020F0502020204030204" pitchFamily="34" charset="0"/>
                          <a:cs typeface="Calibri" panose="020F0502020204030204" pitchFamily="34" charset="0"/>
                        </a:rPr>
                        <a:t>functions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both</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during</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construction</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operational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phases</a:t>
                      </a:r>
                      <a:r>
                        <a:rPr lang="it-IT" sz="1200" b="0">
                          <a:latin typeface="Calibri" panose="020F0502020204030204" pitchFamily="34" charset="0"/>
                          <a:cs typeface="Calibri" panose="020F0502020204030204" pitchFamily="34" charset="0"/>
                        </a:rPr>
                        <a:t>.</a:t>
                      </a:r>
                    </a:p>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Development of </a:t>
                      </a:r>
                      <a:r>
                        <a:rPr lang="it-IT" sz="1200" b="0" err="1">
                          <a:latin typeface="Calibri" panose="020F0502020204030204" pitchFamily="34" charset="0"/>
                          <a:cs typeface="Calibri" panose="020F0502020204030204" pitchFamily="34" charset="0"/>
                        </a:rPr>
                        <a:t>climate-resilient</a:t>
                      </a:r>
                      <a:r>
                        <a:rPr lang="it-IT" sz="1200" b="0">
                          <a:latin typeface="Calibri" panose="020F0502020204030204" pitchFamily="34" charset="0"/>
                          <a:cs typeface="Calibri" panose="020F0502020204030204" pitchFamily="34" charset="0"/>
                        </a:rPr>
                        <a:t> design </a:t>
                      </a:r>
                      <a:r>
                        <a:rPr lang="it-IT" sz="1200" b="0" err="1">
                          <a:latin typeface="Calibri" panose="020F0502020204030204" pitchFamily="34" charset="0"/>
                          <a:cs typeface="Calibri" panose="020F0502020204030204" pitchFamily="34" charset="0"/>
                        </a:rPr>
                        <a:t>solutions</a:t>
                      </a:r>
                      <a:r>
                        <a:rPr lang="it-IT" sz="1200" b="0">
                          <a:latin typeface="Calibri" panose="020F0502020204030204" pitchFamily="34" charset="0"/>
                          <a:cs typeface="Calibri" panose="020F0502020204030204" pitchFamily="34" charset="0"/>
                        </a:rPr>
                        <a:t> for buildings and open </a:t>
                      </a:r>
                      <a:r>
                        <a:rPr lang="it-IT" sz="1200" b="0" err="1">
                          <a:latin typeface="Calibri" panose="020F0502020204030204" pitchFamily="34" charset="0"/>
                          <a:cs typeface="Calibri" panose="020F0502020204030204" pitchFamily="34" charset="0"/>
                        </a:rPr>
                        <a:t>spaces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measuring</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expected</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reductions</a:t>
                      </a:r>
                      <a:r>
                        <a:rPr lang="it-IT" sz="1200" b="0">
                          <a:latin typeface="Calibri" panose="020F0502020204030204" pitchFamily="34" charset="0"/>
                          <a:cs typeface="Calibri" panose="020F0502020204030204" pitchFamily="34" charset="0"/>
                        </a:rPr>
                        <a:t> in impacts from </a:t>
                      </a:r>
                      <a:r>
                        <a:rPr lang="it-IT" sz="1200" b="0" err="1">
                          <a:latin typeface="Calibri" panose="020F0502020204030204" pitchFamily="34" charset="0"/>
                          <a:cs typeface="Calibri" panose="020F0502020204030204" pitchFamily="34" charset="0"/>
                        </a:rPr>
                        <a:t>extreme</a:t>
                      </a:r>
                      <a:r>
                        <a:rPr lang="it-IT" sz="1200" b="0">
                          <a:latin typeface="Calibri" panose="020F0502020204030204" pitchFamily="34" charset="0"/>
                          <a:cs typeface="Calibri" panose="020F0502020204030204" pitchFamily="34" charset="0"/>
                        </a:rPr>
                        <a:t> events and </a:t>
                      </a:r>
                      <a:r>
                        <a:rPr lang="it-IT" sz="1200" b="0" err="1">
                          <a:latin typeface="Calibri" panose="020F0502020204030204" pitchFamily="34" charset="0"/>
                          <a:cs typeface="Calibri" panose="020F0502020204030204" pitchFamily="34" charset="0"/>
                        </a:rPr>
                        <a:t>ensuring</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occupant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safety</a:t>
                      </a:r>
                      <a:r>
                        <a:rPr lang="it-IT" sz="1200" b="0">
                          <a:latin typeface="Calibri" panose="020F0502020204030204" pitchFamily="34" charset="0"/>
                          <a:cs typeface="Calibri" panose="020F0502020204030204" pitchFamily="34" charset="0"/>
                        </a:rPr>
                        <a:t> in </a:t>
                      </a:r>
                      <a:r>
                        <a:rPr lang="it-IT" sz="1200" b="0" err="1">
                          <a:latin typeface="Calibri" panose="020F0502020204030204" pitchFamily="34" charset="0"/>
                          <a:cs typeface="Calibri" panose="020F0502020204030204" pitchFamily="34" charset="0"/>
                        </a:rPr>
                        <a:t>emergencies</a:t>
                      </a:r>
                      <a:r>
                        <a:rPr lang="it-IT" sz="1200" b="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1691356804"/>
                  </a:ext>
                </a:extLst>
              </a:tr>
              <a:tr h="370840">
                <a:tc>
                  <a:txBody>
                    <a:bodyPr/>
                    <a:lstStyle/>
                    <a:p>
                      <a:r>
                        <a:rPr lang="it-IT" b="1" err="1">
                          <a:latin typeface="Calibri" panose="020F0502020204030204" pitchFamily="34" charset="0"/>
                          <a:cs typeface="Calibri" panose="020F0502020204030204" pitchFamily="34" charset="0"/>
                        </a:rPr>
                        <a:t>Spatial</a:t>
                      </a:r>
                      <a:r>
                        <a:rPr lang="it-IT" b="1">
                          <a:latin typeface="Calibri" panose="020F0502020204030204" pitchFamily="34" charset="0"/>
                          <a:cs typeface="Calibri" panose="020F0502020204030204" pitchFamily="34" charset="0"/>
                        </a:rPr>
                        <a:t> Justice</a:t>
                      </a:r>
                      <a:endParaRPr lang="it-IT">
                        <a:latin typeface="Calibri" panose="020F0502020204030204" pitchFamily="34" charset="0"/>
                        <a:cs typeface="Calibri" panose="020F0502020204030204" pitchFamily="34" charset="0"/>
                      </a:endParaRPr>
                    </a:p>
                  </a:txBody>
                  <a:tcPr anchor="ctr"/>
                </a:tc>
                <a:tc>
                  <a:txBody>
                    <a:bodyPr/>
                    <a:lstStyle/>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Analysis of </a:t>
                      </a:r>
                      <a:r>
                        <a:rPr lang="it-IT" sz="1200" b="0" err="1">
                          <a:latin typeface="Calibri" panose="020F0502020204030204" pitchFamily="34" charset="0"/>
                          <a:cs typeface="Calibri" panose="020F0502020204030204" pitchFamily="34" charset="0"/>
                        </a:rPr>
                        <a:t>significant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demographic</a:t>
                      </a:r>
                      <a:r>
                        <a:rPr lang="it-IT" sz="1200" b="0">
                          <a:latin typeface="Calibri" panose="020F0502020204030204" pitchFamily="34" charset="0"/>
                          <a:cs typeface="Calibri" panose="020F0502020204030204" pitchFamily="34" charset="0"/>
                        </a:rPr>
                        <a:t> data in the </a:t>
                      </a:r>
                      <a:r>
                        <a:rPr lang="it-IT" sz="1200" b="0" err="1">
                          <a:latin typeface="Calibri" panose="020F0502020204030204" pitchFamily="34" charset="0"/>
                          <a:cs typeface="Calibri" panose="020F0502020204030204" pitchFamily="34" charset="0"/>
                        </a:rPr>
                        <a:t>intervention</a:t>
                      </a:r>
                      <a:r>
                        <a:rPr lang="it-IT" sz="1200" b="0">
                          <a:latin typeface="Calibri" panose="020F0502020204030204" pitchFamily="34" charset="0"/>
                          <a:cs typeface="Calibri" panose="020F0502020204030204" pitchFamily="34" charset="0"/>
                        </a:rPr>
                        <a:t> area (</a:t>
                      </a:r>
                      <a:r>
                        <a:rPr lang="it-IT" sz="1200" b="0" err="1">
                          <a:latin typeface="Calibri" panose="020F0502020204030204" pitchFamily="34" charset="0"/>
                          <a:cs typeface="Calibri" panose="020F0502020204030204" pitchFamily="34" charset="0"/>
                        </a:rPr>
                        <a:t>ethnicity</a:t>
                      </a:r>
                      <a:r>
                        <a:rPr lang="it-IT" sz="1200" b="0">
                          <a:latin typeface="Calibri" panose="020F0502020204030204" pitchFamily="34" charset="0"/>
                          <a:cs typeface="Calibri" panose="020F0502020204030204" pitchFamily="34" charset="0"/>
                        </a:rPr>
                        <a:t>, gender, age, </a:t>
                      </a:r>
                      <a:r>
                        <a:rPr lang="it-IT" sz="1200" b="0" err="1">
                          <a:latin typeface="Calibri" panose="020F0502020204030204" pitchFamily="34" charset="0"/>
                          <a:cs typeface="Calibri" panose="020F0502020204030204" pitchFamily="34" charset="0"/>
                        </a:rPr>
                        <a:t>income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occupation</a:t>
                      </a:r>
                      <a:r>
                        <a:rPr lang="it-IT" sz="1200" b="0">
                          <a:latin typeface="Calibri" panose="020F0502020204030204" pitchFamily="34" charset="0"/>
                          <a:cs typeface="Calibri" panose="020F0502020204030204" pitchFamily="34" charset="0"/>
                        </a:rPr>
                        <a:t> rate, </a:t>
                      </a:r>
                      <a:r>
                        <a:rPr lang="it-IT" sz="1200" b="0" err="1">
                          <a:latin typeface="Calibri" panose="020F0502020204030204" pitchFamily="34" charset="0"/>
                          <a:cs typeface="Calibri" panose="020F0502020204030204" pitchFamily="34" charset="0"/>
                        </a:rPr>
                        <a:t>population</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density</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education</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levels</a:t>
                      </a:r>
                      <a:r>
                        <a:rPr lang="it-IT" sz="1200" b="0">
                          <a:latin typeface="Calibri" panose="020F0502020204030204" pitchFamily="34" charset="0"/>
                          <a:cs typeface="Calibri" panose="020F0502020204030204" pitchFamily="34" charset="0"/>
                        </a:rPr>
                        <a:t>, family </a:t>
                      </a:r>
                      <a:r>
                        <a:rPr lang="it-IT" sz="1200" b="0" err="1">
                          <a:latin typeface="Calibri" panose="020F0502020204030204" pitchFamily="34" charset="0"/>
                          <a:cs typeface="Calibri" panose="020F0502020204030204" pitchFamily="34" charset="0"/>
                        </a:rPr>
                        <a:t>types</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vulnerable</a:t>
                      </a:r>
                      <a:r>
                        <a:rPr lang="it-IT" sz="1200" b="0">
                          <a:latin typeface="Calibri" panose="020F0502020204030204" pitchFamily="34" charset="0"/>
                          <a:cs typeface="Calibri" panose="020F0502020204030204" pitchFamily="34" charset="0"/>
                        </a:rPr>
                        <a:t> groups).</a:t>
                      </a:r>
                    </a:p>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Availability</a:t>
                      </a:r>
                      <a:r>
                        <a:rPr lang="it-IT" sz="1200" b="0">
                          <a:latin typeface="Calibri" panose="020F0502020204030204" pitchFamily="34" charset="0"/>
                          <a:cs typeface="Calibri" panose="020F0502020204030204" pitchFamily="34" charset="0"/>
                        </a:rPr>
                        <a:t> of public housing, </a:t>
                      </a:r>
                      <a:r>
                        <a:rPr lang="it-IT" sz="1200" b="0" err="1">
                          <a:latin typeface="Calibri" panose="020F0502020204030204" pitchFamily="34" charset="0"/>
                          <a:cs typeface="Calibri" panose="020F0502020204030204" pitchFamily="34" charset="0"/>
                        </a:rPr>
                        <a:t>proximity</a:t>
                      </a:r>
                      <a:r>
                        <a:rPr lang="it-IT" sz="1200" b="0">
                          <a:latin typeface="Calibri" panose="020F0502020204030204" pitchFamily="34" charset="0"/>
                          <a:cs typeface="Calibri" panose="020F0502020204030204" pitchFamily="34" charset="0"/>
                        </a:rPr>
                        <a:t> to </a:t>
                      </a:r>
                      <a:r>
                        <a:rPr lang="it-IT" sz="1200" b="0" err="1">
                          <a:latin typeface="Calibri" panose="020F0502020204030204" pitchFamily="34" charset="0"/>
                          <a:cs typeface="Calibri" panose="020F0502020204030204" pitchFamily="34" charset="0"/>
                        </a:rPr>
                        <a:t>basic</a:t>
                      </a:r>
                      <a:r>
                        <a:rPr lang="it-IT" sz="1200" b="0">
                          <a:latin typeface="Calibri" panose="020F0502020204030204" pitchFamily="34" charset="0"/>
                          <a:cs typeface="Calibri" panose="020F0502020204030204" pitchFamily="34" charset="0"/>
                        </a:rPr>
                        <a:t> services, and </a:t>
                      </a:r>
                      <a:r>
                        <a:rPr lang="it-IT" sz="1200" b="0" err="1">
                          <a:latin typeface="Calibri" panose="020F0502020204030204" pitchFamily="34" charset="0"/>
                          <a:cs typeface="Calibri" panose="020F0502020204030204" pitchFamily="34" charset="0"/>
                        </a:rPr>
                        <a:t>presence</a:t>
                      </a:r>
                      <a:r>
                        <a:rPr lang="it-IT" sz="1200" b="0">
                          <a:latin typeface="Calibri" panose="020F0502020204030204" pitchFamily="34" charset="0"/>
                          <a:cs typeface="Calibri" panose="020F0502020204030204" pitchFamily="34" charset="0"/>
                        </a:rPr>
                        <a:t> of mixed-use </a:t>
                      </a:r>
                      <a:r>
                        <a:rPr lang="it-IT" sz="1200" b="0" err="1">
                          <a:latin typeface="Calibri" panose="020F0502020204030204" pitchFamily="34" charset="0"/>
                          <a:cs typeface="Calibri" panose="020F0502020204030204" pitchFamily="34" charset="0"/>
                        </a:rPr>
                        <a:t>functions</a:t>
                      </a:r>
                      <a:r>
                        <a:rPr lang="it-IT" sz="1200" b="0">
                          <a:latin typeface="Calibri" panose="020F0502020204030204" pitchFamily="34" charset="0"/>
                          <a:cs typeface="Calibri" panose="020F0502020204030204" pitchFamily="34" charset="0"/>
                        </a:rPr>
                        <a:t> (commerce, culture, </a:t>
                      </a:r>
                      <a:r>
                        <a:rPr lang="it-IT" sz="1200" b="0" err="1">
                          <a:latin typeface="Calibri" panose="020F0502020204030204" pitchFamily="34" charset="0"/>
                          <a:cs typeface="Calibri" panose="020F0502020204030204" pitchFamily="34" charset="0"/>
                        </a:rPr>
                        <a:t>sports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recreation</a:t>
                      </a:r>
                      <a:r>
                        <a:rPr lang="it-IT" sz="1200" b="0">
                          <a:latin typeface="Calibri" panose="020F0502020204030204" pitchFamily="34" charset="0"/>
                          <a:cs typeface="Calibri" panose="020F0502020204030204" pitchFamily="34" charset="0"/>
                        </a:rPr>
                        <a:t>).</a:t>
                      </a:r>
                    </a:p>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Walkability</a:t>
                      </a:r>
                      <a:r>
                        <a:rPr lang="it-IT" sz="1200" b="0">
                          <a:latin typeface="Calibri" panose="020F0502020204030204" pitchFamily="34" charset="0"/>
                          <a:cs typeface="Calibri" panose="020F0502020204030204" pitchFamily="34" charset="0"/>
                        </a:rPr>
                        <a:t> and access to public </a:t>
                      </a:r>
                      <a:r>
                        <a:rPr lang="it-IT" sz="1200" b="0" err="1">
                          <a:latin typeface="Calibri" panose="020F0502020204030204" pitchFamily="34" charset="0"/>
                          <a:cs typeface="Calibri" panose="020F0502020204030204" pitchFamily="34" charset="0"/>
                        </a:rPr>
                        <a:t>transport</a:t>
                      </a:r>
                      <a:r>
                        <a:rPr lang="it-IT" sz="1200" b="0">
                          <a:latin typeface="Calibri" panose="020F0502020204030204" pitchFamily="34" charset="0"/>
                          <a:cs typeface="Calibri" panose="020F0502020204030204" pitchFamily="34" charset="0"/>
                        </a:rPr>
                        <a:t>; access to </a:t>
                      </a:r>
                      <a:r>
                        <a:rPr lang="it-IT" sz="1200" b="0" err="1">
                          <a:latin typeface="Calibri" panose="020F0502020204030204" pitchFamily="34" charset="0"/>
                          <a:cs typeface="Calibri" panose="020F0502020204030204" pitchFamily="34" charset="0"/>
                        </a:rPr>
                        <a:t>healthcare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education</a:t>
                      </a:r>
                      <a:r>
                        <a:rPr lang="it-IT" sz="1200" b="0">
                          <a:latin typeface="Calibri" panose="020F0502020204030204" pitchFamily="34" charset="0"/>
                          <a:cs typeface="Calibri" panose="020F0502020204030204" pitchFamily="34" charset="0"/>
                        </a:rPr>
                        <a:t>, and social support networks; community </a:t>
                      </a:r>
                      <a:r>
                        <a:rPr lang="it-IT" sz="1200" b="0" err="1">
                          <a:latin typeface="Calibri" panose="020F0502020204030204" pitchFamily="34" charset="0"/>
                          <a:cs typeface="Calibri" panose="020F0502020204030204" pitchFamily="34" charset="0"/>
                        </a:rPr>
                        <a:t>safety</a:t>
                      </a:r>
                      <a:r>
                        <a:rPr lang="it-IT" sz="1200" b="0">
                          <a:latin typeface="Calibri" panose="020F0502020204030204" pitchFamily="34" charset="0"/>
                          <a:cs typeface="Calibri" panose="020F0502020204030204" pitchFamily="34" charset="0"/>
                        </a:rPr>
                        <a:t> and support for </a:t>
                      </a:r>
                      <a:r>
                        <a:rPr lang="it-IT" sz="1200" b="0" err="1">
                          <a:latin typeface="Calibri" panose="020F0502020204030204" pitchFamily="34" charset="0"/>
                          <a:cs typeface="Calibri" panose="020F0502020204030204" pitchFamily="34" charset="0"/>
                        </a:rPr>
                        <a:t>local</a:t>
                      </a:r>
                      <a:r>
                        <a:rPr lang="it-IT" sz="1200" b="0">
                          <a:latin typeface="Calibri" panose="020F0502020204030204" pitchFamily="34" charset="0"/>
                          <a:cs typeface="Calibri" panose="020F0502020204030204" pitchFamily="34" charset="0"/>
                        </a:rPr>
                        <a:t> community </a:t>
                      </a:r>
                      <a:r>
                        <a:rPr lang="it-IT" sz="1200" b="0" err="1">
                          <a:latin typeface="Calibri" panose="020F0502020204030204" pitchFamily="34" charset="0"/>
                          <a:cs typeface="Calibri" panose="020F0502020204030204" pitchFamily="34" charset="0"/>
                        </a:rPr>
                        <a:t>development</a:t>
                      </a:r>
                      <a:r>
                        <a:rPr lang="it-IT" sz="1200" b="0">
                          <a:latin typeface="Calibri" panose="020F0502020204030204" pitchFamily="34" charset="0"/>
                          <a:cs typeface="Calibri" panose="020F0502020204030204" pitchFamily="34" charset="0"/>
                        </a:rPr>
                        <a:t>.</a:t>
                      </a:r>
                    </a:p>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Use of </a:t>
                      </a:r>
                      <a:r>
                        <a:rPr lang="it-IT" sz="1200" b="0" err="1">
                          <a:latin typeface="Calibri" panose="020F0502020204030204" pitchFamily="34" charset="0"/>
                          <a:cs typeface="Calibri" panose="020F0502020204030204" pitchFamily="34" charset="0"/>
                        </a:rPr>
                        <a:t>renewable</a:t>
                      </a:r>
                      <a:r>
                        <a:rPr lang="it-IT" sz="1200" b="0">
                          <a:latin typeface="Calibri" panose="020F0502020204030204" pitchFamily="34" charset="0"/>
                          <a:cs typeface="Calibri" panose="020F0502020204030204" pitchFamily="34" charset="0"/>
                        </a:rPr>
                        <a:t> and community-</a:t>
                      </a:r>
                      <a:r>
                        <a:rPr lang="it-IT" sz="1200" b="0" err="1">
                          <a:latin typeface="Calibri" panose="020F0502020204030204" pitchFamily="34" charset="0"/>
                          <a:cs typeface="Calibri" panose="020F0502020204030204" pitchFamily="34" charset="0"/>
                        </a:rPr>
                        <a:t>based</a:t>
                      </a:r>
                      <a:r>
                        <a:rPr lang="it-IT" sz="1200" b="0">
                          <a:latin typeface="Calibri" panose="020F0502020204030204" pitchFamily="34" charset="0"/>
                          <a:cs typeface="Calibri" panose="020F0502020204030204" pitchFamily="34" charset="0"/>
                        </a:rPr>
                        <a:t> energy systems.</a:t>
                      </a:r>
                    </a:p>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Quality of </a:t>
                      </a:r>
                      <a:r>
                        <a:rPr lang="it-IT" sz="1200" b="0" err="1">
                          <a:latin typeface="Calibri" panose="020F0502020204030204" pitchFamily="34" charset="0"/>
                          <a:cs typeface="Calibri" panose="020F0502020204030204" pitchFamily="34" charset="0"/>
                        </a:rPr>
                        <a:t>views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surrounding</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soundscapes</a:t>
                      </a:r>
                      <a:r>
                        <a:rPr lang="it-IT" sz="1200" b="0">
                          <a:latin typeface="Calibri" panose="020F0502020204030204" pitchFamily="34" charset="0"/>
                          <a:cs typeface="Calibri" panose="020F0502020204030204" pitchFamily="34" charset="0"/>
                        </a:rPr>
                        <a:t>, lighting, and </a:t>
                      </a:r>
                      <a:r>
                        <a:rPr lang="it-IT" sz="1200" b="0" err="1">
                          <a:latin typeface="Calibri" panose="020F0502020204030204" pitchFamily="34" charset="0"/>
                          <a:cs typeface="Calibri" panose="020F0502020204030204" pitchFamily="34" charset="0"/>
                        </a:rPr>
                        <a:t>local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microclimate</a:t>
                      </a:r>
                      <a:r>
                        <a:rPr lang="it-IT" sz="1200" b="0">
                          <a:latin typeface="Calibri" panose="020F0502020204030204" pitchFamily="34" charset="0"/>
                          <a:cs typeface="Calibri" panose="020F0502020204030204" pitchFamily="34" charset="0"/>
                        </a:rPr>
                        <a:t> comfort </a:t>
                      </a:r>
                      <a:r>
                        <a:rPr lang="it-IT" sz="1200" b="0" err="1">
                          <a:latin typeface="Calibri" panose="020F0502020204030204" pitchFamily="34" charset="0"/>
                          <a:cs typeface="Calibri" panose="020F0502020204030204" pitchFamily="34" charset="0"/>
                        </a:rPr>
                        <a:t>conditions</a:t>
                      </a:r>
                      <a:r>
                        <a:rPr lang="it-IT" sz="1200" b="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4281637802"/>
                  </a:ext>
                </a:extLst>
              </a:tr>
              <a:tr h="370840">
                <a:tc>
                  <a:txBody>
                    <a:bodyPr/>
                    <a:lstStyle/>
                    <a:p>
                      <a:r>
                        <a:rPr lang="it-IT" b="1">
                          <a:latin typeface="Calibri" panose="020F0502020204030204" pitchFamily="34" charset="0"/>
                          <a:cs typeface="Calibri" panose="020F0502020204030204" pitchFamily="34" charset="0"/>
                        </a:rPr>
                        <a:t>Habitat and </a:t>
                      </a:r>
                      <a:r>
                        <a:rPr lang="it-IT" b="1" err="1">
                          <a:latin typeface="Calibri" panose="020F0502020204030204" pitchFamily="34" charset="0"/>
                          <a:cs typeface="Calibri" panose="020F0502020204030204" pitchFamily="34" charset="0"/>
                        </a:rPr>
                        <a:t>Biodiversity</a:t>
                      </a:r>
                      <a:endParaRPr lang="it-IT">
                        <a:latin typeface="Calibri" panose="020F0502020204030204" pitchFamily="34" charset="0"/>
                        <a:cs typeface="Calibri" panose="020F0502020204030204" pitchFamily="34" charset="0"/>
                      </a:endParaRPr>
                    </a:p>
                  </a:txBody>
                  <a:tcPr anchor="ctr"/>
                </a:tc>
                <a:tc>
                  <a:txBody>
                    <a:bodyPr/>
                    <a:lstStyle/>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Urban </a:t>
                      </a:r>
                      <a:r>
                        <a:rPr lang="it-IT" sz="1200" b="0" err="1">
                          <a:latin typeface="Calibri" panose="020F0502020204030204" pitchFamily="34" charset="0"/>
                          <a:cs typeface="Calibri" panose="020F0502020204030204" pitchFamily="34" charset="0"/>
                        </a:rPr>
                        <a:t>reforestation</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tree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rows</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isolated</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trees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ecological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continuity</a:t>
                      </a:r>
                      <a:r>
                        <a:rPr lang="it-IT" sz="1200" b="0">
                          <a:latin typeface="Calibri" panose="020F0502020204030204" pitchFamily="34" charset="0"/>
                          <a:cs typeface="Calibri" panose="020F0502020204030204" pitchFamily="34" charset="0"/>
                        </a:rPr>
                        <a:t> via green </a:t>
                      </a:r>
                      <a:r>
                        <a:rPr lang="it-IT" sz="1200" b="0" err="1">
                          <a:latin typeface="Calibri" panose="020F0502020204030204" pitchFamily="34" charset="0"/>
                          <a:cs typeface="Calibri" panose="020F0502020204030204" pitchFamily="34" charset="0"/>
                        </a:rPr>
                        <a:t>facades</a:t>
                      </a:r>
                      <a:r>
                        <a:rPr lang="it-IT" sz="1200" b="0">
                          <a:latin typeface="Calibri" panose="020F0502020204030204" pitchFamily="34" charset="0"/>
                          <a:cs typeface="Calibri" panose="020F0502020204030204" pitchFamily="34" charset="0"/>
                        </a:rPr>
                        <a:t>, building </a:t>
                      </a:r>
                      <a:r>
                        <a:rPr lang="it-IT" sz="1200" b="0" err="1">
                          <a:latin typeface="Calibri" panose="020F0502020204030204" pitchFamily="34" charset="0"/>
                          <a:cs typeface="Calibri" panose="020F0502020204030204" pitchFamily="34" charset="0"/>
                        </a:rPr>
                        <a:t>rooftops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sidewalks</a:t>
                      </a:r>
                      <a:r>
                        <a:rPr lang="it-IT" sz="1200" b="0">
                          <a:latin typeface="Calibri" panose="020F0502020204030204" pitchFamily="34" charset="0"/>
                          <a:cs typeface="Calibri" panose="020F0502020204030204" pitchFamily="34" charset="0"/>
                        </a:rPr>
                        <a:t>, and streets.</a:t>
                      </a:r>
                    </a:p>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Use of evaporative </a:t>
                      </a:r>
                      <a:r>
                        <a:rPr lang="it-IT" sz="1200" b="0" err="1">
                          <a:latin typeface="Calibri" panose="020F0502020204030204" pitchFamily="34" charset="0"/>
                          <a:cs typeface="Calibri" panose="020F0502020204030204" pitchFamily="34" charset="0"/>
                        </a:rPr>
                        <a:t>cooling</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solutions</a:t>
                      </a:r>
                      <a:r>
                        <a:rPr lang="it-IT" sz="1200" b="0">
                          <a:latin typeface="Calibri" panose="020F0502020204030204" pitchFamily="34" charset="0"/>
                          <a:cs typeface="Calibri" panose="020F0502020204030204" pitchFamily="34" charset="0"/>
                        </a:rPr>
                        <a:t> in open </a:t>
                      </a:r>
                      <a:r>
                        <a:rPr lang="it-IT" sz="1200" b="0" err="1">
                          <a:latin typeface="Calibri" panose="020F0502020204030204" pitchFamily="34" charset="0"/>
                          <a:cs typeface="Calibri" panose="020F0502020204030204" pitchFamily="34" charset="0"/>
                        </a:rPr>
                        <a:t>space</a:t>
                      </a:r>
                      <a:r>
                        <a:rPr lang="it-IT" sz="1200" b="0">
                          <a:latin typeface="Calibri" panose="020F0502020204030204" pitchFamily="34" charset="0"/>
                          <a:cs typeface="Calibri" panose="020F0502020204030204" pitchFamily="34" charset="0"/>
                        </a:rPr>
                        <a:t> design (e.g. </a:t>
                      </a:r>
                      <a:r>
                        <a:rPr lang="it-IT" sz="1200" b="0" err="1">
                          <a:latin typeface="Calibri" panose="020F0502020204030204" pitchFamily="34" charset="0"/>
                          <a:cs typeface="Calibri" panose="020F0502020204030204" pitchFamily="34" charset="0"/>
                        </a:rPr>
                        <a:t>fountains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misting</a:t>
                      </a:r>
                      <a:r>
                        <a:rPr lang="it-IT" sz="1200" b="0">
                          <a:latin typeface="Calibri" panose="020F0502020204030204" pitchFamily="34" charset="0"/>
                          <a:cs typeface="Calibri" panose="020F0502020204030204" pitchFamily="34" charset="0"/>
                        </a:rPr>
                        <a:t> systems, water play features).</a:t>
                      </a:r>
                    </a:p>
                    <a:p>
                      <a:pPr marL="141288" indent="-141288">
                        <a:buFont typeface="Arial" panose="020B0604020202020204" pitchFamily="34" charset="0"/>
                        <a:buChar char="•"/>
                        <a:tabLst/>
                      </a:pPr>
                      <a:r>
                        <a:rPr lang="it-IT" sz="1200" b="0">
                          <a:latin typeface="Calibri" panose="020F0502020204030204" pitchFamily="34" charset="0"/>
                          <a:cs typeface="Calibri" panose="020F0502020204030204" pitchFamily="34" charset="0"/>
                        </a:rPr>
                        <a:t>Use of </a:t>
                      </a:r>
                      <a:r>
                        <a:rPr lang="it-IT" sz="1200" b="0" err="1">
                          <a:latin typeface="Calibri" panose="020F0502020204030204" pitchFamily="34" charset="0"/>
                          <a:cs typeface="Calibri" panose="020F0502020204030204" pitchFamily="34" charset="0"/>
                        </a:rPr>
                        <a:t>permeable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paving</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reduction</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sealed</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surfaces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compatible</a:t>
                      </a:r>
                      <a:r>
                        <a:rPr lang="it-IT" sz="1200" b="0">
                          <a:latin typeface="Calibri" panose="020F0502020204030204" pitchFamily="34" charset="0"/>
                          <a:cs typeface="Calibri" panose="020F0502020204030204" pitchFamily="34" charset="0"/>
                        </a:rPr>
                        <a:t> with load </a:t>
                      </a:r>
                      <a:r>
                        <a:rPr lang="it-IT" sz="1200" b="0" err="1">
                          <a:latin typeface="Calibri" panose="020F0502020204030204" pitchFamily="34" charset="0"/>
                          <a:cs typeface="Calibri" panose="020F0502020204030204" pitchFamily="34" charset="0"/>
                        </a:rPr>
                        <a:t>requirements</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accessibility</a:t>
                      </a:r>
                      <a:r>
                        <a:rPr lang="it-IT" sz="1200" b="0">
                          <a:latin typeface="Calibri" panose="020F0502020204030204" pitchFamily="34" charset="0"/>
                          <a:cs typeface="Calibri" panose="020F0502020204030204" pitchFamily="34" charset="0"/>
                        </a:rPr>
                        <a:t>).</a:t>
                      </a:r>
                    </a:p>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Preference</a:t>
                      </a:r>
                      <a:r>
                        <a:rPr lang="it-IT" sz="1200" b="0">
                          <a:latin typeface="Calibri" panose="020F0502020204030204" pitchFamily="34" charset="0"/>
                          <a:cs typeface="Calibri" panose="020F0502020204030204" pitchFamily="34" charset="0"/>
                        </a:rPr>
                        <a:t> for native and </a:t>
                      </a:r>
                      <a:r>
                        <a:rPr lang="it-IT" sz="1200" b="0" err="1">
                          <a:latin typeface="Calibri" panose="020F0502020204030204" pitchFamily="34" charset="0"/>
                          <a:cs typeface="Calibri" panose="020F0502020204030204" pitchFamily="34" charset="0"/>
                        </a:rPr>
                        <a:t>climate-adapted</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vegetation</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detailing</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different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species</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trees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shrubs</a:t>
                      </a:r>
                      <a:r>
                        <a:rPr lang="it-IT" sz="1200" b="0">
                          <a:latin typeface="Calibri" panose="020F0502020204030204" pitchFamily="34" charset="0"/>
                          <a:cs typeface="Calibri" panose="020F0502020204030204" pitchFamily="34" charset="0"/>
                        </a:rPr>
                        <a:t>, and ground cover </a:t>
                      </a:r>
                      <a:r>
                        <a:rPr lang="it-IT" sz="1200" b="0" err="1">
                          <a:latin typeface="Calibri" panose="020F0502020204030204" pitchFamily="34" charset="0"/>
                          <a:cs typeface="Calibri" panose="020F0502020204030204" pitchFamily="34" charset="0"/>
                        </a:rPr>
                        <a:t>based</a:t>
                      </a:r>
                      <a:r>
                        <a:rPr lang="it-IT" sz="1200" b="0">
                          <a:latin typeface="Calibri" panose="020F0502020204030204" pitchFamily="34" charset="0"/>
                          <a:cs typeface="Calibri" panose="020F0502020204030204" pitchFamily="34" charset="0"/>
                        </a:rPr>
                        <a:t> on water </a:t>
                      </a:r>
                      <a:r>
                        <a:rPr lang="it-IT" sz="1200" b="0" err="1">
                          <a:latin typeface="Calibri" panose="020F0502020204030204" pitchFamily="34" charset="0"/>
                          <a:cs typeface="Calibri" panose="020F0502020204030204" pitchFamily="34" charset="0"/>
                        </a:rPr>
                        <a:t>needs</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biodiversity</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potential</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attractiveness</a:t>
                      </a:r>
                      <a:r>
                        <a:rPr lang="it-IT" sz="1200" b="0">
                          <a:latin typeface="Calibri" panose="020F0502020204030204" pitchFamily="34" charset="0"/>
                          <a:cs typeface="Calibri" panose="020F0502020204030204" pitchFamily="34" charset="0"/>
                        </a:rPr>
                        <a:t> for fauna.</a:t>
                      </a:r>
                    </a:p>
                    <a:p>
                      <a:pPr marL="141288" indent="-141288">
                        <a:buFont typeface="Arial" panose="020B0604020202020204" pitchFamily="34" charset="0"/>
                        <a:buChar char="•"/>
                        <a:tabLst/>
                      </a:pPr>
                      <a:r>
                        <a:rPr lang="it-IT" sz="1200" b="0" err="1">
                          <a:latin typeface="Calibri" panose="020F0502020204030204" pitchFamily="34" charset="0"/>
                          <a:cs typeface="Calibri" panose="020F0502020204030204" pitchFamily="34" charset="0"/>
                        </a:rPr>
                        <a:t>Inclusion</a:t>
                      </a:r>
                      <a:r>
                        <a:rPr lang="it-IT" sz="1200" b="0">
                          <a:latin typeface="Calibri" panose="020F0502020204030204" pitchFamily="34" charset="0"/>
                          <a:cs typeface="Calibri" panose="020F0502020204030204" pitchFamily="34" charset="0"/>
                        </a:rPr>
                        <a:t> of </a:t>
                      </a:r>
                      <a:r>
                        <a:rPr lang="it-IT" sz="1200" b="0" err="1">
                          <a:latin typeface="Calibri" panose="020F0502020204030204" pitchFamily="34" charset="0"/>
                          <a:cs typeface="Calibri" panose="020F0502020204030204" pitchFamily="34" charset="0"/>
                        </a:rPr>
                        <a:t>local</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productive</a:t>
                      </a:r>
                      <a:r>
                        <a:rPr lang="it-IT" sz="1200" b="0">
                          <a:latin typeface="Calibri" panose="020F0502020204030204" pitchFamily="34" charset="0"/>
                          <a:cs typeface="Calibri" panose="020F0502020204030204" pitchFamily="34" charset="0"/>
                        </a:rPr>
                        <a:t> or community gardens with </a:t>
                      </a:r>
                      <a:r>
                        <a:rPr lang="it-IT" sz="1200" b="0" err="1">
                          <a:latin typeface="Calibri" panose="020F0502020204030204" pitchFamily="34" charset="0"/>
                          <a:cs typeface="Calibri" panose="020F0502020204030204" pitchFamily="34" charset="0"/>
                        </a:rPr>
                        <a:t>fruit</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trees</a:t>
                      </a:r>
                      <a:r>
                        <a:rPr lang="it-IT" sz="1200" b="0">
                          <a:latin typeface="Calibri" panose="020F0502020204030204" pitchFamily="34" charset="0"/>
                          <a:cs typeface="Calibri" panose="020F0502020204030204" pitchFamily="34" charset="0"/>
                        </a:rPr>
                        <a:t> and </a:t>
                      </a:r>
                      <a:r>
                        <a:rPr lang="it-IT" sz="1200" b="0" err="1">
                          <a:latin typeface="Calibri" panose="020F0502020204030204" pitchFamily="34" charset="0"/>
                          <a:cs typeface="Calibri" panose="020F0502020204030204" pitchFamily="34" charset="0"/>
                        </a:rPr>
                        <a:t>edible</a:t>
                      </a:r>
                      <a:r>
                        <a:rPr lang="it-IT" sz="1200" b="0">
                          <a:latin typeface="Calibri" panose="020F0502020204030204" pitchFamily="34" charset="0"/>
                          <a:cs typeface="Calibri" panose="020F0502020204030204" pitchFamily="34" charset="0"/>
                        </a:rPr>
                        <a:t> </a:t>
                      </a:r>
                      <a:r>
                        <a:rPr lang="it-IT" sz="1200" b="0" err="1">
                          <a:latin typeface="Calibri" panose="020F0502020204030204" pitchFamily="34" charset="0"/>
                          <a:cs typeface="Calibri" panose="020F0502020204030204" pitchFamily="34" charset="0"/>
                        </a:rPr>
                        <a:t>plants</a:t>
                      </a:r>
                      <a:r>
                        <a:rPr lang="it-IT" sz="1200" b="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4031050941"/>
                  </a:ext>
                </a:extLst>
              </a:tr>
            </a:tbl>
          </a:graphicData>
        </a:graphic>
      </p:graphicFrame>
      <p:grpSp>
        <p:nvGrpSpPr>
          <p:cNvPr id="11" name="Gruppo 10">
            <a:extLst>
              <a:ext uri="{FF2B5EF4-FFF2-40B4-BE49-F238E27FC236}">
                <a16:creationId xmlns:a16="http://schemas.microsoft.com/office/drawing/2014/main" id="{CEFA8790-B01D-D2BB-7646-2B8765AD97EB}"/>
              </a:ext>
            </a:extLst>
          </p:cNvPr>
          <p:cNvGrpSpPr/>
          <p:nvPr/>
        </p:nvGrpSpPr>
        <p:grpSpPr>
          <a:xfrm>
            <a:off x="126612" y="31152"/>
            <a:ext cx="3194717" cy="804872"/>
            <a:chOff x="122530" y="0"/>
            <a:chExt cx="2750604" cy="692983"/>
          </a:xfrm>
        </p:grpSpPr>
        <p:pic>
          <p:nvPicPr>
            <p:cNvPr id="6" name="Immagine 5" descr="Immagine che contiene simbolo, logo, emblema, Carattere&#10;&#10;Descrizione generata automaticamente">
              <a:extLst>
                <a:ext uri="{FF2B5EF4-FFF2-40B4-BE49-F238E27FC236}">
                  <a16:creationId xmlns:a16="http://schemas.microsoft.com/office/drawing/2014/main" id="{8AFD36FE-C204-DDB5-1B6E-5C7CD6516E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530" y="25285"/>
              <a:ext cx="656451" cy="656451"/>
            </a:xfrm>
            <a:prstGeom prst="rect">
              <a:avLst/>
            </a:prstGeom>
          </p:spPr>
        </p:pic>
        <p:pic>
          <p:nvPicPr>
            <p:cNvPr id="8" name="Immagine 7" descr="Immagine che contiene Elementi grafici, logo, simbolo, design&#10;&#10;Descrizione generata automaticamente">
              <a:extLst>
                <a:ext uri="{FF2B5EF4-FFF2-40B4-BE49-F238E27FC236}">
                  <a16:creationId xmlns:a16="http://schemas.microsoft.com/office/drawing/2014/main" id="{D7DC953F-43CC-9A85-4AAA-51A7382FDC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954" b="27025"/>
            <a:stretch/>
          </p:blipFill>
          <p:spPr>
            <a:xfrm>
              <a:off x="887195" y="0"/>
              <a:ext cx="1237019" cy="692983"/>
            </a:xfrm>
            <a:prstGeom prst="rect">
              <a:avLst/>
            </a:prstGeom>
          </p:spPr>
        </p:pic>
        <p:pic>
          <p:nvPicPr>
            <p:cNvPr id="9" name="Immagine 8" descr="company_logo">
              <a:extLst>
                <a:ext uri="{FF2B5EF4-FFF2-40B4-BE49-F238E27FC236}">
                  <a16:creationId xmlns:a16="http://schemas.microsoft.com/office/drawing/2014/main" id="{E0185C07-AD63-7463-E372-ECF03B48B062}"/>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2176193" y="0"/>
              <a:ext cx="696941" cy="692983"/>
            </a:xfrm>
            <a:prstGeom prst="rect">
              <a:avLst/>
            </a:prstGeom>
            <a:noFill/>
            <a:ln>
              <a:noFill/>
            </a:ln>
          </p:spPr>
        </p:pic>
      </p:grpSp>
      <p:sp>
        <p:nvSpPr>
          <p:cNvPr id="10" name="CasellaDiTesto 9">
            <a:extLst>
              <a:ext uri="{FF2B5EF4-FFF2-40B4-BE49-F238E27FC236}">
                <a16:creationId xmlns:a16="http://schemas.microsoft.com/office/drawing/2014/main" id="{89A8BD95-4366-425B-1992-317CACEACA19}"/>
              </a:ext>
            </a:extLst>
          </p:cNvPr>
          <p:cNvSpPr txBox="1"/>
          <p:nvPr/>
        </p:nvSpPr>
        <p:spPr>
          <a:xfrm>
            <a:off x="8294913" y="179814"/>
            <a:ext cx="375741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Arial"/>
                <a:cs typeface="Arial"/>
                <a:sym typeface="Arial"/>
              </a:rPr>
              <a:t>Link </a:t>
            </a:r>
            <a:r>
              <a:rPr kumimoji="0" lang="it-IT" sz="1600" b="1" i="0" u="none" strike="noStrike" kern="0" cap="none" spc="0" normalizeH="0" baseline="0" noProof="0" err="1">
                <a:ln>
                  <a:noFill/>
                </a:ln>
                <a:solidFill>
                  <a:srgbClr val="000000"/>
                </a:solidFill>
                <a:effectLst/>
                <a:uLnTx/>
                <a:uFillTx/>
                <a:latin typeface="Arial"/>
                <a:cs typeface="Arial"/>
                <a:sym typeface="Arial"/>
              </a:rPr>
              <a:t>strategic</a:t>
            </a:r>
            <a:r>
              <a:rPr kumimoji="0" lang="it-IT" sz="1600" b="1" i="0" u="none" strike="noStrike" kern="0" cap="none" spc="0" normalizeH="0" baseline="0" noProof="0">
                <a:ln>
                  <a:noFill/>
                </a:ln>
                <a:solidFill>
                  <a:srgbClr val="000000"/>
                </a:solidFill>
                <a:effectLst/>
                <a:uLnTx/>
                <a:uFillTx/>
                <a:latin typeface="Arial"/>
                <a:cs typeface="Arial"/>
                <a:sym typeface="Arial"/>
              </a:rPr>
              <a:t> planning to guidelines for project </a:t>
            </a:r>
            <a:r>
              <a:rPr kumimoji="0" lang="it-IT" sz="1600" b="1" i="0" u="none" strike="noStrike" kern="0" cap="none" spc="0" normalizeH="0" baseline="0" noProof="0" err="1">
                <a:ln>
                  <a:noFill/>
                </a:ln>
                <a:solidFill>
                  <a:srgbClr val="000000"/>
                </a:solidFill>
                <a:effectLst/>
                <a:uLnTx/>
                <a:uFillTx/>
                <a:latin typeface="Arial"/>
                <a:cs typeface="Arial"/>
                <a:sym typeface="Arial"/>
              </a:rPr>
              <a:t>assessment</a:t>
            </a:r>
            <a:r>
              <a:rPr kumimoji="0" lang="it-IT" sz="1600" b="1" i="0" u="none" strike="noStrike" kern="0" cap="none" spc="0" normalizeH="0" baseline="0" noProof="0">
                <a:ln>
                  <a:noFill/>
                </a:ln>
                <a:solidFill>
                  <a:srgbClr val="000000"/>
                </a:solidFill>
                <a:effectLst/>
                <a:uLnTx/>
                <a:uFillTx/>
                <a:latin typeface="Arial"/>
                <a:cs typeface="Arial"/>
                <a:sym typeface="Arial"/>
              </a:rPr>
              <a:t> and </a:t>
            </a:r>
            <a:r>
              <a:rPr kumimoji="0" lang="it-IT" sz="1600" b="1" i="0" u="none" strike="noStrike" kern="0" cap="none" spc="0" normalizeH="0" baseline="0" noProof="0" err="1">
                <a:ln>
                  <a:noFill/>
                </a:ln>
                <a:solidFill>
                  <a:srgbClr val="000000"/>
                </a:solidFill>
                <a:effectLst/>
                <a:uLnTx/>
                <a:uFillTx/>
                <a:latin typeface="Arial"/>
                <a:cs typeface="Arial"/>
                <a:sym typeface="Arial"/>
              </a:rPr>
              <a:t>bid</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awarding</a:t>
            </a:r>
            <a:r>
              <a:rPr kumimoji="0" lang="it-IT" sz="1600" b="1" i="0" u="none" strike="noStrike" kern="0" cap="none" spc="0" normalizeH="0" baseline="0" noProof="0">
                <a:ln>
                  <a:noFill/>
                </a:ln>
                <a:solidFill>
                  <a:srgbClr val="000000"/>
                </a:solidFill>
                <a:effectLst/>
                <a:uLnTx/>
                <a:uFillTx/>
                <a:latin typeface="Arial"/>
                <a:cs typeface="Arial"/>
                <a:sym typeface="Arial"/>
              </a:rPr>
              <a:t> </a:t>
            </a:r>
          </a:p>
        </p:txBody>
      </p:sp>
      <p:grpSp>
        <p:nvGrpSpPr>
          <p:cNvPr id="12" name="Gruppo 11">
            <a:extLst>
              <a:ext uri="{FF2B5EF4-FFF2-40B4-BE49-F238E27FC236}">
                <a16:creationId xmlns:a16="http://schemas.microsoft.com/office/drawing/2014/main" id="{55D35F52-4F73-DDEB-717B-65996CF563C3}"/>
              </a:ext>
            </a:extLst>
          </p:cNvPr>
          <p:cNvGrpSpPr/>
          <p:nvPr/>
        </p:nvGrpSpPr>
        <p:grpSpPr>
          <a:xfrm>
            <a:off x="8995185" y="1155428"/>
            <a:ext cx="3100533" cy="5336647"/>
            <a:chOff x="6009186" y="2557029"/>
            <a:chExt cx="3458038" cy="5951985"/>
          </a:xfrm>
        </p:grpSpPr>
        <p:pic>
          <p:nvPicPr>
            <p:cNvPr id="13" name="Immagine 12">
              <a:extLst>
                <a:ext uri="{FF2B5EF4-FFF2-40B4-BE49-F238E27FC236}">
                  <a16:creationId xmlns:a16="http://schemas.microsoft.com/office/drawing/2014/main" id="{578ED34C-F184-C359-82EE-2EF27EEEEA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9186" y="2557029"/>
              <a:ext cx="3261330" cy="2305658"/>
            </a:xfrm>
            <a:prstGeom prst="rect">
              <a:avLst/>
            </a:prstGeom>
            <a:ln>
              <a:solidFill>
                <a:srgbClr val="000000"/>
              </a:solidFill>
            </a:ln>
          </p:spPr>
        </p:pic>
        <p:pic>
          <p:nvPicPr>
            <p:cNvPr id="14" name="Immagine 13">
              <a:extLst>
                <a:ext uri="{FF2B5EF4-FFF2-40B4-BE49-F238E27FC236}">
                  <a16:creationId xmlns:a16="http://schemas.microsoft.com/office/drawing/2014/main" id="{F4ACE8B0-96A1-FD6C-6D41-181169A265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5894" y="4169991"/>
              <a:ext cx="3261330" cy="2305658"/>
            </a:xfrm>
            <a:prstGeom prst="rect">
              <a:avLst/>
            </a:prstGeom>
            <a:ln>
              <a:solidFill>
                <a:srgbClr val="000000"/>
              </a:solidFill>
            </a:ln>
          </p:spPr>
        </p:pic>
        <p:pic>
          <p:nvPicPr>
            <p:cNvPr id="15" name="Immagine 14">
              <a:extLst>
                <a:ext uri="{FF2B5EF4-FFF2-40B4-BE49-F238E27FC236}">
                  <a16:creationId xmlns:a16="http://schemas.microsoft.com/office/drawing/2014/main" id="{63291D0E-5685-2EEA-5DDC-513EF6FB38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921" y="6203353"/>
              <a:ext cx="3261330" cy="2305661"/>
            </a:xfrm>
            <a:prstGeom prst="rect">
              <a:avLst/>
            </a:prstGeom>
            <a:ln>
              <a:solidFill>
                <a:srgbClr val="000000"/>
              </a:solidFill>
            </a:ln>
          </p:spPr>
        </p:pic>
      </p:grpSp>
    </p:spTree>
    <p:extLst>
      <p:ext uri="{BB962C8B-B14F-4D97-AF65-F5344CB8AC3E}">
        <p14:creationId xmlns:p14="http://schemas.microsoft.com/office/powerpoint/2010/main" val="3724452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vestiti, donna, uomo&#10;&#10;Descrizione generata automaticamente">
            <a:extLst>
              <a:ext uri="{FF2B5EF4-FFF2-40B4-BE49-F238E27FC236}">
                <a16:creationId xmlns:a16="http://schemas.microsoft.com/office/drawing/2014/main" id="{AEA96B15-BC09-C295-11BE-7A1682CEF3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7031" y="545736"/>
            <a:ext cx="9679322" cy="6379711"/>
          </a:xfrm>
          <a:prstGeom prst="rect">
            <a:avLst/>
          </a:prstGeom>
        </p:spPr>
      </p:pic>
      <p:sp>
        <p:nvSpPr>
          <p:cNvPr id="2" name="CasellaDiTesto 1">
            <a:extLst>
              <a:ext uri="{FF2B5EF4-FFF2-40B4-BE49-F238E27FC236}">
                <a16:creationId xmlns:a16="http://schemas.microsoft.com/office/drawing/2014/main" id="{EF8C18E2-EE76-DF1E-F0F8-9D923365C58E}"/>
              </a:ext>
            </a:extLst>
          </p:cNvPr>
          <p:cNvSpPr txBox="1"/>
          <p:nvPr/>
        </p:nvSpPr>
        <p:spPr>
          <a:xfrm>
            <a:off x="7083552" y="47924"/>
            <a:ext cx="4846853"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Identify</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local</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shared</a:t>
            </a:r>
            <a:r>
              <a:rPr kumimoji="0" lang="it-IT" sz="1600" b="1" i="0" u="none" strike="noStrike" kern="0" cap="none" spc="0" normalizeH="0" baseline="0" noProof="0">
                <a:ln>
                  <a:noFill/>
                </a:ln>
                <a:solidFill>
                  <a:srgbClr val="000000"/>
                </a:solidFill>
                <a:effectLst/>
                <a:uLnTx/>
                <a:uFillTx/>
                <a:latin typeface="Arial"/>
                <a:cs typeface="Arial"/>
                <a:sym typeface="Arial"/>
              </a:rPr>
              <a:t> challenges and </a:t>
            </a:r>
            <a:r>
              <a:rPr kumimoji="0" lang="it-IT" sz="1600" b="1" i="0" u="none" strike="noStrike" kern="0" cap="none" spc="0" normalizeH="0" baseline="0" noProof="0" err="1">
                <a:ln>
                  <a:noFill/>
                </a:ln>
                <a:solidFill>
                  <a:srgbClr val="000000"/>
                </a:solidFill>
                <a:effectLst/>
                <a:uLnTx/>
                <a:uFillTx/>
                <a:latin typeface="Arial"/>
                <a:cs typeface="Arial"/>
                <a:sym typeface="Arial"/>
              </a:rPr>
              <a:t>visions</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through</a:t>
            </a:r>
            <a:r>
              <a:rPr kumimoji="0" lang="it-IT" sz="1600" b="1" i="0" u="none" strike="noStrike" kern="0" cap="none" spc="0" normalizeH="0" baseline="0" noProof="0">
                <a:ln>
                  <a:noFill/>
                </a:ln>
                <a:solidFill>
                  <a:srgbClr val="000000"/>
                </a:solidFill>
                <a:effectLst/>
                <a:uLnTx/>
                <a:uFillTx/>
                <a:latin typeface="Arial"/>
                <a:cs typeface="Arial"/>
                <a:sym typeface="Arial"/>
              </a:rPr>
              <a:t> multi-stakeholder co-design </a:t>
            </a:r>
            <a:r>
              <a:rPr kumimoji="0" lang="it-IT" sz="1600" b="1" i="0" u="none" strike="noStrike" kern="0" cap="none" spc="0" normalizeH="0" baseline="0" noProof="0" err="1">
                <a:ln>
                  <a:noFill/>
                </a:ln>
                <a:solidFill>
                  <a:srgbClr val="000000"/>
                </a:solidFill>
                <a:effectLst/>
                <a:uLnTx/>
                <a:uFillTx/>
                <a:latin typeface="Arial"/>
                <a:cs typeface="Arial"/>
                <a:sym typeface="Arial"/>
              </a:rPr>
              <a:t>exercises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3928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61837568">
            <a:extLst>
              <a:ext uri="{FF2B5EF4-FFF2-40B4-BE49-F238E27FC236}">
                <a16:creationId xmlns:a16="http://schemas.microsoft.com/office/drawing/2014/main" id="{BA7515E7-7A87-C77C-EE44-8C66526EBE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1508" y="409985"/>
            <a:ext cx="11808897" cy="6410363"/>
          </a:xfrm>
          <a:prstGeom prst="rect">
            <a:avLst/>
          </a:prstGeom>
        </p:spPr>
      </p:pic>
      <p:sp>
        <p:nvSpPr>
          <p:cNvPr id="3" name="CasellaDiTesto 2">
            <a:extLst>
              <a:ext uri="{FF2B5EF4-FFF2-40B4-BE49-F238E27FC236}">
                <a16:creationId xmlns:a16="http://schemas.microsoft.com/office/drawing/2014/main" id="{F4C49720-A9CA-057B-4051-58FFBF4B80BD}"/>
              </a:ext>
            </a:extLst>
          </p:cNvPr>
          <p:cNvSpPr txBox="1"/>
          <p:nvPr/>
        </p:nvSpPr>
        <p:spPr>
          <a:xfrm>
            <a:off x="4413503" y="6481795"/>
            <a:ext cx="1262860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Arial"/>
                <a:sym typeface="Arial"/>
              </a:rPr>
              <a:t>Climate-resilient</a:t>
            </a:r>
            <a:r>
              <a:rPr kumimoji="0" lang="it-IT" sz="1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Arial"/>
                <a:sym typeface="Arial"/>
              </a:rPr>
              <a:t>development</a:t>
            </a:r>
            <a:r>
              <a:rPr kumimoji="0" lang="it-IT" sz="16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 vision for Napoli 2050 (source: </a:t>
            </a:r>
            <a:r>
              <a:rPr kumimoji="0" lang="it-IT" sz="16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a:sym typeface="Arial"/>
              </a:rPr>
              <a:t>KNOWING Vision workshop) </a:t>
            </a:r>
            <a:endParaRPr kumimoji="0" lang="it-IT" sz="1600" b="0" i="0" u="none" strike="noStrike" kern="0" cap="none" spc="0" normalizeH="0" baseline="0" noProof="0">
              <a:ln>
                <a:noFill/>
              </a:ln>
              <a:solidFill>
                <a:srgbClr val="000000"/>
              </a:solidFill>
              <a:effectLst/>
              <a:uLnTx/>
              <a:uFillTx/>
              <a:latin typeface="Arial"/>
              <a:cs typeface="Arial"/>
              <a:sym typeface="Arial"/>
            </a:endParaRPr>
          </a:p>
        </p:txBody>
      </p:sp>
      <p:sp>
        <p:nvSpPr>
          <p:cNvPr id="5" name="CasellaDiTesto 4">
            <a:extLst>
              <a:ext uri="{FF2B5EF4-FFF2-40B4-BE49-F238E27FC236}">
                <a16:creationId xmlns:a16="http://schemas.microsoft.com/office/drawing/2014/main" id="{2DAB978A-19AA-6FAD-9E89-74AC6BBF6102}"/>
              </a:ext>
            </a:extLst>
          </p:cNvPr>
          <p:cNvSpPr txBox="1"/>
          <p:nvPr/>
        </p:nvSpPr>
        <p:spPr>
          <a:xfrm>
            <a:off x="7083552" y="47924"/>
            <a:ext cx="4846853"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Identify</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local</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shared</a:t>
            </a:r>
            <a:r>
              <a:rPr kumimoji="0" lang="it-IT" sz="1600" b="1" i="0" u="none" strike="noStrike" kern="0" cap="none" spc="0" normalizeH="0" baseline="0" noProof="0">
                <a:ln>
                  <a:noFill/>
                </a:ln>
                <a:solidFill>
                  <a:srgbClr val="000000"/>
                </a:solidFill>
                <a:effectLst/>
                <a:uLnTx/>
                <a:uFillTx/>
                <a:latin typeface="Arial"/>
                <a:cs typeface="Arial"/>
                <a:sym typeface="Arial"/>
              </a:rPr>
              <a:t> challenges and </a:t>
            </a:r>
            <a:r>
              <a:rPr kumimoji="0" lang="it-IT" sz="1600" b="1" i="0" u="none" strike="noStrike" kern="0" cap="none" spc="0" normalizeH="0" baseline="0" noProof="0" err="1">
                <a:ln>
                  <a:noFill/>
                </a:ln>
                <a:solidFill>
                  <a:srgbClr val="000000"/>
                </a:solidFill>
                <a:effectLst/>
                <a:uLnTx/>
                <a:uFillTx/>
                <a:latin typeface="Arial"/>
                <a:cs typeface="Arial"/>
                <a:sym typeface="Arial"/>
              </a:rPr>
              <a:t>visions</a:t>
            </a:r>
            <a:r>
              <a:rPr kumimoji="0" lang="it-IT" sz="1600" b="1" i="0" u="none" strike="noStrike" kern="0" cap="none" spc="0" normalizeH="0" baseline="0" noProof="0">
                <a:ln>
                  <a:noFill/>
                </a:ln>
                <a:solidFill>
                  <a:srgbClr val="000000"/>
                </a:solidFill>
                <a:effectLst/>
                <a:uLnTx/>
                <a:uFillTx/>
                <a:latin typeface="Arial"/>
                <a:cs typeface="Arial"/>
                <a:sym typeface="Arial"/>
              </a:rPr>
              <a:t> </a:t>
            </a:r>
            <a:r>
              <a:rPr kumimoji="0" lang="it-IT" sz="1600" b="1" i="0" u="none" strike="noStrike" kern="0" cap="none" spc="0" normalizeH="0" baseline="0" noProof="0" err="1">
                <a:ln>
                  <a:noFill/>
                </a:ln>
                <a:solidFill>
                  <a:srgbClr val="000000"/>
                </a:solidFill>
                <a:effectLst/>
                <a:uLnTx/>
                <a:uFillTx/>
                <a:latin typeface="Arial"/>
                <a:cs typeface="Arial"/>
                <a:sym typeface="Arial"/>
              </a:rPr>
              <a:t>through</a:t>
            </a:r>
            <a:r>
              <a:rPr kumimoji="0" lang="it-IT" sz="1600" b="1" i="0" u="none" strike="noStrike" kern="0" cap="none" spc="0" normalizeH="0" baseline="0" noProof="0">
                <a:ln>
                  <a:noFill/>
                </a:ln>
                <a:solidFill>
                  <a:srgbClr val="000000"/>
                </a:solidFill>
                <a:effectLst/>
                <a:uLnTx/>
                <a:uFillTx/>
                <a:latin typeface="Arial"/>
                <a:cs typeface="Arial"/>
                <a:sym typeface="Arial"/>
              </a:rPr>
              <a:t> multi-stakeholder co-design </a:t>
            </a:r>
            <a:r>
              <a:rPr kumimoji="0" lang="it-IT" sz="1600" b="1" i="0" u="none" strike="noStrike" kern="0" cap="none" spc="0" normalizeH="0" baseline="0" noProof="0" err="1">
                <a:ln>
                  <a:noFill/>
                </a:ln>
                <a:solidFill>
                  <a:srgbClr val="000000"/>
                </a:solidFill>
                <a:effectLst/>
                <a:uLnTx/>
                <a:uFillTx/>
                <a:latin typeface="Arial"/>
                <a:cs typeface="Arial"/>
                <a:sym typeface="Arial"/>
              </a:rPr>
              <a:t>exercises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3271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04582" y="380091"/>
            <a:ext cx="11026174" cy="6202223"/>
          </a:xfrm>
          <a:prstGeom prst="rect">
            <a:avLst/>
          </a:prstGeom>
          <a:noFill/>
          <a:ln>
            <a:noFill/>
          </a:ln>
        </p:spPr>
      </p:pic>
      <p:sp>
        <p:nvSpPr>
          <p:cNvPr id="4" name="CasellaDiTesto 3">
            <a:extLst>
              <a:ext uri="{FF2B5EF4-FFF2-40B4-BE49-F238E27FC236}">
                <a16:creationId xmlns:a16="http://schemas.microsoft.com/office/drawing/2014/main" id="{74C15A68-4498-3946-EB59-71A166FB39C6}"/>
              </a:ext>
            </a:extLst>
          </p:cNvPr>
          <p:cNvSpPr txBox="1"/>
          <p:nvPr/>
        </p:nvSpPr>
        <p:spPr>
          <a:xfrm>
            <a:off x="6291072" y="47924"/>
            <a:ext cx="563933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Map</a:t>
            </a:r>
            <a:r>
              <a:rPr kumimoji="0" lang="it-IT" sz="1600" b="1" i="0" u="none" strike="noStrike" kern="0" cap="none" spc="0" normalizeH="0" baseline="0" noProof="0">
                <a:ln>
                  <a:noFill/>
                </a:ln>
                <a:solidFill>
                  <a:srgbClr val="000000"/>
                </a:solidFill>
                <a:effectLst/>
                <a:uLnTx/>
                <a:uFillTx/>
                <a:latin typeface="Arial"/>
                <a:cs typeface="Arial"/>
                <a:sym typeface="Arial"/>
              </a:rPr>
              <a:t> community knowledge, </a:t>
            </a:r>
            <a:r>
              <a:rPr kumimoji="0" lang="it-IT" sz="1600" b="1" i="0" u="none" strike="noStrike" kern="0" cap="none" spc="0" normalizeH="0" baseline="0" noProof="0" err="1">
                <a:ln>
                  <a:noFill/>
                </a:ln>
                <a:solidFill>
                  <a:srgbClr val="000000"/>
                </a:solidFill>
                <a:effectLst/>
                <a:uLnTx/>
                <a:uFillTx/>
                <a:latin typeface="Arial"/>
                <a:cs typeface="Arial"/>
                <a:sym typeface="Arial"/>
              </a:rPr>
              <a:t>needs</a:t>
            </a:r>
            <a:r>
              <a:rPr kumimoji="0" lang="it-IT" sz="1600" b="1" i="0" u="none" strike="noStrike" kern="0" cap="none" spc="0" normalizeH="0" baseline="0" noProof="0">
                <a:ln>
                  <a:noFill/>
                </a:ln>
                <a:solidFill>
                  <a:srgbClr val="000000"/>
                </a:solidFill>
                <a:effectLst/>
                <a:uLnTx/>
                <a:uFillTx/>
                <a:latin typeface="Arial"/>
                <a:cs typeface="Arial"/>
                <a:sym typeface="Arial"/>
              </a:rPr>
              <a:t> and </a:t>
            </a:r>
            <a:r>
              <a:rPr kumimoji="0" lang="it-IT" sz="1600" b="1" i="0" u="none" strike="noStrike" kern="0" cap="none" spc="0" normalizeH="0" baseline="0" noProof="0" err="1">
                <a:ln>
                  <a:noFill/>
                </a:ln>
                <a:solidFill>
                  <a:srgbClr val="000000"/>
                </a:solidFill>
                <a:effectLst/>
                <a:uLnTx/>
                <a:uFillTx/>
                <a:latin typeface="Arial"/>
                <a:cs typeface="Arial"/>
                <a:sym typeface="Arial"/>
              </a:rPr>
              <a:t>priorities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
        <p:nvSpPr>
          <p:cNvPr id="5" name="CasellaDiTesto 4">
            <a:extLst>
              <a:ext uri="{FF2B5EF4-FFF2-40B4-BE49-F238E27FC236}">
                <a16:creationId xmlns:a16="http://schemas.microsoft.com/office/drawing/2014/main" id="{390E07C2-2717-8F56-EFD3-11442E9F2FD1}"/>
              </a:ext>
            </a:extLst>
          </p:cNvPr>
          <p:cNvSpPr txBox="1"/>
          <p:nvPr/>
        </p:nvSpPr>
        <p:spPr>
          <a:xfrm>
            <a:off x="1250213" y="6575927"/>
            <a:ext cx="106801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Collaborative mapping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exercise</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with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community in San Giovanni a Teduccio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neighbourhood</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(source: UCCRN_edu project)</a:t>
            </a:r>
          </a:p>
        </p:txBody>
      </p:sp>
    </p:spTree>
    <p:extLst>
      <p:ext uri="{BB962C8B-B14F-4D97-AF65-F5344CB8AC3E}">
        <p14:creationId xmlns:p14="http://schemas.microsoft.com/office/powerpoint/2010/main" val="4209845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6713" y="733436"/>
            <a:ext cx="12025787" cy="5730288"/>
          </a:xfrm>
          <a:prstGeom prst="rect">
            <a:avLst/>
          </a:prstGeom>
          <a:noFill/>
          <a:ln>
            <a:noFill/>
          </a:ln>
        </p:spPr>
      </p:pic>
      <p:sp>
        <p:nvSpPr>
          <p:cNvPr id="2" name="CasellaDiTesto 1">
            <a:extLst>
              <a:ext uri="{FF2B5EF4-FFF2-40B4-BE49-F238E27FC236}">
                <a16:creationId xmlns:a16="http://schemas.microsoft.com/office/drawing/2014/main" id="{A99FEDA6-B16D-DD5B-5F4C-C1E45ED355CA}"/>
              </a:ext>
            </a:extLst>
          </p:cNvPr>
          <p:cNvSpPr txBox="1"/>
          <p:nvPr/>
        </p:nvSpPr>
        <p:spPr>
          <a:xfrm>
            <a:off x="1250213" y="6575927"/>
            <a:ext cx="106801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Collaborative mapping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exercise</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with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community in San Giovanni a Teduccio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neighbourhood</a:t>
            </a:r>
            <a:r>
              <a:rPr kumimoji="0" lang="it-IT"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(source: UCCRN_edu project)</a:t>
            </a:r>
          </a:p>
        </p:txBody>
      </p:sp>
      <p:sp>
        <p:nvSpPr>
          <p:cNvPr id="4" name="CasellaDiTesto 3">
            <a:extLst>
              <a:ext uri="{FF2B5EF4-FFF2-40B4-BE49-F238E27FC236}">
                <a16:creationId xmlns:a16="http://schemas.microsoft.com/office/drawing/2014/main" id="{3106293E-3EE0-2854-C1CA-B256512BE879}"/>
              </a:ext>
            </a:extLst>
          </p:cNvPr>
          <p:cNvSpPr txBox="1"/>
          <p:nvPr/>
        </p:nvSpPr>
        <p:spPr>
          <a:xfrm>
            <a:off x="6291072" y="47924"/>
            <a:ext cx="563933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err="1">
                <a:ln>
                  <a:noFill/>
                </a:ln>
                <a:solidFill>
                  <a:srgbClr val="000000"/>
                </a:solidFill>
                <a:effectLst/>
                <a:uLnTx/>
                <a:uFillTx/>
                <a:latin typeface="Arial"/>
                <a:cs typeface="Arial"/>
                <a:sym typeface="Arial"/>
              </a:rPr>
              <a:t>Map</a:t>
            </a:r>
            <a:r>
              <a:rPr kumimoji="0" lang="it-IT" sz="1600" b="1" i="0" u="none" strike="noStrike" kern="0" cap="none" spc="0" normalizeH="0" baseline="0" noProof="0">
                <a:ln>
                  <a:noFill/>
                </a:ln>
                <a:solidFill>
                  <a:srgbClr val="000000"/>
                </a:solidFill>
                <a:effectLst/>
                <a:uLnTx/>
                <a:uFillTx/>
                <a:latin typeface="Arial"/>
                <a:cs typeface="Arial"/>
                <a:sym typeface="Arial"/>
              </a:rPr>
              <a:t> community knowledge, </a:t>
            </a:r>
            <a:r>
              <a:rPr kumimoji="0" lang="it-IT" sz="1600" b="1" i="0" u="none" strike="noStrike" kern="0" cap="none" spc="0" normalizeH="0" baseline="0" noProof="0" err="1">
                <a:ln>
                  <a:noFill/>
                </a:ln>
                <a:solidFill>
                  <a:srgbClr val="000000"/>
                </a:solidFill>
                <a:effectLst/>
                <a:uLnTx/>
                <a:uFillTx/>
                <a:latin typeface="Arial"/>
                <a:cs typeface="Arial"/>
                <a:sym typeface="Arial"/>
              </a:rPr>
              <a:t>needs</a:t>
            </a:r>
            <a:r>
              <a:rPr kumimoji="0" lang="it-IT" sz="1600" b="1" i="0" u="none" strike="noStrike" kern="0" cap="none" spc="0" normalizeH="0" baseline="0" noProof="0">
                <a:ln>
                  <a:noFill/>
                </a:ln>
                <a:solidFill>
                  <a:srgbClr val="000000"/>
                </a:solidFill>
                <a:effectLst/>
                <a:uLnTx/>
                <a:uFillTx/>
                <a:latin typeface="Arial"/>
                <a:cs typeface="Arial"/>
                <a:sym typeface="Arial"/>
              </a:rPr>
              <a:t> and </a:t>
            </a:r>
            <a:r>
              <a:rPr kumimoji="0" lang="it-IT" sz="1600" b="1" i="0" u="none" strike="noStrike" kern="0" cap="none" spc="0" normalizeH="0" baseline="0" noProof="0" err="1">
                <a:ln>
                  <a:noFill/>
                </a:ln>
                <a:solidFill>
                  <a:srgbClr val="000000"/>
                </a:solidFill>
                <a:effectLst/>
                <a:uLnTx/>
                <a:uFillTx/>
                <a:latin typeface="Arial"/>
                <a:cs typeface="Arial"/>
                <a:sym typeface="Arial"/>
              </a:rPr>
              <a:t>priorities</a:t>
            </a:r>
            <a:endParaRPr kumimoji="0" lang="it-IT" sz="16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1061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BC85F94B-4956-65C0-295E-37B6272A0B11}"/>
              </a:ext>
            </a:extLst>
          </p:cNvPr>
          <p:cNvGrpSpPr/>
          <p:nvPr/>
        </p:nvGrpSpPr>
        <p:grpSpPr>
          <a:xfrm>
            <a:off x="172084" y="454667"/>
            <a:ext cx="11680991" cy="6387051"/>
            <a:chOff x="8058264" y="17524"/>
            <a:chExt cx="7014523" cy="3835471"/>
          </a:xfrm>
        </p:grpSpPr>
        <p:pic>
          <p:nvPicPr>
            <p:cNvPr id="5" name="Immagine 4">
              <a:extLst>
                <a:ext uri="{FF2B5EF4-FFF2-40B4-BE49-F238E27FC236}">
                  <a16:creationId xmlns:a16="http://schemas.microsoft.com/office/drawing/2014/main" id="{054F787C-010D-53BD-BFE5-E37ECA95FF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8264" y="1863584"/>
              <a:ext cx="3507258" cy="1989411"/>
            </a:xfrm>
            <a:prstGeom prst="rect">
              <a:avLst/>
            </a:prstGeom>
          </p:spPr>
        </p:pic>
        <p:pic>
          <p:nvPicPr>
            <p:cNvPr id="6" name="Immagine 5">
              <a:extLst>
                <a:ext uri="{FF2B5EF4-FFF2-40B4-BE49-F238E27FC236}">
                  <a16:creationId xmlns:a16="http://schemas.microsoft.com/office/drawing/2014/main" id="{B7307F61-0854-8A6B-3168-520E2BAF87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5526" y="1853703"/>
              <a:ext cx="3507259" cy="1903419"/>
            </a:xfrm>
            <a:prstGeom prst="rect">
              <a:avLst/>
            </a:prstGeom>
          </p:spPr>
        </p:pic>
        <p:pic>
          <p:nvPicPr>
            <p:cNvPr id="7" name="Immagine 6">
              <a:extLst>
                <a:ext uri="{FF2B5EF4-FFF2-40B4-BE49-F238E27FC236}">
                  <a16:creationId xmlns:a16="http://schemas.microsoft.com/office/drawing/2014/main" id="{7EED20E9-60CA-FE08-7EA9-60658026E1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65528" y="17524"/>
              <a:ext cx="3507259" cy="1907072"/>
            </a:xfrm>
            <a:prstGeom prst="rect">
              <a:avLst/>
            </a:prstGeom>
          </p:spPr>
        </p:pic>
        <p:pic>
          <p:nvPicPr>
            <p:cNvPr id="8" name="Immagine 7">
              <a:extLst>
                <a:ext uri="{FF2B5EF4-FFF2-40B4-BE49-F238E27FC236}">
                  <a16:creationId xmlns:a16="http://schemas.microsoft.com/office/drawing/2014/main" id="{A8E4F32D-7E43-19A9-FF44-09F589C783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8265" y="27405"/>
              <a:ext cx="3507259" cy="1897191"/>
            </a:xfrm>
            <a:prstGeom prst="rect">
              <a:avLst/>
            </a:prstGeom>
          </p:spPr>
        </p:pic>
      </p:grpSp>
      <p:sp>
        <p:nvSpPr>
          <p:cNvPr id="9" name="CasellaDiTesto 8">
            <a:extLst>
              <a:ext uri="{FF2B5EF4-FFF2-40B4-BE49-F238E27FC236}">
                <a16:creationId xmlns:a16="http://schemas.microsoft.com/office/drawing/2014/main" id="{3BF88190-3FCD-B6E6-5CBD-30ACE49D6D4B}"/>
              </a:ext>
            </a:extLst>
          </p:cNvPr>
          <p:cNvSpPr txBox="1"/>
          <p:nvPr/>
        </p:nvSpPr>
        <p:spPr>
          <a:xfrm>
            <a:off x="7400544" y="16282"/>
            <a:ext cx="46193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Elaborate stakeholders and community input to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transformative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system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change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visions</a:t>
            </a:r>
            <a:endPar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CasellaDiTesto 9">
            <a:extLst>
              <a:ext uri="{FF2B5EF4-FFF2-40B4-BE49-F238E27FC236}">
                <a16:creationId xmlns:a16="http://schemas.microsoft.com/office/drawing/2014/main" id="{A02823CF-8F97-A8C3-FB14-A9A3B986D364}"/>
              </a:ext>
            </a:extLst>
          </p:cNvPr>
          <p:cNvSpPr txBox="1"/>
          <p:nvPr/>
        </p:nvSpPr>
        <p:spPr>
          <a:xfrm>
            <a:off x="9282229" y="6593507"/>
            <a:ext cx="29097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Image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courtesy</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UCCRN_edu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students</a:t>
            </a:r>
            <a:endPar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86255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73436E2-25FB-38E6-CA6C-056E22CB5A7B}"/>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2169FF-F28A-4DDC-96F3-4A2DD2851F47}" type="slidenum">
              <a:rPr kumimoji="0" lang="de-DE" sz="1200" b="0" i="0" u="none" strike="noStrike" kern="1200" cap="none" spc="0" normalizeH="0" baseline="0" noProof="0">
                <a:ln>
                  <a:noFill/>
                </a:ln>
                <a:solidFill>
                  <a:srgbClr val="FFFFFF"/>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de-DE" sz="1200" b="0" i="0" u="none" strike="noStrike" kern="1200" cap="none" spc="0" normalizeH="0" baseline="0" noProof="0">
              <a:ln>
                <a:noFill/>
              </a:ln>
              <a:solidFill>
                <a:srgbClr val="FFFFFF"/>
              </a:solidFill>
              <a:effectLst/>
              <a:uLnTx/>
              <a:uFillTx/>
              <a:latin typeface="Calibri" panose="020F0502020204030204"/>
              <a:ea typeface="Calibri"/>
              <a:cs typeface="Calibri"/>
              <a:sym typeface="Calibri"/>
            </a:endParaRPr>
          </a:p>
        </p:txBody>
      </p:sp>
      <p:sp>
        <p:nvSpPr>
          <p:cNvPr id="5" name="CasellaDiTesto 4">
            <a:extLst>
              <a:ext uri="{FF2B5EF4-FFF2-40B4-BE49-F238E27FC236}">
                <a16:creationId xmlns:a16="http://schemas.microsoft.com/office/drawing/2014/main" id="{63A67D61-E2B8-052D-0F5E-60993F900A75}"/>
              </a:ext>
            </a:extLst>
          </p:cNvPr>
          <p:cNvSpPr txBox="1"/>
          <p:nvPr/>
        </p:nvSpPr>
        <p:spPr>
          <a:xfrm>
            <a:off x="9282229" y="6593507"/>
            <a:ext cx="29097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Image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courtesy</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UCCRN_edu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students</a:t>
            </a:r>
            <a:endPar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 name="CasellaDiTesto 6">
            <a:extLst>
              <a:ext uri="{FF2B5EF4-FFF2-40B4-BE49-F238E27FC236}">
                <a16:creationId xmlns:a16="http://schemas.microsoft.com/office/drawing/2014/main" id="{3B40C891-9A4D-242A-E4D8-7DC0C1CC306E}"/>
              </a:ext>
            </a:extLst>
          </p:cNvPr>
          <p:cNvSpPr txBox="1"/>
          <p:nvPr/>
        </p:nvSpPr>
        <p:spPr>
          <a:xfrm>
            <a:off x="7400544" y="16282"/>
            <a:ext cx="46193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Elaborate stakeholders and community input to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transformative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system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change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visions</a:t>
            </a:r>
            <a:endPar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 name="Immagine 2">
            <a:extLst>
              <a:ext uri="{FF2B5EF4-FFF2-40B4-BE49-F238E27FC236}">
                <a16:creationId xmlns:a16="http://schemas.microsoft.com/office/drawing/2014/main" id="{81CED4FE-31A3-7427-775A-5359777BF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658" y="-377854"/>
            <a:ext cx="10117809" cy="5655918"/>
          </a:xfrm>
          <a:prstGeom prst="rect">
            <a:avLst/>
          </a:prstGeom>
        </p:spPr>
      </p:pic>
      <p:pic>
        <p:nvPicPr>
          <p:cNvPr id="4" name="Immagine 3">
            <a:extLst>
              <a:ext uri="{FF2B5EF4-FFF2-40B4-BE49-F238E27FC236}">
                <a16:creationId xmlns:a16="http://schemas.microsoft.com/office/drawing/2014/main" id="{9C28EC93-2F0F-8AA6-7AA3-8228D6DC60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8376" y="3231943"/>
            <a:ext cx="9064335" cy="3697418"/>
          </a:xfrm>
          <a:prstGeom prst="rect">
            <a:avLst/>
          </a:prstGeom>
        </p:spPr>
      </p:pic>
    </p:spTree>
    <p:extLst>
      <p:ext uri="{BB962C8B-B14F-4D97-AF65-F5344CB8AC3E}">
        <p14:creationId xmlns:p14="http://schemas.microsoft.com/office/powerpoint/2010/main" val="2355583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Immagine 1">
            <a:extLst>
              <a:ext uri="{FF2B5EF4-FFF2-40B4-BE49-F238E27FC236}">
                <a16:creationId xmlns:a16="http://schemas.microsoft.com/office/drawing/2014/main" id="{E5B1F545-5169-0FBD-B936-6342D66B5D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32"/>
            <a:ext cx="4036929" cy="2274277"/>
          </a:xfrm>
          <a:prstGeom prst="rect">
            <a:avLst/>
          </a:prstGeom>
        </p:spPr>
      </p:pic>
      <p:pic>
        <p:nvPicPr>
          <p:cNvPr id="3" name="Immagine 2">
            <a:extLst>
              <a:ext uri="{FF2B5EF4-FFF2-40B4-BE49-F238E27FC236}">
                <a16:creationId xmlns:a16="http://schemas.microsoft.com/office/drawing/2014/main" id="{5DD9425B-B2A4-3509-04ED-E55CB95D1C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4548554"/>
            <a:ext cx="4036928" cy="2309446"/>
          </a:xfrm>
          <a:prstGeom prst="rect">
            <a:avLst/>
          </a:prstGeom>
        </p:spPr>
      </p:pic>
      <p:pic>
        <p:nvPicPr>
          <p:cNvPr id="4" name="Immagine 3">
            <a:extLst>
              <a:ext uri="{FF2B5EF4-FFF2-40B4-BE49-F238E27FC236}">
                <a16:creationId xmlns:a16="http://schemas.microsoft.com/office/drawing/2014/main" id="{CF199994-CE34-B6B1-46AA-85EF283A9B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274277"/>
            <a:ext cx="4036929" cy="2309446"/>
          </a:xfrm>
          <a:prstGeom prst="rect">
            <a:avLst/>
          </a:prstGeom>
        </p:spPr>
      </p:pic>
      <p:pic>
        <p:nvPicPr>
          <p:cNvPr id="5" name="Immagine 4">
            <a:extLst>
              <a:ext uri="{FF2B5EF4-FFF2-40B4-BE49-F238E27FC236}">
                <a16:creationId xmlns:a16="http://schemas.microsoft.com/office/drawing/2014/main" id="{50B0C95F-3270-D894-290D-FF293010E9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89239" y="682102"/>
            <a:ext cx="8702761" cy="2409952"/>
          </a:xfrm>
          <a:prstGeom prst="rect">
            <a:avLst/>
          </a:prstGeom>
        </p:spPr>
      </p:pic>
      <p:pic>
        <p:nvPicPr>
          <p:cNvPr id="10" name="Google Shape;537;p64">
            <a:extLst>
              <a:ext uri="{FF2B5EF4-FFF2-40B4-BE49-F238E27FC236}">
                <a16:creationId xmlns:a16="http://schemas.microsoft.com/office/drawing/2014/main" id="{8F33137A-2C3D-20F3-CF20-6619E634D598}"/>
              </a:ext>
            </a:extLst>
          </p:cNvPr>
          <p:cNvPicPr preferRelativeResize="0"/>
          <p:nvPr/>
        </p:nvPicPr>
        <p:blipFill>
          <a:blip r:embed="rId7" cstate="email">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4501798" y="2880019"/>
            <a:ext cx="7722865" cy="3714366"/>
          </a:xfrm>
          <a:prstGeom prst="rect">
            <a:avLst/>
          </a:prstGeom>
          <a:noFill/>
          <a:ln>
            <a:noFill/>
          </a:ln>
        </p:spPr>
      </p:pic>
      <p:sp>
        <p:nvSpPr>
          <p:cNvPr id="6" name="CasellaDiTesto 5">
            <a:extLst>
              <a:ext uri="{FF2B5EF4-FFF2-40B4-BE49-F238E27FC236}">
                <a16:creationId xmlns:a16="http://schemas.microsoft.com/office/drawing/2014/main" id="{FCB5C13E-4CAE-048E-E53A-C20A29864B9E}"/>
              </a:ext>
            </a:extLst>
          </p:cNvPr>
          <p:cNvSpPr txBox="1"/>
          <p:nvPr/>
        </p:nvSpPr>
        <p:spPr>
          <a:xfrm>
            <a:off x="9282229" y="6440496"/>
            <a:ext cx="29097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Image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courtesy</a:t>
            </a:r>
            <a:r>
              <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UCCRN_edu </a:t>
            </a:r>
            <a:r>
              <a:rPr kumimoji="0" lang="it-IT" sz="1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students</a:t>
            </a:r>
            <a:endParaRPr kumimoji="0" lang="it-IT"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 name="CasellaDiTesto 6">
            <a:extLst>
              <a:ext uri="{FF2B5EF4-FFF2-40B4-BE49-F238E27FC236}">
                <a16:creationId xmlns:a16="http://schemas.microsoft.com/office/drawing/2014/main" id="{55E1735C-D84A-3A6F-52C3-9E8510E0A654}"/>
              </a:ext>
            </a:extLst>
          </p:cNvPr>
          <p:cNvSpPr txBox="1"/>
          <p:nvPr/>
        </p:nvSpPr>
        <p:spPr>
          <a:xfrm>
            <a:off x="7400544" y="16282"/>
            <a:ext cx="46193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Elaborate stakeholders and community input to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transformative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system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change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visions</a:t>
            </a:r>
            <a:endPar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00309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0489B430-BC41-3B4C-1C48-020F1E9CACDF}"/>
              </a:ext>
            </a:extLst>
          </p:cNvPr>
          <p:cNvGrpSpPr/>
          <p:nvPr/>
        </p:nvGrpSpPr>
        <p:grpSpPr>
          <a:xfrm>
            <a:off x="36103" y="4169607"/>
            <a:ext cx="6656207" cy="2642441"/>
            <a:chOff x="125497" y="103956"/>
            <a:chExt cx="9546170" cy="3789724"/>
          </a:xfrm>
        </p:grpSpPr>
        <p:sp>
          <p:nvSpPr>
            <p:cNvPr id="2" name="CasellaDiTesto 1">
              <a:extLst>
                <a:ext uri="{FF2B5EF4-FFF2-40B4-BE49-F238E27FC236}">
                  <a16:creationId xmlns:a16="http://schemas.microsoft.com/office/drawing/2014/main" id="{832B5D0C-9AF8-ED64-01B1-C7AA9CCB7D75}"/>
                </a:ext>
              </a:extLst>
            </p:cNvPr>
            <p:cNvSpPr txBox="1"/>
            <p:nvPr/>
          </p:nvSpPr>
          <p:spPr>
            <a:xfrm>
              <a:off x="139565" y="103956"/>
              <a:ext cx="2086212" cy="361118"/>
            </a:xfrm>
            <a:prstGeom prst="rect">
              <a:avLst/>
            </a:prstGeom>
            <a:solidFill>
              <a:srgbClr val="11BF8E"/>
            </a:solidFill>
          </p:spPr>
          <p:txBody>
            <a:bodyPr wrap="square" tIns="18000" bIns="1800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rPr>
                <a:t>Food hub</a:t>
              </a:r>
            </a:p>
          </p:txBody>
        </p:sp>
        <p:pic>
          <p:nvPicPr>
            <p:cNvPr id="4" name="Immagine 3">
              <a:extLst>
                <a:ext uri="{FF2B5EF4-FFF2-40B4-BE49-F238E27FC236}">
                  <a16:creationId xmlns:a16="http://schemas.microsoft.com/office/drawing/2014/main" id="{0EC7F1BC-C7A3-D5A7-83A5-B166521251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97" y="989331"/>
              <a:ext cx="5714999" cy="2052377"/>
            </a:xfrm>
            <a:prstGeom prst="rect">
              <a:avLst/>
            </a:prstGeom>
          </p:spPr>
        </p:pic>
        <p:pic>
          <p:nvPicPr>
            <p:cNvPr id="3" name="Immagine 2">
              <a:extLst>
                <a:ext uri="{FF2B5EF4-FFF2-40B4-BE49-F238E27FC236}">
                  <a16:creationId xmlns:a16="http://schemas.microsoft.com/office/drawing/2014/main" id="{581BB00A-13EC-047E-A77C-5030B9F4EE01}"/>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5288587" y="364645"/>
              <a:ext cx="4383080" cy="3529035"/>
            </a:xfrm>
            <a:prstGeom prst="rect">
              <a:avLst/>
            </a:prstGeom>
          </p:spPr>
        </p:pic>
      </p:grpSp>
      <p:sp>
        <p:nvSpPr>
          <p:cNvPr id="10" name="CasellaDiTesto 9">
            <a:extLst>
              <a:ext uri="{FF2B5EF4-FFF2-40B4-BE49-F238E27FC236}">
                <a16:creationId xmlns:a16="http://schemas.microsoft.com/office/drawing/2014/main" id="{7A813534-EFEB-2E6D-1EE2-4F07B6AD4FBF}"/>
              </a:ext>
            </a:extLst>
          </p:cNvPr>
          <p:cNvSpPr txBox="1"/>
          <p:nvPr/>
        </p:nvSpPr>
        <p:spPr>
          <a:xfrm>
            <a:off x="6797018" y="3543958"/>
            <a:ext cx="1739674" cy="237255"/>
          </a:xfrm>
          <a:prstGeom prst="rect">
            <a:avLst/>
          </a:prstGeom>
          <a:solidFill>
            <a:srgbClr val="11BF8E"/>
          </a:solidFill>
        </p:spPr>
        <p:txBody>
          <a:bodyPr wrap="square" tIns="18000" bIns="360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err="1">
                <a:ln>
                  <a:noFill/>
                </a:ln>
                <a:solidFill>
                  <a:srgbClr val="FFFFFF"/>
                </a:solidFill>
                <a:effectLst/>
                <a:uLnTx/>
                <a:uFillTx/>
                <a:latin typeface="Calibri" panose="020F0502020204030204" pitchFamily="34" charset="0"/>
                <a:cs typeface="Calibri" panose="020F0502020204030204" pitchFamily="34" charset="0"/>
                <a:sym typeface="Arial"/>
              </a:rPr>
              <a:t>Circularity</a:t>
            </a:r>
            <a:r>
              <a:rPr kumimoji="0" lang="it-IT" sz="1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rPr>
              <a:t> hub</a:t>
            </a:r>
          </a:p>
        </p:txBody>
      </p:sp>
      <p:pic>
        <p:nvPicPr>
          <p:cNvPr id="14" name="Immagine 13" descr="Immagine che contiene disegno, mappa, arte, illustrazione&#10;&#10;Descrizione generata automaticamente">
            <a:extLst>
              <a:ext uri="{FF2B5EF4-FFF2-40B4-BE49-F238E27FC236}">
                <a16:creationId xmlns:a16="http://schemas.microsoft.com/office/drawing/2014/main" id="{9AF8023E-8934-298A-77C9-37F513A0F0A5}"/>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103" y="42915"/>
            <a:ext cx="5602697" cy="4274522"/>
          </a:xfrm>
          <a:prstGeom prst="rect">
            <a:avLst/>
          </a:prstGeom>
        </p:spPr>
      </p:pic>
      <p:grpSp>
        <p:nvGrpSpPr>
          <p:cNvPr id="18" name="Gruppo 17">
            <a:extLst>
              <a:ext uri="{FF2B5EF4-FFF2-40B4-BE49-F238E27FC236}">
                <a16:creationId xmlns:a16="http://schemas.microsoft.com/office/drawing/2014/main" id="{DF0FD43E-DAAC-FA50-9B2D-F9484B021FD4}"/>
              </a:ext>
            </a:extLst>
          </p:cNvPr>
          <p:cNvGrpSpPr/>
          <p:nvPr/>
        </p:nvGrpSpPr>
        <p:grpSpPr>
          <a:xfrm>
            <a:off x="4783918" y="-46892"/>
            <a:ext cx="7490469" cy="3843542"/>
            <a:chOff x="3875769" y="79892"/>
            <a:chExt cx="7243387" cy="3716758"/>
          </a:xfrm>
        </p:grpSpPr>
        <p:grpSp>
          <p:nvGrpSpPr>
            <p:cNvPr id="13" name="Gruppo 12">
              <a:extLst>
                <a:ext uri="{FF2B5EF4-FFF2-40B4-BE49-F238E27FC236}">
                  <a16:creationId xmlns:a16="http://schemas.microsoft.com/office/drawing/2014/main" id="{C45C2126-8159-6217-950A-D855C9EA50C5}"/>
                </a:ext>
              </a:extLst>
            </p:cNvPr>
            <p:cNvGrpSpPr/>
            <p:nvPr/>
          </p:nvGrpSpPr>
          <p:grpSpPr>
            <a:xfrm>
              <a:off x="4020611" y="79892"/>
              <a:ext cx="7098545" cy="3716758"/>
              <a:chOff x="-970555" y="3078827"/>
              <a:chExt cx="7098545" cy="3716758"/>
            </a:xfrm>
          </p:grpSpPr>
          <p:pic>
            <p:nvPicPr>
              <p:cNvPr id="12" name="Immagine 11" descr="Immagine che contiene schizzo, Rettangolo, linea, disegno&#10;&#10;Descrizione generata automaticamente">
                <a:extLst>
                  <a:ext uri="{FF2B5EF4-FFF2-40B4-BE49-F238E27FC236}">
                    <a16:creationId xmlns:a16="http://schemas.microsoft.com/office/drawing/2014/main" id="{37062587-2DCD-C70B-579B-05CAF0E720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3270" t="34580" r="31254" b="22643"/>
              <a:stretch/>
            </p:blipFill>
            <p:spPr>
              <a:xfrm>
                <a:off x="3699059" y="4962654"/>
                <a:ext cx="1455501" cy="1832931"/>
              </a:xfrm>
              <a:prstGeom prst="rect">
                <a:avLst/>
              </a:prstGeom>
            </p:spPr>
          </p:pic>
          <p:grpSp>
            <p:nvGrpSpPr>
              <p:cNvPr id="8" name="Gruppo 7">
                <a:extLst>
                  <a:ext uri="{FF2B5EF4-FFF2-40B4-BE49-F238E27FC236}">
                    <a16:creationId xmlns:a16="http://schemas.microsoft.com/office/drawing/2014/main" id="{A8DCF313-4431-B858-3354-429A09708E21}"/>
                  </a:ext>
                </a:extLst>
              </p:cNvPr>
              <p:cNvGrpSpPr/>
              <p:nvPr/>
            </p:nvGrpSpPr>
            <p:grpSpPr>
              <a:xfrm>
                <a:off x="-970555" y="3078827"/>
                <a:ext cx="7098545" cy="2400469"/>
                <a:chOff x="-1120012" y="-143423"/>
                <a:chExt cx="11708213" cy="3959290"/>
              </a:xfrm>
            </p:grpSpPr>
            <p:pic>
              <p:nvPicPr>
                <p:cNvPr id="6" name="Immagine 5" descr="Immagine che contiene schermata, cartone animato, arte&#10;&#10;Descrizione generata automaticamente">
                  <a:extLst>
                    <a:ext uri="{FF2B5EF4-FFF2-40B4-BE49-F238E27FC236}">
                      <a16:creationId xmlns:a16="http://schemas.microsoft.com/office/drawing/2014/main" id="{B6A688BA-A526-D533-8B2B-68DB3E2D24EA}"/>
                    </a:ext>
                  </a:extLst>
                </p:cNvPr>
                <p:cNvPicPr>
                  <a:picLocks noChangeAspect="1"/>
                </p:cNvPicPr>
                <p:nvPr/>
              </p:nvPicPr>
              <p:blipFill rotWithShape="1">
                <a:blip r:embed="rId6" cstate="email">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p:blipFill>
              <p:spPr>
                <a:xfrm rot="157465">
                  <a:off x="-1120012" y="-143423"/>
                  <a:ext cx="11708213" cy="3959290"/>
                </a:xfrm>
                <a:prstGeom prst="rect">
                  <a:avLst/>
                </a:prstGeom>
              </p:spPr>
            </p:pic>
            <p:sp>
              <p:nvSpPr>
                <p:cNvPr id="7" name="CasellaDiTesto 6">
                  <a:extLst>
                    <a:ext uri="{FF2B5EF4-FFF2-40B4-BE49-F238E27FC236}">
                      <a16:creationId xmlns:a16="http://schemas.microsoft.com/office/drawing/2014/main" id="{970CEC48-9BEF-6389-F976-F9EA478FAE99}"/>
                    </a:ext>
                  </a:extLst>
                </p:cNvPr>
                <p:cNvSpPr txBox="1"/>
                <p:nvPr/>
              </p:nvSpPr>
              <p:spPr>
                <a:xfrm>
                  <a:off x="139565" y="103956"/>
                  <a:ext cx="2677917" cy="401607"/>
                </a:xfrm>
                <a:prstGeom prst="rect">
                  <a:avLst/>
                </a:prstGeom>
                <a:solidFill>
                  <a:srgbClr val="11BF8E"/>
                </a:solidFill>
              </p:spPr>
              <p:txBody>
                <a:bodyPr wrap="square" tIns="18000" bIns="1800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rPr>
                    <a:t>Energy hub</a:t>
                  </a:r>
                </a:p>
              </p:txBody>
            </p:sp>
          </p:grpSp>
        </p:grpSp>
        <p:pic>
          <p:nvPicPr>
            <p:cNvPr id="15" name="Immagine 14" descr="Immagine che contiene schermata, cartone animato, arte&#10;&#10;Descrizione generata automaticamente">
              <a:extLst>
                <a:ext uri="{FF2B5EF4-FFF2-40B4-BE49-F238E27FC236}">
                  <a16:creationId xmlns:a16="http://schemas.microsoft.com/office/drawing/2014/main" id="{0F365631-1383-32C7-996C-E724FC061897}"/>
                </a:ext>
              </a:extLst>
            </p:cNvPr>
            <p:cNvPicPr>
              <a:picLocks noChangeAspect="1"/>
            </p:cNvPicPr>
            <p:nvPr/>
          </p:nvPicPr>
          <p:blipFill rotWithShape="1">
            <a:blip r:embed="rId7" cstate="email">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p:blipFill>
          <p:spPr>
            <a:xfrm rot="157465">
              <a:off x="3875769" y="2165480"/>
              <a:ext cx="7098546" cy="1289362"/>
            </a:xfrm>
            <a:prstGeom prst="rect">
              <a:avLst/>
            </a:prstGeom>
          </p:spPr>
        </p:pic>
      </p:grpSp>
      <p:sp>
        <p:nvSpPr>
          <p:cNvPr id="16" name="CasellaDiTesto 15">
            <a:extLst>
              <a:ext uri="{FF2B5EF4-FFF2-40B4-BE49-F238E27FC236}">
                <a16:creationId xmlns:a16="http://schemas.microsoft.com/office/drawing/2014/main" id="{14EC14B5-4867-A511-0BD7-09E165E796BC}"/>
              </a:ext>
            </a:extLst>
          </p:cNvPr>
          <p:cNvSpPr txBox="1"/>
          <p:nvPr/>
        </p:nvSpPr>
        <p:spPr>
          <a:xfrm>
            <a:off x="21370" y="6588938"/>
            <a:ext cx="25571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Image </a:t>
            </a:r>
            <a:r>
              <a:rPr kumimoji="0" lang="it-IT"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courtesy</a:t>
            </a: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UCCRN_edu </a:t>
            </a:r>
            <a:r>
              <a:rPr kumimoji="0" lang="it-IT"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students</a:t>
            </a:r>
            <a:endPar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Ovale 19">
            <a:extLst>
              <a:ext uri="{FF2B5EF4-FFF2-40B4-BE49-F238E27FC236}">
                <a16:creationId xmlns:a16="http://schemas.microsoft.com/office/drawing/2014/main" id="{8CE724FD-695F-CB55-0C78-18E18C681C39}"/>
              </a:ext>
            </a:extLst>
          </p:cNvPr>
          <p:cNvSpPr/>
          <p:nvPr/>
        </p:nvSpPr>
        <p:spPr>
          <a:xfrm>
            <a:off x="4322819" y="2290265"/>
            <a:ext cx="1898873" cy="1898873"/>
          </a:xfrm>
          <a:prstGeom prst="ellipse">
            <a:avLst/>
          </a:prstGeom>
          <a:solidFill>
            <a:srgbClr val="09BF8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0800" rIns="18000" bIns="108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Multi-hazard </a:t>
            </a:r>
            <a:r>
              <a:rPr kumimoji="0" lang="it-IT" sz="1400" b="1"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sym typeface="Arial"/>
              </a:rPr>
              <a:t>resilient</a:t>
            </a:r>
            <a:r>
              <a:rPr kumimoji="0" lang="it-IT"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it-IT" sz="1400" b="1"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sym typeface="Arial"/>
              </a:rPr>
              <a:t>urban</a:t>
            </a:r>
            <a:r>
              <a:rPr kumimoji="0" lang="it-IT"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 design and system </a:t>
            </a:r>
            <a:r>
              <a:rPr kumimoji="0" lang="it-IT" sz="1400" b="1"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sym typeface="Arial"/>
              </a:rPr>
              <a:t>transformation</a:t>
            </a:r>
            <a:endParaRPr kumimoji="0" lang="it-IT"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Napoli Est</a:t>
            </a:r>
          </a:p>
        </p:txBody>
      </p:sp>
      <p:pic>
        <p:nvPicPr>
          <p:cNvPr id="22" name="Immagine 21">
            <a:extLst>
              <a:ext uri="{FF2B5EF4-FFF2-40B4-BE49-F238E27FC236}">
                <a16:creationId xmlns:a16="http://schemas.microsoft.com/office/drawing/2014/main" id="{4FB73147-5B3C-B900-F17F-9EC088A615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43235" y="3856882"/>
            <a:ext cx="5345220" cy="3001118"/>
          </a:xfrm>
          <a:prstGeom prst="rect">
            <a:avLst/>
          </a:prstGeom>
        </p:spPr>
      </p:pic>
      <p:sp>
        <p:nvSpPr>
          <p:cNvPr id="11" name="CasellaDiTesto 10">
            <a:extLst>
              <a:ext uri="{FF2B5EF4-FFF2-40B4-BE49-F238E27FC236}">
                <a16:creationId xmlns:a16="http://schemas.microsoft.com/office/drawing/2014/main" id="{BE61D434-7985-0729-651F-D89F92E2DBE0}"/>
              </a:ext>
            </a:extLst>
          </p:cNvPr>
          <p:cNvSpPr txBox="1"/>
          <p:nvPr/>
        </p:nvSpPr>
        <p:spPr>
          <a:xfrm>
            <a:off x="7400544" y="16282"/>
            <a:ext cx="46193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Elaborate stakeholders and community input to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transformative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system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change</a:t>
            </a:r>
            <a:r>
              <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16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visions</a:t>
            </a:r>
            <a:endParaRPr kumimoji="0" lang="it-IT"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28679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2E96-7644-AF35-6F70-D077691BC2DA}"/>
              </a:ext>
            </a:extLst>
          </p:cNvPr>
          <p:cNvSpPr>
            <a:spLocks noGrp="1"/>
          </p:cNvSpPr>
          <p:nvPr>
            <p:ph type="title"/>
          </p:nvPr>
        </p:nvSpPr>
        <p:spPr>
          <a:xfrm>
            <a:off x="841248" y="256032"/>
            <a:ext cx="10506456" cy="1014984"/>
          </a:xfrm>
        </p:spPr>
        <p:txBody>
          <a:bodyPr anchor="b">
            <a:normAutofit/>
          </a:bodyPr>
          <a:lstStyle/>
          <a:p>
            <a:r>
              <a:rPr lang="en-GB" b="1" dirty="0">
                <a:latin typeface="+mn-lt"/>
              </a:rPr>
              <a:t>Legislation</a:t>
            </a:r>
          </a:p>
        </p:txBody>
      </p:sp>
      <p:graphicFrame>
        <p:nvGraphicFramePr>
          <p:cNvPr id="9" name="Content Placeholder 2">
            <a:extLst>
              <a:ext uri="{FF2B5EF4-FFF2-40B4-BE49-F238E27FC236}">
                <a16:creationId xmlns:a16="http://schemas.microsoft.com/office/drawing/2014/main" id="{739C248D-61B3-79AE-0ACC-9683D86CF190}"/>
              </a:ext>
            </a:extLst>
          </p:cNvPr>
          <p:cNvGraphicFramePr>
            <a:graphicFrameLocks/>
          </p:cNvGraphicFramePr>
          <p:nvPr/>
        </p:nvGraphicFramePr>
        <p:xfrm>
          <a:off x="5486553" y="1670234"/>
          <a:ext cx="6061234" cy="4931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E81745-7CE2-0618-989A-6AC11172FF64}"/>
              </a:ext>
            </a:extLst>
          </p:cNvPr>
          <p:cNvSpPr txBox="1"/>
          <p:nvPr/>
        </p:nvSpPr>
        <p:spPr>
          <a:xfrm>
            <a:off x="8236743" y="2700995"/>
            <a:ext cx="1895048" cy="1190069"/>
          </a:xfrm>
          <a:prstGeom prst="rect">
            <a:avLst/>
          </a:prstGeom>
          <a:noFill/>
        </p:spPr>
        <p:txBody>
          <a:bodyPr wrap="square" rtlCol="0">
            <a:spAutoFit/>
          </a:bodyPr>
          <a:lstStyle/>
          <a:p>
            <a:pPr defTabSz="284416">
              <a:spcAft>
                <a:spcPts val="385"/>
              </a:spcAft>
            </a:pPr>
            <a:r>
              <a:rPr lang="en-GB" sz="1200" kern="1200" dirty="0">
                <a:solidFill>
                  <a:schemeClr val="tx1"/>
                </a:solidFill>
                <a:latin typeface="+mn-lt"/>
                <a:ea typeface="+mn-ea"/>
                <a:cs typeface="+mn-cs"/>
              </a:rPr>
              <a:t>Delivery of 10% BNG became mandatory for major projects</a:t>
            </a:r>
          </a:p>
          <a:p>
            <a:pPr>
              <a:spcAft>
                <a:spcPts val="600"/>
              </a:spcAft>
            </a:pPr>
            <a:endParaRPr lang="en-GB" sz="3200" dirty="0"/>
          </a:p>
        </p:txBody>
      </p:sp>
      <p:sp>
        <p:nvSpPr>
          <p:cNvPr id="4" name="TextBox 3">
            <a:extLst>
              <a:ext uri="{FF2B5EF4-FFF2-40B4-BE49-F238E27FC236}">
                <a16:creationId xmlns:a16="http://schemas.microsoft.com/office/drawing/2014/main" id="{67895568-C4C2-4255-FF41-E1809ED2CDAB}"/>
              </a:ext>
            </a:extLst>
          </p:cNvPr>
          <p:cNvSpPr txBox="1"/>
          <p:nvPr/>
        </p:nvSpPr>
        <p:spPr>
          <a:xfrm>
            <a:off x="9479751" y="4678945"/>
            <a:ext cx="1569757" cy="646331"/>
          </a:xfrm>
          <a:prstGeom prst="rect">
            <a:avLst/>
          </a:prstGeom>
          <a:noFill/>
        </p:spPr>
        <p:txBody>
          <a:bodyPr wrap="square" rtlCol="0">
            <a:spAutoFit/>
          </a:bodyPr>
          <a:lstStyle/>
          <a:p>
            <a:pPr defTabSz="284416">
              <a:spcAft>
                <a:spcPts val="385"/>
              </a:spcAft>
            </a:pPr>
            <a:r>
              <a:rPr lang="en-GB" sz="1200" kern="1200" dirty="0">
                <a:solidFill>
                  <a:schemeClr val="tx1"/>
                </a:solidFill>
                <a:latin typeface="+mn-lt"/>
                <a:ea typeface="+mn-ea"/>
                <a:cs typeface="+mn-cs"/>
              </a:rPr>
              <a:t>Delivery of 10% BNG becomes mandatory for minor projects</a:t>
            </a:r>
            <a:endParaRPr lang="en-GB" sz="4800" dirty="0"/>
          </a:p>
        </p:txBody>
      </p:sp>
      <p:sp>
        <p:nvSpPr>
          <p:cNvPr id="5" name="TextBox 4">
            <a:extLst>
              <a:ext uri="{FF2B5EF4-FFF2-40B4-BE49-F238E27FC236}">
                <a16:creationId xmlns:a16="http://schemas.microsoft.com/office/drawing/2014/main" id="{B8CF4BFB-32AA-13DF-132A-559D928DFDB4}"/>
              </a:ext>
            </a:extLst>
          </p:cNvPr>
          <p:cNvSpPr txBox="1"/>
          <p:nvPr/>
        </p:nvSpPr>
        <p:spPr>
          <a:xfrm>
            <a:off x="848836" y="1815926"/>
            <a:ext cx="4261549" cy="3970318"/>
          </a:xfrm>
          <a:prstGeom prst="rect">
            <a:avLst/>
          </a:prstGeom>
          <a:noFill/>
        </p:spPr>
        <p:txBody>
          <a:bodyPr wrap="square">
            <a:spAutoFit/>
          </a:bodyPr>
          <a:lstStyle/>
          <a:p>
            <a:pPr algn="just"/>
            <a:r>
              <a:rPr lang="en-GB" sz="1400" dirty="0">
                <a:ea typeface="Tahoma" panose="020B0604030504040204" pitchFamily="34" charset="0"/>
                <a:cs typeface="Calibri" panose="020F0502020204030204" pitchFamily="34" charset="0"/>
              </a:rPr>
              <a:t>As part of a wider Government strategy to address the biodiversity decline in England a requirement for developments to demonstrate a </a:t>
            </a:r>
            <a:r>
              <a:rPr lang="en-GB" sz="1400" b="1" dirty="0">
                <a:ea typeface="Tahoma" panose="020B0604030504040204" pitchFamily="34" charset="0"/>
                <a:cs typeface="Calibri" panose="020F0502020204030204" pitchFamily="34" charset="0"/>
              </a:rPr>
              <a:t>minimum 10% net gain </a:t>
            </a:r>
            <a:r>
              <a:rPr lang="en-GB" sz="1400" dirty="0">
                <a:ea typeface="Tahoma" panose="020B0604030504040204" pitchFamily="34" charset="0"/>
                <a:cs typeface="Calibri" panose="020F0502020204030204" pitchFamily="34" charset="0"/>
              </a:rPr>
              <a:t>in biodiversity following development has been mandatory from the </a:t>
            </a:r>
            <a:r>
              <a:rPr lang="en-GB" sz="1400" b="1" dirty="0">
                <a:ea typeface="Tahoma" panose="020B0604030504040204" pitchFamily="34" charset="0"/>
                <a:cs typeface="Calibri" panose="020F0502020204030204" pitchFamily="34" charset="0"/>
              </a:rPr>
              <a:t>12th February 2024 </a:t>
            </a:r>
            <a:r>
              <a:rPr lang="en-GB" sz="1400" dirty="0">
                <a:ea typeface="Tahoma" panose="020B0604030504040204" pitchFamily="34" charset="0"/>
                <a:cs typeface="Calibri" panose="020F0502020204030204" pitchFamily="34" charset="0"/>
              </a:rPr>
              <a:t>for </a:t>
            </a:r>
            <a:r>
              <a:rPr lang="en-GB" sz="1400" b="1" dirty="0">
                <a:ea typeface="Tahoma" panose="020B0604030504040204" pitchFamily="34" charset="0"/>
                <a:cs typeface="Calibri" panose="020F0502020204030204" pitchFamily="34" charset="0"/>
              </a:rPr>
              <a:t>major</a:t>
            </a:r>
            <a:r>
              <a:rPr lang="en-GB" sz="1400" dirty="0">
                <a:ea typeface="Tahoma" panose="020B0604030504040204" pitchFamily="34" charset="0"/>
                <a:cs typeface="Calibri" panose="020F0502020204030204" pitchFamily="34" charset="0"/>
              </a:rPr>
              <a:t> projects, and for </a:t>
            </a:r>
            <a:r>
              <a:rPr lang="en-GB" sz="1400" b="1" dirty="0">
                <a:ea typeface="Tahoma" panose="020B0604030504040204" pitchFamily="34" charset="0"/>
                <a:cs typeface="Calibri" panose="020F0502020204030204" pitchFamily="34" charset="0"/>
              </a:rPr>
              <a:t>small sites </a:t>
            </a:r>
            <a:r>
              <a:rPr lang="en-GB" sz="1400" dirty="0">
                <a:ea typeface="Tahoma" panose="020B0604030504040204" pitchFamily="34" charset="0"/>
                <a:cs typeface="Calibri" panose="020F0502020204030204" pitchFamily="34" charset="0"/>
              </a:rPr>
              <a:t>since </a:t>
            </a:r>
            <a:r>
              <a:rPr lang="en-GB" sz="1400" b="1" dirty="0">
                <a:ea typeface="Tahoma" panose="020B0604030504040204" pitchFamily="34" charset="0"/>
                <a:cs typeface="Calibri" panose="020F0502020204030204" pitchFamily="34" charset="0"/>
              </a:rPr>
              <a:t>the 2nd April 2024</a:t>
            </a:r>
            <a:r>
              <a:rPr lang="en-GB" sz="1400" dirty="0">
                <a:ea typeface="Tahoma" panose="020B0604030504040204" pitchFamily="34" charset="0"/>
                <a:cs typeface="Calibri" panose="020F0502020204030204" pitchFamily="34" charset="0"/>
              </a:rPr>
              <a:t>. This gain in biodiversity will need to be secured for a minimum of 30 years. </a:t>
            </a:r>
          </a:p>
          <a:p>
            <a:pPr algn="just"/>
            <a:endParaRPr lang="en-GB" sz="1400" dirty="0">
              <a:ea typeface="Tahoma" panose="020B0604030504040204" pitchFamily="34" charset="0"/>
              <a:cs typeface="Calibri" panose="020F0502020204030204" pitchFamily="34" charset="0"/>
            </a:endParaRPr>
          </a:p>
          <a:p>
            <a:pPr algn="just"/>
            <a:r>
              <a:rPr lang="en-GB" sz="1400" b="1" dirty="0">
                <a:ea typeface="Tahoma" panose="020B0604030504040204" pitchFamily="34" charset="0"/>
                <a:cs typeface="Calibri" panose="020F0502020204030204" pitchFamily="34" charset="0"/>
              </a:rPr>
              <a:t>The Environment Act (2021)</a:t>
            </a:r>
            <a:r>
              <a:rPr lang="en-GB" sz="1400" dirty="0">
                <a:ea typeface="Tahoma" panose="020B0604030504040204" pitchFamily="34" charset="0"/>
                <a:cs typeface="Calibri" panose="020F0502020204030204" pitchFamily="34" charset="0"/>
              </a:rPr>
              <a:t> introduced a mandatory requirement for developments which require planning permission to achieve a minimum 10% net gain in biodiversity. </a:t>
            </a:r>
          </a:p>
          <a:p>
            <a:pPr algn="just"/>
            <a:endParaRPr lang="en-GB" sz="1400" dirty="0">
              <a:ea typeface="Tahoma" panose="020B0604030504040204" pitchFamily="34" charset="0"/>
              <a:cs typeface="Calibri" panose="020F0502020204030204" pitchFamily="34" charset="0"/>
            </a:endParaRPr>
          </a:p>
          <a:p>
            <a:pPr algn="just"/>
            <a:r>
              <a:rPr lang="en-GB" sz="1400" dirty="0">
                <a:ea typeface="Tahoma" panose="020B0604030504040204" pitchFamily="34" charset="0"/>
                <a:cs typeface="Calibri" panose="020F0502020204030204" pitchFamily="34" charset="0"/>
              </a:rPr>
              <a:t>In England, biodiversity net gain is required under a statutory framework introduced by </a:t>
            </a:r>
            <a:r>
              <a:rPr lang="en-GB" sz="1400" b="1" dirty="0">
                <a:ea typeface="Tahoma" panose="020B0604030504040204" pitchFamily="34" charset="0"/>
                <a:cs typeface="Calibri" panose="020F0502020204030204" pitchFamily="34" charset="0"/>
              </a:rPr>
              <a:t>Schedule 7A of the Town and Country Planning Act 1990 </a:t>
            </a:r>
            <a:r>
              <a:rPr lang="en-GB" sz="1400" dirty="0">
                <a:ea typeface="Tahoma" panose="020B0604030504040204" pitchFamily="34" charset="0"/>
                <a:cs typeface="Calibri" panose="020F0502020204030204" pitchFamily="34" charset="0"/>
              </a:rPr>
              <a:t>(inserted by the Environment Act 2021).</a:t>
            </a:r>
          </a:p>
        </p:txBody>
      </p:sp>
    </p:spTree>
    <p:extLst>
      <p:ext uri="{BB962C8B-B14F-4D97-AF65-F5344CB8AC3E}">
        <p14:creationId xmlns:p14="http://schemas.microsoft.com/office/powerpoint/2010/main" val="413201914"/>
      </p:ext>
    </p:extLst>
  </p:cSld>
  <p:clrMapOvr>
    <a:masterClrMapping/>
  </p:clrMapOvr>
  <mc:AlternateContent xmlns:mc="http://schemas.openxmlformats.org/markup-compatibility/2006" xmlns:p14="http://schemas.microsoft.com/office/powerpoint/2010/main">
    <mc:Choice Requires="p14">
      <p:transition spd="slow" p14:dur="2000" advTm="1628"/>
    </mc:Choice>
    <mc:Fallback xmlns="">
      <p:transition spd="slow" advTm="1628"/>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1EEE92D-6B85-2C9F-C104-92A3D80DAEEC}"/>
              </a:ext>
            </a:extLst>
          </p:cNvPr>
          <p:cNvSpPr txBox="1"/>
          <p:nvPr/>
        </p:nvSpPr>
        <p:spPr>
          <a:xfrm>
            <a:off x="657725" y="712530"/>
            <a:ext cx="10876549" cy="63709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Hard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regulations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though</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necessary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ensure</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ambition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legal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consistency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tend</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reinforce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siloed</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administrative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structures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both</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in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terms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sectors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(e.g.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mobility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vs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environment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scales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(e.g.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local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vs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regional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This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can lead to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fragmented</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superficial</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implementation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urban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nature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restoration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In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contrast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soft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regulations</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governance tools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such</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Urban Nature Plans,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collaboration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pacts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voluntary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green building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protocols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strategic</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planning and design guidelines – help build a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shared</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systemic</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vision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revealing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the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full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value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proposition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renaturing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cities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across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health, equity,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biodiversity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 full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integration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climate-resilient</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development</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(CRD)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principles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into</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urban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and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architectural</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design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increasingly</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supported</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by the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evolution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of soft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regulations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understood</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as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platforms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foster</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multi-stakeholder engagement</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multi-</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disciplinary</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knowledge</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eco-socio-technical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innovation</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thus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enabling</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transformative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system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change</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strategies </a:t>
            </a:r>
            <a:r>
              <a:rPr kumimoji="0" lang="it-IT" sz="24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grounded</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on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ecosystems</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health </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and </a:t>
            </a:r>
            <a:r>
              <a:rPr kumimoji="0" lang="it-IT"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just </a:t>
            </a:r>
            <a:r>
              <a:rPr kumimoji="0" lang="it-IT" sz="24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transitions</a:t>
            </a:r>
            <a:r>
              <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it-IT"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 name="CasellaDiTesto 4">
            <a:extLst>
              <a:ext uri="{FF2B5EF4-FFF2-40B4-BE49-F238E27FC236}">
                <a16:creationId xmlns:a16="http://schemas.microsoft.com/office/drawing/2014/main" id="{8C178C12-254A-D206-4AC9-696978A35471}"/>
              </a:ext>
            </a:extLst>
          </p:cNvPr>
          <p:cNvSpPr txBox="1"/>
          <p:nvPr/>
        </p:nvSpPr>
        <p:spPr>
          <a:xfrm>
            <a:off x="176462" y="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Conclusions</a:t>
            </a:r>
            <a:endParaRPr kumimoji="0" lang="it-IT" sz="20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46486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a:extLst>
              <a:ext uri="{FF2B5EF4-FFF2-40B4-BE49-F238E27FC236}">
                <a16:creationId xmlns:a16="http://schemas.microsoft.com/office/drawing/2014/main" id="{3D1DDCEA-4C19-CC4A-B1FB-349FC578E3A3}"/>
              </a:ext>
            </a:extLst>
          </p:cNvPr>
          <p:cNvGrpSpPr/>
          <p:nvPr/>
        </p:nvGrpSpPr>
        <p:grpSpPr>
          <a:xfrm>
            <a:off x="2189851" y="2004853"/>
            <a:ext cx="7381082" cy="2848294"/>
            <a:chOff x="783838" y="2056626"/>
            <a:chExt cx="7381082" cy="2848294"/>
          </a:xfrm>
        </p:grpSpPr>
        <p:grpSp>
          <p:nvGrpSpPr>
            <p:cNvPr id="19" name="Gruppo 18">
              <a:extLst>
                <a:ext uri="{FF2B5EF4-FFF2-40B4-BE49-F238E27FC236}">
                  <a16:creationId xmlns:a16="http://schemas.microsoft.com/office/drawing/2014/main" id="{555D108D-6C97-ED4B-861C-3A2D2B1966F3}"/>
                </a:ext>
              </a:extLst>
            </p:cNvPr>
            <p:cNvGrpSpPr/>
            <p:nvPr/>
          </p:nvGrpSpPr>
          <p:grpSpPr>
            <a:xfrm>
              <a:off x="783838" y="2056626"/>
              <a:ext cx="7184820" cy="2848294"/>
              <a:chOff x="739931" y="1021313"/>
              <a:chExt cx="5209467" cy="2065200"/>
            </a:xfrm>
          </p:grpSpPr>
          <p:sp>
            <p:nvSpPr>
              <p:cNvPr id="21" name="Rettangolo 20">
                <a:extLst>
                  <a:ext uri="{FF2B5EF4-FFF2-40B4-BE49-F238E27FC236}">
                    <a16:creationId xmlns:a16="http://schemas.microsoft.com/office/drawing/2014/main" id="{D82C44FE-7125-BE4A-A822-61146470E4FB}"/>
                  </a:ext>
                </a:extLst>
              </p:cNvPr>
              <p:cNvSpPr/>
              <p:nvPr/>
            </p:nvSpPr>
            <p:spPr>
              <a:xfrm>
                <a:off x="1794869" y="1021313"/>
                <a:ext cx="3900268" cy="781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Mattia Leone, </a:t>
                </a:r>
                <a:r>
                  <a:rPr kumimoji="0" lang="it-IT" sz="1600" b="0" i="0" u="none" strike="noStrike" kern="0" cap="none" spc="0" normalizeH="0" baseline="0" noProof="0" err="1">
                    <a:ln>
                      <a:noFill/>
                    </a:ln>
                    <a:solidFill>
                      <a:srgbClr val="000000"/>
                    </a:solidFill>
                    <a:effectLst/>
                    <a:uLnTx/>
                    <a:uFillTx/>
                    <a:latin typeface="Calibri" panose="020F0502020204030204" pitchFamily="34" charset="0"/>
                    <a:ea typeface="Calibri" charset="0"/>
                    <a:cs typeface="Calibri" panose="020F0502020204030204" pitchFamily="34" charset="0"/>
                    <a:sym typeface="Arial"/>
                  </a:rPr>
                  <a:t>PhD</a:t>
                </a:r>
                <a:endParaRPr kumimoji="0" lang="it-IT" sz="1600" b="0" i="0" u="none" strike="noStrike" kern="0" cap="none" spc="0" normalizeH="0" baseline="0" noProof="0">
                  <a:ln>
                    <a:noFill/>
                  </a:ln>
                  <a:solidFill>
                    <a:srgbClr val="000000"/>
                  </a:solidFill>
                  <a:effectLst/>
                  <a:uLnTx/>
                  <a:uFillTx/>
                  <a:latin typeface="Calibri" panose="020F0502020204030204" pitchFamily="34" charset="0"/>
                  <a:ea typeface="Calibri"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err="1">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University</a:t>
                </a: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 of </a:t>
                </a:r>
                <a:r>
                  <a:rPr kumimoji="0" lang="it-IT" sz="1600" b="0" i="0" u="none" strike="noStrike" kern="0" cap="none" spc="0" normalizeH="0" baseline="0" noProof="0" err="1">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Naples</a:t>
                </a: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 Federico II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err="1">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Department</a:t>
                </a: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 of Architecture (</a:t>
                </a:r>
                <a:r>
                  <a:rPr kumimoji="0" lang="it-IT" sz="1600" b="0" i="0" u="none" strike="noStrike" kern="0" cap="none" spc="0" normalizeH="0" baseline="0" noProof="0" err="1">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DiARC</a:t>
                </a: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 PLINIVS </a:t>
                </a:r>
                <a:r>
                  <a:rPr kumimoji="0" lang="it-IT" sz="1600" b="0" i="0" u="none" strike="noStrike" kern="0" cap="none" spc="0" normalizeH="0" baseline="0" noProof="0" err="1">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Study</a:t>
                </a: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 Centre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hlinkClick r:id="rId3"/>
                  </a:rPr>
                  <a:t>mattia.leone@unina.it</a:t>
                </a:r>
                <a:r>
                  <a:rPr kumimoji="0" lang="it-IT" sz="1600" b="0" i="0" u="none" strike="noStrike" kern="0" cap="none" spc="0" normalizeH="0" baseline="0" noProof="0">
                    <a:ln>
                      <a:noFill/>
                    </a:ln>
                    <a:solidFill>
                      <a:srgbClr val="7C7C7C"/>
                    </a:solidFill>
                    <a:effectLst/>
                    <a:uLnTx/>
                    <a:uFillTx/>
                    <a:latin typeface="Calibri" panose="020F0502020204030204" pitchFamily="34" charset="0"/>
                    <a:ea typeface="Calibri" charset="0"/>
                    <a:cs typeface="Calibri" panose="020F0502020204030204" pitchFamily="34" charset="0"/>
                    <a:sym typeface="Arial"/>
                  </a:rPr>
                  <a:t> </a:t>
                </a:r>
              </a:p>
            </p:txBody>
          </p:sp>
          <p:sp>
            <p:nvSpPr>
              <p:cNvPr id="22" name="CasellaDiTesto 21">
                <a:extLst>
                  <a:ext uri="{FF2B5EF4-FFF2-40B4-BE49-F238E27FC236}">
                    <a16:creationId xmlns:a16="http://schemas.microsoft.com/office/drawing/2014/main" id="{918066F8-001C-EE4B-8A71-7E3FA91105DF}"/>
                  </a:ext>
                </a:extLst>
              </p:cNvPr>
              <p:cNvSpPr txBox="1"/>
              <p:nvPr/>
            </p:nvSpPr>
            <p:spPr>
              <a:xfrm>
                <a:off x="4417277" y="2617881"/>
                <a:ext cx="1532121" cy="4686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hlinkClick r:id="" action="ppaction://noaction"/>
                  </a:rPr>
                  <a:t>https://uccrn.ei.columbia.edu/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hlinkClick r:id="" action="ppaction://noaction"/>
                  </a:rPr>
                  <a:t>www.uccrn-europe.org</a:t>
                </a: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hlinkClick r:id="rId4"/>
                  </a:rPr>
                  <a:t>www.uccrn.education</a:t>
                </a:r>
                <a:endPar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 name="CasellaDiTesto 22">
                <a:extLst>
                  <a:ext uri="{FF2B5EF4-FFF2-40B4-BE49-F238E27FC236}">
                    <a16:creationId xmlns:a16="http://schemas.microsoft.com/office/drawing/2014/main" id="{66A4895D-9979-7649-9955-221FBC5F0B83}"/>
                  </a:ext>
                </a:extLst>
              </p:cNvPr>
              <p:cNvSpPr txBox="1"/>
              <p:nvPr/>
            </p:nvSpPr>
            <p:spPr>
              <a:xfrm>
                <a:off x="1887467" y="2617881"/>
                <a:ext cx="1015092" cy="33473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hlinkClick r:id="rId5"/>
                  </a:rPr>
                  <a:t>www.diarc.unina.it</a:t>
                </a: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hlinkClick r:id="rId6"/>
                  </a:rPr>
                  <a:t>www.plinivs.it</a:t>
                </a:r>
                <a:r>
                  <a:rPr kumimoji="0" lang="it-IT"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p>
            </p:txBody>
          </p:sp>
          <p:grpSp>
            <p:nvGrpSpPr>
              <p:cNvPr id="24" name="Gruppo 23">
                <a:extLst>
                  <a:ext uri="{FF2B5EF4-FFF2-40B4-BE49-F238E27FC236}">
                    <a16:creationId xmlns:a16="http://schemas.microsoft.com/office/drawing/2014/main" id="{84BA9524-1FDF-CB41-8FB5-CE03A29281D0}"/>
                  </a:ext>
                </a:extLst>
              </p:cNvPr>
              <p:cNvGrpSpPr/>
              <p:nvPr/>
            </p:nvGrpSpPr>
            <p:grpSpPr>
              <a:xfrm>
                <a:off x="739931" y="1965027"/>
                <a:ext cx="3314276" cy="656389"/>
                <a:chOff x="4703671" y="4860597"/>
                <a:chExt cx="3507487" cy="694654"/>
              </a:xfrm>
            </p:grpSpPr>
            <p:pic>
              <p:nvPicPr>
                <p:cNvPr id="28" name="Immagine 27">
                  <a:extLst>
                    <a:ext uri="{FF2B5EF4-FFF2-40B4-BE49-F238E27FC236}">
                      <a16:creationId xmlns:a16="http://schemas.microsoft.com/office/drawing/2014/main" id="{335ADDD9-B95F-584D-B7EF-54DB0505C2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03671" y="4860597"/>
                  <a:ext cx="694654" cy="694654"/>
                </a:xfrm>
                <a:prstGeom prst="rect">
                  <a:avLst/>
                </a:prstGeom>
              </p:spPr>
            </p:pic>
            <p:pic>
              <p:nvPicPr>
                <p:cNvPr id="29" name="Immagine 28">
                  <a:extLst>
                    <a:ext uri="{FF2B5EF4-FFF2-40B4-BE49-F238E27FC236}">
                      <a16:creationId xmlns:a16="http://schemas.microsoft.com/office/drawing/2014/main" id="{6E13100B-8EEB-234D-83F5-740D5ABE88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9979" y="4874590"/>
                  <a:ext cx="941179" cy="613917"/>
                </a:xfrm>
                <a:prstGeom prst="rect">
                  <a:avLst/>
                </a:prstGeom>
              </p:spPr>
            </p:pic>
          </p:grpSp>
          <p:pic>
            <p:nvPicPr>
              <p:cNvPr id="25" name="Immagine 24">
                <a:extLst>
                  <a:ext uri="{FF2B5EF4-FFF2-40B4-BE49-F238E27FC236}">
                    <a16:creationId xmlns:a16="http://schemas.microsoft.com/office/drawing/2014/main" id="{D0C86CE5-C8FC-4C44-A220-8204BFAA0D8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495933" y="2021381"/>
                <a:ext cx="1610767" cy="603170"/>
              </a:xfrm>
              <a:prstGeom prst="rect">
                <a:avLst/>
              </a:prstGeom>
            </p:spPr>
          </p:pic>
        </p:grpSp>
        <p:pic>
          <p:nvPicPr>
            <p:cNvPr id="20" name="Immagine 19">
              <a:extLst>
                <a:ext uri="{FF2B5EF4-FFF2-40B4-BE49-F238E27FC236}">
                  <a16:creationId xmlns:a16="http://schemas.microsoft.com/office/drawing/2014/main" id="{555CFEBE-C445-CA46-8AEA-4CFB3DCC4C9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59311" y="3319657"/>
              <a:ext cx="2505609" cy="982331"/>
            </a:xfrm>
            <a:prstGeom prst="rect">
              <a:avLst/>
            </a:prstGeom>
          </p:spPr>
        </p:pic>
      </p:grpSp>
      <p:sp>
        <p:nvSpPr>
          <p:cNvPr id="30" name="CasellaDiTesto 29">
            <a:extLst>
              <a:ext uri="{FF2B5EF4-FFF2-40B4-BE49-F238E27FC236}">
                <a16:creationId xmlns:a16="http://schemas.microsoft.com/office/drawing/2014/main" id="{669D0182-627A-F740-A33C-5C64A9235842}"/>
              </a:ext>
            </a:extLst>
          </p:cNvPr>
          <p:cNvSpPr txBox="1"/>
          <p:nvPr/>
        </p:nvSpPr>
        <p:spPr>
          <a:xfrm>
            <a:off x="1689120" y="833396"/>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C00000"/>
                </a:solidFill>
                <a:effectLst/>
                <a:uLnTx/>
                <a:uFillTx/>
                <a:latin typeface="Calibri" panose="020F0502020204030204" pitchFamily="34" charset="0"/>
                <a:cs typeface="Calibri" panose="020F0502020204030204" pitchFamily="34" charset="0"/>
                <a:sym typeface="Arial"/>
              </a:rPr>
              <a:t>THANKS FOR YOUR ATTENTION</a:t>
            </a:r>
          </a:p>
        </p:txBody>
      </p:sp>
      <p:pic>
        <p:nvPicPr>
          <p:cNvPr id="4" name="Immagine 3" descr="company_logo">
            <a:extLst>
              <a:ext uri="{FF2B5EF4-FFF2-40B4-BE49-F238E27FC236}">
                <a16:creationId xmlns:a16="http://schemas.microsoft.com/office/drawing/2014/main" id="{08F3DC89-BF45-D9B5-D315-65D7F517E319}"/>
              </a:ext>
            </a:extLst>
          </p:cNvPr>
          <p:cNvPicPr/>
          <p:nvPr/>
        </p:nvPicPr>
        <p:blipFill>
          <a:blip r:embed="rId11" cstate="email">
            <a:extLst>
              <a:ext uri="{28A0092B-C50C-407E-A947-70E740481C1C}">
                <a14:useLocalDpi xmlns:a14="http://schemas.microsoft.com/office/drawing/2010/main"/>
              </a:ext>
            </a:extLst>
          </a:blip>
          <a:srcRect/>
          <a:stretch>
            <a:fillRect/>
          </a:stretch>
        </p:blipFill>
        <p:spPr bwMode="auto">
          <a:xfrm>
            <a:off x="5286049" y="4787928"/>
            <a:ext cx="2191844" cy="1095432"/>
          </a:xfrm>
          <a:prstGeom prst="rect">
            <a:avLst/>
          </a:prstGeom>
          <a:noFill/>
          <a:ln>
            <a:noFill/>
          </a:ln>
        </p:spPr>
      </p:pic>
      <p:sp>
        <p:nvSpPr>
          <p:cNvPr id="5" name="CasellaDiTesto 4">
            <a:extLst>
              <a:ext uri="{FF2B5EF4-FFF2-40B4-BE49-F238E27FC236}">
                <a16:creationId xmlns:a16="http://schemas.microsoft.com/office/drawing/2014/main" id="{1C2455E4-6B1D-E5EF-679A-458576B5F402}"/>
              </a:ext>
            </a:extLst>
          </p:cNvPr>
          <p:cNvSpPr txBox="1"/>
          <p:nvPr/>
        </p:nvSpPr>
        <p:spPr>
          <a:xfrm>
            <a:off x="4991073" y="5765178"/>
            <a:ext cx="2723823" cy="4163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53" b="0" i="0" u="none" strike="noStrike" kern="0" cap="none" spc="0" normalizeH="0" baseline="0" noProof="0">
                <a:ln>
                  <a:noFill/>
                </a:ln>
                <a:solidFill>
                  <a:srgbClr val="000000"/>
                </a:solidFill>
                <a:effectLst/>
                <a:uLnTx/>
                <a:uFillTx/>
                <a:latin typeface="Arial"/>
                <a:cs typeface="Arial"/>
                <a:sym typeface="Arial"/>
                <a:hlinkClick r:id="rId12"/>
              </a:rPr>
              <a:t>www.gbcitalia.org</a:t>
            </a:r>
            <a:endParaRPr kumimoji="0" lang="it-IT" sz="1053"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53" b="0" i="0" u="none" strike="noStrike" kern="0" cap="none" spc="0" normalizeH="0" baseline="0" noProof="0">
                <a:ln>
                  <a:noFill/>
                </a:ln>
                <a:solidFill>
                  <a:srgbClr val="000000"/>
                </a:solidFill>
                <a:effectLst/>
                <a:uLnTx/>
                <a:uFillTx/>
                <a:latin typeface="Arial"/>
                <a:cs typeface="Arial"/>
                <a:sym typeface="Arial"/>
                <a:hlinkClick r:id="rId13"/>
              </a:rPr>
              <a:t>www.gbcitalia.org/chapter-campania-calabria</a:t>
            </a:r>
            <a:r>
              <a:rPr kumimoji="0" lang="it-IT" sz="1053" b="0" i="0" u="none" strike="noStrike" kern="0" cap="none" spc="0" normalizeH="0" baseline="0" noProof="0">
                <a:ln>
                  <a:noFill/>
                </a:ln>
                <a:solidFill>
                  <a:srgbClr val="000000"/>
                </a:solidFill>
                <a:effectLst/>
                <a:uLnTx/>
                <a:uFillTx/>
                <a:latin typeface="Arial"/>
                <a:cs typeface="Arial"/>
                <a:sym typeface="Arial"/>
              </a:rPr>
              <a:t> </a:t>
            </a:r>
          </a:p>
        </p:txBody>
      </p:sp>
    </p:spTree>
    <p:extLst>
      <p:ext uri="{BB962C8B-B14F-4D97-AF65-F5344CB8AC3E}">
        <p14:creationId xmlns:p14="http://schemas.microsoft.com/office/powerpoint/2010/main" val="734975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11FA5-C71A-71A2-51B9-27FD7E5D3C0D}"/>
              </a:ext>
            </a:extLst>
          </p:cNvPr>
          <p:cNvSpPr txBox="1"/>
          <p:nvPr/>
        </p:nvSpPr>
        <p:spPr>
          <a:xfrm>
            <a:off x="4190566" y="2588739"/>
            <a:ext cx="3516764" cy="116955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0"/>
              </a:spcAft>
              <a:buClrTx/>
              <a:buSzTx/>
              <a:tabLst/>
              <a:defRPr/>
            </a:pPr>
            <a:r>
              <a:rPr lang="en-GB" sz="7000" b="1">
                <a:solidFill>
                  <a:schemeClr val="accent5">
                    <a:lumMod val="75000"/>
                  </a:schemeClr>
                </a:solidFill>
                <a:latin typeface="Calibri" panose="020F0502020204030204" pitchFamily="34" charset="0"/>
              </a:rPr>
              <a:t>Q&amp;A</a:t>
            </a:r>
            <a:endParaRPr kumimoji="0" lang="en-GB" sz="7000" b="0"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52378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4D35-4AED-CA23-E66B-223DA1A619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D5A0B3-5E7B-3EA1-4237-F47658D5E300}"/>
              </a:ext>
            </a:extLst>
          </p:cNvPr>
          <p:cNvSpPr>
            <a:spLocks noGrp="1"/>
          </p:cNvSpPr>
          <p:nvPr>
            <p:ph type="title"/>
          </p:nvPr>
        </p:nvSpPr>
        <p:spPr>
          <a:xfrm>
            <a:off x="402567" y="640309"/>
            <a:ext cx="9591825" cy="732818"/>
          </a:xfrm>
        </p:spPr>
        <p:txBody>
          <a:bodyPr/>
          <a:lstStyle/>
          <a:p>
            <a:pPr algn="l"/>
            <a:r>
              <a:rPr lang="en-GB" sz="3600"/>
              <a:t>Nature Restoration Law webinar series: what’s next?</a:t>
            </a:r>
          </a:p>
        </p:txBody>
      </p:sp>
      <p:sp>
        <p:nvSpPr>
          <p:cNvPr id="10" name="TextBox 9">
            <a:extLst>
              <a:ext uri="{FF2B5EF4-FFF2-40B4-BE49-F238E27FC236}">
                <a16:creationId xmlns:a16="http://schemas.microsoft.com/office/drawing/2014/main" id="{84D2EAE2-8EB5-31C3-9D30-DBBC20A7A5A3}"/>
              </a:ext>
            </a:extLst>
          </p:cNvPr>
          <p:cNvSpPr txBox="1"/>
          <p:nvPr/>
        </p:nvSpPr>
        <p:spPr>
          <a:xfrm>
            <a:off x="534669" y="2407045"/>
            <a:ext cx="6126480" cy="2367379"/>
          </a:xfrm>
          <a:prstGeom prst="rect">
            <a:avLst/>
          </a:prstGeom>
          <a:noFill/>
          <a:ln>
            <a:noFill/>
          </a:ln>
        </p:spPr>
        <p:txBody>
          <a:bodyPr wrap="square" lIns="91440" tIns="45720" rIns="91440" bIns="45720" anchor="t">
            <a:spAutoFit/>
          </a:bodyPr>
          <a:lstStyle/>
          <a:p>
            <a:pPr indent="-151765" algn="ctr">
              <a:spcBef>
                <a:spcPts val="600"/>
              </a:spcBef>
              <a:spcAft>
                <a:spcPts val="600"/>
              </a:spcAft>
              <a:defRPr/>
            </a:pPr>
            <a:r>
              <a:rPr kumimoji="0" lang="en-GB" b="1">
                <a:latin typeface="Calibri"/>
                <a:ea typeface="Calibri"/>
                <a:cs typeface="Calibri"/>
              </a:rPr>
              <a:t>Webinar #</a:t>
            </a:r>
            <a:r>
              <a:rPr lang="en-GB" b="1">
                <a:latin typeface="Calibri"/>
                <a:ea typeface="Calibri"/>
                <a:cs typeface="Calibri"/>
              </a:rPr>
              <a:t>4</a:t>
            </a:r>
            <a:r>
              <a:rPr kumimoji="0" lang="en-GB" b="1">
                <a:latin typeface="Calibri"/>
                <a:ea typeface="Calibri"/>
                <a:cs typeface="Calibri"/>
              </a:rPr>
              <a:t>: </a:t>
            </a:r>
            <a:r>
              <a:rPr lang="en-GB" b="1">
                <a:latin typeface="Calibri"/>
                <a:ea typeface="Calibri"/>
                <a:cs typeface="Calibri"/>
              </a:rPr>
              <a:t>Regulations</a:t>
            </a:r>
            <a:r>
              <a:rPr kumimoji="0" lang="en-GB" b="1">
                <a:latin typeface="Calibri"/>
                <a:ea typeface="Calibri"/>
                <a:cs typeface="Calibri"/>
              </a:rPr>
              <a:t> for nature restoration</a:t>
            </a:r>
            <a:r>
              <a:rPr lang="en-GB" b="1">
                <a:latin typeface="Calibri"/>
                <a:ea typeface="Calibri"/>
                <a:cs typeface="Calibri"/>
              </a:rPr>
              <a:t> on municipal owned land</a:t>
            </a:r>
            <a:endParaRPr lang="en-US" b="1">
              <a:latin typeface="Calibri"/>
              <a:ea typeface="Calibri"/>
              <a:cs typeface="Calibri"/>
            </a:endParaRPr>
          </a:p>
          <a:p>
            <a:pPr indent="-151765" algn="ctr">
              <a:spcBef>
                <a:spcPts val="600"/>
              </a:spcBef>
              <a:spcAft>
                <a:spcPts val="600"/>
              </a:spcAft>
              <a:defRPr/>
            </a:pPr>
            <a:r>
              <a:rPr kumimoji="0" lang="en-GB" sz="1800" b="0" i="0" u="none" strike="noStrike" kern="1200" cap="none" spc="0" normalizeH="0" baseline="0" noProof="0">
                <a:ln>
                  <a:noFill/>
                </a:ln>
                <a:solidFill>
                  <a:srgbClr val="000000"/>
                </a:solidFill>
                <a:effectLst/>
                <a:uLnTx/>
                <a:uFillTx/>
                <a:latin typeface="Calibri"/>
                <a:ea typeface="Calibri"/>
                <a:cs typeface="Calibri"/>
              </a:rPr>
              <a:t>Wednesday </a:t>
            </a:r>
            <a:r>
              <a:rPr lang="en-GB">
                <a:solidFill>
                  <a:srgbClr val="000000"/>
                </a:solidFill>
                <a:latin typeface="Calibri"/>
                <a:ea typeface="Calibri"/>
                <a:cs typeface="Calibri"/>
              </a:rPr>
              <a:t>14 </a:t>
            </a:r>
            <a:r>
              <a:rPr kumimoji="0" lang="en-GB" sz="1800" b="0" i="0" u="none" strike="noStrike" kern="1200" cap="none" spc="0" normalizeH="0" baseline="0" noProof="0">
                <a:ln>
                  <a:noFill/>
                </a:ln>
                <a:solidFill>
                  <a:srgbClr val="000000"/>
                </a:solidFill>
                <a:effectLst/>
                <a:uLnTx/>
                <a:uFillTx/>
                <a:latin typeface="Calibri"/>
                <a:ea typeface="Calibri"/>
                <a:cs typeface="Calibri"/>
              </a:rPr>
              <a:t>May at 10.00-12.00 CEST</a:t>
            </a:r>
            <a:endParaRPr lang="en-GB" sz="18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ts val="1600"/>
              </a:lnSpc>
              <a:spcBef>
                <a:spcPts val="600"/>
              </a:spcBef>
              <a:spcAft>
                <a:spcPts val="600"/>
              </a:spcAft>
              <a:buClrTx/>
              <a:buSzPts val="1000"/>
              <a:buFontTx/>
              <a:buNone/>
              <a:tabLst>
                <a:tab pos="457200" algn="l"/>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lnSpc>
                <a:spcPts val="1600"/>
              </a:lnSpc>
              <a:spcBef>
                <a:spcPts val="600"/>
              </a:spcBef>
              <a:spcAft>
                <a:spcPts val="600"/>
              </a:spcAft>
              <a:buSzPts val="1000"/>
              <a:tabLst>
                <a:tab pos="457200" algn="l"/>
              </a:tabLst>
              <a:defRPr/>
            </a:pPr>
            <a:r>
              <a:rPr kumimoji="0" lang="en-GB" sz="1800" b="0" i="0" u="none" strike="noStrike" kern="1200" cap="none" spc="0" normalizeH="0" baseline="0" noProof="0">
                <a:ln>
                  <a:noFill/>
                </a:ln>
                <a:solidFill>
                  <a:srgbClr val="000000"/>
                </a:solidFill>
                <a:effectLst/>
                <a:uLnTx/>
                <a:uFillTx/>
                <a:latin typeface="Calibri"/>
                <a:ea typeface="Calibri"/>
                <a:cs typeface="Calibri"/>
              </a:rPr>
              <a:t>➡️ </a:t>
            </a:r>
            <a:r>
              <a:rPr lang="en-GB">
                <a:solidFill>
                  <a:srgbClr val="000000"/>
                </a:solidFill>
                <a:latin typeface="Calibri"/>
                <a:ea typeface="Calibri"/>
                <a:cs typeface="Calibri"/>
              </a:rPr>
              <a:t>Albert </a:t>
            </a:r>
            <a:r>
              <a:rPr lang="en-GB" err="1">
                <a:solidFill>
                  <a:srgbClr val="000000"/>
                </a:solidFill>
                <a:latin typeface="Calibri"/>
                <a:ea typeface="Calibri"/>
                <a:cs typeface="Calibri"/>
              </a:rPr>
              <a:t>Gassull</a:t>
            </a:r>
            <a:r>
              <a:rPr lang="en-GB">
                <a:solidFill>
                  <a:srgbClr val="000000"/>
                </a:solidFill>
                <a:latin typeface="Calibri"/>
                <a:ea typeface="Calibri"/>
                <a:cs typeface="Calibri"/>
              </a:rPr>
              <a:t>, Director of Public Space Services, Barcelona Metropolitan Area on the Sustainability Protocol</a:t>
            </a:r>
            <a:endParaRPr lang="en-GB">
              <a:ea typeface="Calibri"/>
              <a:cs typeface="Calibri"/>
            </a:endParaRPr>
          </a:p>
          <a:p>
            <a:pPr>
              <a:lnSpc>
                <a:spcPts val="1600"/>
              </a:lnSpc>
              <a:spcBef>
                <a:spcPts val="600"/>
              </a:spcBef>
              <a:spcAft>
                <a:spcPts val="600"/>
              </a:spcAft>
              <a:buSzPts val="1000"/>
              <a:tabLst>
                <a:tab pos="457200" algn="l"/>
              </a:tabLst>
              <a:defRPr/>
            </a:pPr>
            <a:r>
              <a:rPr kumimoji="0" lang="en-GB" sz="1800" b="0" i="0" u="none" strike="noStrike" kern="1200" cap="none" spc="0" normalizeH="0" baseline="0" noProof="0">
                <a:ln>
                  <a:noFill/>
                </a:ln>
                <a:solidFill>
                  <a:srgbClr val="000000"/>
                </a:solidFill>
                <a:effectLst/>
                <a:uLnTx/>
                <a:uFillTx/>
                <a:latin typeface="Calibri"/>
                <a:ea typeface="Calibri"/>
                <a:cs typeface="Calibri"/>
              </a:rPr>
              <a:t>➡️ </a:t>
            </a:r>
            <a:r>
              <a:rPr lang="en-GB">
                <a:solidFill>
                  <a:srgbClr val="000000"/>
                </a:solidFill>
                <a:latin typeface="Calibri"/>
                <a:ea typeface="Calibri"/>
                <a:cs typeface="Calibri"/>
              </a:rPr>
              <a:t>The Hague on </a:t>
            </a:r>
            <a:r>
              <a:rPr lang="en-GB" err="1">
                <a:solidFill>
                  <a:srgbClr val="000000"/>
                </a:solidFill>
                <a:latin typeface="Calibri"/>
                <a:ea typeface="Calibri"/>
                <a:cs typeface="Calibri"/>
              </a:rPr>
              <a:t>Binckhorst</a:t>
            </a:r>
            <a:r>
              <a:rPr lang="en-GB">
                <a:solidFill>
                  <a:srgbClr val="000000"/>
                </a:solidFill>
                <a:latin typeface="Calibri"/>
                <a:ea typeface="Calibri"/>
                <a:cs typeface="Calibri"/>
              </a:rPr>
              <a:t> (tbc)</a:t>
            </a:r>
            <a:endParaRPr lang="en-GB" sz="1800" b="0" i="0" u="none" strike="noStrike" kern="1200" cap="none" spc="0" normalizeH="0" baseline="0" noProof="0">
              <a:ln>
                <a:noFill/>
              </a:ln>
              <a:solidFill>
                <a:srgbClr val="000000"/>
              </a:solidFill>
              <a:effectLst/>
              <a:uLnTx/>
              <a:uFillTx/>
              <a:latin typeface="Calibri"/>
              <a:ea typeface="Calibri"/>
              <a:cs typeface="Calibri"/>
            </a:endParaRPr>
          </a:p>
        </p:txBody>
      </p:sp>
      <p:sp>
        <p:nvSpPr>
          <p:cNvPr id="2" name="TextBox 1">
            <a:extLst>
              <a:ext uri="{FF2B5EF4-FFF2-40B4-BE49-F238E27FC236}">
                <a16:creationId xmlns:a16="http://schemas.microsoft.com/office/drawing/2014/main" id="{2B39EC3B-9FE3-3534-15C7-A164380E67D5}"/>
              </a:ext>
            </a:extLst>
          </p:cNvPr>
          <p:cNvSpPr txBox="1"/>
          <p:nvPr/>
        </p:nvSpPr>
        <p:spPr>
          <a:xfrm>
            <a:off x="8540867" y="2818032"/>
            <a:ext cx="2637930" cy="1723549"/>
          </a:xfrm>
          <a:prstGeom prst="rect">
            <a:avLst/>
          </a:prstGeom>
          <a:noFill/>
          <a:ln>
            <a:noFill/>
          </a:ln>
        </p:spPr>
        <p:txBody>
          <a:bodyPr wrap="square" lIns="91440" tIns="45720" rIns="91440" bIns="45720" anchor="t">
            <a:spAutoFit/>
          </a:bodyPr>
          <a:lstStyle/>
          <a:p>
            <a:pPr indent="-151765" algn="ctr">
              <a:spcBef>
                <a:spcPts val="600"/>
              </a:spcBef>
              <a:spcAft>
                <a:spcPts val="600"/>
              </a:spcAft>
              <a:defRPr/>
            </a:pPr>
            <a:r>
              <a:rPr kumimoji="0" lang="en-GB" sz="1600" b="1" i="1" u="none" strike="noStrike" kern="1200" cap="none" spc="0" normalizeH="0" baseline="0" noProof="0">
                <a:ln>
                  <a:noFill/>
                </a:ln>
                <a:solidFill>
                  <a:srgbClr val="000000"/>
                </a:solidFill>
                <a:effectLst/>
                <a:uLnTx/>
                <a:uFillTx/>
                <a:latin typeface="Calibri"/>
                <a:ea typeface="Times New Roman" panose="02020603050405020304" pitchFamily="18" charset="0"/>
                <a:cs typeface="Arial"/>
              </a:rPr>
              <a:t>Save the date for Webinar #</a:t>
            </a:r>
            <a:r>
              <a:rPr lang="en-GB" sz="1600" b="1" i="1">
                <a:solidFill>
                  <a:srgbClr val="000000"/>
                </a:solidFill>
                <a:latin typeface="Calibri"/>
                <a:ea typeface="Times New Roman" panose="02020603050405020304" pitchFamily="18" charset="0"/>
                <a:cs typeface="Arial"/>
              </a:rPr>
              <a:t>5</a:t>
            </a:r>
            <a:r>
              <a:rPr kumimoji="0" lang="en-GB" sz="1600" b="1" i="1" u="none" strike="noStrike" kern="1200" cap="none" spc="0" normalizeH="0" baseline="0" noProof="0">
                <a:ln>
                  <a:noFill/>
                </a:ln>
                <a:solidFill>
                  <a:srgbClr val="000000"/>
                </a:solidFill>
                <a:effectLst/>
                <a:uLnTx/>
                <a:uFillTx/>
                <a:latin typeface="Calibri"/>
                <a:ea typeface="Times New Roman" panose="02020603050405020304" pitchFamily="18" charset="0"/>
                <a:cs typeface="Arial"/>
              </a:rPr>
              <a:t>:</a:t>
            </a:r>
            <a:r>
              <a:rPr lang="en-GB" sz="1600" b="1" i="1">
                <a:solidFill>
                  <a:srgbClr val="000000"/>
                </a:solidFill>
                <a:latin typeface="Calibri"/>
                <a:ea typeface="Times New Roman" panose="02020603050405020304" pitchFamily="18" charset="0"/>
                <a:cs typeface="Arial"/>
              </a:rPr>
              <a:t> citizen and business collaboration for nature </a:t>
            </a:r>
            <a:r>
              <a:rPr lang="en-GB" sz="1600" b="1" i="1" err="1">
                <a:solidFill>
                  <a:srgbClr val="000000"/>
                </a:solidFill>
                <a:latin typeface="Calibri"/>
                <a:ea typeface="Times New Roman" panose="02020603050405020304" pitchFamily="18" charset="0"/>
                <a:cs typeface="Arial"/>
              </a:rPr>
              <a:t>restoriaton</a:t>
            </a:r>
            <a:endParaRPr lang="en-GB" sz="1600" b="1" i="1" u="none" strike="noStrike" kern="1200" cap="none" spc="0" normalizeH="0" baseline="0" noProof="0" err="1">
              <a:ln>
                <a:noFill/>
              </a:ln>
              <a:solidFill>
                <a:srgbClr val="000000"/>
              </a:solidFill>
              <a:effectLst/>
              <a:uLnTx/>
              <a:uFillTx/>
              <a:latin typeface="Times New Roman"/>
              <a:ea typeface="Calibri"/>
              <a:cs typeface="Arial"/>
            </a:endParaRPr>
          </a:p>
          <a:p>
            <a:pPr indent="-151765" algn="ctr">
              <a:spcBef>
                <a:spcPts val="600"/>
              </a:spcBef>
              <a:spcAft>
                <a:spcPts val="600"/>
              </a:spcAft>
              <a:defRPr/>
            </a:pPr>
            <a:r>
              <a:rPr kumimoji="0" lang="en-GB" sz="1600" b="0" i="1" u="none" strike="noStrike" kern="1200" cap="none" spc="0" normalizeH="0" baseline="0" noProof="0">
                <a:ln>
                  <a:noFill/>
                </a:ln>
                <a:solidFill>
                  <a:srgbClr val="000000"/>
                </a:solidFill>
                <a:effectLst/>
                <a:uLnTx/>
                <a:uFillTx/>
                <a:latin typeface="Calibri"/>
                <a:ea typeface="Calibri"/>
                <a:cs typeface="Calibri"/>
              </a:rPr>
              <a:t>Wednesday </a:t>
            </a:r>
            <a:r>
              <a:rPr lang="en-GB" sz="1600" i="1">
                <a:solidFill>
                  <a:srgbClr val="000000"/>
                </a:solidFill>
                <a:latin typeface="Calibri"/>
                <a:ea typeface="Calibri"/>
                <a:cs typeface="Calibri"/>
              </a:rPr>
              <a:t>28 </a:t>
            </a:r>
            <a:r>
              <a:rPr kumimoji="0" lang="en-GB" sz="1600" b="0" i="1" u="none" strike="noStrike" kern="1200" cap="none" spc="0" normalizeH="0" baseline="0" noProof="0">
                <a:ln>
                  <a:noFill/>
                </a:ln>
                <a:solidFill>
                  <a:srgbClr val="000000"/>
                </a:solidFill>
                <a:effectLst/>
                <a:uLnTx/>
                <a:uFillTx/>
                <a:latin typeface="Calibri"/>
                <a:ea typeface="Calibri"/>
                <a:cs typeface="Calibri"/>
              </a:rPr>
              <a:t>May at 10.00-12.00 CEST</a:t>
            </a:r>
            <a:endParaRPr lang="en-GB" sz="1600" b="0" i="1" u="none" strike="noStrike" kern="1200" cap="none" spc="0" normalizeH="0" baseline="0" noProof="0">
              <a:ln>
                <a:noFill/>
              </a:ln>
              <a:solidFill>
                <a:srgbClr val="000000"/>
              </a:solidFill>
              <a:effectLst/>
              <a:uLnTx/>
              <a:uFillTx/>
              <a:latin typeface="Calibri"/>
              <a:ea typeface="Calibri"/>
              <a:cs typeface="Calibri"/>
            </a:endParaRPr>
          </a:p>
        </p:txBody>
      </p:sp>
      <p:cxnSp>
        <p:nvCxnSpPr>
          <p:cNvPr id="5" name="Straight Arrow Connector 4">
            <a:extLst>
              <a:ext uri="{FF2B5EF4-FFF2-40B4-BE49-F238E27FC236}">
                <a16:creationId xmlns:a16="http://schemas.microsoft.com/office/drawing/2014/main" id="{BD6B25D9-BDAE-E895-5881-87B55E1A363F}"/>
              </a:ext>
            </a:extLst>
          </p:cNvPr>
          <p:cNvCxnSpPr>
            <a:cxnSpLocks/>
          </p:cNvCxnSpPr>
          <p:nvPr/>
        </p:nvCxnSpPr>
        <p:spPr>
          <a:xfrm>
            <a:off x="7438760" y="3679807"/>
            <a:ext cx="324496"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9D43D944-6458-4B66-98B4-D5FEF9551584}"/>
              </a:ext>
            </a:extLst>
          </p:cNvPr>
          <p:cNvSpPr txBox="1"/>
          <p:nvPr/>
        </p:nvSpPr>
        <p:spPr>
          <a:xfrm>
            <a:off x="2690622" y="6354851"/>
            <a:ext cx="45514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Calibri"/>
                <a:ea typeface="+mn-ea"/>
                <a:cs typeface="+mn-cs"/>
              </a:rPr>
              <a:t>https://www.urbanagenda.urban-initiative.eu/news-events</a:t>
            </a:r>
          </a:p>
        </p:txBody>
      </p:sp>
    </p:spTree>
    <p:extLst>
      <p:ext uri="{BB962C8B-B14F-4D97-AF65-F5344CB8AC3E}">
        <p14:creationId xmlns:p14="http://schemas.microsoft.com/office/powerpoint/2010/main" val="402682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5F25-61F8-D26D-BFD2-AF056FBC2710}"/>
              </a:ext>
            </a:extLst>
          </p:cNvPr>
          <p:cNvSpPr>
            <a:spLocks noGrp="1"/>
          </p:cNvSpPr>
          <p:nvPr>
            <p:ph type="title"/>
          </p:nvPr>
        </p:nvSpPr>
        <p:spPr/>
        <p:txBody>
          <a:bodyPr/>
          <a:lstStyle/>
          <a:p>
            <a:r>
              <a:rPr lang="en-GB" b="1" dirty="0">
                <a:latin typeface="Calibri" panose="020F0502020204030204" pitchFamily="34" charset="0"/>
                <a:ea typeface="Tahoma" panose="020B0604030504040204" pitchFamily="34" charset="0"/>
                <a:cs typeface="Calibri" panose="020F0502020204030204" pitchFamily="34" charset="0"/>
              </a:rPr>
              <a:t>Approach</a:t>
            </a:r>
            <a:r>
              <a:rPr lang="en-GB" dirty="0">
                <a:solidFill>
                  <a:schemeClr val="tx1">
                    <a:lumMod val="65000"/>
                    <a:lumOff val="35000"/>
                  </a:schemeClr>
                </a:solidFill>
                <a:latin typeface="Calibri" panose="020F0502020204030204" pitchFamily="34" charset="0"/>
                <a:ea typeface="Tahoma" panose="020B0604030504040204" pitchFamily="34" charset="0"/>
                <a:cs typeface="Calibri" panose="020F0502020204030204" pitchFamily="34" charset="0"/>
              </a:rPr>
              <a:t> </a:t>
            </a:r>
          </a:p>
        </p:txBody>
      </p:sp>
      <p:pic>
        <p:nvPicPr>
          <p:cNvPr id="9" name="Picture 8" descr="A black screen with a white logo&#10;&#10;AI-generated content may be incorrect.">
            <a:extLst>
              <a:ext uri="{FF2B5EF4-FFF2-40B4-BE49-F238E27FC236}">
                <a16:creationId xmlns:a16="http://schemas.microsoft.com/office/drawing/2014/main" id="{9BC36A24-034E-1671-A625-2FBEE24A94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25318" y="1465162"/>
            <a:ext cx="2344928" cy="2821088"/>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D7651074-9F63-1B57-6176-FD3A465D418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21242" y="1149527"/>
            <a:ext cx="3204076" cy="3677885"/>
          </a:xfrm>
          <a:prstGeom prst="rect">
            <a:avLst/>
          </a:prstGeom>
        </p:spPr>
      </p:pic>
      <p:pic>
        <p:nvPicPr>
          <p:cNvPr id="15" name="Picture 14" descr="A black screen with white text&#10;&#10;AI-generated content may be incorrect.">
            <a:extLst>
              <a:ext uri="{FF2B5EF4-FFF2-40B4-BE49-F238E27FC236}">
                <a16:creationId xmlns:a16="http://schemas.microsoft.com/office/drawing/2014/main" id="{B5ED3307-819E-6272-05C7-81691F9F7F9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406705" y="1943099"/>
            <a:ext cx="4947094" cy="2148840"/>
          </a:xfrm>
          <a:prstGeom prst="rect">
            <a:avLst/>
          </a:prstGeom>
        </p:spPr>
      </p:pic>
      <p:sp>
        <p:nvSpPr>
          <p:cNvPr id="16" name="TextBox 15">
            <a:extLst>
              <a:ext uri="{FF2B5EF4-FFF2-40B4-BE49-F238E27FC236}">
                <a16:creationId xmlns:a16="http://schemas.microsoft.com/office/drawing/2014/main" id="{F1B687D9-BD20-C001-3BC8-7C5969E7ECB9}"/>
              </a:ext>
            </a:extLst>
          </p:cNvPr>
          <p:cNvSpPr txBox="1"/>
          <p:nvPr/>
        </p:nvSpPr>
        <p:spPr>
          <a:xfrm>
            <a:off x="1080390" y="4227247"/>
            <a:ext cx="2080848" cy="1200329"/>
          </a:xfrm>
          <a:prstGeom prst="rect">
            <a:avLst/>
          </a:prstGeom>
          <a:noFill/>
        </p:spPr>
        <p:txBody>
          <a:bodyPr wrap="square" rtlCol="0">
            <a:spAutoFit/>
          </a:bodyPr>
          <a:lstStyle/>
          <a:p>
            <a:r>
              <a:rPr lang="en-GB" b="1" dirty="0">
                <a:latin typeface="Calibri" panose="020F0502020204030204" pitchFamily="34" charset="0"/>
                <a:ea typeface="Tahoma" panose="020B0604030504040204" pitchFamily="34" charset="0"/>
                <a:cs typeface="Calibri" panose="020F0502020204030204" pitchFamily="34" charset="0"/>
              </a:rPr>
              <a:t>User guidance: </a:t>
            </a:r>
          </a:p>
          <a:p>
            <a:r>
              <a:rPr lang="en-GB" dirty="0">
                <a:latin typeface="Calibri" panose="020F0502020204030204" pitchFamily="34" charset="0"/>
                <a:ea typeface="Tahoma" panose="020B0604030504040204" pitchFamily="34" charset="0"/>
                <a:cs typeface="Calibri" panose="020F0502020204030204" pitchFamily="34" charset="0"/>
              </a:rPr>
              <a:t>Set of rules, principles and hierarchies. </a:t>
            </a:r>
          </a:p>
        </p:txBody>
      </p:sp>
      <p:sp>
        <p:nvSpPr>
          <p:cNvPr id="17" name="TextBox 16">
            <a:extLst>
              <a:ext uri="{FF2B5EF4-FFF2-40B4-BE49-F238E27FC236}">
                <a16:creationId xmlns:a16="http://schemas.microsoft.com/office/drawing/2014/main" id="{EA95541E-EB03-3DED-9345-50A945962140}"/>
              </a:ext>
            </a:extLst>
          </p:cNvPr>
          <p:cNvSpPr txBox="1"/>
          <p:nvPr/>
        </p:nvSpPr>
        <p:spPr>
          <a:xfrm>
            <a:off x="3689398" y="4227247"/>
            <a:ext cx="2080848" cy="1200329"/>
          </a:xfrm>
          <a:prstGeom prst="rect">
            <a:avLst/>
          </a:prstGeom>
          <a:noFill/>
        </p:spPr>
        <p:txBody>
          <a:bodyPr wrap="square" rtlCol="0">
            <a:spAutoFit/>
          </a:bodyPr>
          <a:lstStyle/>
          <a:p>
            <a:r>
              <a:rPr lang="en-GB" b="1" dirty="0">
                <a:latin typeface="Calibri" panose="020F0502020204030204" pitchFamily="34" charset="0"/>
              </a:rPr>
              <a:t>Statutory Metric: </a:t>
            </a:r>
            <a:r>
              <a:rPr lang="en-GB" dirty="0">
                <a:latin typeface="Calibri" panose="020F0502020204030204" pitchFamily="34" charset="0"/>
              </a:rPr>
              <a:t>Input of data to provide biodiversity value output</a:t>
            </a:r>
          </a:p>
        </p:txBody>
      </p:sp>
      <p:sp>
        <p:nvSpPr>
          <p:cNvPr id="18" name="TextBox 17">
            <a:extLst>
              <a:ext uri="{FF2B5EF4-FFF2-40B4-BE49-F238E27FC236}">
                <a16:creationId xmlns:a16="http://schemas.microsoft.com/office/drawing/2014/main" id="{FD6F05CD-1920-28BF-081A-6DF856FDB158}"/>
              </a:ext>
            </a:extLst>
          </p:cNvPr>
          <p:cNvSpPr txBox="1"/>
          <p:nvPr/>
        </p:nvSpPr>
        <p:spPr>
          <a:xfrm>
            <a:off x="6629394" y="4252300"/>
            <a:ext cx="2080848" cy="1754326"/>
          </a:xfrm>
          <a:prstGeom prst="rect">
            <a:avLst/>
          </a:prstGeom>
          <a:noFill/>
        </p:spPr>
        <p:txBody>
          <a:bodyPr wrap="square" rtlCol="0">
            <a:spAutoFit/>
          </a:bodyPr>
          <a:lstStyle/>
          <a:p>
            <a:r>
              <a:rPr lang="en-GB" b="1" dirty="0">
                <a:latin typeface="Calibri" panose="020F0502020204030204" pitchFamily="34" charset="0"/>
              </a:rPr>
              <a:t>Legislation and legal mechanisms: </a:t>
            </a:r>
            <a:r>
              <a:rPr lang="en-GB" dirty="0">
                <a:latin typeface="Calibri" panose="020F0502020204030204" pitchFamily="34" charset="0"/>
              </a:rPr>
              <a:t>Conservation covenants and S106s to secure Biodiversity delivery</a:t>
            </a:r>
          </a:p>
        </p:txBody>
      </p:sp>
      <p:sp>
        <p:nvSpPr>
          <p:cNvPr id="19" name="TextBox 18">
            <a:extLst>
              <a:ext uri="{FF2B5EF4-FFF2-40B4-BE49-F238E27FC236}">
                <a16:creationId xmlns:a16="http://schemas.microsoft.com/office/drawing/2014/main" id="{D664E09A-2E53-D1F1-FFFD-1C51CE9787C2}"/>
              </a:ext>
            </a:extLst>
          </p:cNvPr>
          <p:cNvSpPr txBox="1"/>
          <p:nvPr/>
        </p:nvSpPr>
        <p:spPr>
          <a:xfrm>
            <a:off x="9395482" y="4227247"/>
            <a:ext cx="2080848" cy="2031325"/>
          </a:xfrm>
          <a:prstGeom prst="rect">
            <a:avLst/>
          </a:prstGeom>
          <a:noFill/>
        </p:spPr>
        <p:txBody>
          <a:bodyPr wrap="square" rtlCol="0">
            <a:spAutoFit/>
          </a:bodyPr>
          <a:lstStyle/>
          <a:p>
            <a:r>
              <a:rPr lang="en-GB" b="1" dirty="0">
                <a:latin typeface="Calibri" panose="020F0502020204030204" pitchFamily="34" charset="0"/>
              </a:rPr>
              <a:t>Design: </a:t>
            </a:r>
            <a:r>
              <a:rPr lang="en-GB" dirty="0">
                <a:latin typeface="Calibri" panose="020F0502020204030204" pitchFamily="34" charset="0"/>
              </a:rPr>
              <a:t>Multi-disciplinary approach to maximise biodiversity delivery and retain functionality</a:t>
            </a:r>
          </a:p>
        </p:txBody>
      </p:sp>
    </p:spTree>
    <p:extLst>
      <p:ext uri="{BB962C8B-B14F-4D97-AF65-F5344CB8AC3E}">
        <p14:creationId xmlns:p14="http://schemas.microsoft.com/office/powerpoint/2010/main" val="1636312843"/>
      </p:ext>
    </p:extLst>
  </p:cSld>
  <p:clrMapOvr>
    <a:masterClrMapping/>
  </p:clrMapOvr>
</p:sld>
</file>

<file path=ppt/theme/theme1.xml><?xml version="1.0" encoding="utf-8"?>
<a:theme xmlns:a="http://schemas.openxmlformats.org/drawingml/2006/main" name="UA_Circular Economy_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 General_ppt template.potx" id="{B56D6873-8129-4581-8C2E-4A1B3B6FCA0D}" vid="{BC4FC7FC-F556-414E-BFA1-2A3035396211}"/>
    </a:ext>
  </a:extLst>
</a:theme>
</file>

<file path=ppt/theme/theme2.xml><?xml version="1.0" encoding="utf-8"?>
<a:theme xmlns:a="http://schemas.openxmlformats.org/drawingml/2006/main" name="Espoo">
  <a:themeElements>
    <a:clrScheme name="Espoon kaupunki">
      <a:dk1>
        <a:sysClr val="windowText" lastClr="000000"/>
      </a:dk1>
      <a:lt1>
        <a:sysClr val="window" lastClr="FFFFFF"/>
      </a:lt1>
      <a:dk2>
        <a:srgbClr val="091C38"/>
      </a:dk2>
      <a:lt2>
        <a:srgbClr val="C9D4DD"/>
      </a:lt2>
      <a:accent1>
        <a:srgbClr val="0047B6"/>
      </a:accent1>
      <a:accent2>
        <a:srgbClr val="FFC386"/>
      </a:accent2>
      <a:accent3>
        <a:srgbClr val="014B30"/>
      </a:accent3>
      <a:accent4>
        <a:srgbClr val="FF4F57"/>
      </a:accent4>
      <a:accent5>
        <a:srgbClr val="FCA5C7"/>
      </a:accent5>
      <a:accent6>
        <a:srgbClr val="FDE6DB"/>
      </a:accent6>
      <a:hlink>
        <a:srgbClr val="0047B6"/>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47B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 Espoon PowerPoint-malli.potx" id="{394720CF-70F8-4820-B853-02F48B92462B}" vid="{8CA3B158-F224-42C4-910A-4984F556E2D9}"/>
    </a:ext>
  </a:ext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_Ville_de_Paris">
  <a:themeElements>
    <a:clrScheme name="Ville de Paris - PowerPoint">
      <a:dk1>
        <a:srgbClr val="071F32"/>
      </a:dk1>
      <a:lt1>
        <a:sysClr val="window" lastClr="FFFFFF"/>
      </a:lt1>
      <a:dk2>
        <a:srgbClr val="071F32"/>
      </a:dk2>
      <a:lt2>
        <a:srgbClr val="F0F0F0"/>
      </a:lt2>
      <a:accent1>
        <a:srgbClr val="25DCCC"/>
      </a:accent1>
      <a:accent2>
        <a:srgbClr val="FFCD00"/>
      </a:accent2>
      <a:accent3>
        <a:srgbClr val="FB394A"/>
      </a:accent3>
      <a:accent4>
        <a:srgbClr val="3ECD2E"/>
      </a:accent4>
      <a:accent5>
        <a:srgbClr val="FF3300"/>
      </a:accent5>
      <a:accent6>
        <a:srgbClr val="354BCF"/>
      </a:accent6>
      <a:hlink>
        <a:srgbClr val="31EEF3"/>
      </a:hlink>
      <a:folHlink>
        <a:srgbClr val="F0F0F0"/>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ème_Ville_de_Paris" id="{8AB8F81D-34FF-4596-9008-B2B43E32F2EB}" vid="{533D02D3-79B6-4905-ACB6-FABA96D02E91}"/>
    </a:ext>
  </a:extLst>
</a:theme>
</file>

<file path=ppt/theme/theme5.xml><?xml version="1.0" encoding="utf-8"?>
<a:theme xmlns:a="http://schemas.openxmlformats.org/drawingml/2006/main" name="Ville de Paris - Partie 1">
  <a:themeElements>
    <a:clrScheme name="Ville de Paris - PowerPoint">
      <a:dk1>
        <a:srgbClr val="071F32"/>
      </a:dk1>
      <a:lt1>
        <a:sysClr val="window" lastClr="FFFFFF"/>
      </a:lt1>
      <a:dk2>
        <a:srgbClr val="071F32"/>
      </a:dk2>
      <a:lt2>
        <a:srgbClr val="F0F0F0"/>
      </a:lt2>
      <a:accent1>
        <a:srgbClr val="25DCCC"/>
      </a:accent1>
      <a:accent2>
        <a:srgbClr val="FFCD00"/>
      </a:accent2>
      <a:accent3>
        <a:srgbClr val="FB394A"/>
      </a:accent3>
      <a:accent4>
        <a:srgbClr val="3ECD2E"/>
      </a:accent4>
      <a:accent5>
        <a:srgbClr val="FF3300"/>
      </a:accent5>
      <a:accent6>
        <a:srgbClr val="354BCF"/>
      </a:accent6>
      <a:hlink>
        <a:srgbClr val="31EEF3"/>
      </a:hlink>
      <a:folHlink>
        <a:srgbClr val="F0F0F0"/>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ésentation1" id="{24935C6C-5BE7-3642-9754-D247BE079794}" vid="{41C100BE-0D3E-7E4D-861C-537861C418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EE40DCD8E2419E01055EECC563B1" ma:contentTypeVersion="15" ma:contentTypeDescription="Create a new document." ma:contentTypeScope="" ma:versionID="adf1b2c6afdd17156ae4fb6d996c1a7b">
  <xsd:schema xmlns:xsd="http://www.w3.org/2001/XMLSchema" xmlns:xs="http://www.w3.org/2001/XMLSchema" xmlns:p="http://schemas.microsoft.com/office/2006/metadata/properties" xmlns:ns2="f58146b2-274b-4226-9504-207b8a4cc1ba" xmlns:ns3="0d10a1db-cb7b-47df-a367-3cb4a7090fad" targetNamespace="http://schemas.microsoft.com/office/2006/metadata/properties" ma:root="true" ma:fieldsID="b5a9048d7d20ee5aded48bb649c0bdd9" ns2:_="" ns3:_="">
    <xsd:import namespace="f58146b2-274b-4226-9504-207b8a4cc1ba"/>
    <xsd:import namespace="0d10a1db-cb7b-47df-a367-3cb4a7090f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146b2-274b-4226-9504-207b8a4cc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10a1db-cb7b-47df-a367-3cb4a7090fa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fe14a90-41b1-4696-a725-4016c3e23af1}" ma:internalName="TaxCatchAll" ma:showField="CatchAllData" ma:web="0d10a1db-cb7b-47df-a367-3cb4a7090f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8146b2-274b-4226-9504-207b8a4cc1ba">
      <Terms xmlns="http://schemas.microsoft.com/office/infopath/2007/PartnerControls"/>
    </lcf76f155ced4ddcb4097134ff3c332f>
    <TaxCatchAll xmlns="0d10a1db-cb7b-47df-a367-3cb4a7090fa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B0D18D-E980-46B2-A864-E2E6DA72D72D}">
  <ds:schemaRefs>
    <ds:schemaRef ds:uri="0d10a1db-cb7b-47df-a367-3cb4a7090fad"/>
    <ds:schemaRef ds:uri="f58146b2-274b-4226-9504-207b8a4cc1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EB4799-9F11-4947-8190-1CD2AB75A8EB}">
  <ds:schemaRefs>
    <ds:schemaRef ds:uri="0d10a1db-cb7b-47df-a367-3cb4a7090fad"/>
    <ds:schemaRef ds:uri="f58146b2-274b-4226-9504-207b8a4cc1b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1E2F73-7AC2-47A9-98B8-83DF2390E0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6517</Words>
  <Application>Microsoft Macintosh PowerPoint</Application>
  <PresentationFormat>Widescreen</PresentationFormat>
  <Paragraphs>710</Paragraphs>
  <Slides>83</Slides>
  <Notes>56</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83</vt:i4>
      </vt:variant>
    </vt:vector>
  </HeadingPairs>
  <TitlesOfParts>
    <vt:vector size="102" baseType="lpstr">
      <vt:lpstr>-apple-system</vt:lpstr>
      <vt:lpstr>Aptos</vt:lpstr>
      <vt:lpstr>Arial</vt:lpstr>
      <vt:lpstr>Arial,Sans-Serif</vt:lpstr>
      <vt:lpstr>Calibri</vt:lpstr>
      <vt:lpstr>Calibri Light</vt:lpstr>
      <vt:lpstr>Courier New</vt:lpstr>
      <vt:lpstr>Montserrat</vt:lpstr>
      <vt:lpstr>Tahoma</vt:lpstr>
      <vt:lpstr>Times</vt:lpstr>
      <vt:lpstr>Times New Roman</vt:lpstr>
      <vt:lpstr>Ubuntu</vt:lpstr>
      <vt:lpstr>Wingdings</vt:lpstr>
      <vt:lpstr>UA_Circular Economy_ppt template</vt:lpstr>
      <vt:lpstr>Espoo</vt:lpstr>
      <vt:lpstr>Tema di Office</vt:lpstr>
      <vt:lpstr>Thème_Ville_de_Paris</vt:lpstr>
      <vt:lpstr>Ville de Paris - Partie 1</vt:lpstr>
      <vt:lpstr>Office Theme</vt:lpstr>
      <vt:lpstr>PowerPoint Presentation</vt:lpstr>
      <vt:lpstr>House rules</vt:lpstr>
      <vt:lpstr>Nature Restoration Law webinar series</vt:lpstr>
      <vt:lpstr>Nature Restoration Law webinar series</vt:lpstr>
      <vt:lpstr>Webinar #3:  Building regulations for nature restoration</vt:lpstr>
      <vt:lpstr>Biodiversity Net  Gain </vt:lpstr>
      <vt:lpstr>Biodiversity Net Gain</vt:lpstr>
      <vt:lpstr>Legislation</vt:lpstr>
      <vt:lpstr>Approach </vt:lpstr>
      <vt:lpstr>User Guidance</vt:lpstr>
      <vt:lpstr>Metric</vt:lpstr>
      <vt:lpstr>The Metric: On-Site Pre-development</vt:lpstr>
      <vt:lpstr>The Metric: On-Site Pre-development</vt:lpstr>
      <vt:lpstr>The Metric: On-Site Pre-development</vt:lpstr>
      <vt:lpstr>The Metric: On-Site Pre-development</vt:lpstr>
      <vt:lpstr>The Metric: On-Site Pre-development</vt:lpstr>
      <vt:lpstr>The Metric: On-site Post-development</vt:lpstr>
      <vt:lpstr>The Metric: Calculating net gain </vt:lpstr>
      <vt:lpstr>Legislation and legal  mechanisms</vt:lpstr>
      <vt:lpstr>Planning Process</vt:lpstr>
      <vt:lpstr>Planning Process</vt:lpstr>
      <vt:lpstr>Planning Process</vt:lpstr>
      <vt:lpstr>Design</vt:lpstr>
      <vt:lpstr>Design</vt:lpstr>
      <vt:lpstr>Example of design  process </vt:lpstr>
      <vt:lpstr>Example of design process </vt:lpstr>
      <vt:lpstr>Key Factors</vt:lpstr>
      <vt:lpstr>References</vt:lpstr>
      <vt:lpstr>Contact</vt:lpstr>
      <vt:lpstr>Building regulations for nature restoration  The Bioclimatic Urban Master Plan of Paris </vt:lpstr>
      <vt:lpstr>Summary</vt:lpstr>
      <vt:lpstr>01 –  CONTEXT</vt:lpstr>
      <vt:lpstr>01 –  CONTEXT</vt:lpstr>
      <vt:lpstr>01 –  CONTEXT</vt:lpstr>
      <vt:lpstr>02 –  The Bioclimatic Urban Master Plan of Paris and Biodiversity </vt:lpstr>
      <vt:lpstr>02 –  The Bioclimatic Urban MasterPlan of Paris and Biodiversity </vt:lpstr>
      <vt:lpstr>02 –  The Bioclimatic Urban Master Plan of Paris and Biodiversity </vt:lpstr>
      <vt:lpstr>PowerPoint Presentation</vt:lpstr>
      <vt:lpstr>PowerPoint Presentation</vt:lpstr>
      <vt:lpstr>PowerPoint Presentation</vt:lpstr>
      <vt:lpstr>02 –  The Bioclimatic Urban Master Plan of Paris and Biodiversity </vt:lpstr>
      <vt:lpstr>PowerPoint Presentation</vt:lpstr>
      <vt:lpstr>02 –  The Bioclimatic Urban Master Plan of Paris and Biodiversity </vt:lpstr>
      <vt:lpstr>03 –  Support for project leaders </vt:lpstr>
      <vt:lpstr>03 –  Support for project leaders </vt:lpstr>
      <vt:lpstr>03 –  Support for project leaders </vt:lpstr>
      <vt:lpstr>03 –  Support for project leaders </vt:lpstr>
      <vt:lpstr>03 –  Support for project leaders </vt:lpstr>
      <vt:lpstr>03 –  Support for project leaders </vt:lpstr>
      <vt:lpstr>03 –  Support for project leaders </vt:lpstr>
      <vt:lpstr>Thank you for your attention</vt:lpstr>
      <vt:lpstr>To go further: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Nature Restoration Law webinar series: 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 Kapetas</dc:creator>
  <cp:lastModifiedBy>Haris Biskos</cp:lastModifiedBy>
  <cp:revision>5</cp:revision>
  <dcterms:created xsi:type="dcterms:W3CDTF">2025-04-17T09:59:12Z</dcterms:created>
  <dcterms:modified xsi:type="dcterms:W3CDTF">2025-05-07T15:10:35Z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0x010100C5BDEE40DCD8E2419E01055EECC563B1</vt:lpwstr>
  </property>
  <property fmtid="{D5CDD505-2E9C-101B-9397-08002B2CF9AE}" pid="3" name="MediaServiceImageTags">
    <vt:lpwstr/>
  </property>
</Properties>
</file>