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86" r:id="rId3"/>
    <p:sldMasterId id="2147483699" r:id="rId4"/>
    <p:sldMasterId id="2147483714" r:id="rId5"/>
    <p:sldMasterId id="2147483734" r:id="rId6"/>
  </p:sldMasterIdLst>
  <p:notesMasterIdLst>
    <p:notesMasterId r:id="rId58"/>
  </p:notesMasterIdLst>
  <p:sldIdLst>
    <p:sldId id="645" r:id="rId7"/>
    <p:sldId id="640" r:id="rId8"/>
    <p:sldId id="258" r:id="rId9"/>
    <p:sldId id="646" r:id="rId10"/>
    <p:sldId id="647" r:id="rId11"/>
    <p:sldId id="648" r:id="rId12"/>
    <p:sldId id="649" r:id="rId13"/>
    <p:sldId id="650" r:id="rId14"/>
    <p:sldId id="625" r:id="rId15"/>
    <p:sldId id="628" r:id="rId16"/>
    <p:sldId id="634" r:id="rId17"/>
    <p:sldId id="256" r:id="rId18"/>
    <p:sldId id="257" r:id="rId19"/>
    <p:sldId id="266" r:id="rId20"/>
    <p:sldId id="273" r:id="rId21"/>
    <p:sldId id="280" r:id="rId22"/>
    <p:sldId id="281" r:id="rId23"/>
    <p:sldId id="274" r:id="rId24"/>
    <p:sldId id="282" r:id="rId25"/>
    <p:sldId id="283" r:id="rId26"/>
    <p:sldId id="284" r:id="rId27"/>
    <p:sldId id="285" r:id="rId28"/>
    <p:sldId id="286" r:id="rId29"/>
    <p:sldId id="279" r:id="rId30"/>
    <p:sldId id="651" r:id="rId31"/>
    <p:sldId id="350" r:id="rId32"/>
    <p:sldId id="272" r:id="rId33"/>
    <p:sldId id="277" r:id="rId34"/>
    <p:sldId id="351" r:id="rId35"/>
    <p:sldId id="352" r:id="rId36"/>
    <p:sldId id="276" r:id="rId37"/>
    <p:sldId id="353" r:id="rId38"/>
    <p:sldId id="630" r:id="rId39"/>
    <p:sldId id="354" r:id="rId40"/>
    <p:sldId id="631" r:id="rId41"/>
    <p:sldId id="652" r:id="rId42"/>
    <p:sldId id="358" r:id="rId43"/>
    <p:sldId id="632" r:id="rId44"/>
    <p:sldId id="653" r:id="rId45"/>
    <p:sldId id="654" r:id="rId46"/>
    <p:sldId id="636" r:id="rId47"/>
    <p:sldId id="637" r:id="rId48"/>
    <p:sldId id="635" r:id="rId49"/>
    <p:sldId id="260" r:id="rId50"/>
    <p:sldId id="259" r:id="rId51"/>
    <p:sldId id="262" r:id="rId52"/>
    <p:sldId id="633" r:id="rId53"/>
    <p:sldId id="360" r:id="rId54"/>
    <p:sldId id="638" r:id="rId55"/>
    <p:sldId id="263" r:id="rId56"/>
    <p:sldId id="629" r:id="rId57"/>
  </p:sldIdLst>
  <p:sldSz cx="9144000" cy="5143500" type="screen16x9"/>
  <p:notesSz cx="6858000" cy="9144000"/>
  <p:embeddedFontLst>
    <p:embeddedFont>
      <p:font typeface="Aptos Black" panose="020B0004020202020204" pitchFamily="34" charset="0"/>
      <p:bold r:id="rId59"/>
      <p:italic r:id="rId60"/>
      <p:boldItalic r:id="rId61"/>
    </p:embeddedFont>
    <p:embeddedFont>
      <p:font typeface="Helvetica Neue" panose="02000503000000020004" pitchFamily="2" charset="0"/>
      <p:regular r:id="rId62"/>
      <p:bold r:id="rId63"/>
      <p:italic r:id="rId64"/>
      <p:boldItalic r:id="rId65"/>
    </p:embeddedFont>
    <p:embeddedFont>
      <p:font typeface="Lato" panose="020F0502020204030203" pitchFamily="34" charset="0"/>
      <p:regular r:id="rId66"/>
      <p:bold r:id="rId67"/>
      <p:italic r:id="rId68"/>
      <p:boldItalic r:id="rId69"/>
    </p:embeddedFont>
    <p:embeddedFont>
      <p:font typeface="Noto Sans" panose="020B0502040504020204" pitchFamily="34" charset="0"/>
      <p:regular r:id="rId70"/>
      <p:bold r:id="rId71"/>
      <p:italic r:id="rId72"/>
      <p:boldItalic r:id="rId73"/>
    </p:embeddedFont>
    <p:embeddedFont>
      <p:font typeface="Open Sans" panose="020B0606030504020204" pitchFamily="34" charset="0"/>
      <p:regular r:id="rId74"/>
      <p:bold r:id="rId75"/>
      <p:italic r:id="rId76"/>
      <p:boldItalic r:id="rId77"/>
    </p:embeddedFont>
    <p:embeddedFont>
      <p:font typeface="Open Sans ExtraBold" panose="020B0606030504020204" pitchFamily="34" charset="0"/>
      <p:bold r:id="rId78"/>
      <p:italic r:id="rId79"/>
      <p:boldItalic r:id="rId80"/>
    </p:embeddedFont>
    <p:embeddedFont>
      <p:font typeface="Roboto" panose="02000000000000000000" pitchFamily="2" charset="0"/>
      <p:regular r:id="rId81"/>
      <p:bold r:id="rId82"/>
      <p:italic r:id="rId83"/>
      <p:boldItalic r:id="rId84"/>
    </p:embeddedFont>
    <p:embeddedFont>
      <p:font typeface="Roboto Black" panose="02000000000000000000" pitchFamily="2" charset="0"/>
      <p:bold r:id="rId85"/>
    </p:embeddedFont>
    <p:embeddedFont>
      <p:font typeface="Roboto Medium" panose="02000000000000000000" pitchFamily="2" charset="0"/>
      <p:regular r:id="rId86"/>
    </p:embeddedFont>
    <p:embeddedFont>
      <p:font typeface="Segoe UI" panose="020B0502040204020203" pitchFamily="34" charset="0"/>
      <p:regular r:id="rId87"/>
      <p:bold r:id="rId88"/>
      <p:italic r:id="rId89"/>
      <p:boldItalic r:id="rId90"/>
    </p:embeddedFont>
    <p:embeddedFont>
      <p:font typeface="Tahoma" panose="020B0604030504040204" pitchFamily="34" charset="0"/>
      <p:regular r:id="rId91"/>
      <p:bold r:id="rId92"/>
    </p:embeddedFont>
    <p:embeddedFont>
      <p:font typeface="Verdana" panose="020B0604030504040204" pitchFamily="34" charset="0"/>
      <p:regular r:id="rId93"/>
      <p:bold r:id="rId94"/>
      <p:italic r:id="rId95"/>
      <p:boldItalic r:id="rId96"/>
    </p:embeddedFont>
  </p:embeddedFontLst>
  <p:custDataLst>
    <p:tags r:id="rId9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8" roundtripDataSignature="AMtx7mhkBN+2kqLSxOhgfF1hxJY3HqC5E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4FC7F5-0564-DF7B-6C7B-AA7756933E0A}" name="Gastbenutzer" initials="Ga" userId="S::urn:spo:tenantanon#9e64fee4-01d6-4d17-a658-bd9c494f4c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ucía Rua Sa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DD4C3C-E8CD-47A2-904E-92F313EA8655}">
  <a:tblStyle styleId="{9CDD4C3C-E8CD-47A2-904E-92F313EA865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6"/>
    <p:restoredTop sz="94700"/>
  </p:normalViewPr>
  <p:slideViewPr>
    <p:cSldViewPr snapToGrid="0">
      <p:cViewPr varScale="1">
        <p:scale>
          <a:sx n="180" d="100"/>
          <a:sy n="180" d="100"/>
        </p:scale>
        <p:origin x="208" y="3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32.fntdata"/><Relationship Id="rId95" Type="http://schemas.openxmlformats.org/officeDocument/2006/relationships/font" Target="fonts/font37.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6.fntdata"/><Relationship Id="rId69" Type="http://schemas.openxmlformats.org/officeDocument/2006/relationships/font" Target="fonts/font11.fntdata"/><Relationship Id="rId80" Type="http://schemas.openxmlformats.org/officeDocument/2006/relationships/font" Target="fonts/font22.fntdata"/><Relationship Id="rId85" Type="http://schemas.openxmlformats.org/officeDocument/2006/relationships/font" Target="fonts/font27.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fntdata"/><Relationship Id="rId67" Type="http://schemas.openxmlformats.org/officeDocument/2006/relationships/font" Target="fonts/font9.fntdata"/><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font" Target="fonts/font33.fntdata"/><Relationship Id="rId96"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font" Target="fonts/font36.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8.fntdata"/><Relationship Id="rId97" Type="http://schemas.openxmlformats.org/officeDocument/2006/relationships/tags" Target="tags/tag1.xml"/><Relationship Id="rId104" Type="http://schemas.microsoft.com/office/2018/10/relationships/authors" Target="authors.xml"/><Relationship Id="rId7" Type="http://schemas.openxmlformats.org/officeDocument/2006/relationships/slide" Target="slides/slide1.xml"/><Relationship Id="rId71" Type="http://schemas.openxmlformats.org/officeDocument/2006/relationships/font" Target="fonts/font13.fntdata"/><Relationship Id="rId92"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9.fntdata"/><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4.fntdata"/><Relationship Id="rId93" Type="http://schemas.openxmlformats.org/officeDocument/2006/relationships/font" Target="fonts/font35.fntdata"/><Relationship Id="rId98" Type="http://customschemas.google.com/relationships/presentationmetadata" Target="metadata"/><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5-09T08:14:21.858" idx="1">
    <p:pos x="6000" y="0"/>
    <p:text>Canva Card https://www.canva.com/design/DAGmAgjZ9q4/HvRC73swkpf3gn00McvZ_w/edit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jN2IcR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F5F12-8F2E-461A-B425-E2E5162BE98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866CF1E3-5E5F-44C5-B759-4F93AFFE681C}">
      <dgm:prSet phldrT="[Text]"/>
      <dgm:spPr/>
      <dgm:t>
        <a:bodyPr/>
        <a:lstStyle/>
        <a:p>
          <a:r>
            <a:rPr lang="en-US" dirty="0"/>
            <a:t>Overview</a:t>
          </a:r>
        </a:p>
      </dgm:t>
    </dgm:pt>
    <dgm:pt modelId="{A5ABFA12-92F6-42EE-9F3F-DD4D03F29D0F}" type="parTrans" cxnId="{813C33E1-5FDB-4A9D-8CBB-F9EFBFF28DE2}">
      <dgm:prSet/>
      <dgm:spPr/>
      <dgm:t>
        <a:bodyPr/>
        <a:lstStyle/>
        <a:p>
          <a:endParaRPr lang="en-US"/>
        </a:p>
      </dgm:t>
    </dgm:pt>
    <dgm:pt modelId="{6E387AB5-FEC9-4602-BA4C-D78C3726567E}" type="sibTrans" cxnId="{813C33E1-5FDB-4A9D-8CBB-F9EFBFF28DE2}">
      <dgm:prSet/>
      <dgm:spPr/>
      <dgm:t>
        <a:bodyPr/>
        <a:lstStyle/>
        <a:p>
          <a:endParaRPr lang="en-US"/>
        </a:p>
      </dgm:t>
    </dgm:pt>
    <dgm:pt modelId="{7E5BC295-5A34-4D16-83DB-616121B70E61}">
      <dgm:prSet phldrT="[Text]"/>
      <dgm:spPr/>
      <dgm:t>
        <a:bodyPr/>
        <a:lstStyle/>
        <a:p>
          <a:r>
            <a:rPr lang="en-US" dirty="0"/>
            <a:t>Joint initiative by EIB and European Commission (LIFE </a:t>
          </a:r>
          <a:r>
            <a:rPr lang="en-US" dirty="0" err="1"/>
            <a:t>Programme</a:t>
          </a:r>
          <a:r>
            <a:rPr lang="en-US" dirty="0"/>
            <a:t>)</a:t>
          </a:r>
        </a:p>
      </dgm:t>
    </dgm:pt>
    <dgm:pt modelId="{24E36150-3EAC-41D4-840A-C3F7B09BF976}" type="parTrans" cxnId="{9A08C603-6A4F-4111-922E-3410C5F427BE}">
      <dgm:prSet/>
      <dgm:spPr/>
      <dgm:t>
        <a:bodyPr/>
        <a:lstStyle/>
        <a:p>
          <a:endParaRPr lang="en-US"/>
        </a:p>
      </dgm:t>
    </dgm:pt>
    <dgm:pt modelId="{2B449EB5-A99B-4E43-A675-F58145DEFB2B}" type="sibTrans" cxnId="{9A08C603-6A4F-4111-922E-3410C5F427BE}">
      <dgm:prSet/>
      <dgm:spPr/>
      <dgm:t>
        <a:bodyPr/>
        <a:lstStyle/>
        <a:p>
          <a:endParaRPr lang="en-US"/>
        </a:p>
      </dgm:t>
    </dgm:pt>
    <dgm:pt modelId="{73C6BDA8-9EF8-40CE-AF06-6A46B1BED2E0}">
      <dgm:prSet phldrT="[Text]"/>
      <dgm:spPr/>
      <dgm:t>
        <a:bodyPr/>
        <a:lstStyle/>
        <a:p>
          <a:r>
            <a:rPr lang="en-US" dirty="0"/>
            <a:t>Ambition</a:t>
          </a:r>
        </a:p>
      </dgm:t>
    </dgm:pt>
    <dgm:pt modelId="{AFEF6378-1B42-4C46-8A64-04403C728700}" type="parTrans" cxnId="{71C3CF0C-0062-4FD0-891B-ECD31FB8E5D4}">
      <dgm:prSet/>
      <dgm:spPr/>
      <dgm:t>
        <a:bodyPr/>
        <a:lstStyle/>
        <a:p>
          <a:endParaRPr lang="en-US"/>
        </a:p>
      </dgm:t>
    </dgm:pt>
    <dgm:pt modelId="{D4D66C12-68A0-40AA-8CB5-0AE0BF6C4ADC}" type="sibTrans" cxnId="{71C3CF0C-0062-4FD0-891B-ECD31FB8E5D4}">
      <dgm:prSet/>
      <dgm:spPr/>
      <dgm:t>
        <a:bodyPr/>
        <a:lstStyle/>
        <a:p>
          <a:endParaRPr lang="en-US"/>
        </a:p>
      </dgm:t>
    </dgm:pt>
    <dgm:pt modelId="{FAEA7C73-CCA6-46BC-9F9B-91355D6096CF}">
      <dgm:prSet phldrT="[Text]"/>
      <dgm:spPr/>
      <dgm:t>
        <a:bodyPr/>
        <a:lstStyle/>
        <a:p>
          <a:r>
            <a:rPr lang="en-US" dirty="0"/>
            <a:t>First EU-level blended finance for </a:t>
          </a:r>
          <a:r>
            <a:rPr lang="en-US" dirty="0" err="1"/>
            <a:t>NbS</a:t>
          </a:r>
          <a:endParaRPr lang="en-US" dirty="0"/>
        </a:p>
      </dgm:t>
    </dgm:pt>
    <dgm:pt modelId="{5F22CF5B-2C3D-411B-A976-6CFA537551A3}" type="parTrans" cxnId="{02620422-8655-4848-A843-4289CAC3F1FA}">
      <dgm:prSet/>
      <dgm:spPr/>
      <dgm:t>
        <a:bodyPr/>
        <a:lstStyle/>
        <a:p>
          <a:endParaRPr lang="en-US"/>
        </a:p>
      </dgm:t>
    </dgm:pt>
    <dgm:pt modelId="{477A165C-352A-41E4-BAA0-0F8FF3AF8839}" type="sibTrans" cxnId="{02620422-8655-4848-A843-4289CAC3F1FA}">
      <dgm:prSet/>
      <dgm:spPr/>
      <dgm:t>
        <a:bodyPr/>
        <a:lstStyle/>
        <a:p>
          <a:endParaRPr lang="en-US"/>
        </a:p>
      </dgm:t>
    </dgm:pt>
    <dgm:pt modelId="{EAA39E40-1D1A-41C4-A467-CB2E79ADC4E2}">
      <dgm:prSet phldrT="[Text]"/>
      <dgm:spPr/>
      <dgm:t>
        <a:bodyPr/>
        <a:lstStyle/>
        <a:p>
          <a:r>
            <a:rPr lang="en-US" dirty="0"/>
            <a:t>Target Projects and Sectors</a:t>
          </a:r>
        </a:p>
      </dgm:t>
    </dgm:pt>
    <dgm:pt modelId="{A0BCE1C1-4729-4641-B404-FB8BFA708071}" type="parTrans" cxnId="{3AF72F81-15E8-41F0-9300-84F0A174ECD5}">
      <dgm:prSet/>
      <dgm:spPr/>
      <dgm:t>
        <a:bodyPr/>
        <a:lstStyle/>
        <a:p>
          <a:endParaRPr lang="en-US"/>
        </a:p>
      </dgm:t>
    </dgm:pt>
    <dgm:pt modelId="{4FBAEA80-0A25-48CB-9477-0D0776138ECB}" type="sibTrans" cxnId="{3AF72F81-15E8-41F0-9300-84F0A174ECD5}">
      <dgm:prSet/>
      <dgm:spPr/>
      <dgm:t>
        <a:bodyPr/>
        <a:lstStyle/>
        <a:p>
          <a:endParaRPr lang="en-US"/>
        </a:p>
      </dgm:t>
    </dgm:pt>
    <dgm:pt modelId="{CD6EE419-81EA-4540-AEC8-6CB7EBAA576C}">
      <dgm:prSet phldrT="[Text]"/>
      <dgm:spPr/>
      <dgm:t>
        <a:bodyPr/>
        <a:lstStyle/>
        <a:p>
          <a:r>
            <a:rPr lang="en-US" dirty="0"/>
            <a:t>Ecosystem restoration, biodiversity offsets, sustainable forestry</a:t>
          </a:r>
        </a:p>
      </dgm:t>
    </dgm:pt>
    <dgm:pt modelId="{21F8B07C-9D53-4382-80C5-E4F6F4480DEF}" type="parTrans" cxnId="{C101EFED-D1A3-47F3-BBED-3B2AAB3DCE2C}">
      <dgm:prSet/>
      <dgm:spPr/>
      <dgm:t>
        <a:bodyPr/>
        <a:lstStyle/>
        <a:p>
          <a:endParaRPr lang="en-US"/>
        </a:p>
      </dgm:t>
    </dgm:pt>
    <dgm:pt modelId="{DE3E573E-8CF7-4BA6-B734-852E7A79CAE8}" type="sibTrans" cxnId="{C101EFED-D1A3-47F3-BBED-3B2AAB3DCE2C}">
      <dgm:prSet/>
      <dgm:spPr/>
      <dgm:t>
        <a:bodyPr/>
        <a:lstStyle/>
        <a:p>
          <a:endParaRPr lang="en-US"/>
        </a:p>
      </dgm:t>
    </dgm:pt>
    <dgm:pt modelId="{2A9D0890-4073-4758-B1F6-2DE06DECA436}">
      <dgm:prSet/>
      <dgm:spPr/>
      <dgm:t>
        <a:bodyPr/>
        <a:lstStyle/>
        <a:p>
          <a:r>
            <a:rPr lang="en-US" dirty="0"/>
            <a:t>Operational Period: 2015–2022</a:t>
          </a:r>
        </a:p>
      </dgm:t>
    </dgm:pt>
    <dgm:pt modelId="{29EA9EDC-E564-4584-AEAE-C0000699E47F}" type="parTrans" cxnId="{8F293DD4-FAC6-409B-A93C-E8BC3263E48E}">
      <dgm:prSet/>
      <dgm:spPr/>
      <dgm:t>
        <a:bodyPr/>
        <a:lstStyle/>
        <a:p>
          <a:endParaRPr lang="en-US"/>
        </a:p>
      </dgm:t>
    </dgm:pt>
    <dgm:pt modelId="{076016A6-5CB9-45B6-875A-351CF37F9BC2}" type="sibTrans" cxnId="{8F293DD4-FAC6-409B-A93C-E8BC3263E48E}">
      <dgm:prSet/>
      <dgm:spPr/>
      <dgm:t>
        <a:bodyPr/>
        <a:lstStyle/>
        <a:p>
          <a:endParaRPr lang="en-US"/>
        </a:p>
      </dgm:t>
    </dgm:pt>
    <dgm:pt modelId="{AD2FCC22-FEB6-4D35-A68E-924728138E55}">
      <dgm:prSet/>
      <dgm:spPr/>
      <dgm:t>
        <a:bodyPr/>
        <a:lstStyle/>
        <a:p>
          <a:r>
            <a:rPr lang="en-US" dirty="0"/>
            <a:t>Goal: Demonstrate bankability of nature-based solutions (</a:t>
          </a:r>
          <a:r>
            <a:rPr lang="en-US" dirty="0" err="1"/>
            <a:t>NbS</a:t>
          </a:r>
          <a:r>
            <a:rPr lang="en-US" dirty="0"/>
            <a:t>) - of ecosystem services and public-good oriented environmental interventions</a:t>
          </a:r>
        </a:p>
      </dgm:t>
    </dgm:pt>
    <dgm:pt modelId="{44E1CEB7-A58A-41FE-BD25-2CB659556523}" type="parTrans" cxnId="{20BEE5D4-6CE3-4BD5-A4B7-E7D9CE472926}">
      <dgm:prSet/>
      <dgm:spPr/>
      <dgm:t>
        <a:bodyPr/>
        <a:lstStyle/>
        <a:p>
          <a:endParaRPr lang="en-US"/>
        </a:p>
      </dgm:t>
    </dgm:pt>
    <dgm:pt modelId="{13B9C57D-A70C-43A0-85C7-1734009617A9}" type="sibTrans" cxnId="{20BEE5D4-6CE3-4BD5-A4B7-E7D9CE472926}">
      <dgm:prSet/>
      <dgm:spPr/>
      <dgm:t>
        <a:bodyPr/>
        <a:lstStyle/>
        <a:p>
          <a:endParaRPr lang="en-US"/>
        </a:p>
      </dgm:t>
    </dgm:pt>
    <dgm:pt modelId="{C42A93B6-4047-4BC8-96F2-034036C0CB59}">
      <dgm:prSet/>
      <dgm:spPr/>
      <dgm:t>
        <a:bodyPr/>
        <a:lstStyle/>
        <a:p>
          <a:r>
            <a:rPr lang="en-US" dirty="0"/>
            <a:t>Instruments: Contingent loans, equity-type finance,  advisory support</a:t>
          </a:r>
        </a:p>
      </dgm:t>
    </dgm:pt>
    <dgm:pt modelId="{CDEF600F-11E8-4B90-879D-8D401FBBBB0B}" type="parTrans" cxnId="{C102E637-8DC1-4D38-BEB8-40646730B1A5}">
      <dgm:prSet/>
      <dgm:spPr/>
      <dgm:t>
        <a:bodyPr/>
        <a:lstStyle/>
        <a:p>
          <a:endParaRPr lang="en-US"/>
        </a:p>
      </dgm:t>
    </dgm:pt>
    <dgm:pt modelId="{42E78F16-CC85-4A59-A6C0-592E28F1BCDD}" type="sibTrans" cxnId="{C102E637-8DC1-4D38-BEB8-40646730B1A5}">
      <dgm:prSet/>
      <dgm:spPr/>
      <dgm:t>
        <a:bodyPr/>
        <a:lstStyle/>
        <a:p>
          <a:endParaRPr lang="en-US"/>
        </a:p>
      </dgm:t>
    </dgm:pt>
    <dgm:pt modelId="{966AE7BF-BC30-4042-B20B-E30DEE85DC72}">
      <dgm:prSet/>
      <dgm:spPr/>
      <dgm:t>
        <a:bodyPr/>
        <a:lstStyle/>
        <a:p>
          <a:r>
            <a:rPr lang="en-US" dirty="0"/>
            <a:t>Aimed to unlock private capital in public-good domains</a:t>
          </a:r>
        </a:p>
      </dgm:t>
    </dgm:pt>
    <dgm:pt modelId="{43DE804F-5466-407E-AD45-4A595400EDE9}" type="parTrans" cxnId="{2261F889-5C32-4230-8F96-5E44A103714A}">
      <dgm:prSet/>
      <dgm:spPr/>
      <dgm:t>
        <a:bodyPr/>
        <a:lstStyle/>
        <a:p>
          <a:endParaRPr lang="en-US"/>
        </a:p>
      </dgm:t>
    </dgm:pt>
    <dgm:pt modelId="{DDE8ECBE-223A-49CD-A98A-D9F5C6C1BA66}" type="sibTrans" cxnId="{2261F889-5C32-4230-8F96-5E44A103714A}">
      <dgm:prSet/>
      <dgm:spPr/>
      <dgm:t>
        <a:bodyPr/>
        <a:lstStyle/>
        <a:p>
          <a:endParaRPr lang="en-US"/>
        </a:p>
      </dgm:t>
    </dgm:pt>
    <dgm:pt modelId="{62B55292-DA80-4D2F-8542-9419F7F350E7}">
      <dgm:prSet/>
      <dgm:spPr/>
      <dgm:t>
        <a:bodyPr/>
        <a:lstStyle/>
        <a:p>
          <a:r>
            <a:rPr lang="en-US" dirty="0"/>
            <a:t>Embedded </a:t>
          </a:r>
          <a:r>
            <a:rPr lang="en-US" dirty="0" err="1"/>
            <a:t>monetisation</a:t>
          </a:r>
          <a:r>
            <a:rPr lang="en-US" dirty="0"/>
            <a:t> challenge into finance</a:t>
          </a:r>
        </a:p>
      </dgm:t>
    </dgm:pt>
    <dgm:pt modelId="{5534FAE3-E0E1-49AA-B0B4-FF46A799BB0A}" type="parTrans" cxnId="{0C4657EC-166C-4412-B500-B777B7247111}">
      <dgm:prSet/>
      <dgm:spPr/>
      <dgm:t>
        <a:bodyPr/>
        <a:lstStyle/>
        <a:p>
          <a:endParaRPr lang="en-US"/>
        </a:p>
      </dgm:t>
    </dgm:pt>
    <dgm:pt modelId="{092C36D2-7120-4D50-AE1C-ED18EF15437C}" type="sibTrans" cxnId="{0C4657EC-166C-4412-B500-B777B7247111}">
      <dgm:prSet/>
      <dgm:spPr/>
      <dgm:t>
        <a:bodyPr/>
        <a:lstStyle/>
        <a:p>
          <a:endParaRPr lang="en-US"/>
        </a:p>
      </dgm:t>
    </dgm:pt>
    <dgm:pt modelId="{2007BA26-4085-41FC-9B3D-E67CB5EE47B0}">
      <dgm:prSet/>
      <dgm:spPr/>
      <dgm:t>
        <a:bodyPr/>
        <a:lstStyle/>
        <a:p>
          <a:r>
            <a:rPr lang="en-US" dirty="0"/>
            <a:t>Urban green infrastructure and natural flood management</a:t>
          </a:r>
        </a:p>
      </dgm:t>
    </dgm:pt>
    <dgm:pt modelId="{404F930A-87F8-4089-91C5-5F8B5E4D374D}" type="parTrans" cxnId="{87C1B5E6-5EF2-4B69-A558-74096F60A6E5}">
      <dgm:prSet/>
      <dgm:spPr/>
      <dgm:t>
        <a:bodyPr/>
        <a:lstStyle/>
        <a:p>
          <a:endParaRPr lang="en-US"/>
        </a:p>
      </dgm:t>
    </dgm:pt>
    <dgm:pt modelId="{A3FFEFCA-F2CA-4D3D-A9E6-C299BD884F65}" type="sibTrans" cxnId="{87C1B5E6-5EF2-4B69-A558-74096F60A6E5}">
      <dgm:prSet/>
      <dgm:spPr/>
      <dgm:t>
        <a:bodyPr/>
        <a:lstStyle/>
        <a:p>
          <a:endParaRPr lang="en-US"/>
        </a:p>
      </dgm:t>
    </dgm:pt>
    <dgm:pt modelId="{F922DC22-7115-468D-9BE5-2CCA8EA25F34}">
      <dgm:prSet/>
      <dgm:spPr/>
      <dgm:t>
        <a:bodyPr/>
        <a:lstStyle/>
        <a:p>
          <a:r>
            <a:rPr lang="en-US" dirty="0"/>
            <a:t>Eligible beneficiaries: public &amp; private entities</a:t>
          </a:r>
        </a:p>
      </dgm:t>
    </dgm:pt>
    <dgm:pt modelId="{03D21585-BB39-417D-A75C-372131C8A3C3}" type="parTrans" cxnId="{5F6F20A2-ADCC-4B4D-ACB5-A539978031A5}">
      <dgm:prSet/>
      <dgm:spPr/>
      <dgm:t>
        <a:bodyPr/>
        <a:lstStyle/>
        <a:p>
          <a:endParaRPr lang="en-US"/>
        </a:p>
      </dgm:t>
    </dgm:pt>
    <dgm:pt modelId="{4941B129-7582-451D-BBD9-2DB7927C2380}" type="sibTrans" cxnId="{5F6F20A2-ADCC-4B4D-ACB5-A539978031A5}">
      <dgm:prSet/>
      <dgm:spPr/>
      <dgm:t>
        <a:bodyPr/>
        <a:lstStyle/>
        <a:p>
          <a:endParaRPr lang="en-US"/>
        </a:p>
      </dgm:t>
    </dgm:pt>
    <dgm:pt modelId="{DE0EA6BD-5D89-420E-B6D0-432C6B73FAEC}">
      <dgm:prSet/>
      <dgm:spPr/>
      <dgm:t>
        <a:bodyPr/>
        <a:lstStyle/>
        <a:p>
          <a:r>
            <a:rPr lang="en-US" dirty="0"/>
            <a:t>Investment size: €2M–15M</a:t>
          </a:r>
        </a:p>
      </dgm:t>
    </dgm:pt>
    <dgm:pt modelId="{73DA3A66-40F0-4D7F-9676-CC094BDF3F7D}" type="parTrans" cxnId="{5C70406A-93E3-48D4-AD3A-D6029491524A}">
      <dgm:prSet/>
      <dgm:spPr/>
      <dgm:t>
        <a:bodyPr/>
        <a:lstStyle/>
        <a:p>
          <a:endParaRPr lang="en-US"/>
        </a:p>
      </dgm:t>
    </dgm:pt>
    <dgm:pt modelId="{3D7E8B3B-5F52-4D06-B275-9F05CEC48397}" type="sibTrans" cxnId="{5C70406A-93E3-48D4-AD3A-D6029491524A}">
      <dgm:prSet/>
      <dgm:spPr/>
      <dgm:t>
        <a:bodyPr/>
        <a:lstStyle/>
        <a:p>
          <a:endParaRPr lang="en-US"/>
        </a:p>
      </dgm:t>
    </dgm:pt>
    <dgm:pt modelId="{1B3037DC-E3E8-4B4A-A11B-8C8999575984}">
      <dgm:prSet/>
      <dgm:spPr/>
      <dgm:t>
        <a:bodyPr/>
        <a:lstStyle/>
        <a:p>
          <a:endParaRPr lang="en-US" dirty="0"/>
        </a:p>
      </dgm:t>
    </dgm:pt>
    <dgm:pt modelId="{1529EEEF-B799-4992-967B-1B8934513A52}" type="parTrans" cxnId="{589B14E1-60E0-45C8-86EA-2AB189CE91E5}">
      <dgm:prSet/>
      <dgm:spPr/>
      <dgm:t>
        <a:bodyPr/>
        <a:lstStyle/>
        <a:p>
          <a:endParaRPr lang="en-US"/>
        </a:p>
      </dgm:t>
    </dgm:pt>
    <dgm:pt modelId="{4CD71A7F-BD38-4C31-B76A-66916F12F246}" type="sibTrans" cxnId="{589B14E1-60E0-45C8-86EA-2AB189CE91E5}">
      <dgm:prSet/>
      <dgm:spPr/>
      <dgm:t>
        <a:bodyPr/>
        <a:lstStyle/>
        <a:p>
          <a:endParaRPr lang="en-US"/>
        </a:p>
      </dgm:t>
    </dgm:pt>
    <dgm:pt modelId="{41D1C47F-128A-4CD4-B0C7-441718B3CCCC}">
      <dgm:prSet/>
      <dgm:spPr/>
      <dgm:t>
        <a:bodyPr/>
        <a:lstStyle/>
        <a:p>
          <a:endParaRPr lang="en-US" dirty="0"/>
        </a:p>
      </dgm:t>
    </dgm:pt>
    <dgm:pt modelId="{1FD59BE5-173E-41FC-8B53-AABBD761D079}" type="parTrans" cxnId="{EE114A5D-FDF9-436B-A025-A5E0302A26EC}">
      <dgm:prSet/>
      <dgm:spPr/>
      <dgm:t>
        <a:bodyPr/>
        <a:lstStyle/>
        <a:p>
          <a:endParaRPr lang="en-US"/>
        </a:p>
      </dgm:t>
    </dgm:pt>
    <dgm:pt modelId="{35E6E2F6-C513-489C-9726-629C0049081B}" type="sibTrans" cxnId="{EE114A5D-FDF9-436B-A025-A5E0302A26EC}">
      <dgm:prSet/>
      <dgm:spPr/>
      <dgm:t>
        <a:bodyPr/>
        <a:lstStyle/>
        <a:p>
          <a:endParaRPr lang="en-US"/>
        </a:p>
      </dgm:t>
    </dgm:pt>
    <dgm:pt modelId="{DB01FB22-A199-4BEF-BC33-A77FB3FCB896}" type="pres">
      <dgm:prSet presAssocID="{8A1F5F12-8F2E-461A-B425-E2E5162BE986}" presName="Name0" presStyleCnt="0">
        <dgm:presLayoutVars>
          <dgm:dir/>
          <dgm:resizeHandles val="exact"/>
        </dgm:presLayoutVars>
      </dgm:prSet>
      <dgm:spPr/>
    </dgm:pt>
    <dgm:pt modelId="{AF2E6046-D528-42BB-B5A4-E5D493327E58}" type="pres">
      <dgm:prSet presAssocID="{866CF1E3-5E5F-44C5-B759-4F93AFFE681C}" presName="node" presStyleLbl="node1" presStyleIdx="0" presStyleCnt="3">
        <dgm:presLayoutVars>
          <dgm:bulletEnabled val="1"/>
        </dgm:presLayoutVars>
      </dgm:prSet>
      <dgm:spPr/>
    </dgm:pt>
    <dgm:pt modelId="{952DE2C7-2F7F-4353-AA4D-F86EEB83EB7F}" type="pres">
      <dgm:prSet presAssocID="{6E387AB5-FEC9-4602-BA4C-D78C3726567E}" presName="sibTrans" presStyleCnt="0"/>
      <dgm:spPr/>
    </dgm:pt>
    <dgm:pt modelId="{975A5AF3-CB82-4D84-8FFD-7268E6B098E4}" type="pres">
      <dgm:prSet presAssocID="{73C6BDA8-9EF8-40CE-AF06-6A46B1BED2E0}" presName="node" presStyleLbl="node1" presStyleIdx="1" presStyleCnt="3">
        <dgm:presLayoutVars>
          <dgm:bulletEnabled val="1"/>
        </dgm:presLayoutVars>
      </dgm:prSet>
      <dgm:spPr/>
    </dgm:pt>
    <dgm:pt modelId="{382168E4-A950-42BC-84F0-36621D27FCEC}" type="pres">
      <dgm:prSet presAssocID="{D4D66C12-68A0-40AA-8CB5-0AE0BF6C4ADC}" presName="sibTrans" presStyleCnt="0"/>
      <dgm:spPr/>
    </dgm:pt>
    <dgm:pt modelId="{9EA9C8AB-9407-4CA7-BF71-C2B11740FF74}" type="pres">
      <dgm:prSet presAssocID="{EAA39E40-1D1A-41C4-A467-CB2E79ADC4E2}" presName="node" presStyleLbl="node1" presStyleIdx="2" presStyleCnt="3">
        <dgm:presLayoutVars>
          <dgm:bulletEnabled val="1"/>
        </dgm:presLayoutVars>
      </dgm:prSet>
      <dgm:spPr/>
    </dgm:pt>
  </dgm:ptLst>
  <dgm:cxnLst>
    <dgm:cxn modelId="{9A08C603-6A4F-4111-922E-3410C5F427BE}" srcId="{866CF1E3-5E5F-44C5-B759-4F93AFFE681C}" destId="{7E5BC295-5A34-4D16-83DB-616121B70E61}" srcOrd="0" destOrd="0" parTransId="{24E36150-3EAC-41D4-840A-C3F7B09BF976}" sibTransId="{2B449EB5-A99B-4E43-A675-F58145DEFB2B}"/>
    <dgm:cxn modelId="{71C3CF0C-0062-4FD0-891B-ECD31FB8E5D4}" srcId="{8A1F5F12-8F2E-461A-B425-E2E5162BE986}" destId="{73C6BDA8-9EF8-40CE-AF06-6A46B1BED2E0}" srcOrd="1" destOrd="0" parTransId="{AFEF6378-1B42-4C46-8A64-04403C728700}" sibTransId="{D4D66C12-68A0-40AA-8CB5-0AE0BF6C4ADC}"/>
    <dgm:cxn modelId="{DF761F14-06A3-4AC2-A914-EE63E154B156}" type="presOf" srcId="{CD6EE419-81EA-4540-AEC8-6CB7EBAA576C}" destId="{9EA9C8AB-9407-4CA7-BF71-C2B11740FF74}" srcOrd="0" destOrd="1" presId="urn:microsoft.com/office/officeart/2005/8/layout/hList6"/>
    <dgm:cxn modelId="{CD3AD116-A9C7-4AEB-AD5D-DA3911BE546C}" type="presOf" srcId="{2007BA26-4085-41FC-9B3D-E67CB5EE47B0}" destId="{9EA9C8AB-9407-4CA7-BF71-C2B11740FF74}" srcOrd="0" destOrd="2" presId="urn:microsoft.com/office/officeart/2005/8/layout/hList6"/>
    <dgm:cxn modelId="{0A1C211D-7CBC-423B-BDF9-975E34C15F32}" type="presOf" srcId="{866CF1E3-5E5F-44C5-B759-4F93AFFE681C}" destId="{AF2E6046-D528-42BB-B5A4-E5D493327E58}" srcOrd="0" destOrd="0" presId="urn:microsoft.com/office/officeart/2005/8/layout/hList6"/>
    <dgm:cxn modelId="{6B2BE91D-827F-4D40-BE1A-7601D0BAB59A}" type="presOf" srcId="{73C6BDA8-9EF8-40CE-AF06-6A46B1BED2E0}" destId="{975A5AF3-CB82-4D84-8FFD-7268E6B098E4}" srcOrd="0" destOrd="0" presId="urn:microsoft.com/office/officeart/2005/8/layout/hList6"/>
    <dgm:cxn modelId="{02620422-8655-4848-A843-4289CAC3F1FA}" srcId="{73C6BDA8-9EF8-40CE-AF06-6A46B1BED2E0}" destId="{FAEA7C73-CCA6-46BC-9F9B-91355D6096CF}" srcOrd="0" destOrd="0" parTransId="{5F22CF5B-2C3D-411B-A976-6CFA537551A3}" sibTransId="{477A165C-352A-41E4-BAA0-0F8FF3AF8839}"/>
    <dgm:cxn modelId="{34159726-A6B6-4FF0-A935-DA7B84F8375A}" type="presOf" srcId="{41D1C47F-128A-4CD4-B0C7-441718B3CCCC}" destId="{AF2E6046-D528-42BB-B5A4-E5D493327E58}" srcOrd="0" destOrd="5" presId="urn:microsoft.com/office/officeart/2005/8/layout/hList6"/>
    <dgm:cxn modelId="{76654028-D4B4-4D66-8F2D-B65A98A210C3}" type="presOf" srcId="{2A9D0890-4073-4758-B1F6-2DE06DECA436}" destId="{AF2E6046-D528-42BB-B5A4-E5D493327E58}" srcOrd="0" destOrd="2" presId="urn:microsoft.com/office/officeart/2005/8/layout/hList6"/>
    <dgm:cxn modelId="{3CE9512F-643E-4244-9B8D-CF12640A67BF}" type="presOf" srcId="{FAEA7C73-CCA6-46BC-9F9B-91355D6096CF}" destId="{975A5AF3-CB82-4D84-8FFD-7268E6B098E4}" srcOrd="0" destOrd="1" presId="urn:microsoft.com/office/officeart/2005/8/layout/hList6"/>
    <dgm:cxn modelId="{DF7E3D37-41F4-409B-B0FD-D596C022B6C7}" type="presOf" srcId="{62B55292-DA80-4D2F-8542-9419F7F350E7}" destId="{975A5AF3-CB82-4D84-8FFD-7268E6B098E4}" srcOrd="0" destOrd="3" presId="urn:microsoft.com/office/officeart/2005/8/layout/hList6"/>
    <dgm:cxn modelId="{C102E637-8DC1-4D38-BEB8-40646730B1A5}" srcId="{866CF1E3-5E5F-44C5-B759-4F93AFFE681C}" destId="{C42A93B6-4047-4BC8-96F2-034036C0CB59}" srcOrd="5" destOrd="0" parTransId="{CDEF600F-11E8-4B90-879D-8D401FBBBB0B}" sibTransId="{42E78F16-CC85-4A59-A6C0-592E28F1BCDD}"/>
    <dgm:cxn modelId="{51C6FD42-CEE9-4E26-91C6-4DD0F750A7C9}" type="presOf" srcId="{EAA39E40-1D1A-41C4-A467-CB2E79ADC4E2}" destId="{9EA9C8AB-9407-4CA7-BF71-C2B11740FF74}" srcOrd="0" destOrd="0" presId="urn:microsoft.com/office/officeart/2005/8/layout/hList6"/>
    <dgm:cxn modelId="{C989FC59-0EB5-4D6C-8D01-E5C874CFE12C}" type="presOf" srcId="{7E5BC295-5A34-4D16-83DB-616121B70E61}" destId="{AF2E6046-D528-42BB-B5A4-E5D493327E58}" srcOrd="0" destOrd="1" presId="urn:microsoft.com/office/officeart/2005/8/layout/hList6"/>
    <dgm:cxn modelId="{3ECA565B-0761-4B18-AD6B-9F8690616D93}" type="presOf" srcId="{1B3037DC-E3E8-4B4A-A11B-8C8999575984}" destId="{AF2E6046-D528-42BB-B5A4-E5D493327E58}" srcOrd="0" destOrd="3" presId="urn:microsoft.com/office/officeart/2005/8/layout/hList6"/>
    <dgm:cxn modelId="{EE114A5D-FDF9-436B-A025-A5E0302A26EC}" srcId="{866CF1E3-5E5F-44C5-B759-4F93AFFE681C}" destId="{41D1C47F-128A-4CD4-B0C7-441718B3CCCC}" srcOrd="4" destOrd="0" parTransId="{1FD59BE5-173E-41FC-8B53-AABBD761D079}" sibTransId="{35E6E2F6-C513-489C-9726-629C0049081B}"/>
    <dgm:cxn modelId="{FA8F575E-2094-4FC5-AF45-BA27987E9F80}" type="presOf" srcId="{DE0EA6BD-5D89-420E-B6D0-432C6B73FAEC}" destId="{9EA9C8AB-9407-4CA7-BF71-C2B11740FF74}" srcOrd="0" destOrd="4" presId="urn:microsoft.com/office/officeart/2005/8/layout/hList6"/>
    <dgm:cxn modelId="{5C70406A-93E3-48D4-AD3A-D6029491524A}" srcId="{EAA39E40-1D1A-41C4-A467-CB2E79ADC4E2}" destId="{DE0EA6BD-5D89-420E-B6D0-432C6B73FAEC}" srcOrd="3" destOrd="0" parTransId="{73DA3A66-40F0-4D7F-9676-CC094BDF3F7D}" sibTransId="{3D7E8B3B-5F52-4D06-B275-9F05CEC48397}"/>
    <dgm:cxn modelId="{3AF72F81-15E8-41F0-9300-84F0A174ECD5}" srcId="{8A1F5F12-8F2E-461A-B425-E2E5162BE986}" destId="{EAA39E40-1D1A-41C4-A467-CB2E79ADC4E2}" srcOrd="2" destOrd="0" parTransId="{A0BCE1C1-4729-4641-B404-FB8BFA708071}" sibTransId="{4FBAEA80-0A25-48CB-9477-0D0776138ECB}"/>
    <dgm:cxn modelId="{2261F889-5C32-4230-8F96-5E44A103714A}" srcId="{73C6BDA8-9EF8-40CE-AF06-6A46B1BED2E0}" destId="{966AE7BF-BC30-4042-B20B-E30DEE85DC72}" srcOrd="1" destOrd="0" parTransId="{43DE804F-5466-407E-AD45-4A595400EDE9}" sibTransId="{DDE8ECBE-223A-49CD-A98A-D9F5C6C1BA66}"/>
    <dgm:cxn modelId="{E6E0938E-AE57-4982-8C5D-5B32BA01FDFE}" type="presOf" srcId="{8A1F5F12-8F2E-461A-B425-E2E5162BE986}" destId="{DB01FB22-A199-4BEF-BC33-A77FB3FCB896}" srcOrd="0" destOrd="0" presId="urn:microsoft.com/office/officeart/2005/8/layout/hList6"/>
    <dgm:cxn modelId="{5F6F20A2-ADCC-4B4D-ACB5-A539978031A5}" srcId="{EAA39E40-1D1A-41C4-A467-CB2E79ADC4E2}" destId="{F922DC22-7115-468D-9BE5-2CCA8EA25F34}" srcOrd="2" destOrd="0" parTransId="{03D21585-BB39-417D-A75C-372131C8A3C3}" sibTransId="{4941B129-7582-451D-BBD9-2DB7927C2380}"/>
    <dgm:cxn modelId="{8F293DD4-FAC6-409B-A93C-E8BC3263E48E}" srcId="{866CF1E3-5E5F-44C5-B759-4F93AFFE681C}" destId="{2A9D0890-4073-4758-B1F6-2DE06DECA436}" srcOrd="1" destOrd="0" parTransId="{29EA9EDC-E564-4584-AEAE-C0000699E47F}" sibTransId="{076016A6-5CB9-45B6-875A-351CF37F9BC2}"/>
    <dgm:cxn modelId="{C22DD7D4-21FD-4CD9-96A9-285CC4DA7121}" type="presOf" srcId="{C42A93B6-4047-4BC8-96F2-034036C0CB59}" destId="{AF2E6046-D528-42BB-B5A4-E5D493327E58}" srcOrd="0" destOrd="6" presId="urn:microsoft.com/office/officeart/2005/8/layout/hList6"/>
    <dgm:cxn modelId="{20BEE5D4-6CE3-4BD5-A4B7-E7D9CE472926}" srcId="{866CF1E3-5E5F-44C5-B759-4F93AFFE681C}" destId="{AD2FCC22-FEB6-4D35-A68E-924728138E55}" srcOrd="3" destOrd="0" parTransId="{44E1CEB7-A58A-41FE-BD25-2CB659556523}" sibTransId="{13B9C57D-A70C-43A0-85C7-1734009617A9}"/>
    <dgm:cxn modelId="{064D36DA-7919-423E-8F7B-5F88FDBECE62}" type="presOf" srcId="{F922DC22-7115-468D-9BE5-2CCA8EA25F34}" destId="{9EA9C8AB-9407-4CA7-BF71-C2B11740FF74}" srcOrd="0" destOrd="3" presId="urn:microsoft.com/office/officeart/2005/8/layout/hList6"/>
    <dgm:cxn modelId="{B178B2DD-D026-4BF2-BE3F-FACF4ACDDB43}" type="presOf" srcId="{AD2FCC22-FEB6-4D35-A68E-924728138E55}" destId="{AF2E6046-D528-42BB-B5A4-E5D493327E58}" srcOrd="0" destOrd="4" presId="urn:microsoft.com/office/officeart/2005/8/layout/hList6"/>
    <dgm:cxn modelId="{589B14E1-60E0-45C8-86EA-2AB189CE91E5}" srcId="{866CF1E3-5E5F-44C5-B759-4F93AFFE681C}" destId="{1B3037DC-E3E8-4B4A-A11B-8C8999575984}" srcOrd="2" destOrd="0" parTransId="{1529EEEF-B799-4992-967B-1B8934513A52}" sibTransId="{4CD71A7F-BD38-4C31-B76A-66916F12F246}"/>
    <dgm:cxn modelId="{813C33E1-5FDB-4A9D-8CBB-F9EFBFF28DE2}" srcId="{8A1F5F12-8F2E-461A-B425-E2E5162BE986}" destId="{866CF1E3-5E5F-44C5-B759-4F93AFFE681C}" srcOrd="0" destOrd="0" parTransId="{A5ABFA12-92F6-42EE-9F3F-DD4D03F29D0F}" sibTransId="{6E387AB5-FEC9-4602-BA4C-D78C3726567E}"/>
    <dgm:cxn modelId="{87C1B5E6-5EF2-4B69-A558-74096F60A6E5}" srcId="{EAA39E40-1D1A-41C4-A467-CB2E79ADC4E2}" destId="{2007BA26-4085-41FC-9B3D-E67CB5EE47B0}" srcOrd="1" destOrd="0" parTransId="{404F930A-87F8-4089-91C5-5F8B5E4D374D}" sibTransId="{A3FFEFCA-F2CA-4D3D-A9E6-C299BD884F65}"/>
    <dgm:cxn modelId="{0C4657EC-166C-4412-B500-B777B7247111}" srcId="{73C6BDA8-9EF8-40CE-AF06-6A46B1BED2E0}" destId="{62B55292-DA80-4D2F-8542-9419F7F350E7}" srcOrd="2" destOrd="0" parTransId="{5534FAE3-E0E1-49AA-B0B4-FF46A799BB0A}" sibTransId="{092C36D2-7120-4D50-AE1C-ED18EF15437C}"/>
    <dgm:cxn modelId="{C101EFED-D1A3-47F3-BBED-3B2AAB3DCE2C}" srcId="{EAA39E40-1D1A-41C4-A467-CB2E79ADC4E2}" destId="{CD6EE419-81EA-4540-AEC8-6CB7EBAA576C}" srcOrd="0" destOrd="0" parTransId="{21F8B07C-9D53-4382-80C5-E4F6F4480DEF}" sibTransId="{DE3E573E-8CF7-4BA6-B734-852E7A79CAE8}"/>
    <dgm:cxn modelId="{666E82F8-73BD-42C0-9A45-2A34A432C620}" type="presOf" srcId="{966AE7BF-BC30-4042-B20B-E30DEE85DC72}" destId="{975A5AF3-CB82-4D84-8FFD-7268E6B098E4}" srcOrd="0" destOrd="2" presId="urn:microsoft.com/office/officeart/2005/8/layout/hList6"/>
    <dgm:cxn modelId="{A5A854E5-907C-4D0F-9EEF-3B4200199B66}" type="presParOf" srcId="{DB01FB22-A199-4BEF-BC33-A77FB3FCB896}" destId="{AF2E6046-D528-42BB-B5A4-E5D493327E58}" srcOrd="0" destOrd="0" presId="urn:microsoft.com/office/officeart/2005/8/layout/hList6"/>
    <dgm:cxn modelId="{DDBB1D68-6F66-48D8-AE73-A778C1F18EC4}" type="presParOf" srcId="{DB01FB22-A199-4BEF-BC33-A77FB3FCB896}" destId="{952DE2C7-2F7F-4353-AA4D-F86EEB83EB7F}" srcOrd="1" destOrd="0" presId="urn:microsoft.com/office/officeart/2005/8/layout/hList6"/>
    <dgm:cxn modelId="{F9CC8EE7-03A7-42CF-93DE-E068F947A182}" type="presParOf" srcId="{DB01FB22-A199-4BEF-BC33-A77FB3FCB896}" destId="{975A5AF3-CB82-4D84-8FFD-7268E6B098E4}" srcOrd="2" destOrd="0" presId="urn:microsoft.com/office/officeart/2005/8/layout/hList6"/>
    <dgm:cxn modelId="{8D68B7D3-B5D5-4969-ACD7-CB4D1B65E89E}" type="presParOf" srcId="{DB01FB22-A199-4BEF-BC33-A77FB3FCB896}" destId="{382168E4-A950-42BC-84F0-36621D27FCEC}" srcOrd="3" destOrd="0" presId="urn:microsoft.com/office/officeart/2005/8/layout/hList6"/>
    <dgm:cxn modelId="{F1E868F0-0461-46C8-A48B-1ED89CD83CD3}" type="presParOf" srcId="{DB01FB22-A199-4BEF-BC33-A77FB3FCB896}" destId="{9EA9C8AB-9407-4CA7-BF71-C2B11740FF74}"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60F05E-08B7-42A5-AEE8-EF015CAC8951}"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1A705FFA-C8E4-408D-966F-9577C71BA5FB}">
      <dgm:prSet phldrT="[Text]"/>
      <dgm:spPr/>
      <dgm:t>
        <a:bodyPr/>
        <a:lstStyle/>
        <a:p>
          <a:r>
            <a:rPr lang="fr-FR"/>
            <a:t>CDC Biodiversité – Unités de Compensation (France)</a:t>
          </a:r>
          <a:endParaRPr lang="en-US" dirty="0"/>
        </a:p>
      </dgm:t>
    </dgm:pt>
    <dgm:pt modelId="{3EC95EE1-6776-4C9D-8474-CEC636EB8F0C}" type="parTrans" cxnId="{84209085-E091-4E59-8F6D-D31DCD93E3DD}">
      <dgm:prSet/>
      <dgm:spPr/>
      <dgm:t>
        <a:bodyPr/>
        <a:lstStyle/>
        <a:p>
          <a:endParaRPr lang="en-US"/>
        </a:p>
      </dgm:t>
    </dgm:pt>
    <dgm:pt modelId="{D138C0A3-F9AA-450A-BE5E-FAF16AF3391F}" type="sibTrans" cxnId="{84209085-E091-4E59-8F6D-D31DCD93E3DD}">
      <dgm:prSet/>
      <dgm:spPr/>
      <dgm:t>
        <a:bodyPr/>
        <a:lstStyle/>
        <a:p>
          <a:endParaRPr lang="en-US"/>
        </a:p>
      </dgm:t>
    </dgm:pt>
    <dgm:pt modelId="{CC52257A-3DE8-4631-8307-F107D3ED2966}">
      <dgm:prSet phldrT="[Text]"/>
      <dgm:spPr/>
      <dgm:t>
        <a:bodyPr/>
        <a:lstStyle/>
        <a:p>
          <a:r>
            <a:rPr lang="en-US"/>
            <a:t>Contingent loan for biodiversity offsetting credits
Sale of credits to infrastructure developers as a condition of permits
Risk sharing with CDC acting as both project developer and credit vendor
</a:t>
          </a:r>
          <a:r>
            <a:rPr lang="en-US" b="1"/>
            <a:t>Challenges</a:t>
          </a:r>
          <a:r>
            <a:rPr lang="en-US"/>
            <a:t>: timing of cash flows, land acquisition, legal equivalence of offset site;</a:t>
          </a:r>
        </a:p>
      </dgm:t>
    </dgm:pt>
    <dgm:pt modelId="{947701EE-E403-4C63-8A91-89577A9D554C}" type="parTrans" cxnId="{AE714400-E15F-4062-B0A7-A297DB5F3044}">
      <dgm:prSet/>
      <dgm:spPr/>
      <dgm:t>
        <a:bodyPr/>
        <a:lstStyle/>
        <a:p>
          <a:endParaRPr lang="en-US"/>
        </a:p>
      </dgm:t>
    </dgm:pt>
    <dgm:pt modelId="{FD5DC333-80F8-4D00-B4FC-FD335B869AE5}" type="sibTrans" cxnId="{AE714400-E15F-4062-B0A7-A297DB5F3044}">
      <dgm:prSet/>
      <dgm:spPr/>
      <dgm:t>
        <a:bodyPr/>
        <a:lstStyle/>
        <a:p>
          <a:endParaRPr lang="en-US"/>
        </a:p>
      </dgm:t>
    </dgm:pt>
    <dgm:pt modelId="{B460B0F5-CA2C-4E00-97E5-6299959492D9}">
      <dgm:prSet phldrT="[Text]"/>
      <dgm:spPr/>
      <dgm:t>
        <a:bodyPr/>
        <a:lstStyle/>
        <a:p>
          <a:r>
            <a:rPr lang="en-US"/>
            <a:t>Irish Peatland Standard</a:t>
          </a:r>
          <a:endParaRPr lang="en-US" dirty="0"/>
        </a:p>
      </dgm:t>
    </dgm:pt>
    <dgm:pt modelId="{E03384B4-33C6-435E-BC25-E075D63B9451}" type="sibTrans" cxnId="{745B68FC-FAEA-475D-90C0-076435764672}">
      <dgm:prSet/>
      <dgm:spPr/>
      <dgm:t>
        <a:bodyPr/>
        <a:lstStyle/>
        <a:p>
          <a:endParaRPr lang="en-US"/>
        </a:p>
      </dgm:t>
    </dgm:pt>
    <dgm:pt modelId="{9A2F38DB-3C50-4216-846B-B29157C83F93}" type="parTrans" cxnId="{745B68FC-FAEA-475D-90C0-076435764672}">
      <dgm:prSet/>
      <dgm:spPr/>
      <dgm:t>
        <a:bodyPr/>
        <a:lstStyle/>
        <a:p>
          <a:endParaRPr lang="en-US"/>
        </a:p>
      </dgm:t>
    </dgm:pt>
    <dgm:pt modelId="{75363AD6-7540-4034-B78F-8020FA817234}">
      <dgm:prSet phldrT="[Text]"/>
      <dgm:spPr/>
      <dgm:t>
        <a:bodyPr/>
        <a:lstStyle/>
        <a:p>
          <a:r>
            <a:rPr lang="en-US"/>
            <a:t>Created bundled ecosystem credits (carbon, water, biodiversity) with high environmental additionality
Enabled </a:t>
          </a:r>
          <a:r>
            <a:rPr lang="en-US" b="1"/>
            <a:t>stacking of public and private funding streams</a:t>
          </a:r>
          <a:r>
            <a:rPr lang="en-US"/>
            <a:t>
Focused on long-term impact with ISO certification and registry systems
Corporate interest driven by CSR and natural resource strategy alignment</a:t>
          </a:r>
        </a:p>
      </dgm:t>
    </dgm:pt>
    <dgm:pt modelId="{B9505753-9D00-4D36-B117-0FAA2AD6D9BD}" type="parTrans" cxnId="{6BA03ED2-247B-4CB1-BDE4-D32F94A9C807}">
      <dgm:prSet/>
      <dgm:spPr/>
      <dgm:t>
        <a:bodyPr/>
        <a:lstStyle/>
        <a:p>
          <a:endParaRPr lang="en-US"/>
        </a:p>
      </dgm:t>
    </dgm:pt>
    <dgm:pt modelId="{820A0C69-20A9-45D7-A1E0-44ED582E4E61}" type="sibTrans" cxnId="{6BA03ED2-247B-4CB1-BDE4-D32F94A9C807}">
      <dgm:prSet/>
      <dgm:spPr/>
      <dgm:t>
        <a:bodyPr/>
        <a:lstStyle/>
        <a:p>
          <a:endParaRPr lang="en-US"/>
        </a:p>
      </dgm:t>
    </dgm:pt>
    <dgm:pt modelId="{C5CFDC1B-1D36-4011-8925-A448EC606BD0}">
      <dgm:prSet/>
      <dgm:spPr/>
      <dgm:t>
        <a:bodyPr/>
        <a:lstStyle/>
        <a:p>
          <a:r>
            <a:rPr lang="en-US"/>
            <a:t>Castilla-La Mancha Alliance for Ecosystem Services</a:t>
          </a:r>
          <a:endParaRPr lang="en-US" dirty="0"/>
        </a:p>
      </dgm:t>
    </dgm:pt>
    <dgm:pt modelId="{AF8253B3-D2DB-4456-B2EA-2820877DB347}" type="parTrans" cxnId="{6CB709A4-CA83-44F8-889B-E3064FF3B6B1}">
      <dgm:prSet/>
      <dgm:spPr/>
      <dgm:t>
        <a:bodyPr/>
        <a:lstStyle/>
        <a:p>
          <a:endParaRPr lang="en-US"/>
        </a:p>
      </dgm:t>
    </dgm:pt>
    <dgm:pt modelId="{52BF7E96-BD73-46B7-A1AB-B0A430CBBAE8}" type="sibTrans" cxnId="{6CB709A4-CA83-44F8-889B-E3064FF3B6B1}">
      <dgm:prSet/>
      <dgm:spPr/>
      <dgm:t>
        <a:bodyPr/>
        <a:lstStyle/>
        <a:p>
          <a:endParaRPr lang="en-US"/>
        </a:p>
      </dgm:t>
    </dgm:pt>
    <dgm:pt modelId="{257F8589-48D5-4C92-86DF-D63FF63264C1}">
      <dgm:prSet/>
      <dgm:spPr/>
      <dgm:t>
        <a:bodyPr/>
        <a:lstStyle/>
        <a:p>
          <a:pPr>
            <a:buNone/>
          </a:pPr>
          <a:r>
            <a:rPr lang="en-US"/>
            <a:t>Developed a </a:t>
          </a:r>
          <a:r>
            <a:rPr lang="en-US" b="1"/>
            <a:t>voluntary funding stream</a:t>
          </a:r>
          <a:r>
            <a:rPr lang="en-US"/>
            <a:t> to support sustainable forest management</a:t>
          </a:r>
          <a:endParaRPr lang="en-US" dirty="0"/>
        </a:p>
      </dgm:t>
    </dgm:pt>
    <dgm:pt modelId="{99740411-584A-4FF2-BF24-4530D6EE87F6}" type="parTrans" cxnId="{59CAF5C9-7FB3-4C2A-A7A8-4BA5F0B19C3D}">
      <dgm:prSet/>
      <dgm:spPr/>
      <dgm:t>
        <a:bodyPr/>
        <a:lstStyle/>
        <a:p>
          <a:endParaRPr lang="en-US"/>
        </a:p>
      </dgm:t>
    </dgm:pt>
    <dgm:pt modelId="{8F2F9B77-E3B1-4016-BF96-72F721176420}" type="sibTrans" cxnId="{59CAF5C9-7FB3-4C2A-A7A8-4BA5F0B19C3D}">
      <dgm:prSet/>
      <dgm:spPr/>
      <dgm:t>
        <a:bodyPr/>
        <a:lstStyle/>
        <a:p>
          <a:endParaRPr lang="en-US"/>
        </a:p>
      </dgm:t>
    </dgm:pt>
    <dgm:pt modelId="{8895B0F3-9EF0-45CF-88F3-F5BBB3E91EDD}">
      <dgm:prSet/>
      <dgm:spPr/>
      <dgm:t>
        <a:bodyPr/>
        <a:lstStyle/>
        <a:p>
          <a:pPr>
            <a:buNone/>
          </a:pPr>
          <a:r>
            <a:rPr lang="en-US"/>
            <a:t>FSC certification used for forests under public ownership</a:t>
          </a:r>
        </a:p>
      </dgm:t>
    </dgm:pt>
    <dgm:pt modelId="{9BDB811E-EAA1-4C6A-8022-A67A12FD3A50}" type="parTrans" cxnId="{BA190875-384B-4561-A4F1-0EF4326D124C}">
      <dgm:prSet/>
      <dgm:spPr/>
      <dgm:t>
        <a:bodyPr/>
        <a:lstStyle/>
        <a:p>
          <a:endParaRPr lang="en-US"/>
        </a:p>
      </dgm:t>
    </dgm:pt>
    <dgm:pt modelId="{3E71B66D-B92C-4A6E-A881-B32F9683F79D}" type="sibTrans" cxnId="{BA190875-384B-4561-A4F1-0EF4326D124C}">
      <dgm:prSet/>
      <dgm:spPr/>
      <dgm:t>
        <a:bodyPr/>
        <a:lstStyle/>
        <a:p>
          <a:endParaRPr lang="en-US"/>
        </a:p>
      </dgm:t>
    </dgm:pt>
    <dgm:pt modelId="{8F6705DD-DB17-4C87-9417-286A74DFF3A9}">
      <dgm:prSet/>
      <dgm:spPr/>
      <dgm:t>
        <a:bodyPr/>
        <a:lstStyle/>
        <a:p>
          <a:r>
            <a:rPr lang="en-US"/>
            <a:t>Emphasis on </a:t>
          </a:r>
          <a:r>
            <a:rPr lang="en-US" b="1"/>
            <a:t>urban-rural partnerships</a:t>
          </a:r>
          <a:r>
            <a:rPr lang="en-US"/>
            <a:t> and public-private co-financing</a:t>
          </a:r>
        </a:p>
      </dgm:t>
    </dgm:pt>
    <dgm:pt modelId="{3AC822D2-48D5-4D71-9D86-D40B2D97C80C}" type="parTrans" cxnId="{72F3F97A-F99F-4104-B4CD-08E91621D1AF}">
      <dgm:prSet/>
      <dgm:spPr/>
      <dgm:t>
        <a:bodyPr/>
        <a:lstStyle/>
        <a:p>
          <a:endParaRPr lang="en-US"/>
        </a:p>
      </dgm:t>
    </dgm:pt>
    <dgm:pt modelId="{F50DFA85-E273-4FC2-A50C-3C3C7B65072F}" type="sibTrans" cxnId="{72F3F97A-F99F-4104-B4CD-08E91621D1AF}">
      <dgm:prSet/>
      <dgm:spPr/>
      <dgm:t>
        <a:bodyPr/>
        <a:lstStyle/>
        <a:p>
          <a:endParaRPr lang="en-US"/>
        </a:p>
      </dgm:t>
    </dgm:pt>
    <dgm:pt modelId="{4915E960-AFFA-4C9D-981C-CA52B1BEDF87}">
      <dgm:prSet phldrT="[Text]"/>
      <dgm:spPr/>
      <dgm:t>
        <a:bodyPr/>
        <a:lstStyle/>
        <a:p>
          <a:r>
            <a:rPr lang="en-GB" b="1" i="1"/>
            <a:t>finding new suitably large sites as habitat banks / equivalence / land acquisition</a:t>
          </a:r>
          <a:endParaRPr lang="en-US" i="1"/>
        </a:p>
      </dgm:t>
    </dgm:pt>
    <dgm:pt modelId="{1CA744AC-E49B-48B9-B6E6-4E4A46B33CF8}" type="parTrans" cxnId="{FED43306-B53B-4C54-93E6-137B7AC5C2B3}">
      <dgm:prSet/>
      <dgm:spPr/>
      <dgm:t>
        <a:bodyPr/>
        <a:lstStyle/>
        <a:p>
          <a:endParaRPr lang="en-US"/>
        </a:p>
      </dgm:t>
    </dgm:pt>
    <dgm:pt modelId="{1103F336-81DC-4561-9362-2D476235733D}" type="sibTrans" cxnId="{FED43306-B53B-4C54-93E6-137B7AC5C2B3}">
      <dgm:prSet/>
      <dgm:spPr/>
      <dgm:t>
        <a:bodyPr/>
        <a:lstStyle/>
        <a:p>
          <a:endParaRPr lang="en-US"/>
        </a:p>
      </dgm:t>
    </dgm:pt>
    <dgm:pt modelId="{B8430EC5-E328-46FC-85FC-8C20906FCA47}" type="pres">
      <dgm:prSet presAssocID="{3D60F05E-08B7-42A5-AEE8-EF015CAC8951}" presName="Name0" presStyleCnt="0">
        <dgm:presLayoutVars>
          <dgm:dir/>
          <dgm:animLvl val="lvl"/>
          <dgm:resizeHandles val="exact"/>
        </dgm:presLayoutVars>
      </dgm:prSet>
      <dgm:spPr/>
    </dgm:pt>
    <dgm:pt modelId="{BC75AB38-AD8C-4CE5-8C74-B71E74FF4DEF}" type="pres">
      <dgm:prSet presAssocID="{1A705FFA-C8E4-408D-966F-9577C71BA5FB}" presName="composite" presStyleCnt="0"/>
      <dgm:spPr/>
    </dgm:pt>
    <dgm:pt modelId="{3345A9DE-DBE4-49FA-A5F8-33A9B88B3F44}" type="pres">
      <dgm:prSet presAssocID="{1A705FFA-C8E4-408D-966F-9577C71BA5FB}" presName="parTx" presStyleLbl="alignNode1" presStyleIdx="0" presStyleCnt="3">
        <dgm:presLayoutVars>
          <dgm:chMax val="0"/>
          <dgm:chPref val="0"/>
          <dgm:bulletEnabled val="1"/>
        </dgm:presLayoutVars>
      </dgm:prSet>
      <dgm:spPr/>
    </dgm:pt>
    <dgm:pt modelId="{379F1CDC-1D23-46CF-8120-B618F3D35A3A}" type="pres">
      <dgm:prSet presAssocID="{1A705FFA-C8E4-408D-966F-9577C71BA5FB}" presName="desTx" presStyleLbl="alignAccFollowNode1" presStyleIdx="0" presStyleCnt="3">
        <dgm:presLayoutVars>
          <dgm:bulletEnabled val="1"/>
        </dgm:presLayoutVars>
      </dgm:prSet>
      <dgm:spPr/>
    </dgm:pt>
    <dgm:pt modelId="{61468EC7-EC9F-4E05-8F90-1927E1BD76CC}" type="pres">
      <dgm:prSet presAssocID="{D138C0A3-F9AA-450A-BE5E-FAF16AF3391F}" presName="space" presStyleCnt="0"/>
      <dgm:spPr/>
    </dgm:pt>
    <dgm:pt modelId="{99618BE5-9AA9-4B76-9856-26F848423E7B}" type="pres">
      <dgm:prSet presAssocID="{B460B0F5-CA2C-4E00-97E5-6299959492D9}" presName="composite" presStyleCnt="0"/>
      <dgm:spPr/>
    </dgm:pt>
    <dgm:pt modelId="{0C65FF3A-BF3D-4FBE-A34F-DB9D67DEB09B}" type="pres">
      <dgm:prSet presAssocID="{B460B0F5-CA2C-4E00-97E5-6299959492D9}" presName="parTx" presStyleLbl="alignNode1" presStyleIdx="1" presStyleCnt="3">
        <dgm:presLayoutVars>
          <dgm:chMax val="0"/>
          <dgm:chPref val="0"/>
          <dgm:bulletEnabled val="1"/>
        </dgm:presLayoutVars>
      </dgm:prSet>
      <dgm:spPr/>
    </dgm:pt>
    <dgm:pt modelId="{3CBF463A-44E6-44B2-A63B-37E866D41D91}" type="pres">
      <dgm:prSet presAssocID="{B460B0F5-CA2C-4E00-97E5-6299959492D9}" presName="desTx" presStyleLbl="alignAccFollowNode1" presStyleIdx="1" presStyleCnt="3">
        <dgm:presLayoutVars>
          <dgm:bulletEnabled val="1"/>
        </dgm:presLayoutVars>
      </dgm:prSet>
      <dgm:spPr/>
    </dgm:pt>
    <dgm:pt modelId="{8D7802D2-6064-4471-A942-C874814E1E91}" type="pres">
      <dgm:prSet presAssocID="{E03384B4-33C6-435E-BC25-E075D63B9451}" presName="space" presStyleCnt="0"/>
      <dgm:spPr/>
    </dgm:pt>
    <dgm:pt modelId="{37737D9F-A524-4B29-9EF1-FAC9C15CCB77}" type="pres">
      <dgm:prSet presAssocID="{C5CFDC1B-1D36-4011-8925-A448EC606BD0}" presName="composite" presStyleCnt="0"/>
      <dgm:spPr/>
    </dgm:pt>
    <dgm:pt modelId="{24AC70DE-C4A3-451E-AC9A-F1B0689F5F78}" type="pres">
      <dgm:prSet presAssocID="{C5CFDC1B-1D36-4011-8925-A448EC606BD0}" presName="parTx" presStyleLbl="alignNode1" presStyleIdx="2" presStyleCnt="3">
        <dgm:presLayoutVars>
          <dgm:chMax val="0"/>
          <dgm:chPref val="0"/>
          <dgm:bulletEnabled val="1"/>
        </dgm:presLayoutVars>
      </dgm:prSet>
      <dgm:spPr/>
    </dgm:pt>
    <dgm:pt modelId="{EC6B3202-55CC-4EDF-8ABE-D437D5F00187}" type="pres">
      <dgm:prSet presAssocID="{C5CFDC1B-1D36-4011-8925-A448EC606BD0}" presName="desTx" presStyleLbl="alignAccFollowNode1" presStyleIdx="2" presStyleCnt="3">
        <dgm:presLayoutVars>
          <dgm:bulletEnabled val="1"/>
        </dgm:presLayoutVars>
      </dgm:prSet>
      <dgm:spPr/>
    </dgm:pt>
  </dgm:ptLst>
  <dgm:cxnLst>
    <dgm:cxn modelId="{AE714400-E15F-4062-B0A7-A297DB5F3044}" srcId="{1A705FFA-C8E4-408D-966F-9577C71BA5FB}" destId="{CC52257A-3DE8-4631-8307-F107D3ED2966}" srcOrd="0" destOrd="0" parTransId="{947701EE-E403-4C63-8A91-89577A9D554C}" sibTransId="{FD5DC333-80F8-4D00-B4FC-FD335B869AE5}"/>
    <dgm:cxn modelId="{FED43306-B53B-4C54-93E6-137B7AC5C2B3}" srcId="{CC52257A-3DE8-4631-8307-F107D3ED2966}" destId="{4915E960-AFFA-4C9D-981C-CA52B1BEDF87}" srcOrd="0" destOrd="0" parTransId="{1CA744AC-E49B-48B9-B6E6-4E4A46B33CF8}" sibTransId="{1103F336-81DC-4561-9362-2D476235733D}"/>
    <dgm:cxn modelId="{2E2A0317-404A-48C7-94C6-C820D558856B}" type="presOf" srcId="{8895B0F3-9EF0-45CF-88F3-F5BBB3E91EDD}" destId="{EC6B3202-55CC-4EDF-8ABE-D437D5F00187}" srcOrd="0" destOrd="1" presId="urn:microsoft.com/office/officeart/2005/8/layout/hList1"/>
    <dgm:cxn modelId="{1A9A5923-53F5-45F7-A98C-406E7D70C711}" type="presOf" srcId="{B460B0F5-CA2C-4E00-97E5-6299959492D9}" destId="{0C65FF3A-BF3D-4FBE-A34F-DB9D67DEB09B}" srcOrd="0" destOrd="0" presId="urn:microsoft.com/office/officeart/2005/8/layout/hList1"/>
    <dgm:cxn modelId="{62471834-FC62-488C-8768-5B039390972F}" type="presOf" srcId="{75363AD6-7540-4034-B78F-8020FA817234}" destId="{3CBF463A-44E6-44B2-A63B-37E866D41D91}" srcOrd="0" destOrd="0" presId="urn:microsoft.com/office/officeart/2005/8/layout/hList1"/>
    <dgm:cxn modelId="{19BA663D-612B-4965-A639-EAE55BC78474}" type="presOf" srcId="{CC52257A-3DE8-4631-8307-F107D3ED2966}" destId="{379F1CDC-1D23-46CF-8120-B618F3D35A3A}" srcOrd="0" destOrd="0" presId="urn:microsoft.com/office/officeart/2005/8/layout/hList1"/>
    <dgm:cxn modelId="{F71E7C59-B31A-4732-8023-9DAC52DC7E4F}" type="presOf" srcId="{C5CFDC1B-1D36-4011-8925-A448EC606BD0}" destId="{24AC70DE-C4A3-451E-AC9A-F1B0689F5F78}" srcOrd="0" destOrd="0" presId="urn:microsoft.com/office/officeart/2005/8/layout/hList1"/>
    <dgm:cxn modelId="{BA190875-384B-4561-A4F1-0EF4326D124C}" srcId="{C5CFDC1B-1D36-4011-8925-A448EC606BD0}" destId="{8895B0F3-9EF0-45CF-88F3-F5BBB3E91EDD}" srcOrd="1" destOrd="0" parTransId="{9BDB811E-EAA1-4C6A-8022-A67A12FD3A50}" sibTransId="{3E71B66D-B92C-4A6E-A881-B32F9683F79D}"/>
    <dgm:cxn modelId="{4EF36177-238A-47EE-B9FB-604965742151}" type="presOf" srcId="{257F8589-48D5-4C92-86DF-D63FF63264C1}" destId="{EC6B3202-55CC-4EDF-8ABE-D437D5F00187}" srcOrd="0" destOrd="0" presId="urn:microsoft.com/office/officeart/2005/8/layout/hList1"/>
    <dgm:cxn modelId="{72F3F97A-F99F-4104-B4CD-08E91621D1AF}" srcId="{C5CFDC1B-1D36-4011-8925-A448EC606BD0}" destId="{8F6705DD-DB17-4C87-9417-286A74DFF3A9}" srcOrd="2" destOrd="0" parTransId="{3AC822D2-48D5-4D71-9D86-D40B2D97C80C}" sibTransId="{F50DFA85-E273-4FC2-A50C-3C3C7B65072F}"/>
    <dgm:cxn modelId="{84209085-E091-4E59-8F6D-D31DCD93E3DD}" srcId="{3D60F05E-08B7-42A5-AEE8-EF015CAC8951}" destId="{1A705FFA-C8E4-408D-966F-9577C71BA5FB}" srcOrd="0" destOrd="0" parTransId="{3EC95EE1-6776-4C9D-8474-CEC636EB8F0C}" sibTransId="{D138C0A3-F9AA-450A-BE5E-FAF16AF3391F}"/>
    <dgm:cxn modelId="{DAD84A96-1AF4-493E-ACFE-A1945886D7EC}" type="presOf" srcId="{1A705FFA-C8E4-408D-966F-9577C71BA5FB}" destId="{3345A9DE-DBE4-49FA-A5F8-33A9B88B3F44}" srcOrd="0" destOrd="0" presId="urn:microsoft.com/office/officeart/2005/8/layout/hList1"/>
    <dgm:cxn modelId="{6CB709A4-CA83-44F8-889B-E3064FF3B6B1}" srcId="{3D60F05E-08B7-42A5-AEE8-EF015CAC8951}" destId="{C5CFDC1B-1D36-4011-8925-A448EC606BD0}" srcOrd="2" destOrd="0" parTransId="{AF8253B3-D2DB-4456-B2EA-2820877DB347}" sibTransId="{52BF7E96-BD73-46B7-A1AB-B0A430CBBAE8}"/>
    <dgm:cxn modelId="{2F68A6B3-41DC-460B-9E56-27812344A04D}" type="presOf" srcId="{8F6705DD-DB17-4C87-9417-286A74DFF3A9}" destId="{EC6B3202-55CC-4EDF-8ABE-D437D5F00187}" srcOrd="0" destOrd="2" presId="urn:microsoft.com/office/officeart/2005/8/layout/hList1"/>
    <dgm:cxn modelId="{803370B7-FA0A-446C-908D-19140B2DCAB5}" type="presOf" srcId="{3D60F05E-08B7-42A5-AEE8-EF015CAC8951}" destId="{B8430EC5-E328-46FC-85FC-8C20906FCA47}" srcOrd="0" destOrd="0" presId="urn:microsoft.com/office/officeart/2005/8/layout/hList1"/>
    <dgm:cxn modelId="{59CAF5C9-7FB3-4C2A-A7A8-4BA5F0B19C3D}" srcId="{C5CFDC1B-1D36-4011-8925-A448EC606BD0}" destId="{257F8589-48D5-4C92-86DF-D63FF63264C1}" srcOrd="0" destOrd="0" parTransId="{99740411-584A-4FF2-BF24-4530D6EE87F6}" sibTransId="{8F2F9B77-E3B1-4016-BF96-72F721176420}"/>
    <dgm:cxn modelId="{6BA03ED2-247B-4CB1-BDE4-D32F94A9C807}" srcId="{B460B0F5-CA2C-4E00-97E5-6299959492D9}" destId="{75363AD6-7540-4034-B78F-8020FA817234}" srcOrd="0" destOrd="0" parTransId="{B9505753-9D00-4D36-B117-0FAA2AD6D9BD}" sibTransId="{820A0C69-20A9-45D7-A1E0-44ED582E4E61}"/>
    <dgm:cxn modelId="{F084A1D5-5588-43E1-9D69-ED5B3B679C3F}" type="presOf" srcId="{4915E960-AFFA-4C9D-981C-CA52B1BEDF87}" destId="{379F1CDC-1D23-46CF-8120-B618F3D35A3A}" srcOrd="0" destOrd="1" presId="urn:microsoft.com/office/officeart/2005/8/layout/hList1"/>
    <dgm:cxn modelId="{745B68FC-FAEA-475D-90C0-076435764672}" srcId="{3D60F05E-08B7-42A5-AEE8-EF015CAC8951}" destId="{B460B0F5-CA2C-4E00-97E5-6299959492D9}" srcOrd="1" destOrd="0" parTransId="{9A2F38DB-3C50-4216-846B-B29157C83F93}" sibTransId="{E03384B4-33C6-435E-BC25-E075D63B9451}"/>
    <dgm:cxn modelId="{F84DBCD9-9660-4158-A74B-CBF4235247EC}" type="presParOf" srcId="{B8430EC5-E328-46FC-85FC-8C20906FCA47}" destId="{BC75AB38-AD8C-4CE5-8C74-B71E74FF4DEF}" srcOrd="0" destOrd="0" presId="urn:microsoft.com/office/officeart/2005/8/layout/hList1"/>
    <dgm:cxn modelId="{81461D1D-FD55-4FE0-BDDF-B9659E0116E3}" type="presParOf" srcId="{BC75AB38-AD8C-4CE5-8C74-B71E74FF4DEF}" destId="{3345A9DE-DBE4-49FA-A5F8-33A9B88B3F44}" srcOrd="0" destOrd="0" presId="urn:microsoft.com/office/officeart/2005/8/layout/hList1"/>
    <dgm:cxn modelId="{772E31E4-A4DA-48CC-ABA8-FC0774E16A57}" type="presParOf" srcId="{BC75AB38-AD8C-4CE5-8C74-B71E74FF4DEF}" destId="{379F1CDC-1D23-46CF-8120-B618F3D35A3A}" srcOrd="1" destOrd="0" presId="urn:microsoft.com/office/officeart/2005/8/layout/hList1"/>
    <dgm:cxn modelId="{16908113-CD33-4C56-B6D0-822F3CF3853F}" type="presParOf" srcId="{B8430EC5-E328-46FC-85FC-8C20906FCA47}" destId="{61468EC7-EC9F-4E05-8F90-1927E1BD76CC}" srcOrd="1" destOrd="0" presId="urn:microsoft.com/office/officeart/2005/8/layout/hList1"/>
    <dgm:cxn modelId="{A452C0BC-35FD-4B11-A568-138E9B1DCC38}" type="presParOf" srcId="{B8430EC5-E328-46FC-85FC-8C20906FCA47}" destId="{99618BE5-9AA9-4B76-9856-26F848423E7B}" srcOrd="2" destOrd="0" presId="urn:microsoft.com/office/officeart/2005/8/layout/hList1"/>
    <dgm:cxn modelId="{2D51F48D-09FC-4AA6-9D4E-83FC3AF8C4D9}" type="presParOf" srcId="{99618BE5-9AA9-4B76-9856-26F848423E7B}" destId="{0C65FF3A-BF3D-4FBE-A34F-DB9D67DEB09B}" srcOrd="0" destOrd="0" presId="urn:microsoft.com/office/officeart/2005/8/layout/hList1"/>
    <dgm:cxn modelId="{0066CABA-8234-4BF8-8733-A6CF1AB8B159}" type="presParOf" srcId="{99618BE5-9AA9-4B76-9856-26F848423E7B}" destId="{3CBF463A-44E6-44B2-A63B-37E866D41D91}" srcOrd="1" destOrd="0" presId="urn:microsoft.com/office/officeart/2005/8/layout/hList1"/>
    <dgm:cxn modelId="{A6902534-266E-4183-AA15-36071388C8A5}" type="presParOf" srcId="{B8430EC5-E328-46FC-85FC-8C20906FCA47}" destId="{8D7802D2-6064-4471-A942-C874814E1E91}" srcOrd="3" destOrd="0" presId="urn:microsoft.com/office/officeart/2005/8/layout/hList1"/>
    <dgm:cxn modelId="{65105D39-DB4A-4E71-84B0-9A9D55147D4E}" type="presParOf" srcId="{B8430EC5-E328-46FC-85FC-8C20906FCA47}" destId="{37737D9F-A524-4B29-9EF1-FAC9C15CCB77}" srcOrd="4" destOrd="0" presId="urn:microsoft.com/office/officeart/2005/8/layout/hList1"/>
    <dgm:cxn modelId="{88292134-3475-4CE1-84AE-20028A9B4961}" type="presParOf" srcId="{37737D9F-A524-4B29-9EF1-FAC9C15CCB77}" destId="{24AC70DE-C4A3-451E-AC9A-F1B0689F5F78}" srcOrd="0" destOrd="0" presId="urn:microsoft.com/office/officeart/2005/8/layout/hList1"/>
    <dgm:cxn modelId="{DA795812-D66F-4F87-ACDF-A61F950B8996}" type="presParOf" srcId="{37737D9F-A524-4B29-9EF1-FAC9C15CCB77}" destId="{EC6B3202-55CC-4EDF-8ABE-D437D5F00187}" srcOrd="1" destOrd="0" presId="urn:microsoft.com/office/officeart/2005/8/layout/h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A0AA50-2A18-45D1-9F68-230A622B128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31E19DE1-9562-477F-8AE6-C59686E9B31D}">
      <dgm:prSet phldrT="[Text]"/>
      <dgm:spPr/>
      <dgm:t>
        <a:bodyPr/>
        <a:lstStyle/>
        <a:p>
          <a:r>
            <a:rPr lang="en-US" dirty="0"/>
            <a:t>Intended vs Actual Beneficiaries</a:t>
          </a:r>
        </a:p>
      </dgm:t>
    </dgm:pt>
    <dgm:pt modelId="{20D994DB-7C51-41A8-887F-CB1A6920785F}" type="parTrans" cxnId="{48327482-A8E8-4F1F-AE4A-307EF8E0CAC9}">
      <dgm:prSet/>
      <dgm:spPr/>
      <dgm:t>
        <a:bodyPr/>
        <a:lstStyle/>
        <a:p>
          <a:endParaRPr lang="en-US"/>
        </a:p>
      </dgm:t>
    </dgm:pt>
    <dgm:pt modelId="{B0F89727-1B21-45F1-A23E-D467335D7213}" type="sibTrans" cxnId="{48327482-A8E8-4F1F-AE4A-307EF8E0CAC9}">
      <dgm:prSet/>
      <dgm:spPr/>
      <dgm:t>
        <a:bodyPr/>
        <a:lstStyle/>
        <a:p>
          <a:endParaRPr lang="en-US"/>
        </a:p>
      </dgm:t>
    </dgm:pt>
    <dgm:pt modelId="{E5CF6341-FB01-4DD1-8290-3387F8F5AC42}">
      <dgm:prSet phldrT="[Text]"/>
      <dgm:spPr/>
      <dgm:t>
        <a:bodyPr/>
        <a:lstStyle/>
        <a:p>
          <a:r>
            <a:rPr lang="en-US" dirty="0"/>
            <a:t>While designed for a broad mix of public and private actors, in reality:</a:t>
          </a:r>
        </a:p>
      </dgm:t>
    </dgm:pt>
    <dgm:pt modelId="{F99468FA-2D6E-4C73-B464-A5880DE177E4}" type="parTrans" cxnId="{94886C20-4660-4085-BEF7-1BF79D973BC2}">
      <dgm:prSet/>
      <dgm:spPr/>
      <dgm:t>
        <a:bodyPr/>
        <a:lstStyle/>
        <a:p>
          <a:endParaRPr lang="en-US"/>
        </a:p>
      </dgm:t>
    </dgm:pt>
    <dgm:pt modelId="{A07F348A-732F-4135-8F7E-63D94D9D675F}" type="sibTrans" cxnId="{94886C20-4660-4085-BEF7-1BF79D973BC2}">
      <dgm:prSet/>
      <dgm:spPr/>
      <dgm:t>
        <a:bodyPr/>
        <a:lstStyle/>
        <a:p>
          <a:endParaRPr lang="en-US"/>
        </a:p>
      </dgm:t>
    </dgm:pt>
    <dgm:pt modelId="{BC34C356-DF61-4F8A-8DA4-047A61B3F1CB}">
      <dgm:prSet phldrT="[Text]"/>
      <dgm:spPr/>
      <dgm:t>
        <a:bodyPr/>
        <a:lstStyle/>
        <a:p>
          <a:pPr>
            <a:buNone/>
          </a:pPr>
          <a:r>
            <a:rPr lang="en-US" b="1" dirty="0"/>
            <a:t>Structural Barriers</a:t>
          </a:r>
          <a:endParaRPr lang="en-US" dirty="0"/>
        </a:p>
      </dgm:t>
    </dgm:pt>
    <dgm:pt modelId="{E2135F35-C17B-48EB-8FF7-75805800B4EA}" type="parTrans" cxnId="{6626E961-92AB-491D-AF89-941AC520DE42}">
      <dgm:prSet/>
      <dgm:spPr/>
      <dgm:t>
        <a:bodyPr/>
        <a:lstStyle/>
        <a:p>
          <a:endParaRPr lang="en-US"/>
        </a:p>
      </dgm:t>
    </dgm:pt>
    <dgm:pt modelId="{C1BFC250-F365-49E8-9F87-2444ECEC4B86}" type="sibTrans" cxnId="{6626E961-92AB-491D-AF89-941AC520DE42}">
      <dgm:prSet/>
      <dgm:spPr/>
      <dgm:t>
        <a:bodyPr/>
        <a:lstStyle/>
        <a:p>
          <a:endParaRPr lang="en-US"/>
        </a:p>
      </dgm:t>
    </dgm:pt>
    <dgm:pt modelId="{FD2B0748-D880-4BC8-ADEE-1C9F925403A3}">
      <dgm:prSet phldrT="[Text]"/>
      <dgm:spPr/>
      <dgm:t>
        <a:bodyPr/>
        <a:lstStyle/>
        <a:p>
          <a:pPr>
            <a:buFont typeface="Arial" panose="020B0604020202020204" pitchFamily="34" charset="0"/>
            <a:buChar char="•"/>
          </a:pPr>
          <a:r>
            <a:rPr lang="en-US" b="1" dirty="0"/>
            <a:t>Public-good nature</a:t>
          </a:r>
          <a:r>
            <a:rPr lang="en-US" dirty="0"/>
            <a:t> of biodiversity: Non-rivalrous and non-excludable outcomes difficult to monetize</a:t>
          </a:r>
        </a:p>
      </dgm:t>
    </dgm:pt>
    <dgm:pt modelId="{294E3A31-B5D5-4F82-A186-2F0B652EA1F6}" type="parTrans" cxnId="{0F858FC0-B061-4BAF-B0CF-7D1E79AB6F03}">
      <dgm:prSet/>
      <dgm:spPr/>
      <dgm:t>
        <a:bodyPr/>
        <a:lstStyle/>
        <a:p>
          <a:endParaRPr lang="en-US"/>
        </a:p>
      </dgm:t>
    </dgm:pt>
    <dgm:pt modelId="{4D338A4C-E280-47D1-BB9A-FF0DC8BFA57C}" type="sibTrans" cxnId="{0F858FC0-B061-4BAF-B0CF-7D1E79AB6F03}">
      <dgm:prSet/>
      <dgm:spPr/>
      <dgm:t>
        <a:bodyPr/>
        <a:lstStyle/>
        <a:p>
          <a:endParaRPr lang="en-US"/>
        </a:p>
      </dgm:t>
    </dgm:pt>
    <dgm:pt modelId="{E146D8CF-9397-485B-9E18-C1984D80F95C}">
      <dgm:prSet phldrT="[Text]"/>
      <dgm:spPr/>
      <dgm:t>
        <a:bodyPr/>
        <a:lstStyle/>
        <a:p>
          <a:pPr>
            <a:buNone/>
          </a:pPr>
          <a:r>
            <a:rPr lang="en-US" b="1" dirty="0"/>
            <a:t>Financial Barriers</a:t>
          </a:r>
          <a:endParaRPr lang="en-US" dirty="0"/>
        </a:p>
      </dgm:t>
    </dgm:pt>
    <dgm:pt modelId="{440B403A-2947-4E0C-98F8-5C3F06202507}" type="parTrans" cxnId="{D03B9A64-9DF4-4812-AE0B-ED7D091DE111}">
      <dgm:prSet/>
      <dgm:spPr/>
      <dgm:t>
        <a:bodyPr/>
        <a:lstStyle/>
        <a:p>
          <a:endParaRPr lang="en-US"/>
        </a:p>
      </dgm:t>
    </dgm:pt>
    <dgm:pt modelId="{DEFA3774-3B17-4FD4-A381-9FADDAAC304B}" type="sibTrans" cxnId="{D03B9A64-9DF4-4812-AE0B-ED7D091DE111}">
      <dgm:prSet/>
      <dgm:spPr/>
      <dgm:t>
        <a:bodyPr/>
        <a:lstStyle/>
        <a:p>
          <a:endParaRPr lang="en-US"/>
        </a:p>
      </dgm:t>
    </dgm:pt>
    <dgm:pt modelId="{057CA671-0006-4FF1-A975-C310C9D615EB}">
      <dgm:prSet phldrT="[Text]"/>
      <dgm:spPr/>
      <dgm:t>
        <a:bodyPr/>
        <a:lstStyle/>
        <a:p>
          <a:pPr>
            <a:buFont typeface="Arial" panose="020B0604020202020204" pitchFamily="34" charset="0"/>
            <a:buChar char="•"/>
          </a:pPr>
          <a:r>
            <a:rPr lang="en-US" b="1" dirty="0"/>
            <a:t>Return on investment too short-term</a:t>
          </a:r>
          <a:r>
            <a:rPr lang="en-US" dirty="0"/>
            <a:t>: Especially for long-horizon projects like afforestation or peatland restoration</a:t>
          </a:r>
        </a:p>
      </dgm:t>
    </dgm:pt>
    <dgm:pt modelId="{BBD37FC3-B04A-424E-9E72-C5AAA39380F8}" type="parTrans" cxnId="{B8267E73-A225-4E92-835A-1C0FDF13F8CF}">
      <dgm:prSet/>
      <dgm:spPr/>
      <dgm:t>
        <a:bodyPr/>
        <a:lstStyle/>
        <a:p>
          <a:endParaRPr lang="en-US"/>
        </a:p>
      </dgm:t>
    </dgm:pt>
    <dgm:pt modelId="{BF302CE7-9C1B-40B5-AA30-02BCE5560195}" type="sibTrans" cxnId="{B8267E73-A225-4E92-835A-1C0FDF13F8CF}">
      <dgm:prSet/>
      <dgm:spPr/>
      <dgm:t>
        <a:bodyPr/>
        <a:lstStyle/>
        <a:p>
          <a:endParaRPr lang="en-US"/>
        </a:p>
      </dgm:t>
    </dgm:pt>
    <dgm:pt modelId="{65EA1329-CEDC-4DCB-A0C2-5FE16FC8E8C9}">
      <dgm:prSet phldrT="[Text]"/>
      <dgm:spPr/>
      <dgm:t>
        <a:bodyPr/>
        <a:lstStyle/>
        <a:p>
          <a:r>
            <a:rPr lang="en-US" dirty="0"/>
            <a:t>Only large, experienced entities (e.g., CDC </a:t>
          </a:r>
          <a:r>
            <a:rPr lang="en-US" dirty="0" err="1"/>
            <a:t>Biodiversité</a:t>
          </a:r>
          <a:r>
            <a:rPr lang="en-US" dirty="0"/>
            <a:t>) could meet eligibility and complexity thresholds
Municipalities, SMEs, NGOs and community-led projects had difficulties in meeting eligibilities</a:t>
          </a:r>
        </a:p>
      </dgm:t>
    </dgm:pt>
    <dgm:pt modelId="{EEDD80DB-DC78-43DB-AD30-A51E9896EF9B}" type="parTrans" cxnId="{7ACCABC8-AE41-4914-9E10-3B68ED9F456D}">
      <dgm:prSet/>
      <dgm:spPr/>
      <dgm:t>
        <a:bodyPr/>
        <a:lstStyle/>
        <a:p>
          <a:endParaRPr lang="en-US"/>
        </a:p>
      </dgm:t>
    </dgm:pt>
    <dgm:pt modelId="{8F503FE9-894B-4A09-8588-06796B5D4803}" type="sibTrans" cxnId="{7ACCABC8-AE41-4914-9E10-3B68ED9F456D}">
      <dgm:prSet/>
      <dgm:spPr/>
      <dgm:t>
        <a:bodyPr/>
        <a:lstStyle/>
        <a:p>
          <a:endParaRPr lang="en-US"/>
        </a:p>
      </dgm:t>
    </dgm:pt>
    <dgm:pt modelId="{FFA01ADE-60AB-498B-A421-4B3CE1FF879A}">
      <dgm:prSet/>
      <dgm:spPr/>
      <dgm:t>
        <a:bodyPr/>
        <a:lstStyle/>
        <a:p>
          <a:r>
            <a:rPr lang="en-US" b="1"/>
            <a:t>Market gaps</a:t>
          </a:r>
          <a:r>
            <a:rPr lang="en-US"/>
            <a:t>: No mature market for biodiversity credits or ecosystem services at the time</a:t>
          </a:r>
          <a:endParaRPr lang="en-US" dirty="0"/>
        </a:p>
      </dgm:t>
    </dgm:pt>
    <dgm:pt modelId="{9C5E9573-DE10-4897-B2FD-F138F734F7B7}" type="parTrans" cxnId="{B98B1009-D7E2-4572-B339-D87295C5C2F1}">
      <dgm:prSet/>
      <dgm:spPr/>
      <dgm:t>
        <a:bodyPr/>
        <a:lstStyle/>
        <a:p>
          <a:endParaRPr lang="en-US"/>
        </a:p>
      </dgm:t>
    </dgm:pt>
    <dgm:pt modelId="{F9C4A765-9BAB-4E5E-806B-9403F78A8323}" type="sibTrans" cxnId="{B98B1009-D7E2-4572-B339-D87295C5C2F1}">
      <dgm:prSet/>
      <dgm:spPr/>
      <dgm:t>
        <a:bodyPr/>
        <a:lstStyle/>
        <a:p>
          <a:endParaRPr lang="en-US"/>
        </a:p>
      </dgm:t>
    </dgm:pt>
    <dgm:pt modelId="{A7392531-D14E-448D-8AC6-A60F41AFB96E}">
      <dgm:prSet/>
      <dgm:spPr/>
      <dgm:t>
        <a:bodyPr/>
        <a:lstStyle/>
        <a:p>
          <a:r>
            <a:rPr lang="en-US" b="1"/>
            <a:t>High transaction costs and complexity</a:t>
          </a:r>
          <a:r>
            <a:rPr lang="en-US"/>
            <a:t>: Project preparation resembled large infrastructure deals</a:t>
          </a:r>
          <a:endParaRPr lang="en-US" dirty="0"/>
        </a:p>
      </dgm:t>
    </dgm:pt>
    <dgm:pt modelId="{62115AF7-B5BF-41E9-9927-58632152E96E}" type="parTrans" cxnId="{22564713-9A3D-4C52-AC99-5EEEABB80831}">
      <dgm:prSet/>
      <dgm:spPr/>
      <dgm:t>
        <a:bodyPr/>
        <a:lstStyle/>
        <a:p>
          <a:endParaRPr lang="en-US"/>
        </a:p>
      </dgm:t>
    </dgm:pt>
    <dgm:pt modelId="{79445E82-20BA-4CF1-8CFF-824884A7908E}" type="sibTrans" cxnId="{22564713-9A3D-4C52-AC99-5EEEABB80831}">
      <dgm:prSet/>
      <dgm:spPr/>
      <dgm:t>
        <a:bodyPr/>
        <a:lstStyle/>
        <a:p>
          <a:endParaRPr lang="en-US"/>
        </a:p>
      </dgm:t>
    </dgm:pt>
    <dgm:pt modelId="{C7BE92FC-8CC4-4636-B0AC-860434F148EA}">
      <dgm:prSet/>
      <dgm:spPr/>
      <dgm:t>
        <a:bodyPr/>
        <a:lstStyle/>
        <a:p>
          <a:r>
            <a:rPr lang="en-US" b="1" dirty="0"/>
            <a:t>Land acquisition</a:t>
          </a:r>
          <a:r>
            <a:rPr lang="en-US" dirty="0"/>
            <a:t> often required, adding cost, legal barriers, and risk perception</a:t>
          </a:r>
        </a:p>
      </dgm:t>
    </dgm:pt>
    <dgm:pt modelId="{0E3D8838-9064-4727-90D9-C95409A5F4BE}" type="parTrans" cxnId="{7CE296AE-F565-4D42-A79C-1751631F8F07}">
      <dgm:prSet/>
      <dgm:spPr/>
      <dgm:t>
        <a:bodyPr/>
        <a:lstStyle/>
        <a:p>
          <a:endParaRPr lang="en-US"/>
        </a:p>
      </dgm:t>
    </dgm:pt>
    <dgm:pt modelId="{89D79DD7-8CFD-4061-9A5D-7F2DC851E82D}" type="sibTrans" cxnId="{7CE296AE-F565-4D42-A79C-1751631F8F07}">
      <dgm:prSet/>
      <dgm:spPr/>
      <dgm:t>
        <a:bodyPr/>
        <a:lstStyle/>
        <a:p>
          <a:endParaRPr lang="en-US"/>
        </a:p>
      </dgm:t>
    </dgm:pt>
    <dgm:pt modelId="{85AB6576-9ABF-4C0B-93C9-0C00A21319E3}">
      <dgm:prSet/>
      <dgm:spPr/>
      <dgm:t>
        <a:bodyPr/>
        <a:lstStyle/>
        <a:p>
          <a:r>
            <a:rPr lang="en-US" b="1"/>
            <a:t>Small average project size (&lt; €2 million)</a:t>
          </a:r>
          <a:r>
            <a:rPr lang="en-US"/>
            <a:t>: 44% under €1 million—too small for NCFF thresholds</a:t>
          </a:r>
          <a:endParaRPr lang="en-US" dirty="0"/>
        </a:p>
      </dgm:t>
    </dgm:pt>
    <dgm:pt modelId="{688A653B-68DF-4946-88C5-9C1AF80F5FCC}" type="parTrans" cxnId="{662FA056-ACD6-4A69-8233-A8EEFF91E9D2}">
      <dgm:prSet/>
      <dgm:spPr/>
      <dgm:t>
        <a:bodyPr/>
        <a:lstStyle/>
        <a:p>
          <a:endParaRPr lang="en-US"/>
        </a:p>
      </dgm:t>
    </dgm:pt>
    <dgm:pt modelId="{0BFA8F4C-560E-4933-80F5-58216569D94C}" type="sibTrans" cxnId="{662FA056-ACD6-4A69-8233-A8EEFF91E9D2}">
      <dgm:prSet/>
      <dgm:spPr/>
      <dgm:t>
        <a:bodyPr/>
        <a:lstStyle/>
        <a:p>
          <a:endParaRPr lang="en-US"/>
        </a:p>
      </dgm:t>
    </dgm:pt>
    <dgm:pt modelId="{94346721-548A-4AD0-9CF8-8CE039941415}">
      <dgm:prSet/>
      <dgm:spPr/>
      <dgm:t>
        <a:bodyPr/>
        <a:lstStyle/>
        <a:p>
          <a:r>
            <a:rPr lang="en-US" b="1" dirty="0"/>
            <a:t>Private investors remained hesitant</a:t>
          </a:r>
          <a:r>
            <a:rPr lang="en-US" dirty="0"/>
            <a:t>, despite increasing curiosity</a:t>
          </a:r>
        </a:p>
      </dgm:t>
    </dgm:pt>
    <dgm:pt modelId="{8DD249B6-1ADE-4B31-A5D4-F3A347F327E2}" type="parTrans" cxnId="{00C0FD7D-2CD3-4E6B-84C9-E7C64A087C95}">
      <dgm:prSet/>
      <dgm:spPr/>
      <dgm:t>
        <a:bodyPr/>
        <a:lstStyle/>
        <a:p>
          <a:endParaRPr lang="en-US"/>
        </a:p>
      </dgm:t>
    </dgm:pt>
    <dgm:pt modelId="{9723F856-C4E4-4FC0-ADE5-8D926CFBC23E}" type="sibTrans" cxnId="{00C0FD7D-2CD3-4E6B-84C9-E7C64A087C95}">
      <dgm:prSet/>
      <dgm:spPr/>
      <dgm:t>
        <a:bodyPr/>
        <a:lstStyle/>
        <a:p>
          <a:endParaRPr lang="en-US"/>
        </a:p>
      </dgm:t>
    </dgm:pt>
    <dgm:pt modelId="{D73B8B01-984E-4501-8BB6-41F7E89F9E0A}" type="pres">
      <dgm:prSet presAssocID="{D1A0AA50-2A18-45D1-9F68-230A622B1284}" presName="Name0" presStyleCnt="0">
        <dgm:presLayoutVars>
          <dgm:dir/>
          <dgm:animLvl val="lvl"/>
          <dgm:resizeHandles val="exact"/>
        </dgm:presLayoutVars>
      </dgm:prSet>
      <dgm:spPr/>
    </dgm:pt>
    <dgm:pt modelId="{78084D84-46B8-4649-92F5-AD31CACF541B}" type="pres">
      <dgm:prSet presAssocID="{31E19DE1-9562-477F-8AE6-C59686E9B31D}" presName="composite" presStyleCnt="0"/>
      <dgm:spPr/>
    </dgm:pt>
    <dgm:pt modelId="{65EE0B9D-8FA9-4207-B997-C14F1C82A58C}" type="pres">
      <dgm:prSet presAssocID="{31E19DE1-9562-477F-8AE6-C59686E9B31D}" presName="parTx" presStyleLbl="alignNode1" presStyleIdx="0" presStyleCnt="3">
        <dgm:presLayoutVars>
          <dgm:chMax val="0"/>
          <dgm:chPref val="0"/>
          <dgm:bulletEnabled val="1"/>
        </dgm:presLayoutVars>
      </dgm:prSet>
      <dgm:spPr/>
    </dgm:pt>
    <dgm:pt modelId="{BA6F65BB-FF7A-404B-A234-7AF2CBCFDE98}" type="pres">
      <dgm:prSet presAssocID="{31E19DE1-9562-477F-8AE6-C59686E9B31D}" presName="desTx" presStyleLbl="alignAccFollowNode1" presStyleIdx="0" presStyleCnt="3">
        <dgm:presLayoutVars>
          <dgm:bulletEnabled val="1"/>
        </dgm:presLayoutVars>
      </dgm:prSet>
      <dgm:spPr/>
    </dgm:pt>
    <dgm:pt modelId="{662CA5A3-FFED-492C-97EE-B734B45004F2}" type="pres">
      <dgm:prSet presAssocID="{B0F89727-1B21-45F1-A23E-D467335D7213}" presName="space" presStyleCnt="0"/>
      <dgm:spPr/>
    </dgm:pt>
    <dgm:pt modelId="{D8419772-00F2-4B01-AE99-2A2F96907D3A}" type="pres">
      <dgm:prSet presAssocID="{BC34C356-DF61-4F8A-8DA4-047A61B3F1CB}" presName="composite" presStyleCnt="0"/>
      <dgm:spPr/>
    </dgm:pt>
    <dgm:pt modelId="{2CA6A176-91B0-44DD-B1F0-58353C93A9D8}" type="pres">
      <dgm:prSet presAssocID="{BC34C356-DF61-4F8A-8DA4-047A61B3F1CB}" presName="parTx" presStyleLbl="alignNode1" presStyleIdx="1" presStyleCnt="3">
        <dgm:presLayoutVars>
          <dgm:chMax val="0"/>
          <dgm:chPref val="0"/>
          <dgm:bulletEnabled val="1"/>
        </dgm:presLayoutVars>
      </dgm:prSet>
      <dgm:spPr/>
    </dgm:pt>
    <dgm:pt modelId="{AA0337DE-BF64-48E4-9371-A53500B6C133}" type="pres">
      <dgm:prSet presAssocID="{BC34C356-DF61-4F8A-8DA4-047A61B3F1CB}" presName="desTx" presStyleLbl="alignAccFollowNode1" presStyleIdx="1" presStyleCnt="3">
        <dgm:presLayoutVars>
          <dgm:bulletEnabled val="1"/>
        </dgm:presLayoutVars>
      </dgm:prSet>
      <dgm:spPr/>
    </dgm:pt>
    <dgm:pt modelId="{BB6BA8B4-5CCF-4C92-8F37-7D00F049BE8D}" type="pres">
      <dgm:prSet presAssocID="{C1BFC250-F365-49E8-9F87-2444ECEC4B86}" presName="space" presStyleCnt="0"/>
      <dgm:spPr/>
    </dgm:pt>
    <dgm:pt modelId="{6BF44F39-3297-4D66-B2BD-9632BDFB02CB}" type="pres">
      <dgm:prSet presAssocID="{E146D8CF-9397-485B-9E18-C1984D80F95C}" presName="composite" presStyleCnt="0"/>
      <dgm:spPr/>
    </dgm:pt>
    <dgm:pt modelId="{AE92BDC6-7486-48C9-8E18-6A8AFAC4E4D3}" type="pres">
      <dgm:prSet presAssocID="{E146D8CF-9397-485B-9E18-C1984D80F95C}" presName="parTx" presStyleLbl="alignNode1" presStyleIdx="2" presStyleCnt="3">
        <dgm:presLayoutVars>
          <dgm:chMax val="0"/>
          <dgm:chPref val="0"/>
          <dgm:bulletEnabled val="1"/>
        </dgm:presLayoutVars>
      </dgm:prSet>
      <dgm:spPr/>
    </dgm:pt>
    <dgm:pt modelId="{E89D9CCD-BD2D-48A4-A57D-707E1BAAB377}" type="pres">
      <dgm:prSet presAssocID="{E146D8CF-9397-485B-9E18-C1984D80F95C}" presName="desTx" presStyleLbl="alignAccFollowNode1" presStyleIdx="2" presStyleCnt="3">
        <dgm:presLayoutVars>
          <dgm:bulletEnabled val="1"/>
        </dgm:presLayoutVars>
      </dgm:prSet>
      <dgm:spPr/>
    </dgm:pt>
  </dgm:ptLst>
  <dgm:cxnLst>
    <dgm:cxn modelId="{CE8FE203-33DA-4221-B295-7A6FFE5314E5}" type="presOf" srcId="{85AB6576-9ABF-4C0B-93C9-0C00A21319E3}" destId="{E89D9CCD-BD2D-48A4-A57D-707E1BAAB377}" srcOrd="0" destOrd="1" presId="urn:microsoft.com/office/officeart/2005/8/layout/hList1"/>
    <dgm:cxn modelId="{B98B1009-D7E2-4572-B339-D87295C5C2F1}" srcId="{BC34C356-DF61-4F8A-8DA4-047A61B3F1CB}" destId="{FFA01ADE-60AB-498B-A421-4B3CE1FF879A}" srcOrd="1" destOrd="0" parTransId="{9C5E9573-DE10-4897-B2FD-F138F734F7B7}" sibTransId="{F9C4A765-9BAB-4E5E-806B-9403F78A8323}"/>
    <dgm:cxn modelId="{22564713-9A3D-4C52-AC99-5EEEABB80831}" srcId="{BC34C356-DF61-4F8A-8DA4-047A61B3F1CB}" destId="{A7392531-D14E-448D-8AC6-A60F41AFB96E}" srcOrd="2" destOrd="0" parTransId="{62115AF7-B5BF-41E9-9927-58632152E96E}" sibTransId="{79445E82-20BA-4CF1-8CFF-824884A7908E}"/>
    <dgm:cxn modelId="{B8DBE119-D45A-40F7-AC4A-D7CE305D1CEA}" type="presOf" srcId="{94346721-548A-4AD0-9CF8-8CE039941415}" destId="{E89D9CCD-BD2D-48A4-A57D-707E1BAAB377}" srcOrd="0" destOrd="2" presId="urn:microsoft.com/office/officeart/2005/8/layout/hList1"/>
    <dgm:cxn modelId="{94886C20-4660-4085-BEF7-1BF79D973BC2}" srcId="{31E19DE1-9562-477F-8AE6-C59686E9B31D}" destId="{E5CF6341-FB01-4DD1-8290-3387F8F5AC42}" srcOrd="0" destOrd="0" parTransId="{F99468FA-2D6E-4C73-B464-A5880DE177E4}" sibTransId="{A07F348A-732F-4135-8F7E-63D94D9D675F}"/>
    <dgm:cxn modelId="{2F9A2825-0A0D-4F15-826E-006731F5B5F4}" type="presOf" srcId="{C7BE92FC-8CC4-4636-B0AC-860434F148EA}" destId="{AA0337DE-BF64-48E4-9371-A53500B6C133}" srcOrd="0" destOrd="3" presId="urn:microsoft.com/office/officeart/2005/8/layout/hList1"/>
    <dgm:cxn modelId="{B7410A28-64A6-4A2E-B18A-FB21A6196FEA}" type="presOf" srcId="{31E19DE1-9562-477F-8AE6-C59686E9B31D}" destId="{65EE0B9D-8FA9-4207-B997-C14F1C82A58C}" srcOrd="0" destOrd="0" presId="urn:microsoft.com/office/officeart/2005/8/layout/hList1"/>
    <dgm:cxn modelId="{9B8C593F-B157-4FB5-8EF7-85F3D6282159}" type="presOf" srcId="{D1A0AA50-2A18-45D1-9F68-230A622B1284}" destId="{D73B8B01-984E-4501-8BB6-41F7E89F9E0A}" srcOrd="0" destOrd="0" presId="urn:microsoft.com/office/officeart/2005/8/layout/hList1"/>
    <dgm:cxn modelId="{77358751-E92A-417B-86FF-E9CA5C187279}" type="presOf" srcId="{FFA01ADE-60AB-498B-A421-4B3CE1FF879A}" destId="{AA0337DE-BF64-48E4-9371-A53500B6C133}" srcOrd="0" destOrd="1" presId="urn:microsoft.com/office/officeart/2005/8/layout/hList1"/>
    <dgm:cxn modelId="{E776E354-55CD-4C73-B742-0D3748BC68FD}" type="presOf" srcId="{BC34C356-DF61-4F8A-8DA4-047A61B3F1CB}" destId="{2CA6A176-91B0-44DD-B1F0-58353C93A9D8}" srcOrd="0" destOrd="0" presId="urn:microsoft.com/office/officeart/2005/8/layout/hList1"/>
    <dgm:cxn modelId="{662FA056-ACD6-4A69-8233-A8EEFF91E9D2}" srcId="{E146D8CF-9397-485B-9E18-C1984D80F95C}" destId="{85AB6576-9ABF-4C0B-93C9-0C00A21319E3}" srcOrd="1" destOrd="0" parTransId="{688A653B-68DF-4946-88C5-9C1AF80F5FCC}" sibTransId="{0BFA8F4C-560E-4933-80F5-58216569D94C}"/>
    <dgm:cxn modelId="{49A41160-AC24-4B11-9CB1-28215BC2B144}" type="presOf" srcId="{057CA671-0006-4FF1-A975-C310C9D615EB}" destId="{E89D9CCD-BD2D-48A4-A57D-707E1BAAB377}" srcOrd="0" destOrd="0" presId="urn:microsoft.com/office/officeart/2005/8/layout/hList1"/>
    <dgm:cxn modelId="{6626E961-92AB-491D-AF89-941AC520DE42}" srcId="{D1A0AA50-2A18-45D1-9F68-230A622B1284}" destId="{BC34C356-DF61-4F8A-8DA4-047A61B3F1CB}" srcOrd="1" destOrd="0" parTransId="{E2135F35-C17B-48EB-8FF7-75805800B4EA}" sibTransId="{C1BFC250-F365-49E8-9F87-2444ECEC4B86}"/>
    <dgm:cxn modelId="{D03B9A64-9DF4-4812-AE0B-ED7D091DE111}" srcId="{D1A0AA50-2A18-45D1-9F68-230A622B1284}" destId="{E146D8CF-9397-485B-9E18-C1984D80F95C}" srcOrd="2" destOrd="0" parTransId="{440B403A-2947-4E0C-98F8-5C3F06202507}" sibTransId="{DEFA3774-3B17-4FD4-A381-9FADDAAC304B}"/>
    <dgm:cxn modelId="{151E0467-7D2B-414F-A8DF-DB3F165E8B8E}" type="presOf" srcId="{E146D8CF-9397-485B-9E18-C1984D80F95C}" destId="{AE92BDC6-7486-48C9-8E18-6A8AFAC4E4D3}" srcOrd="0" destOrd="0" presId="urn:microsoft.com/office/officeart/2005/8/layout/hList1"/>
    <dgm:cxn modelId="{B8267E73-A225-4E92-835A-1C0FDF13F8CF}" srcId="{E146D8CF-9397-485B-9E18-C1984D80F95C}" destId="{057CA671-0006-4FF1-A975-C310C9D615EB}" srcOrd="0" destOrd="0" parTransId="{BBD37FC3-B04A-424E-9E72-C5AAA39380F8}" sibTransId="{BF302CE7-9C1B-40B5-AA30-02BCE5560195}"/>
    <dgm:cxn modelId="{C8845574-C2A3-462E-A3EF-2B137069DCD4}" type="presOf" srcId="{65EA1329-CEDC-4DCB-A0C2-5FE16FC8E8C9}" destId="{BA6F65BB-FF7A-404B-A234-7AF2CBCFDE98}" srcOrd="0" destOrd="1" presId="urn:microsoft.com/office/officeart/2005/8/layout/hList1"/>
    <dgm:cxn modelId="{262CA377-683E-472D-BD92-EB3DA0838F63}" type="presOf" srcId="{FD2B0748-D880-4BC8-ADEE-1C9F925403A3}" destId="{AA0337DE-BF64-48E4-9371-A53500B6C133}" srcOrd="0" destOrd="0" presId="urn:microsoft.com/office/officeart/2005/8/layout/hList1"/>
    <dgm:cxn modelId="{00C0FD7D-2CD3-4E6B-84C9-E7C64A087C95}" srcId="{E146D8CF-9397-485B-9E18-C1984D80F95C}" destId="{94346721-548A-4AD0-9CF8-8CE039941415}" srcOrd="2" destOrd="0" parTransId="{8DD249B6-1ADE-4B31-A5D4-F3A347F327E2}" sibTransId="{9723F856-C4E4-4FC0-ADE5-8D926CFBC23E}"/>
    <dgm:cxn modelId="{48327482-A8E8-4F1F-AE4A-307EF8E0CAC9}" srcId="{D1A0AA50-2A18-45D1-9F68-230A622B1284}" destId="{31E19DE1-9562-477F-8AE6-C59686E9B31D}" srcOrd="0" destOrd="0" parTransId="{20D994DB-7C51-41A8-887F-CB1A6920785F}" sibTransId="{B0F89727-1B21-45F1-A23E-D467335D7213}"/>
    <dgm:cxn modelId="{7AE2AF9D-7205-4FEB-8E1B-577E46465316}" type="presOf" srcId="{E5CF6341-FB01-4DD1-8290-3387F8F5AC42}" destId="{BA6F65BB-FF7A-404B-A234-7AF2CBCFDE98}" srcOrd="0" destOrd="0" presId="urn:microsoft.com/office/officeart/2005/8/layout/hList1"/>
    <dgm:cxn modelId="{7CE296AE-F565-4D42-A79C-1751631F8F07}" srcId="{BC34C356-DF61-4F8A-8DA4-047A61B3F1CB}" destId="{C7BE92FC-8CC4-4636-B0AC-860434F148EA}" srcOrd="3" destOrd="0" parTransId="{0E3D8838-9064-4727-90D9-C95409A5F4BE}" sibTransId="{89D79DD7-8CFD-4061-9A5D-7F2DC851E82D}"/>
    <dgm:cxn modelId="{A59127BD-5940-49B6-A302-9FBD31FDD3E0}" type="presOf" srcId="{A7392531-D14E-448D-8AC6-A60F41AFB96E}" destId="{AA0337DE-BF64-48E4-9371-A53500B6C133}" srcOrd="0" destOrd="2" presId="urn:microsoft.com/office/officeart/2005/8/layout/hList1"/>
    <dgm:cxn modelId="{0F858FC0-B061-4BAF-B0CF-7D1E79AB6F03}" srcId="{BC34C356-DF61-4F8A-8DA4-047A61B3F1CB}" destId="{FD2B0748-D880-4BC8-ADEE-1C9F925403A3}" srcOrd="0" destOrd="0" parTransId="{294E3A31-B5D5-4F82-A186-2F0B652EA1F6}" sibTransId="{4D338A4C-E280-47D1-BB9A-FF0DC8BFA57C}"/>
    <dgm:cxn modelId="{7ACCABC8-AE41-4914-9E10-3B68ED9F456D}" srcId="{E5CF6341-FB01-4DD1-8290-3387F8F5AC42}" destId="{65EA1329-CEDC-4DCB-A0C2-5FE16FC8E8C9}" srcOrd="0" destOrd="0" parTransId="{EEDD80DB-DC78-43DB-AD30-A51E9896EF9B}" sibTransId="{8F503FE9-894B-4A09-8588-06796B5D4803}"/>
    <dgm:cxn modelId="{C4624D53-5446-4D69-9655-4C28729E5EB1}" type="presParOf" srcId="{D73B8B01-984E-4501-8BB6-41F7E89F9E0A}" destId="{78084D84-46B8-4649-92F5-AD31CACF541B}" srcOrd="0" destOrd="0" presId="urn:microsoft.com/office/officeart/2005/8/layout/hList1"/>
    <dgm:cxn modelId="{E60D4ECF-D3DE-42EC-BC4C-0D532B983A12}" type="presParOf" srcId="{78084D84-46B8-4649-92F5-AD31CACF541B}" destId="{65EE0B9D-8FA9-4207-B997-C14F1C82A58C}" srcOrd="0" destOrd="0" presId="urn:microsoft.com/office/officeart/2005/8/layout/hList1"/>
    <dgm:cxn modelId="{643F487F-F06F-48D2-B641-5B04F0BBEAC2}" type="presParOf" srcId="{78084D84-46B8-4649-92F5-AD31CACF541B}" destId="{BA6F65BB-FF7A-404B-A234-7AF2CBCFDE98}" srcOrd="1" destOrd="0" presId="urn:microsoft.com/office/officeart/2005/8/layout/hList1"/>
    <dgm:cxn modelId="{1971EF62-ACF2-4320-84D5-122727F78D93}" type="presParOf" srcId="{D73B8B01-984E-4501-8BB6-41F7E89F9E0A}" destId="{662CA5A3-FFED-492C-97EE-B734B45004F2}" srcOrd="1" destOrd="0" presId="urn:microsoft.com/office/officeart/2005/8/layout/hList1"/>
    <dgm:cxn modelId="{45F71922-A79C-44D3-B7F6-C47C1553E8B5}" type="presParOf" srcId="{D73B8B01-984E-4501-8BB6-41F7E89F9E0A}" destId="{D8419772-00F2-4B01-AE99-2A2F96907D3A}" srcOrd="2" destOrd="0" presId="urn:microsoft.com/office/officeart/2005/8/layout/hList1"/>
    <dgm:cxn modelId="{D03438C3-5D46-4929-8C8F-C19C663797B8}" type="presParOf" srcId="{D8419772-00F2-4B01-AE99-2A2F96907D3A}" destId="{2CA6A176-91B0-44DD-B1F0-58353C93A9D8}" srcOrd="0" destOrd="0" presId="urn:microsoft.com/office/officeart/2005/8/layout/hList1"/>
    <dgm:cxn modelId="{79B0474A-9F44-443D-A694-D0495845DA57}" type="presParOf" srcId="{D8419772-00F2-4B01-AE99-2A2F96907D3A}" destId="{AA0337DE-BF64-48E4-9371-A53500B6C133}" srcOrd="1" destOrd="0" presId="urn:microsoft.com/office/officeart/2005/8/layout/hList1"/>
    <dgm:cxn modelId="{55A4F811-BDA5-4A28-92D0-FD6D5F0614E9}" type="presParOf" srcId="{D73B8B01-984E-4501-8BB6-41F7E89F9E0A}" destId="{BB6BA8B4-5CCF-4C92-8F37-7D00F049BE8D}" srcOrd="3" destOrd="0" presId="urn:microsoft.com/office/officeart/2005/8/layout/hList1"/>
    <dgm:cxn modelId="{611996E2-D2B1-4C56-A5E6-D0DCF9072AAA}" type="presParOf" srcId="{D73B8B01-984E-4501-8BB6-41F7E89F9E0A}" destId="{6BF44F39-3297-4D66-B2BD-9632BDFB02CB}" srcOrd="4" destOrd="0" presId="urn:microsoft.com/office/officeart/2005/8/layout/hList1"/>
    <dgm:cxn modelId="{68A94FF7-29AE-4B39-8175-EF084CC3A48A}" type="presParOf" srcId="{6BF44F39-3297-4D66-B2BD-9632BDFB02CB}" destId="{AE92BDC6-7486-48C9-8E18-6A8AFAC4E4D3}" srcOrd="0" destOrd="0" presId="urn:microsoft.com/office/officeart/2005/8/layout/hList1"/>
    <dgm:cxn modelId="{AE00C823-D67B-4F10-965D-63EF4DDFA8B2}" type="presParOf" srcId="{6BF44F39-3297-4D66-B2BD-9632BDFB02CB}" destId="{E89D9CCD-BD2D-48A4-A57D-707E1BAAB37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EE798-87E5-4C4F-97C9-720AD506CD0E}" type="doc">
      <dgm:prSet loTypeId="urn:microsoft.com/office/officeart/2005/8/layout/radial3" loCatId="relationship" qsTypeId="urn:microsoft.com/office/officeart/2005/8/quickstyle/simple1" qsCatId="simple" csTypeId="urn:microsoft.com/office/officeart/2005/8/colors/colorful2" csCatId="colorful" phldr="1"/>
      <dgm:spPr/>
      <dgm:t>
        <a:bodyPr/>
        <a:lstStyle/>
        <a:p>
          <a:endParaRPr lang="en-US"/>
        </a:p>
      </dgm:t>
    </dgm:pt>
    <dgm:pt modelId="{B04A1B4C-7925-40A1-B019-815ACB2EC38C}">
      <dgm:prSet phldrT="[Text]"/>
      <dgm:spPr/>
      <dgm:t>
        <a:bodyPr/>
        <a:lstStyle/>
        <a:p>
          <a:r>
            <a:rPr lang="en-US" dirty="0"/>
            <a:t>Key challenges</a:t>
          </a:r>
        </a:p>
      </dgm:t>
    </dgm:pt>
    <dgm:pt modelId="{CF41191D-69BB-4D2B-8B49-810BC4D6616A}" type="parTrans" cxnId="{E1AA1EBD-50DD-4D20-8A59-63DBA751408F}">
      <dgm:prSet/>
      <dgm:spPr/>
      <dgm:t>
        <a:bodyPr/>
        <a:lstStyle/>
        <a:p>
          <a:endParaRPr lang="en-US"/>
        </a:p>
      </dgm:t>
    </dgm:pt>
    <dgm:pt modelId="{7F933440-B48E-441F-8CFE-E727EB8EB4FD}" type="sibTrans" cxnId="{E1AA1EBD-50DD-4D20-8A59-63DBA751408F}">
      <dgm:prSet/>
      <dgm:spPr/>
      <dgm:t>
        <a:bodyPr/>
        <a:lstStyle/>
        <a:p>
          <a:endParaRPr lang="en-US"/>
        </a:p>
      </dgm:t>
    </dgm:pt>
    <dgm:pt modelId="{F9070E6B-93F1-4F7B-B215-0A815ECE4C09}">
      <dgm:prSet phldrT="[Text]"/>
      <dgm:spPr/>
      <dgm:t>
        <a:bodyPr/>
        <a:lstStyle/>
        <a:p>
          <a:r>
            <a:rPr lang="en-US" dirty="0"/>
            <a:t>EU State Aid and budget rules</a:t>
          </a:r>
        </a:p>
      </dgm:t>
    </dgm:pt>
    <dgm:pt modelId="{65E2FBDF-417D-4DAC-ADDC-4A1DD0114351}" type="parTrans" cxnId="{16D1BDC1-4E94-4A05-AE81-EB66EBACC425}">
      <dgm:prSet/>
      <dgm:spPr/>
      <dgm:t>
        <a:bodyPr/>
        <a:lstStyle/>
        <a:p>
          <a:endParaRPr lang="en-US"/>
        </a:p>
      </dgm:t>
    </dgm:pt>
    <dgm:pt modelId="{7E474130-5F57-4FF2-8436-5436D388E680}" type="sibTrans" cxnId="{16D1BDC1-4E94-4A05-AE81-EB66EBACC425}">
      <dgm:prSet/>
      <dgm:spPr/>
      <dgm:t>
        <a:bodyPr/>
        <a:lstStyle/>
        <a:p>
          <a:endParaRPr lang="en-US"/>
        </a:p>
      </dgm:t>
    </dgm:pt>
    <dgm:pt modelId="{B1386B4A-6E61-470A-BFF5-C7FBBDB2CD98}">
      <dgm:prSet phldrT="[Text]"/>
      <dgm:spPr/>
      <dgm:t>
        <a:bodyPr/>
        <a:lstStyle/>
        <a:p>
          <a:r>
            <a:rPr lang="en-US" dirty="0"/>
            <a:t>Performance uncertainty</a:t>
          </a:r>
        </a:p>
      </dgm:t>
    </dgm:pt>
    <dgm:pt modelId="{804B8A80-1CC9-4985-95BF-57F14E6D8EB6}" type="parTrans" cxnId="{45AA4BB2-AA30-4055-9773-B0F28CA8E8A4}">
      <dgm:prSet/>
      <dgm:spPr/>
      <dgm:t>
        <a:bodyPr/>
        <a:lstStyle/>
        <a:p>
          <a:endParaRPr lang="en-US"/>
        </a:p>
      </dgm:t>
    </dgm:pt>
    <dgm:pt modelId="{0C16F248-E0F1-4009-B366-00988B3FF16A}" type="sibTrans" cxnId="{45AA4BB2-AA30-4055-9773-B0F28CA8E8A4}">
      <dgm:prSet/>
      <dgm:spPr/>
      <dgm:t>
        <a:bodyPr/>
        <a:lstStyle/>
        <a:p>
          <a:endParaRPr lang="en-US"/>
        </a:p>
      </dgm:t>
    </dgm:pt>
    <dgm:pt modelId="{D2B9354A-067B-4681-84FE-BC7F413FE28A}">
      <dgm:prSet phldrT="[Text]"/>
      <dgm:spPr/>
      <dgm:t>
        <a:bodyPr/>
        <a:lstStyle/>
        <a:p>
          <a:endParaRPr lang="de-DE"/>
        </a:p>
      </dgm:t>
    </dgm:pt>
    <dgm:pt modelId="{B8443A4C-49BA-43B9-BCDC-649242706891}" type="parTrans" cxnId="{6C07AD50-DCA9-42B6-82A1-7B812D3A1DC6}">
      <dgm:prSet/>
      <dgm:spPr/>
      <dgm:t>
        <a:bodyPr/>
        <a:lstStyle/>
        <a:p>
          <a:endParaRPr lang="en-US"/>
        </a:p>
      </dgm:t>
    </dgm:pt>
    <dgm:pt modelId="{B83D2436-60AA-4A41-AA6F-8A788FE3FAFA}" type="sibTrans" cxnId="{6C07AD50-DCA9-42B6-82A1-7B812D3A1DC6}">
      <dgm:prSet/>
      <dgm:spPr/>
      <dgm:t>
        <a:bodyPr/>
        <a:lstStyle/>
        <a:p>
          <a:endParaRPr lang="en-US"/>
        </a:p>
      </dgm:t>
    </dgm:pt>
    <dgm:pt modelId="{39070722-591B-49F9-9826-81C1136AF8FE}">
      <dgm:prSet phldrT="[Text]"/>
      <dgm:spPr/>
      <dgm:t>
        <a:bodyPr/>
        <a:lstStyle/>
        <a:p>
          <a:endParaRPr lang="de-DE"/>
        </a:p>
      </dgm:t>
    </dgm:pt>
    <dgm:pt modelId="{B58D606E-20C4-4833-93CE-27842FCFB351}" type="parTrans" cxnId="{3CB693C0-5166-4685-9486-F13E205D7146}">
      <dgm:prSet/>
      <dgm:spPr/>
      <dgm:t>
        <a:bodyPr/>
        <a:lstStyle/>
        <a:p>
          <a:endParaRPr lang="en-US"/>
        </a:p>
      </dgm:t>
    </dgm:pt>
    <dgm:pt modelId="{F86ED5CC-F760-49F3-9701-31A418580EB2}" type="sibTrans" cxnId="{3CB693C0-5166-4685-9486-F13E205D7146}">
      <dgm:prSet/>
      <dgm:spPr/>
      <dgm:t>
        <a:bodyPr/>
        <a:lstStyle/>
        <a:p>
          <a:endParaRPr lang="en-US"/>
        </a:p>
      </dgm:t>
    </dgm:pt>
    <dgm:pt modelId="{BC8C5D51-5E25-458F-B47F-19E76907040B}">
      <dgm:prSet phldrT="[Text]"/>
      <dgm:spPr/>
      <dgm:t>
        <a:bodyPr/>
        <a:lstStyle/>
        <a:p>
          <a:endParaRPr lang="de-DE"/>
        </a:p>
      </dgm:t>
    </dgm:pt>
    <dgm:pt modelId="{92DD156D-1148-4536-B4BB-FA0992F40D97}" type="parTrans" cxnId="{31B89777-BCB8-4897-AEFD-914E9564F9B7}">
      <dgm:prSet/>
      <dgm:spPr/>
      <dgm:t>
        <a:bodyPr/>
        <a:lstStyle/>
        <a:p>
          <a:endParaRPr lang="en-US"/>
        </a:p>
      </dgm:t>
    </dgm:pt>
    <dgm:pt modelId="{7CFBECB7-52EF-4216-B662-A1BB949EB4A4}" type="sibTrans" cxnId="{31B89777-BCB8-4897-AEFD-914E9564F9B7}">
      <dgm:prSet/>
      <dgm:spPr/>
      <dgm:t>
        <a:bodyPr/>
        <a:lstStyle/>
        <a:p>
          <a:endParaRPr lang="en-US"/>
        </a:p>
      </dgm:t>
    </dgm:pt>
    <dgm:pt modelId="{5256DF3F-D727-45B4-9CCB-53F6D306C5F1}">
      <dgm:prSet phldrT="[Text]"/>
      <dgm:spPr/>
      <dgm:t>
        <a:bodyPr/>
        <a:lstStyle/>
        <a:p>
          <a:endParaRPr lang="de-DE"/>
        </a:p>
      </dgm:t>
    </dgm:pt>
    <dgm:pt modelId="{471027A4-2F1E-43FE-8223-1E2FC5A768D9}" type="parTrans" cxnId="{FD2B78EE-9072-42EA-9DE1-4880153065F4}">
      <dgm:prSet/>
      <dgm:spPr/>
      <dgm:t>
        <a:bodyPr/>
        <a:lstStyle/>
        <a:p>
          <a:endParaRPr lang="en-US"/>
        </a:p>
      </dgm:t>
    </dgm:pt>
    <dgm:pt modelId="{3539D396-FD3D-469A-A649-55073E72DDE8}" type="sibTrans" cxnId="{FD2B78EE-9072-42EA-9DE1-4880153065F4}">
      <dgm:prSet/>
      <dgm:spPr/>
      <dgm:t>
        <a:bodyPr/>
        <a:lstStyle/>
        <a:p>
          <a:endParaRPr lang="en-US"/>
        </a:p>
      </dgm:t>
    </dgm:pt>
    <dgm:pt modelId="{3A5D7306-8C97-4565-8CBE-B8662F0DDBC9}">
      <dgm:prSet phldrT="[Text]"/>
      <dgm:spPr/>
      <dgm:t>
        <a:bodyPr/>
        <a:lstStyle/>
        <a:p>
          <a:r>
            <a:rPr lang="en-US" dirty="0"/>
            <a:t>Accounting treatment</a:t>
          </a:r>
        </a:p>
      </dgm:t>
    </dgm:pt>
    <dgm:pt modelId="{BCE0387C-CCA1-4A17-8AAE-E9D83D8EE0B1}" type="parTrans" cxnId="{09D273D4-7BB2-47B5-B3B2-765112B6A18A}">
      <dgm:prSet/>
      <dgm:spPr/>
      <dgm:t>
        <a:bodyPr/>
        <a:lstStyle/>
        <a:p>
          <a:endParaRPr lang="en-US"/>
        </a:p>
      </dgm:t>
    </dgm:pt>
    <dgm:pt modelId="{97941271-DB16-4C2D-B91A-A54FDF868493}" type="sibTrans" cxnId="{09D273D4-7BB2-47B5-B3B2-765112B6A18A}">
      <dgm:prSet/>
      <dgm:spPr/>
      <dgm:t>
        <a:bodyPr/>
        <a:lstStyle/>
        <a:p>
          <a:endParaRPr lang="en-US"/>
        </a:p>
      </dgm:t>
    </dgm:pt>
    <dgm:pt modelId="{F6255BC7-4FA4-43CD-BA20-D8D43E3B6E83}">
      <dgm:prSet phldrT="[Text]"/>
      <dgm:spPr/>
      <dgm:t>
        <a:bodyPr/>
        <a:lstStyle/>
        <a:p>
          <a:r>
            <a:rPr lang="en-US" dirty="0"/>
            <a:t>Donor fatigue</a:t>
          </a:r>
        </a:p>
      </dgm:t>
    </dgm:pt>
    <dgm:pt modelId="{D1EA43C6-9A75-4C7B-87ED-92871153362F}" type="parTrans" cxnId="{3B7BADAA-209C-4F5E-AA1A-917B2B72FAFC}">
      <dgm:prSet/>
      <dgm:spPr/>
      <dgm:t>
        <a:bodyPr/>
        <a:lstStyle/>
        <a:p>
          <a:endParaRPr lang="en-US"/>
        </a:p>
      </dgm:t>
    </dgm:pt>
    <dgm:pt modelId="{6D4526D0-8563-47A4-9187-4CF81B2D0376}" type="sibTrans" cxnId="{3B7BADAA-209C-4F5E-AA1A-917B2B72FAFC}">
      <dgm:prSet/>
      <dgm:spPr/>
      <dgm:t>
        <a:bodyPr/>
        <a:lstStyle/>
        <a:p>
          <a:endParaRPr lang="en-US"/>
        </a:p>
      </dgm:t>
    </dgm:pt>
    <dgm:pt modelId="{5CB0BE42-FBC0-4A13-B63A-217B0EE8B050}">
      <dgm:prSet phldrT="[Text]"/>
      <dgm:spPr/>
      <dgm:t>
        <a:bodyPr/>
        <a:lstStyle/>
        <a:p>
          <a:endParaRPr lang="de-DE"/>
        </a:p>
      </dgm:t>
    </dgm:pt>
    <dgm:pt modelId="{CC14F0E5-770A-4989-8249-DDC0BD080C5E}" type="parTrans" cxnId="{1CCBE1DD-02A9-4064-BB43-8DC89B50B745}">
      <dgm:prSet/>
      <dgm:spPr/>
      <dgm:t>
        <a:bodyPr/>
        <a:lstStyle/>
        <a:p>
          <a:endParaRPr lang="en-US"/>
        </a:p>
      </dgm:t>
    </dgm:pt>
    <dgm:pt modelId="{43D78734-2EA7-4F8A-BB70-E9B9EEA3EE85}" type="sibTrans" cxnId="{1CCBE1DD-02A9-4064-BB43-8DC89B50B745}">
      <dgm:prSet/>
      <dgm:spPr/>
      <dgm:t>
        <a:bodyPr/>
        <a:lstStyle/>
        <a:p>
          <a:endParaRPr lang="en-US"/>
        </a:p>
      </dgm:t>
    </dgm:pt>
    <dgm:pt modelId="{1E13BDE5-E840-49E7-AD2A-3A0981B86C81}">
      <dgm:prSet phldrT="[Text]"/>
      <dgm:spPr/>
      <dgm:t>
        <a:bodyPr/>
        <a:lstStyle/>
        <a:p>
          <a:endParaRPr lang="de-DE"/>
        </a:p>
      </dgm:t>
    </dgm:pt>
    <dgm:pt modelId="{F2C402F0-FB31-4CCA-81A2-35CF85AE521A}" type="parTrans" cxnId="{B8F9CD10-9717-4F52-8929-FD75658C4AEA}">
      <dgm:prSet/>
      <dgm:spPr/>
      <dgm:t>
        <a:bodyPr/>
        <a:lstStyle/>
        <a:p>
          <a:endParaRPr lang="en-US"/>
        </a:p>
      </dgm:t>
    </dgm:pt>
    <dgm:pt modelId="{5AA26A2E-A127-4064-A556-8DA15C841E62}" type="sibTrans" cxnId="{B8F9CD10-9717-4F52-8929-FD75658C4AEA}">
      <dgm:prSet/>
      <dgm:spPr/>
      <dgm:t>
        <a:bodyPr/>
        <a:lstStyle/>
        <a:p>
          <a:endParaRPr lang="en-US"/>
        </a:p>
      </dgm:t>
    </dgm:pt>
    <dgm:pt modelId="{5D733850-833F-4D49-9728-6C1A2F46473D}" type="pres">
      <dgm:prSet presAssocID="{8DAEE798-87E5-4C4F-97C9-720AD506CD0E}" presName="composite" presStyleCnt="0">
        <dgm:presLayoutVars>
          <dgm:chMax val="1"/>
          <dgm:dir/>
          <dgm:resizeHandles val="exact"/>
        </dgm:presLayoutVars>
      </dgm:prSet>
      <dgm:spPr/>
    </dgm:pt>
    <dgm:pt modelId="{F7A59B3E-FF66-4DFF-BE32-B701E3FE4C5C}" type="pres">
      <dgm:prSet presAssocID="{8DAEE798-87E5-4C4F-97C9-720AD506CD0E}" presName="radial" presStyleCnt="0">
        <dgm:presLayoutVars>
          <dgm:animLvl val="ctr"/>
        </dgm:presLayoutVars>
      </dgm:prSet>
      <dgm:spPr/>
    </dgm:pt>
    <dgm:pt modelId="{79D60747-1863-438B-AD61-D427D6A52B33}" type="pres">
      <dgm:prSet presAssocID="{B04A1B4C-7925-40A1-B019-815ACB2EC38C}" presName="centerShape" presStyleLbl="vennNode1" presStyleIdx="0" presStyleCnt="5"/>
      <dgm:spPr/>
    </dgm:pt>
    <dgm:pt modelId="{8D64613E-6036-460A-83C3-AE94DA952189}" type="pres">
      <dgm:prSet presAssocID="{F9070E6B-93F1-4F7B-B215-0A815ECE4C09}" presName="node" presStyleLbl="vennNode1" presStyleIdx="1" presStyleCnt="5">
        <dgm:presLayoutVars>
          <dgm:bulletEnabled val="1"/>
        </dgm:presLayoutVars>
      </dgm:prSet>
      <dgm:spPr/>
    </dgm:pt>
    <dgm:pt modelId="{53158E4B-8D68-4A18-BF9E-6EC39C896891}" type="pres">
      <dgm:prSet presAssocID="{B1386B4A-6E61-470A-BFF5-C7FBBDB2CD98}" presName="node" presStyleLbl="vennNode1" presStyleIdx="2" presStyleCnt="5">
        <dgm:presLayoutVars>
          <dgm:bulletEnabled val="1"/>
        </dgm:presLayoutVars>
      </dgm:prSet>
      <dgm:spPr/>
    </dgm:pt>
    <dgm:pt modelId="{9CB389DE-4F8F-408D-BBFE-CF4F6B5B6361}" type="pres">
      <dgm:prSet presAssocID="{3A5D7306-8C97-4565-8CBE-B8662F0DDBC9}" presName="node" presStyleLbl="vennNode1" presStyleIdx="3" presStyleCnt="5">
        <dgm:presLayoutVars>
          <dgm:bulletEnabled val="1"/>
        </dgm:presLayoutVars>
      </dgm:prSet>
      <dgm:spPr/>
    </dgm:pt>
    <dgm:pt modelId="{B795E3C4-EFD4-474A-9891-14B2C42BF759}" type="pres">
      <dgm:prSet presAssocID="{F6255BC7-4FA4-43CD-BA20-D8D43E3B6E83}" presName="node" presStyleLbl="vennNode1" presStyleIdx="4" presStyleCnt="5">
        <dgm:presLayoutVars>
          <dgm:bulletEnabled val="1"/>
        </dgm:presLayoutVars>
      </dgm:prSet>
      <dgm:spPr/>
    </dgm:pt>
  </dgm:ptLst>
  <dgm:cxnLst>
    <dgm:cxn modelId="{264E4E02-F81E-4566-8B9C-147AE016E78E}" type="presOf" srcId="{F9070E6B-93F1-4F7B-B215-0A815ECE4C09}" destId="{8D64613E-6036-460A-83C3-AE94DA952189}" srcOrd="0" destOrd="0" presId="urn:microsoft.com/office/officeart/2005/8/layout/radial3"/>
    <dgm:cxn modelId="{B8F9CD10-9717-4F52-8929-FD75658C4AEA}" srcId="{D2B9354A-067B-4681-84FE-BC7F413FE28A}" destId="{1E13BDE5-E840-49E7-AD2A-3A0981B86C81}" srcOrd="4" destOrd="0" parTransId="{F2C402F0-FB31-4CCA-81A2-35CF85AE521A}" sibTransId="{5AA26A2E-A127-4064-A556-8DA15C841E62}"/>
    <dgm:cxn modelId="{16B36412-3547-4888-8493-C3D4F706D22F}" type="presOf" srcId="{3A5D7306-8C97-4565-8CBE-B8662F0DDBC9}" destId="{9CB389DE-4F8F-408D-BBFE-CF4F6B5B6361}" srcOrd="0" destOrd="0" presId="urn:microsoft.com/office/officeart/2005/8/layout/radial3"/>
    <dgm:cxn modelId="{E6847F31-9A52-46F7-8BE5-E07305780B26}" type="presOf" srcId="{B1386B4A-6E61-470A-BFF5-C7FBBDB2CD98}" destId="{53158E4B-8D68-4A18-BF9E-6EC39C896891}" srcOrd="0" destOrd="0" presId="urn:microsoft.com/office/officeart/2005/8/layout/radial3"/>
    <dgm:cxn modelId="{6C07AD50-DCA9-42B6-82A1-7B812D3A1DC6}" srcId="{8DAEE798-87E5-4C4F-97C9-720AD506CD0E}" destId="{D2B9354A-067B-4681-84FE-BC7F413FE28A}" srcOrd="1" destOrd="0" parTransId="{B8443A4C-49BA-43B9-BCDC-649242706891}" sibTransId="{B83D2436-60AA-4A41-AA6F-8A788FE3FAFA}"/>
    <dgm:cxn modelId="{F8C55154-7882-4940-9382-50D17303A5D2}" type="presOf" srcId="{8DAEE798-87E5-4C4F-97C9-720AD506CD0E}" destId="{5D733850-833F-4D49-9728-6C1A2F46473D}" srcOrd="0" destOrd="0" presId="urn:microsoft.com/office/officeart/2005/8/layout/radial3"/>
    <dgm:cxn modelId="{31B89777-BCB8-4897-AEFD-914E9564F9B7}" srcId="{D2B9354A-067B-4681-84FE-BC7F413FE28A}" destId="{BC8C5D51-5E25-458F-B47F-19E76907040B}" srcOrd="1" destOrd="0" parTransId="{92DD156D-1148-4536-B4BB-FA0992F40D97}" sibTransId="{7CFBECB7-52EF-4216-B662-A1BB949EB4A4}"/>
    <dgm:cxn modelId="{3B7BADAA-209C-4F5E-AA1A-917B2B72FAFC}" srcId="{B04A1B4C-7925-40A1-B019-815ACB2EC38C}" destId="{F6255BC7-4FA4-43CD-BA20-D8D43E3B6E83}" srcOrd="3" destOrd="0" parTransId="{D1EA43C6-9A75-4C7B-87ED-92871153362F}" sibTransId="{6D4526D0-8563-47A4-9187-4CF81B2D0376}"/>
    <dgm:cxn modelId="{45AA4BB2-AA30-4055-9773-B0F28CA8E8A4}" srcId="{B04A1B4C-7925-40A1-B019-815ACB2EC38C}" destId="{B1386B4A-6E61-470A-BFF5-C7FBBDB2CD98}" srcOrd="1" destOrd="0" parTransId="{804B8A80-1CC9-4985-95BF-57F14E6D8EB6}" sibTransId="{0C16F248-E0F1-4009-B366-00988B3FF16A}"/>
    <dgm:cxn modelId="{E1AA1EBD-50DD-4D20-8A59-63DBA751408F}" srcId="{8DAEE798-87E5-4C4F-97C9-720AD506CD0E}" destId="{B04A1B4C-7925-40A1-B019-815ACB2EC38C}" srcOrd="0" destOrd="0" parTransId="{CF41191D-69BB-4D2B-8B49-810BC4D6616A}" sibTransId="{7F933440-B48E-441F-8CFE-E727EB8EB4FD}"/>
    <dgm:cxn modelId="{3CB693C0-5166-4685-9486-F13E205D7146}" srcId="{D2B9354A-067B-4681-84FE-BC7F413FE28A}" destId="{39070722-591B-49F9-9826-81C1136AF8FE}" srcOrd="0" destOrd="0" parTransId="{B58D606E-20C4-4833-93CE-27842FCFB351}" sibTransId="{F86ED5CC-F760-49F3-9701-31A418580EB2}"/>
    <dgm:cxn modelId="{16D1BDC1-4E94-4A05-AE81-EB66EBACC425}" srcId="{B04A1B4C-7925-40A1-B019-815ACB2EC38C}" destId="{F9070E6B-93F1-4F7B-B215-0A815ECE4C09}" srcOrd="0" destOrd="0" parTransId="{65E2FBDF-417D-4DAC-ADDC-4A1DD0114351}" sibTransId="{7E474130-5F57-4FF2-8436-5436D388E680}"/>
    <dgm:cxn modelId="{2EE771C7-E700-4A83-A1FA-19091FFC533B}" type="presOf" srcId="{B04A1B4C-7925-40A1-B019-815ACB2EC38C}" destId="{79D60747-1863-438B-AD61-D427D6A52B33}" srcOrd="0" destOrd="0" presId="urn:microsoft.com/office/officeart/2005/8/layout/radial3"/>
    <dgm:cxn modelId="{09D273D4-7BB2-47B5-B3B2-765112B6A18A}" srcId="{B04A1B4C-7925-40A1-B019-815ACB2EC38C}" destId="{3A5D7306-8C97-4565-8CBE-B8662F0DDBC9}" srcOrd="2" destOrd="0" parTransId="{BCE0387C-CCA1-4A17-8AAE-E9D83D8EE0B1}" sibTransId="{97941271-DB16-4C2D-B91A-A54FDF868493}"/>
    <dgm:cxn modelId="{1CCBE1DD-02A9-4064-BB43-8DC89B50B745}" srcId="{D2B9354A-067B-4681-84FE-BC7F413FE28A}" destId="{5CB0BE42-FBC0-4A13-B63A-217B0EE8B050}" srcOrd="3" destOrd="0" parTransId="{CC14F0E5-770A-4989-8249-DDC0BD080C5E}" sibTransId="{43D78734-2EA7-4F8A-BB70-E9B9EEA3EE85}"/>
    <dgm:cxn modelId="{FD2B78EE-9072-42EA-9DE1-4880153065F4}" srcId="{D2B9354A-067B-4681-84FE-BC7F413FE28A}" destId="{5256DF3F-D727-45B4-9CCB-53F6D306C5F1}" srcOrd="2" destOrd="0" parTransId="{471027A4-2F1E-43FE-8223-1E2FC5A768D9}" sibTransId="{3539D396-FD3D-469A-A649-55073E72DDE8}"/>
    <dgm:cxn modelId="{C6F648F6-055B-4C3C-9581-EF1597ACE802}" type="presOf" srcId="{F6255BC7-4FA4-43CD-BA20-D8D43E3B6E83}" destId="{B795E3C4-EFD4-474A-9891-14B2C42BF759}" srcOrd="0" destOrd="0" presId="urn:microsoft.com/office/officeart/2005/8/layout/radial3"/>
    <dgm:cxn modelId="{BF45E5E2-8B09-4803-AC3F-84B41D05398B}" type="presParOf" srcId="{5D733850-833F-4D49-9728-6C1A2F46473D}" destId="{F7A59B3E-FF66-4DFF-BE32-B701E3FE4C5C}" srcOrd="0" destOrd="0" presId="urn:microsoft.com/office/officeart/2005/8/layout/radial3"/>
    <dgm:cxn modelId="{330A6415-7A48-423C-9D8D-499EA0D1DB03}" type="presParOf" srcId="{F7A59B3E-FF66-4DFF-BE32-B701E3FE4C5C}" destId="{79D60747-1863-438B-AD61-D427D6A52B33}" srcOrd="0" destOrd="0" presId="urn:microsoft.com/office/officeart/2005/8/layout/radial3"/>
    <dgm:cxn modelId="{B2BE5C22-FEDF-4D0E-8F43-7294A4AB4605}" type="presParOf" srcId="{F7A59B3E-FF66-4DFF-BE32-B701E3FE4C5C}" destId="{8D64613E-6036-460A-83C3-AE94DA952189}" srcOrd="1" destOrd="0" presId="urn:microsoft.com/office/officeart/2005/8/layout/radial3"/>
    <dgm:cxn modelId="{E32E7A05-7566-4178-A661-DB1D598E44FC}" type="presParOf" srcId="{F7A59B3E-FF66-4DFF-BE32-B701E3FE4C5C}" destId="{53158E4B-8D68-4A18-BF9E-6EC39C896891}" srcOrd="2" destOrd="0" presId="urn:microsoft.com/office/officeart/2005/8/layout/radial3"/>
    <dgm:cxn modelId="{BF694F56-650A-4E32-A4CC-03E75190CB34}" type="presParOf" srcId="{F7A59B3E-FF66-4DFF-BE32-B701E3FE4C5C}" destId="{9CB389DE-4F8F-408D-BBFE-CF4F6B5B6361}" srcOrd="3" destOrd="0" presId="urn:microsoft.com/office/officeart/2005/8/layout/radial3"/>
    <dgm:cxn modelId="{A6DB6312-9755-4A2C-A71B-199F19C1282E}" type="presParOf" srcId="{F7A59B3E-FF66-4DFF-BE32-B701E3FE4C5C}" destId="{B795E3C4-EFD4-474A-9891-14B2C42BF759}"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AEE798-87E5-4C4F-97C9-720AD506CD0E}" type="doc">
      <dgm:prSet loTypeId="urn:microsoft.com/office/officeart/2005/8/layout/radial3" loCatId="relationship" qsTypeId="urn:microsoft.com/office/officeart/2005/8/quickstyle/simple1" qsCatId="simple" csTypeId="urn:microsoft.com/office/officeart/2005/8/colors/colorful2" csCatId="colorful" phldr="1"/>
      <dgm:spPr/>
      <dgm:t>
        <a:bodyPr/>
        <a:lstStyle/>
        <a:p>
          <a:endParaRPr lang="en-US"/>
        </a:p>
      </dgm:t>
    </dgm:pt>
    <dgm:pt modelId="{D2B9354A-067B-4681-84FE-BC7F413FE28A}">
      <dgm:prSet phldrT="[Text]" custT="1"/>
      <dgm:spPr/>
      <dgm:t>
        <a:bodyPr/>
        <a:lstStyle/>
        <a:p>
          <a:r>
            <a:rPr lang="en-US" sz="1600" dirty="0"/>
            <a:t>Support models</a:t>
          </a:r>
        </a:p>
      </dgm:t>
    </dgm:pt>
    <dgm:pt modelId="{B8443A4C-49BA-43B9-BCDC-649242706891}" type="parTrans" cxnId="{6C07AD50-DCA9-42B6-82A1-7B812D3A1DC6}">
      <dgm:prSet/>
      <dgm:spPr/>
      <dgm:t>
        <a:bodyPr/>
        <a:lstStyle/>
        <a:p>
          <a:endParaRPr lang="en-US"/>
        </a:p>
      </dgm:t>
    </dgm:pt>
    <dgm:pt modelId="{B83D2436-60AA-4A41-AA6F-8A788FE3FAFA}" type="sibTrans" cxnId="{6C07AD50-DCA9-42B6-82A1-7B812D3A1DC6}">
      <dgm:prSet/>
      <dgm:spPr/>
      <dgm:t>
        <a:bodyPr/>
        <a:lstStyle/>
        <a:p>
          <a:endParaRPr lang="en-US"/>
        </a:p>
      </dgm:t>
    </dgm:pt>
    <dgm:pt modelId="{39070722-591B-49F9-9826-81C1136AF8FE}">
      <dgm:prSet phldrT="[Text]" custT="1"/>
      <dgm:spPr/>
      <dgm:t>
        <a:bodyPr/>
        <a:lstStyle/>
        <a:p>
          <a:pPr>
            <a:buNone/>
          </a:pPr>
          <a:r>
            <a:rPr lang="en-US" sz="1000" b="1" dirty="0"/>
            <a:t>“Stacked” or “bundled” funding models </a:t>
          </a:r>
          <a:endParaRPr lang="en-US" sz="1000" dirty="0"/>
        </a:p>
      </dgm:t>
    </dgm:pt>
    <dgm:pt modelId="{B58D606E-20C4-4833-93CE-27842FCFB351}" type="parTrans" cxnId="{3CB693C0-5166-4685-9486-F13E205D7146}">
      <dgm:prSet/>
      <dgm:spPr/>
      <dgm:t>
        <a:bodyPr/>
        <a:lstStyle/>
        <a:p>
          <a:endParaRPr lang="en-US"/>
        </a:p>
      </dgm:t>
    </dgm:pt>
    <dgm:pt modelId="{F86ED5CC-F760-49F3-9701-31A418580EB2}" type="sibTrans" cxnId="{3CB693C0-5166-4685-9486-F13E205D7146}">
      <dgm:prSet/>
      <dgm:spPr/>
      <dgm:t>
        <a:bodyPr/>
        <a:lstStyle/>
        <a:p>
          <a:endParaRPr lang="en-US"/>
        </a:p>
      </dgm:t>
    </dgm:pt>
    <dgm:pt modelId="{BC8C5D51-5E25-458F-B47F-19E76907040B}">
      <dgm:prSet phldrT="[Text]" custT="1"/>
      <dgm:spPr/>
      <dgm:t>
        <a:bodyPr/>
        <a:lstStyle/>
        <a:p>
          <a:pPr>
            <a:buNone/>
          </a:pPr>
          <a:r>
            <a:rPr lang="en-US" sz="1000" b="1" dirty="0"/>
            <a:t>Nature Credit markets</a:t>
          </a:r>
          <a:endParaRPr lang="en-US" sz="1000" dirty="0"/>
        </a:p>
      </dgm:t>
    </dgm:pt>
    <dgm:pt modelId="{92DD156D-1148-4536-B4BB-FA0992F40D97}" type="parTrans" cxnId="{31B89777-BCB8-4897-AEFD-914E9564F9B7}">
      <dgm:prSet/>
      <dgm:spPr/>
      <dgm:t>
        <a:bodyPr/>
        <a:lstStyle/>
        <a:p>
          <a:endParaRPr lang="en-US"/>
        </a:p>
      </dgm:t>
    </dgm:pt>
    <dgm:pt modelId="{7CFBECB7-52EF-4216-B662-A1BB949EB4A4}" type="sibTrans" cxnId="{31B89777-BCB8-4897-AEFD-914E9564F9B7}">
      <dgm:prSet/>
      <dgm:spPr/>
      <dgm:t>
        <a:bodyPr/>
        <a:lstStyle/>
        <a:p>
          <a:endParaRPr lang="en-US"/>
        </a:p>
      </dgm:t>
    </dgm:pt>
    <dgm:pt modelId="{5256DF3F-D727-45B4-9CCB-53F6D306C5F1}">
      <dgm:prSet phldrT="[Text]" custT="1"/>
      <dgm:spPr/>
      <dgm:t>
        <a:bodyPr/>
        <a:lstStyle/>
        <a:p>
          <a:r>
            <a:rPr lang="en-US" sz="1000" dirty="0"/>
            <a:t>Public-private agreements with maintenance obligations</a:t>
          </a:r>
        </a:p>
      </dgm:t>
    </dgm:pt>
    <dgm:pt modelId="{471027A4-2F1E-43FE-8223-1E2FC5A768D9}" type="parTrans" cxnId="{FD2B78EE-9072-42EA-9DE1-4880153065F4}">
      <dgm:prSet/>
      <dgm:spPr/>
      <dgm:t>
        <a:bodyPr/>
        <a:lstStyle/>
        <a:p>
          <a:endParaRPr lang="en-US"/>
        </a:p>
      </dgm:t>
    </dgm:pt>
    <dgm:pt modelId="{3539D396-FD3D-469A-A649-55073E72DDE8}" type="sibTrans" cxnId="{FD2B78EE-9072-42EA-9DE1-4880153065F4}">
      <dgm:prSet/>
      <dgm:spPr/>
      <dgm:t>
        <a:bodyPr/>
        <a:lstStyle/>
        <a:p>
          <a:endParaRPr lang="en-US"/>
        </a:p>
      </dgm:t>
    </dgm:pt>
    <dgm:pt modelId="{5CB0BE42-FBC0-4A13-B63A-217B0EE8B050}">
      <dgm:prSet phldrT="[Text]" custT="1"/>
      <dgm:spPr/>
      <dgm:t>
        <a:bodyPr/>
        <a:lstStyle/>
        <a:p>
          <a:r>
            <a:rPr lang="en-US" sz="1000" dirty="0"/>
            <a:t>Framework Loans and </a:t>
          </a:r>
          <a:r>
            <a:rPr lang="en-US" sz="1000" dirty="0" err="1"/>
            <a:t>Programme</a:t>
          </a:r>
          <a:r>
            <a:rPr lang="en-US" sz="1000" dirty="0"/>
            <a:t> Loans</a:t>
          </a:r>
        </a:p>
      </dgm:t>
    </dgm:pt>
    <dgm:pt modelId="{CC14F0E5-770A-4989-8249-DDC0BD080C5E}" type="parTrans" cxnId="{1CCBE1DD-02A9-4064-BB43-8DC89B50B745}">
      <dgm:prSet/>
      <dgm:spPr/>
      <dgm:t>
        <a:bodyPr/>
        <a:lstStyle/>
        <a:p>
          <a:endParaRPr lang="en-US"/>
        </a:p>
      </dgm:t>
    </dgm:pt>
    <dgm:pt modelId="{43D78734-2EA7-4F8A-BB70-E9B9EEA3EE85}" type="sibTrans" cxnId="{1CCBE1DD-02A9-4064-BB43-8DC89B50B745}">
      <dgm:prSet/>
      <dgm:spPr/>
      <dgm:t>
        <a:bodyPr/>
        <a:lstStyle/>
        <a:p>
          <a:endParaRPr lang="en-US"/>
        </a:p>
      </dgm:t>
    </dgm:pt>
    <dgm:pt modelId="{1E13BDE5-E840-49E7-AD2A-3A0981B86C81}">
      <dgm:prSet phldrT="[Text]" custT="1"/>
      <dgm:spPr/>
      <dgm:t>
        <a:bodyPr/>
        <a:lstStyle/>
        <a:p>
          <a:pPr>
            <a:buNone/>
          </a:pPr>
          <a:r>
            <a:rPr lang="en-US" sz="1000" b="1" dirty="0"/>
            <a:t>Blended Finance - </a:t>
          </a:r>
          <a:endParaRPr lang="en-US" sz="1000" dirty="0"/>
        </a:p>
      </dgm:t>
    </dgm:pt>
    <dgm:pt modelId="{F2C402F0-FB31-4CCA-81A2-35CF85AE521A}" type="parTrans" cxnId="{B8F9CD10-9717-4F52-8929-FD75658C4AEA}">
      <dgm:prSet/>
      <dgm:spPr/>
      <dgm:t>
        <a:bodyPr/>
        <a:lstStyle/>
        <a:p>
          <a:endParaRPr lang="en-US"/>
        </a:p>
      </dgm:t>
    </dgm:pt>
    <dgm:pt modelId="{5AA26A2E-A127-4064-A556-8DA15C841E62}" type="sibTrans" cxnId="{B8F9CD10-9717-4F52-8929-FD75658C4AEA}">
      <dgm:prSet/>
      <dgm:spPr/>
      <dgm:t>
        <a:bodyPr/>
        <a:lstStyle/>
        <a:p>
          <a:endParaRPr lang="en-US"/>
        </a:p>
      </dgm:t>
    </dgm:pt>
    <dgm:pt modelId="{F6F0A75B-93AA-4FB1-9BEF-107A978BA006}">
      <dgm:prSet phldrT="[Text]" custT="1"/>
      <dgm:spPr/>
      <dgm:t>
        <a:bodyPr/>
        <a:lstStyle/>
        <a:p>
          <a:pPr>
            <a:buNone/>
          </a:pPr>
          <a:r>
            <a:rPr lang="en-US" sz="1000" dirty="0"/>
            <a:t>TA Grants – planning for maintenance</a:t>
          </a:r>
        </a:p>
      </dgm:t>
    </dgm:pt>
    <dgm:pt modelId="{7C0B7322-7B1F-4CC5-B5EF-84513A30839E}" type="parTrans" cxnId="{E1FB58C4-6BCE-48B2-ADB6-F744D7EAA580}">
      <dgm:prSet/>
      <dgm:spPr/>
      <dgm:t>
        <a:bodyPr/>
        <a:lstStyle/>
        <a:p>
          <a:endParaRPr lang="en-US"/>
        </a:p>
      </dgm:t>
    </dgm:pt>
    <dgm:pt modelId="{DB607D3F-4FC2-4143-8EEA-17CDFAAFB569}" type="sibTrans" cxnId="{E1FB58C4-6BCE-48B2-ADB6-F744D7EAA580}">
      <dgm:prSet/>
      <dgm:spPr/>
      <dgm:t>
        <a:bodyPr/>
        <a:lstStyle/>
        <a:p>
          <a:endParaRPr lang="en-US"/>
        </a:p>
      </dgm:t>
    </dgm:pt>
    <dgm:pt modelId="{5D733850-833F-4D49-9728-6C1A2F46473D}" type="pres">
      <dgm:prSet presAssocID="{8DAEE798-87E5-4C4F-97C9-720AD506CD0E}" presName="composite" presStyleCnt="0">
        <dgm:presLayoutVars>
          <dgm:chMax val="1"/>
          <dgm:dir/>
          <dgm:resizeHandles val="exact"/>
        </dgm:presLayoutVars>
      </dgm:prSet>
      <dgm:spPr/>
    </dgm:pt>
    <dgm:pt modelId="{F7A59B3E-FF66-4DFF-BE32-B701E3FE4C5C}" type="pres">
      <dgm:prSet presAssocID="{8DAEE798-87E5-4C4F-97C9-720AD506CD0E}" presName="radial" presStyleCnt="0">
        <dgm:presLayoutVars>
          <dgm:animLvl val="ctr"/>
        </dgm:presLayoutVars>
      </dgm:prSet>
      <dgm:spPr/>
    </dgm:pt>
    <dgm:pt modelId="{2EF57F82-25D2-45C0-9284-6F3F3BC4855E}" type="pres">
      <dgm:prSet presAssocID="{D2B9354A-067B-4681-84FE-BC7F413FE28A}" presName="centerShape" presStyleLbl="vennNode1" presStyleIdx="0" presStyleCnt="7" custScaleX="61799" custScaleY="67146"/>
      <dgm:spPr/>
    </dgm:pt>
    <dgm:pt modelId="{5DCBDF40-1A91-4FBE-9091-DBC1F07917D0}" type="pres">
      <dgm:prSet presAssocID="{39070722-591B-49F9-9826-81C1136AF8FE}" presName="node" presStyleLbl="vennNode1" presStyleIdx="1" presStyleCnt="7">
        <dgm:presLayoutVars>
          <dgm:bulletEnabled val="1"/>
        </dgm:presLayoutVars>
      </dgm:prSet>
      <dgm:spPr/>
    </dgm:pt>
    <dgm:pt modelId="{400EFC8B-AA2C-4ACB-9824-938CDCCA2803}" type="pres">
      <dgm:prSet presAssocID="{BC8C5D51-5E25-458F-B47F-19E76907040B}" presName="node" presStyleLbl="vennNode1" presStyleIdx="2" presStyleCnt="7">
        <dgm:presLayoutVars>
          <dgm:bulletEnabled val="1"/>
        </dgm:presLayoutVars>
      </dgm:prSet>
      <dgm:spPr/>
    </dgm:pt>
    <dgm:pt modelId="{79E22280-4104-4464-83FD-248ECC38D83B}" type="pres">
      <dgm:prSet presAssocID="{5256DF3F-D727-45B4-9CCB-53F6D306C5F1}" presName="node" presStyleLbl="vennNode1" presStyleIdx="3" presStyleCnt="7">
        <dgm:presLayoutVars>
          <dgm:bulletEnabled val="1"/>
        </dgm:presLayoutVars>
      </dgm:prSet>
      <dgm:spPr/>
    </dgm:pt>
    <dgm:pt modelId="{B25E0582-C37D-4A59-9C6B-F49E6952FD32}" type="pres">
      <dgm:prSet presAssocID="{5CB0BE42-FBC0-4A13-B63A-217B0EE8B050}" presName="node" presStyleLbl="vennNode1" presStyleIdx="4" presStyleCnt="7">
        <dgm:presLayoutVars>
          <dgm:bulletEnabled val="1"/>
        </dgm:presLayoutVars>
      </dgm:prSet>
      <dgm:spPr/>
    </dgm:pt>
    <dgm:pt modelId="{C958C63E-88C8-4330-9F7A-D5D05E084124}" type="pres">
      <dgm:prSet presAssocID="{1E13BDE5-E840-49E7-AD2A-3A0981B86C81}" presName="node" presStyleLbl="vennNode1" presStyleIdx="5" presStyleCnt="7">
        <dgm:presLayoutVars>
          <dgm:bulletEnabled val="1"/>
        </dgm:presLayoutVars>
      </dgm:prSet>
      <dgm:spPr/>
    </dgm:pt>
    <dgm:pt modelId="{1BB8A6D2-FBE0-4CED-97F7-2D6467C4F60F}" type="pres">
      <dgm:prSet presAssocID="{F6F0A75B-93AA-4FB1-9BEF-107A978BA006}" presName="node" presStyleLbl="vennNode1" presStyleIdx="6" presStyleCnt="7">
        <dgm:presLayoutVars>
          <dgm:bulletEnabled val="1"/>
        </dgm:presLayoutVars>
      </dgm:prSet>
      <dgm:spPr/>
    </dgm:pt>
  </dgm:ptLst>
  <dgm:cxnLst>
    <dgm:cxn modelId="{B8F9CD10-9717-4F52-8929-FD75658C4AEA}" srcId="{D2B9354A-067B-4681-84FE-BC7F413FE28A}" destId="{1E13BDE5-E840-49E7-AD2A-3A0981B86C81}" srcOrd="4" destOrd="0" parTransId="{F2C402F0-FB31-4CCA-81A2-35CF85AE521A}" sibTransId="{5AA26A2E-A127-4064-A556-8DA15C841E62}"/>
    <dgm:cxn modelId="{B8305B47-7CC0-4136-BA6B-FCD9C7C3EB7B}" type="presOf" srcId="{39070722-591B-49F9-9826-81C1136AF8FE}" destId="{5DCBDF40-1A91-4FBE-9091-DBC1F07917D0}" srcOrd="0" destOrd="0" presId="urn:microsoft.com/office/officeart/2005/8/layout/radial3"/>
    <dgm:cxn modelId="{6C07AD50-DCA9-42B6-82A1-7B812D3A1DC6}" srcId="{8DAEE798-87E5-4C4F-97C9-720AD506CD0E}" destId="{D2B9354A-067B-4681-84FE-BC7F413FE28A}" srcOrd="0" destOrd="0" parTransId="{B8443A4C-49BA-43B9-BCDC-649242706891}" sibTransId="{B83D2436-60AA-4A41-AA6F-8A788FE3FAFA}"/>
    <dgm:cxn modelId="{F8C55154-7882-4940-9382-50D17303A5D2}" type="presOf" srcId="{8DAEE798-87E5-4C4F-97C9-720AD506CD0E}" destId="{5D733850-833F-4D49-9728-6C1A2F46473D}" srcOrd="0" destOrd="0" presId="urn:microsoft.com/office/officeart/2005/8/layout/radial3"/>
    <dgm:cxn modelId="{31B89777-BCB8-4897-AEFD-914E9564F9B7}" srcId="{D2B9354A-067B-4681-84FE-BC7F413FE28A}" destId="{BC8C5D51-5E25-458F-B47F-19E76907040B}" srcOrd="1" destOrd="0" parTransId="{92DD156D-1148-4536-B4BB-FA0992F40D97}" sibTransId="{7CFBECB7-52EF-4216-B662-A1BB949EB4A4}"/>
    <dgm:cxn modelId="{F7387280-D83B-4997-836D-D85EE3C91B30}" type="presOf" srcId="{F6F0A75B-93AA-4FB1-9BEF-107A978BA006}" destId="{1BB8A6D2-FBE0-4CED-97F7-2D6467C4F60F}" srcOrd="0" destOrd="0" presId="urn:microsoft.com/office/officeart/2005/8/layout/radial3"/>
    <dgm:cxn modelId="{186C3B83-24EC-4170-B7AB-C23F5526E9F5}" type="presOf" srcId="{BC8C5D51-5E25-458F-B47F-19E76907040B}" destId="{400EFC8B-AA2C-4ACB-9824-938CDCCA2803}" srcOrd="0" destOrd="0" presId="urn:microsoft.com/office/officeart/2005/8/layout/radial3"/>
    <dgm:cxn modelId="{C69E6895-90DE-4561-85A3-23E7DFED8C0E}" type="presOf" srcId="{D2B9354A-067B-4681-84FE-BC7F413FE28A}" destId="{2EF57F82-25D2-45C0-9284-6F3F3BC4855E}" srcOrd="0" destOrd="0" presId="urn:microsoft.com/office/officeart/2005/8/layout/radial3"/>
    <dgm:cxn modelId="{9561D09A-0C5F-446B-BF90-6E270EF9F606}" type="presOf" srcId="{1E13BDE5-E840-49E7-AD2A-3A0981B86C81}" destId="{C958C63E-88C8-4330-9F7A-D5D05E084124}" srcOrd="0" destOrd="0" presId="urn:microsoft.com/office/officeart/2005/8/layout/radial3"/>
    <dgm:cxn modelId="{66E483B0-DB31-4853-8F8D-FF2B91ECB4FF}" type="presOf" srcId="{5CB0BE42-FBC0-4A13-B63A-217B0EE8B050}" destId="{B25E0582-C37D-4A59-9C6B-F49E6952FD32}" srcOrd="0" destOrd="0" presId="urn:microsoft.com/office/officeart/2005/8/layout/radial3"/>
    <dgm:cxn modelId="{3CB693C0-5166-4685-9486-F13E205D7146}" srcId="{D2B9354A-067B-4681-84FE-BC7F413FE28A}" destId="{39070722-591B-49F9-9826-81C1136AF8FE}" srcOrd="0" destOrd="0" parTransId="{B58D606E-20C4-4833-93CE-27842FCFB351}" sibTransId="{F86ED5CC-F760-49F3-9701-31A418580EB2}"/>
    <dgm:cxn modelId="{E1FB58C4-6BCE-48B2-ADB6-F744D7EAA580}" srcId="{D2B9354A-067B-4681-84FE-BC7F413FE28A}" destId="{F6F0A75B-93AA-4FB1-9BEF-107A978BA006}" srcOrd="5" destOrd="0" parTransId="{7C0B7322-7B1F-4CC5-B5EF-84513A30839E}" sibTransId="{DB607D3F-4FC2-4143-8EEA-17CDFAAFB569}"/>
    <dgm:cxn modelId="{1CCBE1DD-02A9-4064-BB43-8DC89B50B745}" srcId="{D2B9354A-067B-4681-84FE-BC7F413FE28A}" destId="{5CB0BE42-FBC0-4A13-B63A-217B0EE8B050}" srcOrd="3" destOrd="0" parTransId="{CC14F0E5-770A-4989-8249-DDC0BD080C5E}" sibTransId="{43D78734-2EA7-4F8A-BB70-E9B9EEA3EE85}"/>
    <dgm:cxn modelId="{2C3CADE4-DE00-4C68-A158-2E968AAAC447}" type="presOf" srcId="{5256DF3F-D727-45B4-9CCB-53F6D306C5F1}" destId="{79E22280-4104-4464-83FD-248ECC38D83B}" srcOrd="0" destOrd="0" presId="urn:microsoft.com/office/officeart/2005/8/layout/radial3"/>
    <dgm:cxn modelId="{FD2B78EE-9072-42EA-9DE1-4880153065F4}" srcId="{D2B9354A-067B-4681-84FE-BC7F413FE28A}" destId="{5256DF3F-D727-45B4-9CCB-53F6D306C5F1}" srcOrd="2" destOrd="0" parTransId="{471027A4-2F1E-43FE-8223-1E2FC5A768D9}" sibTransId="{3539D396-FD3D-469A-A649-55073E72DDE8}"/>
    <dgm:cxn modelId="{BF45E5E2-8B09-4803-AC3F-84B41D05398B}" type="presParOf" srcId="{5D733850-833F-4D49-9728-6C1A2F46473D}" destId="{F7A59B3E-FF66-4DFF-BE32-B701E3FE4C5C}" srcOrd="0" destOrd="0" presId="urn:microsoft.com/office/officeart/2005/8/layout/radial3"/>
    <dgm:cxn modelId="{4DEF820C-B5F6-4045-ADAA-98476BCD933E}" type="presParOf" srcId="{F7A59B3E-FF66-4DFF-BE32-B701E3FE4C5C}" destId="{2EF57F82-25D2-45C0-9284-6F3F3BC4855E}" srcOrd="0" destOrd="0" presId="urn:microsoft.com/office/officeart/2005/8/layout/radial3"/>
    <dgm:cxn modelId="{2F52DFF5-1DF8-451C-883D-21D5B5DB0D1F}" type="presParOf" srcId="{F7A59B3E-FF66-4DFF-BE32-B701E3FE4C5C}" destId="{5DCBDF40-1A91-4FBE-9091-DBC1F07917D0}" srcOrd="1" destOrd="0" presId="urn:microsoft.com/office/officeart/2005/8/layout/radial3"/>
    <dgm:cxn modelId="{2A0B72BF-9EAC-4D27-9913-78AEB519D455}" type="presParOf" srcId="{F7A59B3E-FF66-4DFF-BE32-B701E3FE4C5C}" destId="{400EFC8B-AA2C-4ACB-9824-938CDCCA2803}" srcOrd="2" destOrd="0" presId="urn:microsoft.com/office/officeart/2005/8/layout/radial3"/>
    <dgm:cxn modelId="{6F6007ED-24DA-49C8-BF8B-1724194CA282}" type="presParOf" srcId="{F7A59B3E-FF66-4DFF-BE32-B701E3FE4C5C}" destId="{79E22280-4104-4464-83FD-248ECC38D83B}" srcOrd="3" destOrd="0" presId="urn:microsoft.com/office/officeart/2005/8/layout/radial3"/>
    <dgm:cxn modelId="{D2756158-D47A-4635-9F29-8837A70CA8AA}" type="presParOf" srcId="{F7A59B3E-FF66-4DFF-BE32-B701E3FE4C5C}" destId="{B25E0582-C37D-4A59-9C6B-F49E6952FD32}" srcOrd="4" destOrd="0" presId="urn:microsoft.com/office/officeart/2005/8/layout/radial3"/>
    <dgm:cxn modelId="{03EE40F2-4CEF-4132-99F9-98B612852A64}" type="presParOf" srcId="{F7A59B3E-FF66-4DFF-BE32-B701E3FE4C5C}" destId="{C958C63E-88C8-4330-9F7A-D5D05E084124}" srcOrd="5" destOrd="0" presId="urn:microsoft.com/office/officeart/2005/8/layout/radial3"/>
    <dgm:cxn modelId="{8A7C0E4D-C0A6-40F6-843E-ACA5933E338A}" type="presParOf" srcId="{F7A59B3E-FF66-4DFF-BE32-B701E3FE4C5C}" destId="{1BB8A6D2-FBE0-4CED-97F7-2D6467C4F60F}" srcOrd="6" destOrd="0" presId="urn:microsoft.com/office/officeart/2005/8/layout/radial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C3D312-812B-4703-9A69-6A8A344612D2}"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7AB59830-C5F4-4DCF-B00A-7A1697CCD8AE}">
      <dgm:prSet phldrT="[Text]" custT="1"/>
      <dgm:spPr/>
      <dgm:t>
        <a:bodyPr/>
        <a:lstStyle/>
        <a:p>
          <a:r>
            <a:rPr lang="en-US" sz="2000" dirty="0"/>
            <a:t>Innovative financial mechanism</a:t>
          </a:r>
        </a:p>
      </dgm:t>
    </dgm:pt>
    <dgm:pt modelId="{BA13710C-541C-4088-9C77-3F50F97AAF8A}" type="parTrans" cxnId="{F287D113-04C9-4B59-9C6C-7690E932BF8F}">
      <dgm:prSet/>
      <dgm:spPr/>
      <dgm:t>
        <a:bodyPr/>
        <a:lstStyle/>
        <a:p>
          <a:endParaRPr lang="en-US"/>
        </a:p>
      </dgm:t>
    </dgm:pt>
    <dgm:pt modelId="{91FBAC3B-3917-4555-9069-0EDEE5C8A25D}" type="sibTrans" cxnId="{F287D113-04C9-4B59-9C6C-7690E932BF8F}">
      <dgm:prSet/>
      <dgm:spPr/>
      <dgm:t>
        <a:bodyPr/>
        <a:lstStyle/>
        <a:p>
          <a:endParaRPr lang="en-US"/>
        </a:p>
      </dgm:t>
    </dgm:pt>
    <dgm:pt modelId="{C494C5EB-CB22-4662-882F-64F83A7CB838}">
      <dgm:prSet phldrT="[Text]"/>
      <dgm:spPr/>
      <dgm:t>
        <a:bodyPr/>
        <a:lstStyle/>
        <a:p>
          <a:r>
            <a:rPr lang="en-US" dirty="0"/>
            <a:t>Blended finance</a:t>
          </a:r>
        </a:p>
      </dgm:t>
    </dgm:pt>
    <dgm:pt modelId="{CB3DEE97-DE69-4DAB-9AAE-40944123FCBC}" type="parTrans" cxnId="{2D022A18-0C69-4D86-B687-5F4448D34391}">
      <dgm:prSet/>
      <dgm:spPr/>
      <dgm:t>
        <a:bodyPr/>
        <a:lstStyle/>
        <a:p>
          <a:endParaRPr lang="en-US"/>
        </a:p>
      </dgm:t>
    </dgm:pt>
    <dgm:pt modelId="{B05EDF32-678D-4D77-9A85-3C874F6F0B92}" type="sibTrans" cxnId="{2D022A18-0C69-4D86-B687-5F4448D34391}">
      <dgm:prSet/>
      <dgm:spPr/>
      <dgm:t>
        <a:bodyPr/>
        <a:lstStyle/>
        <a:p>
          <a:endParaRPr lang="en-US"/>
        </a:p>
      </dgm:t>
    </dgm:pt>
    <dgm:pt modelId="{7685CF1B-0042-47A3-BC3C-AF04BD37C457}">
      <dgm:prSet phldrT="[Text]"/>
      <dgm:spPr/>
      <dgm:t>
        <a:bodyPr/>
        <a:lstStyle/>
        <a:p>
          <a:r>
            <a:rPr lang="en-US" dirty="0"/>
            <a:t>Green investment </a:t>
          </a:r>
          <a:r>
            <a:rPr lang="en-US" dirty="0" err="1"/>
            <a:t>platofrms</a:t>
          </a:r>
          <a:endParaRPr lang="en-US" dirty="0"/>
        </a:p>
      </dgm:t>
    </dgm:pt>
    <dgm:pt modelId="{4C91BE2B-51D2-4D43-B954-D575471A36D6}" type="parTrans" cxnId="{640AAE0E-2CB9-4E90-83FE-58113F2103E2}">
      <dgm:prSet/>
      <dgm:spPr/>
      <dgm:t>
        <a:bodyPr/>
        <a:lstStyle/>
        <a:p>
          <a:endParaRPr lang="en-US"/>
        </a:p>
      </dgm:t>
    </dgm:pt>
    <dgm:pt modelId="{8689773A-A553-44A1-876C-D3336C958600}" type="sibTrans" cxnId="{640AAE0E-2CB9-4E90-83FE-58113F2103E2}">
      <dgm:prSet/>
      <dgm:spPr/>
      <dgm:t>
        <a:bodyPr/>
        <a:lstStyle/>
        <a:p>
          <a:endParaRPr lang="en-US"/>
        </a:p>
      </dgm:t>
    </dgm:pt>
    <dgm:pt modelId="{D52F89C3-F8E4-4466-BB0A-78CE797854F9}">
      <dgm:prSet phldrT="[Text]"/>
      <dgm:spPr/>
      <dgm:t>
        <a:bodyPr/>
        <a:lstStyle/>
        <a:p>
          <a:r>
            <a:rPr lang="en-US" dirty="0"/>
            <a:t>Land value capture</a:t>
          </a:r>
        </a:p>
      </dgm:t>
    </dgm:pt>
    <dgm:pt modelId="{706D1F18-D04A-44B1-85CB-2225A1E22194}" type="parTrans" cxnId="{3D63224B-6C57-4794-AF48-4931E1432BFE}">
      <dgm:prSet/>
      <dgm:spPr/>
      <dgm:t>
        <a:bodyPr/>
        <a:lstStyle/>
        <a:p>
          <a:endParaRPr lang="en-US"/>
        </a:p>
      </dgm:t>
    </dgm:pt>
    <dgm:pt modelId="{5E82D127-3125-4BB1-A7DA-5FF9DC368F79}" type="sibTrans" cxnId="{3D63224B-6C57-4794-AF48-4931E1432BFE}">
      <dgm:prSet/>
      <dgm:spPr/>
      <dgm:t>
        <a:bodyPr/>
        <a:lstStyle/>
        <a:p>
          <a:endParaRPr lang="en-US"/>
        </a:p>
      </dgm:t>
    </dgm:pt>
    <dgm:pt modelId="{F36E57CF-92F2-444E-BE1C-B0A582AC2137}">
      <dgm:prSet phldrT="[Text]"/>
      <dgm:spPr/>
      <dgm:t>
        <a:bodyPr/>
        <a:lstStyle/>
        <a:p>
          <a:r>
            <a:rPr lang="en-US" dirty="0"/>
            <a:t>Green/Climate bonds</a:t>
          </a:r>
        </a:p>
      </dgm:t>
    </dgm:pt>
    <dgm:pt modelId="{F6787328-9A5A-40ED-8363-27E162F75E4A}" type="parTrans" cxnId="{0BB7E39C-ADAF-4D7B-B077-E2FF41CDC97A}">
      <dgm:prSet/>
      <dgm:spPr/>
      <dgm:t>
        <a:bodyPr/>
        <a:lstStyle/>
        <a:p>
          <a:endParaRPr lang="en-US"/>
        </a:p>
      </dgm:t>
    </dgm:pt>
    <dgm:pt modelId="{DCEEFB1D-79E3-4AA4-B410-19CE1F26C017}" type="sibTrans" cxnId="{0BB7E39C-ADAF-4D7B-B077-E2FF41CDC97A}">
      <dgm:prSet/>
      <dgm:spPr/>
      <dgm:t>
        <a:bodyPr/>
        <a:lstStyle/>
        <a:p>
          <a:endParaRPr lang="en-US"/>
        </a:p>
      </dgm:t>
    </dgm:pt>
    <dgm:pt modelId="{EC082EE5-6B90-4510-AEF2-4B7681F05442}" type="pres">
      <dgm:prSet presAssocID="{8BC3D312-812B-4703-9A69-6A8A344612D2}" presName="composite" presStyleCnt="0">
        <dgm:presLayoutVars>
          <dgm:chMax val="1"/>
          <dgm:dir/>
          <dgm:resizeHandles val="exact"/>
        </dgm:presLayoutVars>
      </dgm:prSet>
      <dgm:spPr/>
    </dgm:pt>
    <dgm:pt modelId="{B51F1200-B1CB-4732-AE51-43632BC25C74}" type="pres">
      <dgm:prSet presAssocID="{8BC3D312-812B-4703-9A69-6A8A344612D2}" presName="radial" presStyleCnt="0">
        <dgm:presLayoutVars>
          <dgm:animLvl val="ctr"/>
        </dgm:presLayoutVars>
      </dgm:prSet>
      <dgm:spPr/>
    </dgm:pt>
    <dgm:pt modelId="{8F9AAF28-B432-44F5-9B65-7BE54281FF0B}" type="pres">
      <dgm:prSet presAssocID="{7AB59830-C5F4-4DCF-B00A-7A1697CCD8AE}" presName="centerShape" presStyleLbl="vennNode1" presStyleIdx="0" presStyleCnt="5"/>
      <dgm:spPr/>
    </dgm:pt>
    <dgm:pt modelId="{F059C44F-B8EE-4562-930A-F7F890817CB4}" type="pres">
      <dgm:prSet presAssocID="{C494C5EB-CB22-4662-882F-64F83A7CB838}" presName="node" presStyleLbl="vennNode1" presStyleIdx="1" presStyleCnt="5">
        <dgm:presLayoutVars>
          <dgm:bulletEnabled val="1"/>
        </dgm:presLayoutVars>
      </dgm:prSet>
      <dgm:spPr/>
    </dgm:pt>
    <dgm:pt modelId="{A74CF653-F45B-4A37-81F3-161B9159313F}" type="pres">
      <dgm:prSet presAssocID="{7685CF1B-0042-47A3-BC3C-AF04BD37C457}" presName="node" presStyleLbl="vennNode1" presStyleIdx="2" presStyleCnt="5">
        <dgm:presLayoutVars>
          <dgm:bulletEnabled val="1"/>
        </dgm:presLayoutVars>
      </dgm:prSet>
      <dgm:spPr/>
    </dgm:pt>
    <dgm:pt modelId="{9FACC0B2-2639-41EE-939E-1501819C2016}" type="pres">
      <dgm:prSet presAssocID="{D52F89C3-F8E4-4466-BB0A-78CE797854F9}" presName="node" presStyleLbl="vennNode1" presStyleIdx="3" presStyleCnt="5">
        <dgm:presLayoutVars>
          <dgm:bulletEnabled val="1"/>
        </dgm:presLayoutVars>
      </dgm:prSet>
      <dgm:spPr/>
    </dgm:pt>
    <dgm:pt modelId="{9C5353A8-0547-4B96-9A95-38961F3E892C}" type="pres">
      <dgm:prSet presAssocID="{F36E57CF-92F2-444E-BE1C-B0A582AC2137}" presName="node" presStyleLbl="vennNode1" presStyleIdx="4" presStyleCnt="5">
        <dgm:presLayoutVars>
          <dgm:bulletEnabled val="1"/>
        </dgm:presLayoutVars>
      </dgm:prSet>
      <dgm:spPr/>
    </dgm:pt>
  </dgm:ptLst>
  <dgm:cxnLst>
    <dgm:cxn modelId="{640AAE0E-2CB9-4E90-83FE-58113F2103E2}" srcId="{7AB59830-C5F4-4DCF-B00A-7A1697CCD8AE}" destId="{7685CF1B-0042-47A3-BC3C-AF04BD37C457}" srcOrd="1" destOrd="0" parTransId="{4C91BE2B-51D2-4D43-B954-D575471A36D6}" sibTransId="{8689773A-A553-44A1-876C-D3336C958600}"/>
    <dgm:cxn modelId="{F287D113-04C9-4B59-9C6C-7690E932BF8F}" srcId="{8BC3D312-812B-4703-9A69-6A8A344612D2}" destId="{7AB59830-C5F4-4DCF-B00A-7A1697CCD8AE}" srcOrd="0" destOrd="0" parTransId="{BA13710C-541C-4088-9C77-3F50F97AAF8A}" sibTransId="{91FBAC3B-3917-4555-9069-0EDEE5C8A25D}"/>
    <dgm:cxn modelId="{2D022A18-0C69-4D86-B687-5F4448D34391}" srcId="{7AB59830-C5F4-4DCF-B00A-7A1697CCD8AE}" destId="{C494C5EB-CB22-4662-882F-64F83A7CB838}" srcOrd="0" destOrd="0" parTransId="{CB3DEE97-DE69-4DAB-9AAE-40944123FCBC}" sibTransId="{B05EDF32-678D-4D77-9A85-3C874F6F0B92}"/>
    <dgm:cxn modelId="{6B524442-A765-4D3E-A5B0-1481D9B3F2E0}" type="presOf" srcId="{D52F89C3-F8E4-4466-BB0A-78CE797854F9}" destId="{9FACC0B2-2639-41EE-939E-1501819C2016}" srcOrd="0" destOrd="0" presId="urn:microsoft.com/office/officeart/2005/8/layout/radial3"/>
    <dgm:cxn modelId="{3D63224B-6C57-4794-AF48-4931E1432BFE}" srcId="{7AB59830-C5F4-4DCF-B00A-7A1697CCD8AE}" destId="{D52F89C3-F8E4-4466-BB0A-78CE797854F9}" srcOrd="2" destOrd="0" parTransId="{706D1F18-D04A-44B1-85CB-2225A1E22194}" sibTransId="{5E82D127-3125-4BB1-A7DA-5FF9DC368F79}"/>
    <dgm:cxn modelId="{2562E555-D2D1-459B-927D-F284974BAE05}" type="presOf" srcId="{F36E57CF-92F2-444E-BE1C-B0A582AC2137}" destId="{9C5353A8-0547-4B96-9A95-38961F3E892C}" srcOrd="0" destOrd="0" presId="urn:microsoft.com/office/officeart/2005/8/layout/radial3"/>
    <dgm:cxn modelId="{6ADA5B66-CAE5-42AC-9FC4-A6F95935B78A}" type="presOf" srcId="{7685CF1B-0042-47A3-BC3C-AF04BD37C457}" destId="{A74CF653-F45B-4A37-81F3-161B9159313F}" srcOrd="0" destOrd="0" presId="urn:microsoft.com/office/officeart/2005/8/layout/radial3"/>
    <dgm:cxn modelId="{2D0BB967-B5C2-45A5-9A5E-335875E7366B}" type="presOf" srcId="{C494C5EB-CB22-4662-882F-64F83A7CB838}" destId="{F059C44F-B8EE-4562-930A-F7F890817CB4}" srcOrd="0" destOrd="0" presId="urn:microsoft.com/office/officeart/2005/8/layout/radial3"/>
    <dgm:cxn modelId="{62DB3B68-9AFD-4E91-AC0F-033C1BBB02C4}" type="presOf" srcId="{7AB59830-C5F4-4DCF-B00A-7A1697CCD8AE}" destId="{8F9AAF28-B432-44F5-9B65-7BE54281FF0B}" srcOrd="0" destOrd="0" presId="urn:microsoft.com/office/officeart/2005/8/layout/radial3"/>
    <dgm:cxn modelId="{0BB7E39C-ADAF-4D7B-B077-E2FF41CDC97A}" srcId="{7AB59830-C5F4-4DCF-B00A-7A1697CCD8AE}" destId="{F36E57CF-92F2-444E-BE1C-B0A582AC2137}" srcOrd="3" destOrd="0" parTransId="{F6787328-9A5A-40ED-8363-27E162F75E4A}" sibTransId="{DCEEFB1D-79E3-4AA4-B410-19CE1F26C017}"/>
    <dgm:cxn modelId="{9E4BD4E2-7B02-4AE5-A958-7184025D4D2C}" type="presOf" srcId="{8BC3D312-812B-4703-9A69-6A8A344612D2}" destId="{EC082EE5-6B90-4510-AEF2-4B7681F05442}" srcOrd="0" destOrd="0" presId="urn:microsoft.com/office/officeart/2005/8/layout/radial3"/>
    <dgm:cxn modelId="{077CEDD7-519A-4810-8266-751682EF26B7}" type="presParOf" srcId="{EC082EE5-6B90-4510-AEF2-4B7681F05442}" destId="{B51F1200-B1CB-4732-AE51-43632BC25C74}" srcOrd="0" destOrd="0" presId="urn:microsoft.com/office/officeart/2005/8/layout/radial3"/>
    <dgm:cxn modelId="{13F53E42-A991-457C-A282-4D4B1366555C}" type="presParOf" srcId="{B51F1200-B1CB-4732-AE51-43632BC25C74}" destId="{8F9AAF28-B432-44F5-9B65-7BE54281FF0B}" srcOrd="0" destOrd="0" presId="urn:microsoft.com/office/officeart/2005/8/layout/radial3"/>
    <dgm:cxn modelId="{9D22B441-7E42-4054-8883-C61527704A9E}" type="presParOf" srcId="{B51F1200-B1CB-4732-AE51-43632BC25C74}" destId="{F059C44F-B8EE-4562-930A-F7F890817CB4}" srcOrd="1" destOrd="0" presId="urn:microsoft.com/office/officeart/2005/8/layout/radial3"/>
    <dgm:cxn modelId="{CBC99445-A621-4DD6-9ED8-DBB9FC46C966}" type="presParOf" srcId="{B51F1200-B1CB-4732-AE51-43632BC25C74}" destId="{A74CF653-F45B-4A37-81F3-161B9159313F}" srcOrd="2" destOrd="0" presId="urn:microsoft.com/office/officeart/2005/8/layout/radial3"/>
    <dgm:cxn modelId="{A3F06330-BD3F-4BA8-846F-4E82BF3B61FF}" type="presParOf" srcId="{B51F1200-B1CB-4732-AE51-43632BC25C74}" destId="{9FACC0B2-2639-41EE-939E-1501819C2016}" srcOrd="3" destOrd="0" presId="urn:microsoft.com/office/officeart/2005/8/layout/radial3"/>
    <dgm:cxn modelId="{4C2A1F42-3DE3-4586-AC38-FE4EDE578BDE}" type="presParOf" srcId="{B51F1200-B1CB-4732-AE51-43632BC25C74}" destId="{9C5353A8-0547-4B96-9A95-38961F3E892C}"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7798F9-325D-44A3-9C3F-96242C46CBCB}"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en-US"/>
        </a:p>
      </dgm:t>
    </dgm:pt>
    <dgm:pt modelId="{F7792EBC-8E2E-4E3E-9C20-56058E7834A2}">
      <dgm:prSet phldrT="[Text]"/>
      <dgm:spPr/>
      <dgm:t>
        <a:bodyPr/>
        <a:lstStyle/>
        <a:p>
          <a:r>
            <a:rPr lang="en-US" dirty="0"/>
            <a:t>Technical Assistance to co-develop structures and finance blueprints</a:t>
          </a:r>
        </a:p>
      </dgm:t>
    </dgm:pt>
    <dgm:pt modelId="{6E53E88C-A44A-4656-8D96-1C3C55DA002E}" type="parTrans" cxnId="{66512373-06D2-487E-99F1-A5DD9918CB3C}">
      <dgm:prSet/>
      <dgm:spPr/>
      <dgm:t>
        <a:bodyPr/>
        <a:lstStyle/>
        <a:p>
          <a:endParaRPr lang="en-US"/>
        </a:p>
      </dgm:t>
    </dgm:pt>
    <dgm:pt modelId="{92A422AF-CDF0-4D4D-A322-B89433734809}" type="sibTrans" cxnId="{66512373-06D2-487E-99F1-A5DD9918CB3C}">
      <dgm:prSet/>
      <dgm:spPr/>
      <dgm:t>
        <a:bodyPr/>
        <a:lstStyle/>
        <a:p>
          <a:endParaRPr lang="en-US"/>
        </a:p>
      </dgm:t>
    </dgm:pt>
    <dgm:pt modelId="{67475A9E-23BA-4FEF-9105-367EDD6A88D4}">
      <dgm:prSet phldrT="[Text]"/>
      <dgm:spPr/>
      <dgm:t>
        <a:bodyPr/>
        <a:lstStyle/>
        <a:p>
          <a:r>
            <a:rPr lang="en-US" dirty="0"/>
            <a:t>Blended financing – </a:t>
          </a:r>
          <a:r>
            <a:rPr lang="en-US" dirty="0" err="1"/>
            <a:t>InvestEu</a:t>
          </a:r>
          <a:r>
            <a:rPr lang="en-US" dirty="0"/>
            <a:t> loans+ grants</a:t>
          </a:r>
        </a:p>
      </dgm:t>
    </dgm:pt>
    <dgm:pt modelId="{0239543C-5D1A-440C-801A-B0415559DD38}" type="parTrans" cxnId="{A4CF7C08-66DB-4B55-97E6-D37757E8B39F}">
      <dgm:prSet/>
      <dgm:spPr/>
      <dgm:t>
        <a:bodyPr/>
        <a:lstStyle/>
        <a:p>
          <a:endParaRPr lang="en-US"/>
        </a:p>
      </dgm:t>
    </dgm:pt>
    <dgm:pt modelId="{46B6056F-F19C-4C88-8F94-FABF7933B7D8}" type="sibTrans" cxnId="{A4CF7C08-66DB-4B55-97E6-D37757E8B39F}">
      <dgm:prSet/>
      <dgm:spPr/>
      <dgm:t>
        <a:bodyPr/>
        <a:lstStyle/>
        <a:p>
          <a:endParaRPr lang="en-US"/>
        </a:p>
      </dgm:t>
    </dgm:pt>
    <dgm:pt modelId="{976B2C85-59F7-4EC3-B9B2-23AA3E813F74}">
      <dgm:prSet phldrT="[Text]"/>
      <dgm:spPr/>
      <dgm:t>
        <a:bodyPr/>
        <a:lstStyle/>
        <a:p>
          <a:r>
            <a:rPr lang="en-US" dirty="0"/>
            <a:t>Multi-platform platforms – risk-sharing</a:t>
          </a:r>
        </a:p>
      </dgm:t>
    </dgm:pt>
    <dgm:pt modelId="{47FABC8F-5E90-4933-9B7D-8C43357E1D1A}" type="parTrans" cxnId="{1F88DB13-3BA5-4FA9-A93F-606030D0B6F3}">
      <dgm:prSet/>
      <dgm:spPr/>
      <dgm:t>
        <a:bodyPr/>
        <a:lstStyle/>
        <a:p>
          <a:endParaRPr lang="en-US"/>
        </a:p>
      </dgm:t>
    </dgm:pt>
    <dgm:pt modelId="{F0727F0A-6291-4C51-A983-CC034129FB40}" type="sibTrans" cxnId="{1F88DB13-3BA5-4FA9-A93F-606030D0B6F3}">
      <dgm:prSet/>
      <dgm:spPr/>
      <dgm:t>
        <a:bodyPr/>
        <a:lstStyle/>
        <a:p>
          <a:endParaRPr lang="en-US"/>
        </a:p>
      </dgm:t>
    </dgm:pt>
    <dgm:pt modelId="{68C8BDEE-3C73-44B6-9C19-085F76AFC77A}">
      <dgm:prSet phldrT="[Text]"/>
      <dgm:spPr/>
      <dgm:t>
        <a:bodyPr/>
        <a:lstStyle/>
        <a:p>
          <a:r>
            <a:rPr lang="en-US" dirty="0"/>
            <a:t>Restructure urban financial architecture</a:t>
          </a:r>
        </a:p>
      </dgm:t>
    </dgm:pt>
    <dgm:pt modelId="{1EDA032F-C201-4F14-A0CB-44D09495FC60}" type="parTrans" cxnId="{5A75AAB0-7DD6-4526-994A-BA1AD1A41460}">
      <dgm:prSet/>
      <dgm:spPr/>
      <dgm:t>
        <a:bodyPr/>
        <a:lstStyle/>
        <a:p>
          <a:endParaRPr lang="en-US"/>
        </a:p>
      </dgm:t>
    </dgm:pt>
    <dgm:pt modelId="{ADCA7BD1-225B-4F40-9A0A-C38EAA4C6218}" type="sibTrans" cxnId="{5A75AAB0-7DD6-4526-994A-BA1AD1A41460}">
      <dgm:prSet/>
      <dgm:spPr/>
      <dgm:t>
        <a:bodyPr/>
        <a:lstStyle/>
        <a:p>
          <a:endParaRPr lang="en-US"/>
        </a:p>
      </dgm:t>
    </dgm:pt>
    <dgm:pt modelId="{1A160D7C-9351-4C7E-849E-BC6E77530625}" type="pres">
      <dgm:prSet presAssocID="{7C7798F9-325D-44A3-9C3F-96242C46CBCB}" presName="Name0" presStyleCnt="0">
        <dgm:presLayoutVars>
          <dgm:chMax val="4"/>
          <dgm:resizeHandles val="exact"/>
        </dgm:presLayoutVars>
      </dgm:prSet>
      <dgm:spPr/>
    </dgm:pt>
    <dgm:pt modelId="{9BAA4E0A-CA2B-4BC7-B43E-6C9DE9E81DA0}" type="pres">
      <dgm:prSet presAssocID="{7C7798F9-325D-44A3-9C3F-96242C46CBCB}" presName="ellipse" presStyleLbl="trBgShp" presStyleIdx="0" presStyleCnt="1"/>
      <dgm:spPr/>
    </dgm:pt>
    <dgm:pt modelId="{EBA6A2F7-D5F6-42E9-A6ED-12125A5AD27F}" type="pres">
      <dgm:prSet presAssocID="{7C7798F9-325D-44A3-9C3F-96242C46CBCB}" presName="arrow1" presStyleLbl="fgShp" presStyleIdx="0" presStyleCnt="1"/>
      <dgm:spPr/>
    </dgm:pt>
    <dgm:pt modelId="{92AC00C6-FF34-407B-8AEC-87E40E5C2D40}" type="pres">
      <dgm:prSet presAssocID="{7C7798F9-325D-44A3-9C3F-96242C46CBCB}" presName="rectangle" presStyleLbl="revTx" presStyleIdx="0" presStyleCnt="1">
        <dgm:presLayoutVars>
          <dgm:bulletEnabled val="1"/>
        </dgm:presLayoutVars>
      </dgm:prSet>
      <dgm:spPr/>
    </dgm:pt>
    <dgm:pt modelId="{71089DA4-22B9-48DC-85EC-D0C890028D70}" type="pres">
      <dgm:prSet presAssocID="{67475A9E-23BA-4FEF-9105-367EDD6A88D4}" presName="item1" presStyleLbl="node1" presStyleIdx="0" presStyleCnt="3">
        <dgm:presLayoutVars>
          <dgm:bulletEnabled val="1"/>
        </dgm:presLayoutVars>
      </dgm:prSet>
      <dgm:spPr/>
    </dgm:pt>
    <dgm:pt modelId="{1C50A8AD-39DB-4786-A1DE-49F0A5F30475}" type="pres">
      <dgm:prSet presAssocID="{976B2C85-59F7-4EC3-B9B2-23AA3E813F74}" presName="item2" presStyleLbl="node1" presStyleIdx="1" presStyleCnt="3">
        <dgm:presLayoutVars>
          <dgm:bulletEnabled val="1"/>
        </dgm:presLayoutVars>
      </dgm:prSet>
      <dgm:spPr/>
    </dgm:pt>
    <dgm:pt modelId="{52069F57-8F22-4ABB-92A3-7E7336C47163}" type="pres">
      <dgm:prSet presAssocID="{68C8BDEE-3C73-44B6-9C19-085F76AFC77A}" presName="item3" presStyleLbl="node1" presStyleIdx="2" presStyleCnt="3">
        <dgm:presLayoutVars>
          <dgm:bulletEnabled val="1"/>
        </dgm:presLayoutVars>
      </dgm:prSet>
      <dgm:spPr/>
    </dgm:pt>
    <dgm:pt modelId="{76107871-FFF5-4F17-9C07-D9AAF9CC709A}" type="pres">
      <dgm:prSet presAssocID="{7C7798F9-325D-44A3-9C3F-96242C46CBCB}" presName="funnel" presStyleLbl="trAlignAcc1" presStyleIdx="0" presStyleCnt="1"/>
      <dgm:spPr/>
    </dgm:pt>
  </dgm:ptLst>
  <dgm:cxnLst>
    <dgm:cxn modelId="{A4CF7C08-66DB-4B55-97E6-D37757E8B39F}" srcId="{7C7798F9-325D-44A3-9C3F-96242C46CBCB}" destId="{67475A9E-23BA-4FEF-9105-367EDD6A88D4}" srcOrd="1" destOrd="0" parTransId="{0239543C-5D1A-440C-801A-B0415559DD38}" sibTransId="{46B6056F-F19C-4C88-8F94-FABF7933B7D8}"/>
    <dgm:cxn modelId="{1F88DB13-3BA5-4FA9-A93F-606030D0B6F3}" srcId="{7C7798F9-325D-44A3-9C3F-96242C46CBCB}" destId="{976B2C85-59F7-4EC3-B9B2-23AA3E813F74}" srcOrd="2" destOrd="0" parTransId="{47FABC8F-5E90-4933-9B7D-8C43357E1D1A}" sibTransId="{F0727F0A-6291-4C51-A983-CC034129FB40}"/>
    <dgm:cxn modelId="{B7F7F654-5DF0-4A52-8C3C-518384C3D424}" type="presOf" srcId="{7C7798F9-325D-44A3-9C3F-96242C46CBCB}" destId="{1A160D7C-9351-4C7E-849E-BC6E77530625}" srcOrd="0" destOrd="0" presId="urn:microsoft.com/office/officeart/2005/8/layout/funnel1"/>
    <dgm:cxn modelId="{66512373-06D2-487E-99F1-A5DD9918CB3C}" srcId="{7C7798F9-325D-44A3-9C3F-96242C46CBCB}" destId="{F7792EBC-8E2E-4E3E-9C20-56058E7834A2}" srcOrd="0" destOrd="0" parTransId="{6E53E88C-A44A-4656-8D96-1C3C55DA002E}" sibTransId="{92A422AF-CDF0-4D4D-A322-B89433734809}"/>
    <dgm:cxn modelId="{07B91B75-3496-43C3-A6A4-EE3B80CE8A40}" type="presOf" srcId="{F7792EBC-8E2E-4E3E-9C20-56058E7834A2}" destId="{52069F57-8F22-4ABB-92A3-7E7336C47163}" srcOrd="0" destOrd="0" presId="urn:microsoft.com/office/officeart/2005/8/layout/funnel1"/>
    <dgm:cxn modelId="{5A75AAB0-7DD6-4526-994A-BA1AD1A41460}" srcId="{7C7798F9-325D-44A3-9C3F-96242C46CBCB}" destId="{68C8BDEE-3C73-44B6-9C19-085F76AFC77A}" srcOrd="3" destOrd="0" parTransId="{1EDA032F-C201-4F14-A0CB-44D09495FC60}" sibTransId="{ADCA7BD1-225B-4F40-9A0A-C38EAA4C6218}"/>
    <dgm:cxn modelId="{330427CE-DB93-4B6D-A7C4-36543B1FA014}" type="presOf" srcId="{68C8BDEE-3C73-44B6-9C19-085F76AFC77A}" destId="{92AC00C6-FF34-407B-8AEC-87E40E5C2D40}" srcOrd="0" destOrd="0" presId="urn:microsoft.com/office/officeart/2005/8/layout/funnel1"/>
    <dgm:cxn modelId="{957D29D2-8CB7-46EB-BFEB-2EFCE23BFE80}" type="presOf" srcId="{67475A9E-23BA-4FEF-9105-367EDD6A88D4}" destId="{1C50A8AD-39DB-4786-A1DE-49F0A5F30475}" srcOrd="0" destOrd="0" presId="urn:microsoft.com/office/officeart/2005/8/layout/funnel1"/>
    <dgm:cxn modelId="{105B4CD3-39B0-4FD6-AB96-2775B62C57E3}" type="presOf" srcId="{976B2C85-59F7-4EC3-B9B2-23AA3E813F74}" destId="{71089DA4-22B9-48DC-85EC-D0C890028D70}" srcOrd="0" destOrd="0" presId="urn:microsoft.com/office/officeart/2005/8/layout/funnel1"/>
    <dgm:cxn modelId="{DAAA4DA0-4AFA-495A-A521-D531A9807C4D}" type="presParOf" srcId="{1A160D7C-9351-4C7E-849E-BC6E77530625}" destId="{9BAA4E0A-CA2B-4BC7-B43E-6C9DE9E81DA0}" srcOrd="0" destOrd="0" presId="urn:microsoft.com/office/officeart/2005/8/layout/funnel1"/>
    <dgm:cxn modelId="{C266DDAE-AAA0-48E8-A3BF-483B2441AC29}" type="presParOf" srcId="{1A160D7C-9351-4C7E-849E-BC6E77530625}" destId="{EBA6A2F7-D5F6-42E9-A6ED-12125A5AD27F}" srcOrd="1" destOrd="0" presId="urn:microsoft.com/office/officeart/2005/8/layout/funnel1"/>
    <dgm:cxn modelId="{F92B5E27-0587-4F32-9E17-684E48B73796}" type="presParOf" srcId="{1A160D7C-9351-4C7E-849E-BC6E77530625}" destId="{92AC00C6-FF34-407B-8AEC-87E40E5C2D40}" srcOrd="2" destOrd="0" presId="urn:microsoft.com/office/officeart/2005/8/layout/funnel1"/>
    <dgm:cxn modelId="{012533EC-D2C5-4BA2-8F4D-DE2F74E2A8A0}" type="presParOf" srcId="{1A160D7C-9351-4C7E-849E-BC6E77530625}" destId="{71089DA4-22B9-48DC-85EC-D0C890028D70}" srcOrd="3" destOrd="0" presId="urn:microsoft.com/office/officeart/2005/8/layout/funnel1"/>
    <dgm:cxn modelId="{775F8A99-DB9D-4EAB-A746-C4CCF02D338E}" type="presParOf" srcId="{1A160D7C-9351-4C7E-849E-BC6E77530625}" destId="{1C50A8AD-39DB-4786-A1DE-49F0A5F30475}" srcOrd="4" destOrd="0" presId="urn:microsoft.com/office/officeart/2005/8/layout/funnel1"/>
    <dgm:cxn modelId="{D3D07157-8004-4D38-A0F7-CB10237D7298}" type="presParOf" srcId="{1A160D7C-9351-4C7E-849E-BC6E77530625}" destId="{52069F57-8F22-4ABB-92A3-7E7336C47163}" srcOrd="5" destOrd="0" presId="urn:microsoft.com/office/officeart/2005/8/layout/funnel1"/>
    <dgm:cxn modelId="{7D05CDBF-6273-454D-A884-2F06E7C1A26E}" type="presParOf" srcId="{1A160D7C-9351-4C7E-849E-BC6E77530625}" destId="{76107871-FFF5-4F17-9C07-D9AAF9CC709A}" srcOrd="6" destOrd="0" presId="urn:microsoft.com/office/officeart/2005/8/layout/funne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E6046-D528-42BB-B5A4-E5D493327E58}">
      <dsp:nvSpPr>
        <dsp:cNvPr id="0" name=""/>
        <dsp:cNvSpPr/>
      </dsp:nvSpPr>
      <dsp:spPr>
        <a:xfrm rot="16200000">
          <a:off x="-745037" y="745652"/>
          <a:ext cx="3089379" cy="1598074"/>
        </a:xfrm>
        <a:prstGeom prst="flowChartManualOperati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004" bIns="0" numCol="1" spcCol="1270" anchor="t" anchorCtr="0">
          <a:noAutofit/>
        </a:bodyPr>
        <a:lstStyle/>
        <a:p>
          <a:pPr marL="0" lvl="0" indent="0" algn="l" defTabSz="444500">
            <a:lnSpc>
              <a:spcPct val="90000"/>
            </a:lnSpc>
            <a:spcBef>
              <a:spcPct val="0"/>
            </a:spcBef>
            <a:spcAft>
              <a:spcPct val="35000"/>
            </a:spcAft>
            <a:buNone/>
          </a:pPr>
          <a:r>
            <a:rPr lang="en-US" sz="1000" kern="1200" dirty="0"/>
            <a:t>Overview</a:t>
          </a:r>
        </a:p>
        <a:p>
          <a:pPr marL="57150" lvl="1" indent="-57150" algn="l" defTabSz="355600">
            <a:lnSpc>
              <a:spcPct val="90000"/>
            </a:lnSpc>
            <a:spcBef>
              <a:spcPct val="0"/>
            </a:spcBef>
            <a:spcAft>
              <a:spcPct val="15000"/>
            </a:spcAft>
            <a:buChar char="•"/>
          </a:pPr>
          <a:r>
            <a:rPr lang="en-US" sz="800" kern="1200" dirty="0"/>
            <a:t>Joint initiative by EIB and European Commission (LIFE </a:t>
          </a:r>
          <a:r>
            <a:rPr lang="en-US" sz="800" kern="1200" dirty="0" err="1"/>
            <a:t>Programme</a:t>
          </a:r>
          <a:r>
            <a:rPr lang="en-US" sz="800" kern="1200" dirty="0"/>
            <a:t>)</a:t>
          </a:r>
        </a:p>
        <a:p>
          <a:pPr marL="57150" lvl="1" indent="-57150" algn="l" defTabSz="355600">
            <a:lnSpc>
              <a:spcPct val="90000"/>
            </a:lnSpc>
            <a:spcBef>
              <a:spcPct val="0"/>
            </a:spcBef>
            <a:spcAft>
              <a:spcPct val="15000"/>
            </a:spcAft>
            <a:buChar char="•"/>
          </a:pPr>
          <a:r>
            <a:rPr lang="en-US" sz="800" kern="1200" dirty="0"/>
            <a:t>Operational Period: 2015–2022</a:t>
          </a:r>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r>
            <a:rPr lang="en-US" sz="800" kern="1200" dirty="0"/>
            <a:t>Goal: Demonstrate bankability of nature-based solutions (</a:t>
          </a:r>
          <a:r>
            <a:rPr lang="en-US" sz="800" kern="1200" dirty="0" err="1"/>
            <a:t>NbS</a:t>
          </a:r>
          <a:r>
            <a:rPr lang="en-US" sz="800" kern="1200" dirty="0"/>
            <a:t>) - of ecosystem services and public-good oriented environmental interventions</a:t>
          </a:r>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r>
            <a:rPr lang="en-US" sz="800" kern="1200" dirty="0"/>
            <a:t>Instruments: Contingent loans, equity-type finance,  advisory support</a:t>
          </a:r>
        </a:p>
      </dsp:txBody>
      <dsp:txXfrm rot="5400000">
        <a:off x="615" y="617876"/>
        <a:ext cx="1598074" cy="1853627"/>
      </dsp:txXfrm>
    </dsp:sp>
    <dsp:sp modelId="{975A5AF3-CB82-4D84-8FFD-7268E6B098E4}">
      <dsp:nvSpPr>
        <dsp:cNvPr id="0" name=""/>
        <dsp:cNvSpPr/>
      </dsp:nvSpPr>
      <dsp:spPr>
        <a:xfrm rot="16200000">
          <a:off x="972892" y="745652"/>
          <a:ext cx="3089379" cy="1598074"/>
        </a:xfrm>
        <a:prstGeom prst="flowChartManualOperation">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004" bIns="0" numCol="1" spcCol="1270" anchor="t" anchorCtr="0">
          <a:noAutofit/>
        </a:bodyPr>
        <a:lstStyle/>
        <a:p>
          <a:pPr marL="0" lvl="0" indent="0" algn="l" defTabSz="444500">
            <a:lnSpc>
              <a:spcPct val="90000"/>
            </a:lnSpc>
            <a:spcBef>
              <a:spcPct val="0"/>
            </a:spcBef>
            <a:spcAft>
              <a:spcPct val="35000"/>
            </a:spcAft>
            <a:buNone/>
          </a:pPr>
          <a:r>
            <a:rPr lang="en-US" sz="1000" kern="1200" dirty="0"/>
            <a:t>Ambition</a:t>
          </a:r>
        </a:p>
        <a:p>
          <a:pPr marL="57150" lvl="1" indent="-57150" algn="l" defTabSz="355600">
            <a:lnSpc>
              <a:spcPct val="90000"/>
            </a:lnSpc>
            <a:spcBef>
              <a:spcPct val="0"/>
            </a:spcBef>
            <a:spcAft>
              <a:spcPct val="15000"/>
            </a:spcAft>
            <a:buChar char="•"/>
          </a:pPr>
          <a:r>
            <a:rPr lang="en-US" sz="800" kern="1200" dirty="0"/>
            <a:t>First EU-level blended finance for </a:t>
          </a:r>
          <a:r>
            <a:rPr lang="en-US" sz="800" kern="1200" dirty="0" err="1"/>
            <a:t>NbS</a:t>
          </a:r>
          <a:endParaRPr lang="en-US" sz="800" kern="1200" dirty="0"/>
        </a:p>
        <a:p>
          <a:pPr marL="57150" lvl="1" indent="-57150" algn="l" defTabSz="355600">
            <a:lnSpc>
              <a:spcPct val="90000"/>
            </a:lnSpc>
            <a:spcBef>
              <a:spcPct val="0"/>
            </a:spcBef>
            <a:spcAft>
              <a:spcPct val="15000"/>
            </a:spcAft>
            <a:buChar char="•"/>
          </a:pPr>
          <a:r>
            <a:rPr lang="en-US" sz="800" kern="1200" dirty="0"/>
            <a:t>Aimed to unlock private capital in public-good domains</a:t>
          </a:r>
        </a:p>
        <a:p>
          <a:pPr marL="57150" lvl="1" indent="-57150" algn="l" defTabSz="355600">
            <a:lnSpc>
              <a:spcPct val="90000"/>
            </a:lnSpc>
            <a:spcBef>
              <a:spcPct val="0"/>
            </a:spcBef>
            <a:spcAft>
              <a:spcPct val="15000"/>
            </a:spcAft>
            <a:buChar char="•"/>
          </a:pPr>
          <a:r>
            <a:rPr lang="en-US" sz="800" kern="1200" dirty="0"/>
            <a:t>Embedded </a:t>
          </a:r>
          <a:r>
            <a:rPr lang="en-US" sz="800" kern="1200" dirty="0" err="1"/>
            <a:t>monetisation</a:t>
          </a:r>
          <a:r>
            <a:rPr lang="en-US" sz="800" kern="1200" dirty="0"/>
            <a:t> challenge into finance</a:t>
          </a:r>
        </a:p>
      </dsp:txBody>
      <dsp:txXfrm rot="5400000">
        <a:off x="1718544" y="617876"/>
        <a:ext cx="1598074" cy="1853627"/>
      </dsp:txXfrm>
    </dsp:sp>
    <dsp:sp modelId="{9EA9C8AB-9407-4CA7-BF71-C2B11740FF74}">
      <dsp:nvSpPr>
        <dsp:cNvPr id="0" name=""/>
        <dsp:cNvSpPr/>
      </dsp:nvSpPr>
      <dsp:spPr>
        <a:xfrm rot="16200000">
          <a:off x="2690822" y="745652"/>
          <a:ext cx="3089379" cy="1598074"/>
        </a:xfrm>
        <a:prstGeom prst="flowChartManualOperation">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004" bIns="0" numCol="1" spcCol="1270" anchor="t" anchorCtr="0">
          <a:noAutofit/>
        </a:bodyPr>
        <a:lstStyle/>
        <a:p>
          <a:pPr marL="0" lvl="0" indent="0" algn="l" defTabSz="444500">
            <a:lnSpc>
              <a:spcPct val="90000"/>
            </a:lnSpc>
            <a:spcBef>
              <a:spcPct val="0"/>
            </a:spcBef>
            <a:spcAft>
              <a:spcPct val="35000"/>
            </a:spcAft>
            <a:buNone/>
          </a:pPr>
          <a:r>
            <a:rPr lang="en-US" sz="1000" kern="1200" dirty="0"/>
            <a:t>Target Projects and Sectors</a:t>
          </a:r>
        </a:p>
        <a:p>
          <a:pPr marL="57150" lvl="1" indent="-57150" algn="l" defTabSz="355600">
            <a:lnSpc>
              <a:spcPct val="90000"/>
            </a:lnSpc>
            <a:spcBef>
              <a:spcPct val="0"/>
            </a:spcBef>
            <a:spcAft>
              <a:spcPct val="15000"/>
            </a:spcAft>
            <a:buChar char="•"/>
          </a:pPr>
          <a:r>
            <a:rPr lang="en-US" sz="800" kern="1200" dirty="0"/>
            <a:t>Ecosystem restoration, biodiversity offsets, sustainable forestry</a:t>
          </a:r>
        </a:p>
        <a:p>
          <a:pPr marL="57150" lvl="1" indent="-57150" algn="l" defTabSz="355600">
            <a:lnSpc>
              <a:spcPct val="90000"/>
            </a:lnSpc>
            <a:spcBef>
              <a:spcPct val="0"/>
            </a:spcBef>
            <a:spcAft>
              <a:spcPct val="15000"/>
            </a:spcAft>
            <a:buChar char="•"/>
          </a:pPr>
          <a:r>
            <a:rPr lang="en-US" sz="800" kern="1200" dirty="0"/>
            <a:t>Urban green infrastructure and natural flood management</a:t>
          </a:r>
        </a:p>
        <a:p>
          <a:pPr marL="57150" lvl="1" indent="-57150" algn="l" defTabSz="355600">
            <a:lnSpc>
              <a:spcPct val="90000"/>
            </a:lnSpc>
            <a:spcBef>
              <a:spcPct val="0"/>
            </a:spcBef>
            <a:spcAft>
              <a:spcPct val="15000"/>
            </a:spcAft>
            <a:buChar char="•"/>
          </a:pPr>
          <a:r>
            <a:rPr lang="en-US" sz="800" kern="1200" dirty="0"/>
            <a:t>Eligible beneficiaries: public &amp; private entities</a:t>
          </a:r>
        </a:p>
        <a:p>
          <a:pPr marL="57150" lvl="1" indent="-57150" algn="l" defTabSz="355600">
            <a:lnSpc>
              <a:spcPct val="90000"/>
            </a:lnSpc>
            <a:spcBef>
              <a:spcPct val="0"/>
            </a:spcBef>
            <a:spcAft>
              <a:spcPct val="15000"/>
            </a:spcAft>
            <a:buChar char="•"/>
          </a:pPr>
          <a:r>
            <a:rPr lang="en-US" sz="800" kern="1200" dirty="0"/>
            <a:t>Investment size: €2M–15M</a:t>
          </a:r>
        </a:p>
      </dsp:txBody>
      <dsp:txXfrm rot="5400000">
        <a:off x="3436474" y="617876"/>
        <a:ext cx="1598074" cy="1853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5A9DE-DBE4-49FA-A5F8-33A9B88B3F44}">
      <dsp:nvSpPr>
        <dsp:cNvPr id="0" name=""/>
        <dsp:cNvSpPr/>
      </dsp:nvSpPr>
      <dsp:spPr>
        <a:xfrm>
          <a:off x="2261" y="168524"/>
          <a:ext cx="2204967" cy="2016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fr-FR" sz="700" kern="1200"/>
            <a:t>CDC Biodiversité – Unités de Compensation (France)</a:t>
          </a:r>
          <a:endParaRPr lang="en-US" sz="700" kern="1200" dirty="0"/>
        </a:p>
      </dsp:txBody>
      <dsp:txXfrm>
        <a:off x="2261" y="168524"/>
        <a:ext cx="2204967" cy="201600"/>
      </dsp:txXfrm>
    </dsp:sp>
    <dsp:sp modelId="{379F1CDC-1D23-46CF-8120-B618F3D35A3A}">
      <dsp:nvSpPr>
        <dsp:cNvPr id="0" name=""/>
        <dsp:cNvSpPr/>
      </dsp:nvSpPr>
      <dsp:spPr>
        <a:xfrm>
          <a:off x="2261" y="370124"/>
          <a:ext cx="2204967" cy="105682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kern="1200"/>
            <a:t>Contingent loan for biodiversity offsetting credits
Sale of credits to infrastructure developers as a condition of permits
Risk sharing with CDC acting as both project developer and credit vendor
</a:t>
          </a:r>
          <a:r>
            <a:rPr lang="en-US" sz="700" b="1" kern="1200"/>
            <a:t>Challenges</a:t>
          </a:r>
          <a:r>
            <a:rPr lang="en-US" sz="700" kern="1200"/>
            <a:t>: timing of cash flows, land acquisition, legal equivalence of offset site;</a:t>
          </a:r>
        </a:p>
        <a:p>
          <a:pPr marL="114300" lvl="2" indent="-57150" algn="l" defTabSz="311150">
            <a:lnSpc>
              <a:spcPct val="90000"/>
            </a:lnSpc>
            <a:spcBef>
              <a:spcPct val="0"/>
            </a:spcBef>
            <a:spcAft>
              <a:spcPct val="15000"/>
            </a:spcAft>
            <a:buChar char="•"/>
          </a:pPr>
          <a:r>
            <a:rPr lang="en-GB" sz="700" b="1" i="1" kern="1200"/>
            <a:t>finding new suitably large sites as habitat banks / equivalence / land acquisition</a:t>
          </a:r>
          <a:endParaRPr lang="en-US" sz="700" i="1" kern="1200"/>
        </a:p>
      </dsp:txBody>
      <dsp:txXfrm>
        <a:off x="2261" y="370124"/>
        <a:ext cx="2204967" cy="1056824"/>
      </dsp:txXfrm>
    </dsp:sp>
    <dsp:sp modelId="{0C65FF3A-BF3D-4FBE-A34F-DB9D67DEB09B}">
      <dsp:nvSpPr>
        <dsp:cNvPr id="0" name=""/>
        <dsp:cNvSpPr/>
      </dsp:nvSpPr>
      <dsp:spPr>
        <a:xfrm>
          <a:off x="2515924" y="168524"/>
          <a:ext cx="2204967" cy="2016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en-US" sz="700" kern="1200"/>
            <a:t>Irish Peatland Standard</a:t>
          </a:r>
          <a:endParaRPr lang="en-US" sz="700" kern="1200" dirty="0"/>
        </a:p>
      </dsp:txBody>
      <dsp:txXfrm>
        <a:off x="2515924" y="168524"/>
        <a:ext cx="2204967" cy="201600"/>
      </dsp:txXfrm>
    </dsp:sp>
    <dsp:sp modelId="{3CBF463A-44E6-44B2-A63B-37E866D41D91}">
      <dsp:nvSpPr>
        <dsp:cNvPr id="0" name=""/>
        <dsp:cNvSpPr/>
      </dsp:nvSpPr>
      <dsp:spPr>
        <a:xfrm>
          <a:off x="2515924" y="370124"/>
          <a:ext cx="2204967" cy="105682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kern="1200"/>
            <a:t>Created bundled ecosystem credits (carbon, water, biodiversity) with high environmental additionality
Enabled </a:t>
          </a:r>
          <a:r>
            <a:rPr lang="en-US" sz="700" b="1" kern="1200"/>
            <a:t>stacking of public and private funding streams</a:t>
          </a:r>
          <a:r>
            <a:rPr lang="en-US" sz="700" kern="1200"/>
            <a:t>
Focused on long-term impact with ISO certification and registry systems
Corporate interest driven by CSR and natural resource strategy alignment</a:t>
          </a:r>
        </a:p>
      </dsp:txBody>
      <dsp:txXfrm>
        <a:off x="2515924" y="370124"/>
        <a:ext cx="2204967" cy="1056824"/>
      </dsp:txXfrm>
    </dsp:sp>
    <dsp:sp modelId="{24AC70DE-C4A3-451E-AC9A-F1B0689F5F78}">
      <dsp:nvSpPr>
        <dsp:cNvPr id="0" name=""/>
        <dsp:cNvSpPr/>
      </dsp:nvSpPr>
      <dsp:spPr>
        <a:xfrm>
          <a:off x="5029587" y="168524"/>
          <a:ext cx="2204967" cy="2016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en-US" sz="700" kern="1200"/>
            <a:t>Castilla-La Mancha Alliance for Ecosystem Services</a:t>
          </a:r>
          <a:endParaRPr lang="en-US" sz="700" kern="1200" dirty="0"/>
        </a:p>
      </dsp:txBody>
      <dsp:txXfrm>
        <a:off x="5029587" y="168524"/>
        <a:ext cx="2204967" cy="201600"/>
      </dsp:txXfrm>
    </dsp:sp>
    <dsp:sp modelId="{EC6B3202-55CC-4EDF-8ABE-D437D5F00187}">
      <dsp:nvSpPr>
        <dsp:cNvPr id="0" name=""/>
        <dsp:cNvSpPr/>
      </dsp:nvSpPr>
      <dsp:spPr>
        <a:xfrm>
          <a:off x="5029587" y="370124"/>
          <a:ext cx="2204967" cy="105682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None/>
          </a:pPr>
          <a:r>
            <a:rPr lang="en-US" sz="700" kern="1200"/>
            <a:t>Developed a </a:t>
          </a:r>
          <a:r>
            <a:rPr lang="en-US" sz="700" b="1" kern="1200"/>
            <a:t>voluntary funding stream</a:t>
          </a:r>
          <a:r>
            <a:rPr lang="en-US" sz="700" kern="1200"/>
            <a:t> to support sustainable forest management</a:t>
          </a:r>
          <a:endParaRPr lang="en-US" sz="700" kern="1200" dirty="0"/>
        </a:p>
        <a:p>
          <a:pPr marL="57150" lvl="1" indent="-57150" algn="l" defTabSz="311150">
            <a:lnSpc>
              <a:spcPct val="90000"/>
            </a:lnSpc>
            <a:spcBef>
              <a:spcPct val="0"/>
            </a:spcBef>
            <a:spcAft>
              <a:spcPct val="15000"/>
            </a:spcAft>
            <a:buNone/>
          </a:pPr>
          <a:r>
            <a:rPr lang="en-US" sz="700" kern="1200"/>
            <a:t>FSC certification used for forests under public ownership</a:t>
          </a:r>
        </a:p>
        <a:p>
          <a:pPr marL="57150" lvl="1" indent="-57150" algn="l" defTabSz="311150">
            <a:lnSpc>
              <a:spcPct val="90000"/>
            </a:lnSpc>
            <a:spcBef>
              <a:spcPct val="0"/>
            </a:spcBef>
            <a:spcAft>
              <a:spcPct val="15000"/>
            </a:spcAft>
            <a:buChar char="•"/>
          </a:pPr>
          <a:r>
            <a:rPr lang="en-US" sz="700" kern="1200"/>
            <a:t>Emphasis on </a:t>
          </a:r>
          <a:r>
            <a:rPr lang="en-US" sz="700" b="1" kern="1200"/>
            <a:t>urban-rural partnerships</a:t>
          </a:r>
          <a:r>
            <a:rPr lang="en-US" sz="700" kern="1200"/>
            <a:t> and public-private co-financing</a:t>
          </a:r>
        </a:p>
      </dsp:txBody>
      <dsp:txXfrm>
        <a:off x="5029587" y="370124"/>
        <a:ext cx="2204967" cy="10568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E0B9D-8FA9-4207-B997-C14F1C82A58C}">
      <dsp:nvSpPr>
        <dsp:cNvPr id="0" name=""/>
        <dsp:cNvSpPr/>
      </dsp:nvSpPr>
      <dsp:spPr>
        <a:xfrm>
          <a:off x="1344" y="257802"/>
          <a:ext cx="1311228" cy="294732"/>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kern="1200" dirty="0"/>
            <a:t>Intended vs Actual Beneficiaries</a:t>
          </a:r>
        </a:p>
      </dsp:txBody>
      <dsp:txXfrm>
        <a:off x="1344" y="257802"/>
        <a:ext cx="1311228" cy="294732"/>
      </dsp:txXfrm>
    </dsp:sp>
    <dsp:sp modelId="{BA6F65BB-FF7A-404B-A234-7AF2CBCFDE98}">
      <dsp:nvSpPr>
        <dsp:cNvPr id="0" name=""/>
        <dsp:cNvSpPr/>
      </dsp:nvSpPr>
      <dsp:spPr>
        <a:xfrm>
          <a:off x="1344" y="552534"/>
          <a:ext cx="1311228" cy="208208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US" sz="800" kern="1200" dirty="0"/>
            <a:t>While designed for a broad mix of public and private actors, in reality:</a:t>
          </a:r>
        </a:p>
        <a:p>
          <a:pPr marL="114300" lvl="2" indent="-57150" algn="l" defTabSz="355600">
            <a:lnSpc>
              <a:spcPct val="90000"/>
            </a:lnSpc>
            <a:spcBef>
              <a:spcPct val="0"/>
            </a:spcBef>
            <a:spcAft>
              <a:spcPct val="15000"/>
            </a:spcAft>
            <a:buChar char="•"/>
          </a:pPr>
          <a:r>
            <a:rPr lang="en-US" sz="800" kern="1200" dirty="0"/>
            <a:t>Only large, experienced entities (e.g., CDC </a:t>
          </a:r>
          <a:r>
            <a:rPr lang="en-US" sz="800" kern="1200" dirty="0" err="1"/>
            <a:t>Biodiversité</a:t>
          </a:r>
          <a:r>
            <a:rPr lang="en-US" sz="800" kern="1200" dirty="0"/>
            <a:t>) could meet eligibility and complexity thresholds
Municipalities, SMEs, NGOs and community-led projects had difficulties in meeting eligibilities</a:t>
          </a:r>
        </a:p>
      </dsp:txBody>
      <dsp:txXfrm>
        <a:off x="1344" y="552534"/>
        <a:ext cx="1311228" cy="2082082"/>
      </dsp:txXfrm>
    </dsp:sp>
    <dsp:sp modelId="{2CA6A176-91B0-44DD-B1F0-58353C93A9D8}">
      <dsp:nvSpPr>
        <dsp:cNvPr id="0" name=""/>
        <dsp:cNvSpPr/>
      </dsp:nvSpPr>
      <dsp:spPr>
        <a:xfrm>
          <a:off x="1496144" y="257802"/>
          <a:ext cx="1311228" cy="29473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b="1" kern="1200" dirty="0"/>
            <a:t>Structural Barriers</a:t>
          </a:r>
          <a:endParaRPr lang="en-US" sz="800" kern="1200" dirty="0"/>
        </a:p>
      </dsp:txBody>
      <dsp:txXfrm>
        <a:off x="1496144" y="257802"/>
        <a:ext cx="1311228" cy="294732"/>
      </dsp:txXfrm>
    </dsp:sp>
    <dsp:sp modelId="{AA0337DE-BF64-48E4-9371-A53500B6C133}">
      <dsp:nvSpPr>
        <dsp:cNvPr id="0" name=""/>
        <dsp:cNvSpPr/>
      </dsp:nvSpPr>
      <dsp:spPr>
        <a:xfrm>
          <a:off x="1496144" y="552534"/>
          <a:ext cx="1311228" cy="208208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en-US" sz="800" b="1" kern="1200" dirty="0"/>
            <a:t>Public-good nature</a:t>
          </a:r>
          <a:r>
            <a:rPr lang="en-US" sz="800" kern="1200" dirty="0"/>
            <a:t> of biodiversity: Non-rivalrous and non-excludable outcomes difficult to monetize</a:t>
          </a:r>
        </a:p>
        <a:p>
          <a:pPr marL="57150" lvl="1" indent="-57150" algn="l" defTabSz="355600">
            <a:lnSpc>
              <a:spcPct val="90000"/>
            </a:lnSpc>
            <a:spcBef>
              <a:spcPct val="0"/>
            </a:spcBef>
            <a:spcAft>
              <a:spcPct val="15000"/>
            </a:spcAft>
            <a:buChar char="•"/>
          </a:pPr>
          <a:r>
            <a:rPr lang="en-US" sz="800" b="1" kern="1200"/>
            <a:t>Market gaps</a:t>
          </a:r>
          <a:r>
            <a:rPr lang="en-US" sz="800" kern="1200"/>
            <a:t>: No mature market for biodiversity credits or ecosystem services at the time</a:t>
          </a:r>
          <a:endParaRPr lang="en-US" sz="800" kern="1200" dirty="0"/>
        </a:p>
        <a:p>
          <a:pPr marL="57150" lvl="1" indent="-57150" algn="l" defTabSz="355600">
            <a:lnSpc>
              <a:spcPct val="90000"/>
            </a:lnSpc>
            <a:spcBef>
              <a:spcPct val="0"/>
            </a:spcBef>
            <a:spcAft>
              <a:spcPct val="15000"/>
            </a:spcAft>
            <a:buChar char="•"/>
          </a:pPr>
          <a:r>
            <a:rPr lang="en-US" sz="800" b="1" kern="1200"/>
            <a:t>High transaction costs and complexity</a:t>
          </a:r>
          <a:r>
            <a:rPr lang="en-US" sz="800" kern="1200"/>
            <a:t>: Project preparation resembled large infrastructure deals</a:t>
          </a:r>
          <a:endParaRPr lang="en-US" sz="800" kern="1200" dirty="0"/>
        </a:p>
        <a:p>
          <a:pPr marL="57150" lvl="1" indent="-57150" algn="l" defTabSz="355600">
            <a:lnSpc>
              <a:spcPct val="90000"/>
            </a:lnSpc>
            <a:spcBef>
              <a:spcPct val="0"/>
            </a:spcBef>
            <a:spcAft>
              <a:spcPct val="15000"/>
            </a:spcAft>
            <a:buChar char="•"/>
          </a:pPr>
          <a:r>
            <a:rPr lang="en-US" sz="800" b="1" kern="1200" dirty="0"/>
            <a:t>Land acquisition</a:t>
          </a:r>
          <a:r>
            <a:rPr lang="en-US" sz="800" kern="1200" dirty="0"/>
            <a:t> often required, adding cost, legal barriers, and risk perception</a:t>
          </a:r>
        </a:p>
      </dsp:txBody>
      <dsp:txXfrm>
        <a:off x="1496144" y="552534"/>
        <a:ext cx="1311228" cy="2082082"/>
      </dsp:txXfrm>
    </dsp:sp>
    <dsp:sp modelId="{AE92BDC6-7486-48C9-8E18-6A8AFAC4E4D3}">
      <dsp:nvSpPr>
        <dsp:cNvPr id="0" name=""/>
        <dsp:cNvSpPr/>
      </dsp:nvSpPr>
      <dsp:spPr>
        <a:xfrm>
          <a:off x="2990945" y="257802"/>
          <a:ext cx="1311228" cy="294732"/>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b="1" kern="1200" dirty="0"/>
            <a:t>Financial Barriers</a:t>
          </a:r>
          <a:endParaRPr lang="en-US" sz="800" kern="1200" dirty="0"/>
        </a:p>
      </dsp:txBody>
      <dsp:txXfrm>
        <a:off x="2990945" y="257802"/>
        <a:ext cx="1311228" cy="294732"/>
      </dsp:txXfrm>
    </dsp:sp>
    <dsp:sp modelId="{E89D9CCD-BD2D-48A4-A57D-707E1BAAB377}">
      <dsp:nvSpPr>
        <dsp:cNvPr id="0" name=""/>
        <dsp:cNvSpPr/>
      </dsp:nvSpPr>
      <dsp:spPr>
        <a:xfrm>
          <a:off x="2990945" y="552534"/>
          <a:ext cx="1311228" cy="208208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en-US" sz="800" b="1" kern="1200" dirty="0"/>
            <a:t>Return on investment too short-term</a:t>
          </a:r>
          <a:r>
            <a:rPr lang="en-US" sz="800" kern="1200" dirty="0"/>
            <a:t>: Especially for long-horizon projects like afforestation or peatland restoration</a:t>
          </a:r>
        </a:p>
        <a:p>
          <a:pPr marL="57150" lvl="1" indent="-57150" algn="l" defTabSz="355600">
            <a:lnSpc>
              <a:spcPct val="90000"/>
            </a:lnSpc>
            <a:spcBef>
              <a:spcPct val="0"/>
            </a:spcBef>
            <a:spcAft>
              <a:spcPct val="15000"/>
            </a:spcAft>
            <a:buChar char="•"/>
          </a:pPr>
          <a:r>
            <a:rPr lang="en-US" sz="800" b="1" kern="1200"/>
            <a:t>Small average project size (&lt; €2 million)</a:t>
          </a:r>
          <a:r>
            <a:rPr lang="en-US" sz="800" kern="1200"/>
            <a:t>: 44% under €1 million—too small for NCFF thresholds</a:t>
          </a:r>
          <a:endParaRPr lang="en-US" sz="800" kern="1200" dirty="0"/>
        </a:p>
        <a:p>
          <a:pPr marL="57150" lvl="1" indent="-57150" algn="l" defTabSz="355600">
            <a:lnSpc>
              <a:spcPct val="90000"/>
            </a:lnSpc>
            <a:spcBef>
              <a:spcPct val="0"/>
            </a:spcBef>
            <a:spcAft>
              <a:spcPct val="15000"/>
            </a:spcAft>
            <a:buChar char="•"/>
          </a:pPr>
          <a:r>
            <a:rPr lang="en-US" sz="800" b="1" kern="1200" dirty="0"/>
            <a:t>Private investors remained hesitant</a:t>
          </a:r>
          <a:r>
            <a:rPr lang="en-US" sz="800" kern="1200" dirty="0"/>
            <a:t>, despite increasing curiosity</a:t>
          </a:r>
        </a:p>
      </dsp:txBody>
      <dsp:txXfrm>
        <a:off x="2990945" y="552534"/>
        <a:ext cx="1311228" cy="20820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60747-1863-438B-AD61-D427D6A52B33}">
      <dsp:nvSpPr>
        <dsp:cNvPr id="0" name=""/>
        <dsp:cNvSpPr/>
      </dsp:nvSpPr>
      <dsp:spPr>
        <a:xfrm>
          <a:off x="1683366" y="753562"/>
          <a:ext cx="1877297" cy="1877297"/>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Key challenges</a:t>
          </a:r>
        </a:p>
      </dsp:txBody>
      <dsp:txXfrm>
        <a:off x="1958290" y="1028486"/>
        <a:ext cx="1327449" cy="1327449"/>
      </dsp:txXfrm>
    </dsp:sp>
    <dsp:sp modelId="{8D64613E-6036-460A-83C3-AE94DA952189}">
      <dsp:nvSpPr>
        <dsp:cNvPr id="0" name=""/>
        <dsp:cNvSpPr/>
      </dsp:nvSpPr>
      <dsp:spPr>
        <a:xfrm>
          <a:off x="2152690" y="335"/>
          <a:ext cx="938648" cy="938648"/>
        </a:xfrm>
        <a:prstGeom prst="ellipse">
          <a:avLst/>
        </a:prstGeom>
        <a:solidFill>
          <a:schemeClr val="accent2">
            <a:alpha val="50000"/>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EU State Aid and budget rules</a:t>
          </a:r>
        </a:p>
      </dsp:txBody>
      <dsp:txXfrm>
        <a:off x="2290152" y="137797"/>
        <a:ext cx="663724" cy="663724"/>
      </dsp:txXfrm>
    </dsp:sp>
    <dsp:sp modelId="{53158E4B-8D68-4A18-BF9E-6EC39C896891}">
      <dsp:nvSpPr>
        <dsp:cNvPr id="0" name=""/>
        <dsp:cNvSpPr/>
      </dsp:nvSpPr>
      <dsp:spPr>
        <a:xfrm>
          <a:off x="3375242" y="1222887"/>
          <a:ext cx="938648" cy="938648"/>
        </a:xfrm>
        <a:prstGeom prst="ellipse">
          <a:avLst/>
        </a:prstGeom>
        <a:solidFill>
          <a:schemeClr val="accent2">
            <a:alpha val="50000"/>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Performance uncertainty</a:t>
          </a:r>
        </a:p>
      </dsp:txBody>
      <dsp:txXfrm>
        <a:off x="3512704" y="1360349"/>
        <a:ext cx="663724" cy="663724"/>
      </dsp:txXfrm>
    </dsp:sp>
    <dsp:sp modelId="{9CB389DE-4F8F-408D-BBFE-CF4F6B5B6361}">
      <dsp:nvSpPr>
        <dsp:cNvPr id="0" name=""/>
        <dsp:cNvSpPr/>
      </dsp:nvSpPr>
      <dsp:spPr>
        <a:xfrm>
          <a:off x="2152690" y="2445439"/>
          <a:ext cx="938648" cy="938648"/>
        </a:xfrm>
        <a:prstGeom prst="ellipse">
          <a:avLst/>
        </a:prstGeom>
        <a:solidFill>
          <a:schemeClr val="accent2">
            <a:alpha val="50000"/>
            <a:hueOff val="4832709"/>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Accounting treatment</a:t>
          </a:r>
        </a:p>
      </dsp:txBody>
      <dsp:txXfrm>
        <a:off x="2290152" y="2582901"/>
        <a:ext cx="663724" cy="663724"/>
      </dsp:txXfrm>
    </dsp:sp>
    <dsp:sp modelId="{B795E3C4-EFD4-474A-9891-14B2C42BF759}">
      <dsp:nvSpPr>
        <dsp:cNvPr id="0" name=""/>
        <dsp:cNvSpPr/>
      </dsp:nvSpPr>
      <dsp:spPr>
        <a:xfrm>
          <a:off x="930138" y="1222887"/>
          <a:ext cx="938648" cy="938648"/>
        </a:xfrm>
        <a:prstGeom prst="ellipse">
          <a:avLst/>
        </a:prstGeom>
        <a:solidFill>
          <a:schemeClr val="accent2">
            <a:alpha val="50000"/>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Donor fatigue</a:t>
          </a:r>
        </a:p>
      </dsp:txBody>
      <dsp:txXfrm>
        <a:off x="1067600" y="1360349"/>
        <a:ext cx="663724" cy="663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57F82-25D2-45C0-9284-6F3F3BC4855E}">
      <dsp:nvSpPr>
        <dsp:cNvPr id="0" name=""/>
        <dsp:cNvSpPr/>
      </dsp:nvSpPr>
      <dsp:spPr>
        <a:xfrm>
          <a:off x="2041939" y="1061946"/>
          <a:ext cx="1160150" cy="1260529"/>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Support models</a:t>
          </a:r>
        </a:p>
      </dsp:txBody>
      <dsp:txXfrm>
        <a:off x="2211839" y="1246546"/>
        <a:ext cx="820350" cy="891329"/>
      </dsp:txXfrm>
    </dsp:sp>
    <dsp:sp modelId="{5DCBDF40-1A91-4FBE-9091-DBC1F07917D0}">
      <dsp:nvSpPr>
        <dsp:cNvPr id="0" name=""/>
        <dsp:cNvSpPr/>
      </dsp:nvSpPr>
      <dsp:spPr>
        <a:xfrm>
          <a:off x="2152690" y="335"/>
          <a:ext cx="938648" cy="938648"/>
        </a:xfrm>
        <a:prstGeom prst="ellipse">
          <a:avLst/>
        </a:prstGeom>
        <a:solidFill>
          <a:schemeClr val="accent2">
            <a:alpha val="50000"/>
            <a:hueOff val="1073935"/>
            <a:satOff val="-3082"/>
            <a:lumOff val="-49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“Stacked” or “bundled” funding models </a:t>
          </a:r>
          <a:endParaRPr lang="en-US" sz="1000" kern="1200" dirty="0"/>
        </a:p>
      </dsp:txBody>
      <dsp:txXfrm>
        <a:off x="2290152" y="137797"/>
        <a:ext cx="663724" cy="663724"/>
      </dsp:txXfrm>
    </dsp:sp>
    <dsp:sp modelId="{400EFC8B-AA2C-4ACB-9824-938CDCCA2803}">
      <dsp:nvSpPr>
        <dsp:cNvPr id="0" name=""/>
        <dsp:cNvSpPr/>
      </dsp:nvSpPr>
      <dsp:spPr>
        <a:xfrm>
          <a:off x="3211451" y="611611"/>
          <a:ext cx="938648" cy="938648"/>
        </a:xfrm>
        <a:prstGeom prst="ellipse">
          <a:avLst/>
        </a:prstGeom>
        <a:solidFill>
          <a:schemeClr val="accent2">
            <a:alpha val="50000"/>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Nature Credit markets</a:t>
          </a:r>
          <a:endParaRPr lang="en-US" sz="1000" kern="1200" dirty="0"/>
        </a:p>
      </dsp:txBody>
      <dsp:txXfrm>
        <a:off x="3348913" y="749073"/>
        <a:ext cx="663724" cy="663724"/>
      </dsp:txXfrm>
    </dsp:sp>
    <dsp:sp modelId="{79E22280-4104-4464-83FD-248ECC38D83B}">
      <dsp:nvSpPr>
        <dsp:cNvPr id="0" name=""/>
        <dsp:cNvSpPr/>
      </dsp:nvSpPr>
      <dsp:spPr>
        <a:xfrm>
          <a:off x="3211451" y="1834163"/>
          <a:ext cx="938648" cy="938648"/>
        </a:xfrm>
        <a:prstGeom prst="ellipse">
          <a:avLst/>
        </a:prstGeom>
        <a:solidFill>
          <a:schemeClr val="accent2">
            <a:alpha val="50000"/>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Public-private agreements with maintenance obligations</a:t>
          </a:r>
        </a:p>
      </dsp:txBody>
      <dsp:txXfrm>
        <a:off x="3348913" y="1971625"/>
        <a:ext cx="663724" cy="663724"/>
      </dsp:txXfrm>
    </dsp:sp>
    <dsp:sp modelId="{B25E0582-C37D-4A59-9C6B-F49E6952FD32}">
      <dsp:nvSpPr>
        <dsp:cNvPr id="0" name=""/>
        <dsp:cNvSpPr/>
      </dsp:nvSpPr>
      <dsp:spPr>
        <a:xfrm>
          <a:off x="2152690" y="2445439"/>
          <a:ext cx="938648" cy="938648"/>
        </a:xfrm>
        <a:prstGeom prst="ellipse">
          <a:avLst/>
        </a:prstGeom>
        <a:solidFill>
          <a:schemeClr val="accent2">
            <a:alpha val="50000"/>
            <a:hueOff val="4295742"/>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Framework Loans and </a:t>
          </a:r>
          <a:r>
            <a:rPr lang="en-US" sz="1000" kern="1200" dirty="0" err="1"/>
            <a:t>Programme</a:t>
          </a:r>
          <a:r>
            <a:rPr lang="en-US" sz="1000" kern="1200" dirty="0"/>
            <a:t> Loans</a:t>
          </a:r>
        </a:p>
      </dsp:txBody>
      <dsp:txXfrm>
        <a:off x="2290152" y="2582901"/>
        <a:ext cx="663724" cy="663724"/>
      </dsp:txXfrm>
    </dsp:sp>
    <dsp:sp modelId="{C958C63E-88C8-4330-9F7A-D5D05E084124}">
      <dsp:nvSpPr>
        <dsp:cNvPr id="0" name=""/>
        <dsp:cNvSpPr/>
      </dsp:nvSpPr>
      <dsp:spPr>
        <a:xfrm>
          <a:off x="1093929" y="1834163"/>
          <a:ext cx="938648" cy="938648"/>
        </a:xfrm>
        <a:prstGeom prst="ellipse">
          <a:avLst/>
        </a:prstGeom>
        <a:solidFill>
          <a:schemeClr val="accent2">
            <a:alpha val="50000"/>
            <a:hueOff val="5369677"/>
            <a:satOff val="-15411"/>
            <a:lumOff val="-246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Blended Finance - </a:t>
          </a:r>
          <a:endParaRPr lang="en-US" sz="1000" kern="1200" dirty="0"/>
        </a:p>
      </dsp:txBody>
      <dsp:txXfrm>
        <a:off x="1231391" y="1971625"/>
        <a:ext cx="663724" cy="663724"/>
      </dsp:txXfrm>
    </dsp:sp>
    <dsp:sp modelId="{1BB8A6D2-FBE0-4CED-97F7-2D6467C4F60F}">
      <dsp:nvSpPr>
        <dsp:cNvPr id="0" name=""/>
        <dsp:cNvSpPr/>
      </dsp:nvSpPr>
      <dsp:spPr>
        <a:xfrm>
          <a:off x="1093929" y="611611"/>
          <a:ext cx="938648" cy="938648"/>
        </a:xfrm>
        <a:prstGeom prst="ellipse">
          <a:avLst/>
        </a:prstGeom>
        <a:solidFill>
          <a:schemeClr val="accent2">
            <a:alpha val="50000"/>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TA Grants – planning for maintenance</a:t>
          </a:r>
        </a:p>
      </dsp:txBody>
      <dsp:txXfrm>
        <a:off x="1231391" y="749073"/>
        <a:ext cx="663724" cy="663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AAF28-B432-44F5-9B65-7BE54281FF0B}">
      <dsp:nvSpPr>
        <dsp:cNvPr id="0" name=""/>
        <dsp:cNvSpPr/>
      </dsp:nvSpPr>
      <dsp:spPr>
        <a:xfrm>
          <a:off x="1609649" y="708287"/>
          <a:ext cx="1764504" cy="17645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Innovative financial mechanism</a:t>
          </a:r>
        </a:p>
      </dsp:txBody>
      <dsp:txXfrm>
        <a:off x="1868055" y="966693"/>
        <a:ext cx="1247692" cy="1247692"/>
      </dsp:txXfrm>
    </dsp:sp>
    <dsp:sp modelId="{F059C44F-B8EE-4562-930A-F7F890817CB4}">
      <dsp:nvSpPr>
        <dsp:cNvPr id="0" name=""/>
        <dsp:cNvSpPr/>
      </dsp:nvSpPr>
      <dsp:spPr>
        <a:xfrm>
          <a:off x="2050775" y="314"/>
          <a:ext cx="882252" cy="88225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Blended finance</a:t>
          </a:r>
        </a:p>
      </dsp:txBody>
      <dsp:txXfrm>
        <a:off x="2179978" y="129517"/>
        <a:ext cx="623846" cy="623846"/>
      </dsp:txXfrm>
    </dsp:sp>
    <dsp:sp modelId="{A74CF653-F45B-4A37-81F3-161B9159313F}">
      <dsp:nvSpPr>
        <dsp:cNvPr id="0" name=""/>
        <dsp:cNvSpPr/>
      </dsp:nvSpPr>
      <dsp:spPr>
        <a:xfrm>
          <a:off x="3199874" y="1149413"/>
          <a:ext cx="882252" cy="88225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Green investment </a:t>
          </a:r>
          <a:r>
            <a:rPr lang="en-US" sz="700" kern="1200" dirty="0" err="1"/>
            <a:t>platofrms</a:t>
          </a:r>
          <a:endParaRPr lang="en-US" sz="700" kern="1200" dirty="0"/>
        </a:p>
      </dsp:txBody>
      <dsp:txXfrm>
        <a:off x="3329077" y="1278616"/>
        <a:ext cx="623846" cy="623846"/>
      </dsp:txXfrm>
    </dsp:sp>
    <dsp:sp modelId="{9FACC0B2-2639-41EE-939E-1501819C2016}">
      <dsp:nvSpPr>
        <dsp:cNvPr id="0" name=""/>
        <dsp:cNvSpPr/>
      </dsp:nvSpPr>
      <dsp:spPr>
        <a:xfrm>
          <a:off x="2050775" y="2298511"/>
          <a:ext cx="882252" cy="88225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Land value capture</a:t>
          </a:r>
        </a:p>
      </dsp:txBody>
      <dsp:txXfrm>
        <a:off x="2179978" y="2427714"/>
        <a:ext cx="623846" cy="623846"/>
      </dsp:txXfrm>
    </dsp:sp>
    <dsp:sp modelId="{9C5353A8-0547-4B96-9A95-38961F3E892C}">
      <dsp:nvSpPr>
        <dsp:cNvPr id="0" name=""/>
        <dsp:cNvSpPr/>
      </dsp:nvSpPr>
      <dsp:spPr>
        <a:xfrm>
          <a:off x="901677" y="1149413"/>
          <a:ext cx="882252" cy="88225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Green/Climate bonds</a:t>
          </a:r>
        </a:p>
      </dsp:txBody>
      <dsp:txXfrm>
        <a:off x="1030880" y="1278616"/>
        <a:ext cx="623846" cy="6238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A4E0A-CA2B-4BC7-B43E-6C9DE9E81DA0}">
      <dsp:nvSpPr>
        <dsp:cNvPr id="0" name=""/>
        <dsp:cNvSpPr/>
      </dsp:nvSpPr>
      <dsp:spPr>
        <a:xfrm>
          <a:off x="1245445" y="143262"/>
          <a:ext cx="2843209" cy="987409"/>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A6A2F7-D5F6-42E9-A6ED-12125A5AD27F}">
      <dsp:nvSpPr>
        <dsp:cNvPr id="0" name=""/>
        <dsp:cNvSpPr/>
      </dsp:nvSpPr>
      <dsp:spPr>
        <a:xfrm>
          <a:off x="2395953" y="2561092"/>
          <a:ext cx="551009" cy="352646"/>
        </a:xfrm>
        <a:prstGeom prst="downArrow">
          <a:avLst/>
        </a:prstGeom>
        <a:solidFill>
          <a:schemeClr val="accent5">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AC00C6-FF34-407B-8AEC-87E40E5C2D40}">
      <dsp:nvSpPr>
        <dsp:cNvPr id="0" name=""/>
        <dsp:cNvSpPr/>
      </dsp:nvSpPr>
      <dsp:spPr>
        <a:xfrm>
          <a:off x="1349035" y="2843209"/>
          <a:ext cx="2644845" cy="661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Restructure urban financial architecture</a:t>
          </a:r>
        </a:p>
      </dsp:txBody>
      <dsp:txXfrm>
        <a:off x="1349035" y="2843209"/>
        <a:ext cx="2644845" cy="661211"/>
      </dsp:txXfrm>
    </dsp:sp>
    <dsp:sp modelId="{71089DA4-22B9-48DC-85EC-D0C890028D70}">
      <dsp:nvSpPr>
        <dsp:cNvPr id="0" name=""/>
        <dsp:cNvSpPr/>
      </dsp:nvSpPr>
      <dsp:spPr>
        <a:xfrm>
          <a:off x="2279139" y="1206931"/>
          <a:ext cx="991817" cy="991817"/>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Multi-platform platforms – risk-sharing</a:t>
          </a:r>
        </a:p>
      </dsp:txBody>
      <dsp:txXfrm>
        <a:off x="2424387" y="1352179"/>
        <a:ext cx="701321" cy="701321"/>
      </dsp:txXfrm>
    </dsp:sp>
    <dsp:sp modelId="{1C50A8AD-39DB-4786-A1DE-49F0A5F30475}">
      <dsp:nvSpPr>
        <dsp:cNvPr id="0" name=""/>
        <dsp:cNvSpPr/>
      </dsp:nvSpPr>
      <dsp:spPr>
        <a:xfrm>
          <a:off x="1569439" y="462848"/>
          <a:ext cx="991817" cy="991817"/>
        </a:xfrm>
        <a:prstGeom prst="ellipse">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Blended financing – </a:t>
          </a:r>
          <a:r>
            <a:rPr lang="en-US" sz="800" kern="1200" dirty="0" err="1"/>
            <a:t>InvestEu</a:t>
          </a:r>
          <a:r>
            <a:rPr lang="en-US" sz="800" kern="1200" dirty="0"/>
            <a:t> loans+ grants</a:t>
          </a:r>
        </a:p>
      </dsp:txBody>
      <dsp:txXfrm>
        <a:off x="1714687" y="608096"/>
        <a:ext cx="701321" cy="701321"/>
      </dsp:txXfrm>
    </dsp:sp>
    <dsp:sp modelId="{52069F57-8F22-4ABB-92A3-7E7336C47163}">
      <dsp:nvSpPr>
        <dsp:cNvPr id="0" name=""/>
        <dsp:cNvSpPr/>
      </dsp:nvSpPr>
      <dsp:spPr>
        <a:xfrm>
          <a:off x="2583296" y="223048"/>
          <a:ext cx="991817" cy="991817"/>
        </a:xfrm>
        <a:prstGeom prst="ellipse">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Technical Assistance to co-develop structures and finance blueprints</a:t>
          </a:r>
        </a:p>
      </dsp:txBody>
      <dsp:txXfrm>
        <a:off x="2728544" y="368296"/>
        <a:ext cx="701321" cy="701321"/>
      </dsp:txXfrm>
    </dsp:sp>
    <dsp:sp modelId="{76107871-FFF5-4F17-9C07-D9AAF9CC709A}">
      <dsp:nvSpPr>
        <dsp:cNvPr id="0" name=""/>
        <dsp:cNvSpPr/>
      </dsp:nvSpPr>
      <dsp:spPr>
        <a:xfrm>
          <a:off x="1128631" y="22040"/>
          <a:ext cx="3085653" cy="2468522"/>
        </a:xfrm>
        <a:prstGeom prst="funnel">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24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kelly.heid@iclei.org"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events.teams.microsoft.com/event/f339fba0-da10-49e7-9fa0-d046c61893b3@0de12ae4-52f7-437d-880e-18bdf140de7e" TargetMode="External"/><Relationship Id="rId4" Type="http://schemas.openxmlformats.org/officeDocument/2006/relationships/hyperlink" Target="http://www.naturanceproject.eu"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a:p>
        </p:txBody>
      </p:sp>
    </p:spTree>
    <p:extLst>
      <p:ext uri="{BB962C8B-B14F-4D97-AF65-F5344CB8AC3E}">
        <p14:creationId xmlns:p14="http://schemas.microsoft.com/office/powerpoint/2010/main" val="418533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14753AD9-82DD-B365-8BA9-06B0A6E8B538}"/>
            </a:ext>
          </a:extLst>
        </p:cNvPr>
        <p:cNvGrpSpPr/>
        <p:nvPr/>
      </p:nvGrpSpPr>
      <p:grpSpPr>
        <a:xfrm>
          <a:off x="0" y="0"/>
          <a:ext cx="0" cy="0"/>
          <a:chOff x="0" y="0"/>
          <a:chExt cx="0" cy="0"/>
        </a:xfrm>
      </p:grpSpPr>
      <p:sp>
        <p:nvSpPr>
          <p:cNvPr id="215" name="Google Shape;215;p18:notes">
            <a:extLst>
              <a:ext uri="{FF2B5EF4-FFF2-40B4-BE49-F238E27FC236}">
                <a16:creationId xmlns:a16="http://schemas.microsoft.com/office/drawing/2014/main" id="{5CCEA676-E8C2-7AA3-FD48-C698DF3BC61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8:notes">
            <a:extLst>
              <a:ext uri="{FF2B5EF4-FFF2-40B4-BE49-F238E27FC236}">
                <a16:creationId xmlns:a16="http://schemas.microsoft.com/office/drawing/2014/main" id="{D4D67F16-11D8-2C4F-7152-74A177E803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6127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2813CDF1-4AD9-69C0-8747-AAB5DC2CC61F}"/>
            </a:ext>
          </a:extLst>
        </p:cNvPr>
        <p:cNvGrpSpPr/>
        <p:nvPr/>
      </p:nvGrpSpPr>
      <p:grpSpPr>
        <a:xfrm>
          <a:off x="0" y="0"/>
          <a:ext cx="0" cy="0"/>
          <a:chOff x="0" y="0"/>
          <a:chExt cx="0" cy="0"/>
        </a:xfrm>
      </p:grpSpPr>
      <p:sp>
        <p:nvSpPr>
          <p:cNvPr id="222" name="Google Shape;222;p19:notes">
            <a:extLst>
              <a:ext uri="{FF2B5EF4-FFF2-40B4-BE49-F238E27FC236}">
                <a16:creationId xmlns:a16="http://schemas.microsoft.com/office/drawing/2014/main" id="{663498EB-B13D-5B63-B108-78FD88BC99E8}"/>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9:notes">
            <a:extLst>
              <a:ext uri="{FF2B5EF4-FFF2-40B4-BE49-F238E27FC236}">
                <a16:creationId xmlns:a16="http://schemas.microsoft.com/office/drawing/2014/main" id="{ECB904BF-B36F-E96E-60E4-97B8BFC37E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68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3DF8228F-5009-384F-3F21-6F4779DA13B3}"/>
            </a:ext>
          </a:extLst>
        </p:cNvPr>
        <p:cNvGrpSpPr/>
        <p:nvPr/>
      </p:nvGrpSpPr>
      <p:grpSpPr>
        <a:xfrm>
          <a:off x="0" y="0"/>
          <a:ext cx="0" cy="0"/>
          <a:chOff x="0" y="0"/>
          <a:chExt cx="0" cy="0"/>
        </a:xfrm>
      </p:grpSpPr>
      <p:sp>
        <p:nvSpPr>
          <p:cNvPr id="222" name="Google Shape;222;p19:notes">
            <a:extLst>
              <a:ext uri="{FF2B5EF4-FFF2-40B4-BE49-F238E27FC236}">
                <a16:creationId xmlns:a16="http://schemas.microsoft.com/office/drawing/2014/main" id="{2A18BF27-996F-9EBA-41E4-DF751E80034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9:notes">
            <a:extLst>
              <a:ext uri="{FF2B5EF4-FFF2-40B4-BE49-F238E27FC236}">
                <a16:creationId xmlns:a16="http://schemas.microsoft.com/office/drawing/2014/main" id="{D9F04B45-8990-B5C2-145F-418639033E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017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4A6C4D75-D798-C24C-F66C-047953831B76}"/>
            </a:ext>
          </a:extLst>
        </p:cNvPr>
        <p:cNvGrpSpPr/>
        <p:nvPr/>
      </p:nvGrpSpPr>
      <p:grpSpPr>
        <a:xfrm>
          <a:off x="0" y="0"/>
          <a:ext cx="0" cy="0"/>
          <a:chOff x="0" y="0"/>
          <a:chExt cx="0" cy="0"/>
        </a:xfrm>
      </p:grpSpPr>
      <p:sp>
        <p:nvSpPr>
          <p:cNvPr id="222" name="Google Shape;222;p19:notes">
            <a:extLst>
              <a:ext uri="{FF2B5EF4-FFF2-40B4-BE49-F238E27FC236}">
                <a16:creationId xmlns:a16="http://schemas.microsoft.com/office/drawing/2014/main" id="{58259BE0-6F46-DC5F-B30D-2E59F45AD8B8}"/>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9:notes">
            <a:extLst>
              <a:ext uri="{FF2B5EF4-FFF2-40B4-BE49-F238E27FC236}">
                <a16:creationId xmlns:a16="http://schemas.microsoft.com/office/drawing/2014/main" id="{9A889095-208A-B5DB-3079-30CB0A9429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085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F85DDCD4-A56A-A151-52F1-47CB413EB118}"/>
            </a:ext>
          </a:extLst>
        </p:cNvPr>
        <p:cNvGrpSpPr/>
        <p:nvPr/>
      </p:nvGrpSpPr>
      <p:grpSpPr>
        <a:xfrm>
          <a:off x="0" y="0"/>
          <a:ext cx="0" cy="0"/>
          <a:chOff x="0" y="0"/>
          <a:chExt cx="0" cy="0"/>
        </a:xfrm>
      </p:grpSpPr>
      <p:sp>
        <p:nvSpPr>
          <p:cNvPr id="222" name="Google Shape;222;p19:notes">
            <a:extLst>
              <a:ext uri="{FF2B5EF4-FFF2-40B4-BE49-F238E27FC236}">
                <a16:creationId xmlns:a16="http://schemas.microsoft.com/office/drawing/2014/main" id="{76D5FD62-31C4-BA6F-1532-2B0A1193DEE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9:notes">
            <a:extLst>
              <a:ext uri="{FF2B5EF4-FFF2-40B4-BE49-F238E27FC236}">
                <a16:creationId xmlns:a16="http://schemas.microsoft.com/office/drawing/2014/main" id="{F607733F-EBA1-DA17-40A8-689697F038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119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875F0473-735D-76E8-8A58-A5AA850B8AE8}"/>
            </a:ext>
          </a:extLst>
        </p:cNvPr>
        <p:cNvGrpSpPr/>
        <p:nvPr/>
      </p:nvGrpSpPr>
      <p:grpSpPr>
        <a:xfrm>
          <a:off x="0" y="0"/>
          <a:ext cx="0" cy="0"/>
          <a:chOff x="0" y="0"/>
          <a:chExt cx="0" cy="0"/>
        </a:xfrm>
      </p:grpSpPr>
      <p:sp>
        <p:nvSpPr>
          <p:cNvPr id="222" name="Google Shape;222;p19:notes">
            <a:extLst>
              <a:ext uri="{FF2B5EF4-FFF2-40B4-BE49-F238E27FC236}">
                <a16:creationId xmlns:a16="http://schemas.microsoft.com/office/drawing/2014/main" id="{4DFDC322-DD32-2EB7-54D0-5416BA021A27}"/>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9:notes">
            <a:extLst>
              <a:ext uri="{FF2B5EF4-FFF2-40B4-BE49-F238E27FC236}">
                <a16:creationId xmlns:a16="http://schemas.microsoft.com/office/drawing/2014/main" id="{3ECAB570-D45E-3D42-E2C0-58F84E68FC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259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C73D48BD-FBC4-A8A6-C2C6-E753B2EC6426}"/>
            </a:ext>
          </a:extLst>
        </p:cNvPr>
        <p:cNvGrpSpPr/>
        <p:nvPr/>
      </p:nvGrpSpPr>
      <p:grpSpPr>
        <a:xfrm>
          <a:off x="0" y="0"/>
          <a:ext cx="0" cy="0"/>
          <a:chOff x="0" y="0"/>
          <a:chExt cx="0" cy="0"/>
        </a:xfrm>
      </p:grpSpPr>
      <p:sp>
        <p:nvSpPr>
          <p:cNvPr id="222" name="Google Shape;222;p19:notes">
            <a:extLst>
              <a:ext uri="{FF2B5EF4-FFF2-40B4-BE49-F238E27FC236}">
                <a16:creationId xmlns:a16="http://schemas.microsoft.com/office/drawing/2014/main" id="{B84E37DD-449C-4781-6DC2-3C946F34B3F7}"/>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9:notes">
            <a:extLst>
              <a:ext uri="{FF2B5EF4-FFF2-40B4-BE49-F238E27FC236}">
                <a16:creationId xmlns:a16="http://schemas.microsoft.com/office/drawing/2014/main" id="{7656AA25-65F0-46E9-4663-9D2275D516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658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c933906c5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200"/>
              <a:buFont typeface="Arial"/>
              <a:buNone/>
            </a:pPr>
            <a:r>
              <a:rPr lang="en-US">
                <a:solidFill>
                  <a:schemeClr val="dk1"/>
                </a:solidFill>
                <a:latin typeface="Noto Sans"/>
                <a:ea typeface="Noto Sans"/>
                <a:cs typeface="Noto Sans"/>
                <a:sym typeface="Noto Sans"/>
              </a:rPr>
              <a:t>First, for those of you who are new to ICLEI or need a refresher, we are </a:t>
            </a:r>
            <a:r>
              <a:rPr lang="en-US" sz="1200">
                <a:solidFill>
                  <a:schemeClr val="dk1"/>
                </a:solidFill>
                <a:latin typeface="Noto Sans"/>
                <a:ea typeface="Noto Sans"/>
                <a:cs typeface="Noto Sans"/>
                <a:sym typeface="Noto Sans"/>
              </a:rPr>
              <a:t>a global network of more than </a:t>
            </a:r>
            <a:r>
              <a:rPr lang="en-US" sz="1200" b="1">
                <a:solidFill>
                  <a:schemeClr val="dk1"/>
                </a:solidFill>
                <a:latin typeface="Noto Sans"/>
                <a:ea typeface="Noto Sans"/>
                <a:cs typeface="Noto Sans"/>
                <a:sym typeface="Noto Sans"/>
              </a:rPr>
              <a:t>1,750 local and regional governments</a:t>
            </a:r>
            <a:r>
              <a:rPr lang="en-US" sz="1200">
                <a:solidFill>
                  <a:schemeClr val="dk1"/>
                </a:solidFill>
                <a:latin typeface="Noto Sans"/>
                <a:ea typeface="Noto Sans"/>
                <a:cs typeface="Noto Sans"/>
                <a:sym typeface="Noto Sans"/>
              </a:rPr>
              <a:t> committed to </a:t>
            </a:r>
            <a:r>
              <a:rPr lang="en-US" sz="1200" b="1">
                <a:solidFill>
                  <a:schemeClr val="dk1"/>
                </a:solidFill>
                <a:latin typeface="Noto Sans"/>
                <a:ea typeface="Noto Sans"/>
                <a:cs typeface="Noto Sans"/>
                <a:sym typeface="Noto Sans"/>
              </a:rPr>
              <a:t>sustainable urban development</a:t>
            </a:r>
            <a:r>
              <a:rPr lang="en-US" sz="1200">
                <a:solidFill>
                  <a:schemeClr val="dk1"/>
                </a:solidFill>
                <a:latin typeface="Noto Sans"/>
                <a:ea typeface="Noto Sans"/>
                <a:cs typeface="Noto Sans"/>
                <a:sym typeface="Noto Sans"/>
              </a:rPr>
              <a:t>. </a:t>
            </a:r>
            <a:endParaRPr>
              <a:solidFill>
                <a:schemeClr val="dk1"/>
              </a:solidFill>
            </a:endParaRPr>
          </a:p>
          <a:p>
            <a:pPr marL="0" lvl="0" indent="0" algn="just" rtl="0">
              <a:spcBef>
                <a:spcPts val="0"/>
              </a:spcBef>
              <a:spcAft>
                <a:spcPts val="0"/>
              </a:spcAft>
              <a:buClr>
                <a:schemeClr val="dk1"/>
              </a:buClr>
              <a:buSzPts val="1200"/>
              <a:buFont typeface="Arial"/>
              <a:buNone/>
            </a:pPr>
            <a:endParaRPr>
              <a:solidFill>
                <a:schemeClr val="dk1"/>
              </a:solidFill>
              <a:latin typeface="Noto Sans"/>
              <a:ea typeface="Noto Sans"/>
              <a:cs typeface="Noto Sans"/>
              <a:sym typeface="Noto Sans"/>
            </a:endParaRPr>
          </a:p>
          <a:p>
            <a:pPr marL="0" lvl="0" indent="0" algn="just" rtl="0">
              <a:spcBef>
                <a:spcPts val="0"/>
              </a:spcBef>
              <a:spcAft>
                <a:spcPts val="0"/>
              </a:spcAft>
              <a:buClr>
                <a:schemeClr val="dk1"/>
              </a:buClr>
              <a:buSzPts val="1200"/>
              <a:buFont typeface="Arial"/>
              <a:buNone/>
            </a:pPr>
            <a:r>
              <a:rPr lang="en-US" sz="1200">
                <a:solidFill>
                  <a:schemeClr val="dk1"/>
                </a:solidFill>
                <a:latin typeface="Noto Sans"/>
                <a:ea typeface="Noto Sans"/>
                <a:cs typeface="Noto Sans"/>
                <a:sym typeface="Noto Sans"/>
              </a:rPr>
              <a:t>Active in </a:t>
            </a:r>
            <a:r>
              <a:rPr lang="en-US">
                <a:solidFill>
                  <a:schemeClr val="dk1"/>
                </a:solidFill>
                <a:latin typeface="Noto Sans"/>
                <a:ea typeface="Noto Sans"/>
                <a:cs typeface="Noto Sans"/>
                <a:sym typeface="Noto Sans"/>
              </a:rPr>
              <a:t>over </a:t>
            </a:r>
            <a:r>
              <a:rPr lang="en-US" sz="1200">
                <a:solidFill>
                  <a:schemeClr val="dk1"/>
                </a:solidFill>
                <a:latin typeface="Noto Sans"/>
                <a:ea typeface="Noto Sans"/>
                <a:cs typeface="Noto Sans"/>
                <a:sym typeface="Noto Sans"/>
              </a:rPr>
              <a:t>100 countries, we influence sustainability policy and drive local action for low emission, nature-based, equitable, resilient and circular development. </a:t>
            </a:r>
            <a:endParaRPr>
              <a:solidFill>
                <a:schemeClr val="dk1"/>
              </a:solidFill>
            </a:endParaRPr>
          </a:p>
          <a:p>
            <a:pPr marL="0" lvl="0" indent="0" algn="just" rtl="0">
              <a:spcBef>
                <a:spcPts val="0"/>
              </a:spcBef>
              <a:spcAft>
                <a:spcPts val="0"/>
              </a:spcAft>
              <a:buClr>
                <a:schemeClr val="dk1"/>
              </a:buClr>
              <a:buSzPts val="1200"/>
              <a:buFont typeface="Arial"/>
              <a:buNone/>
            </a:pPr>
            <a:endParaRPr>
              <a:solidFill>
                <a:schemeClr val="dk1"/>
              </a:solidFill>
              <a:latin typeface="Noto Sans"/>
              <a:ea typeface="Noto Sans"/>
              <a:cs typeface="Noto Sans"/>
              <a:sym typeface="Noto Sans"/>
            </a:endParaRPr>
          </a:p>
          <a:p>
            <a:pPr marL="0" lvl="0" indent="0" algn="just" rtl="0">
              <a:spcBef>
                <a:spcPts val="0"/>
              </a:spcBef>
              <a:spcAft>
                <a:spcPts val="0"/>
              </a:spcAft>
              <a:buClr>
                <a:schemeClr val="dk1"/>
              </a:buClr>
              <a:buSzPts val="1200"/>
              <a:buFont typeface="Arial"/>
              <a:buNone/>
            </a:pPr>
            <a:r>
              <a:rPr lang="en-US" sz="1200">
                <a:solidFill>
                  <a:schemeClr val="dk1"/>
                </a:solidFill>
                <a:latin typeface="Noto Sans"/>
                <a:ea typeface="Noto Sans"/>
                <a:cs typeface="Noto Sans"/>
                <a:sym typeface="Noto Sans"/>
              </a:rPr>
              <a:t>Our Members and teams of experts work together through peer exchange, partnerships and capacity building to create systemic change for urban sustainability.</a:t>
            </a:r>
            <a:endParaRPr/>
          </a:p>
        </p:txBody>
      </p:sp>
      <p:sp>
        <p:nvSpPr>
          <p:cNvPr id="236" name="Google Shape;236;g35c933906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19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927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186A2-1A9C-F79D-CFA1-A05D47D72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EC486-AB19-7773-8F0C-1CD56A949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AC610-79EB-27FF-A45B-A393C759D53D}"/>
              </a:ext>
            </a:extLst>
          </p:cNvPr>
          <p:cNvSpPr>
            <a:spLocks noGrp="1"/>
          </p:cNvSpPr>
          <p:nvPr>
            <p:ph type="body" idx="1"/>
          </p:nvPr>
        </p:nvSpPr>
        <p:spPr/>
        <p:txBody>
          <a:bodyPr>
            <a:normAutofit fontScale="92500" lnSpcReduction="10000"/>
          </a:bodyPr>
          <a:lstStyle/>
          <a:p>
            <a:r>
              <a:rPr lang="en-US" dirty="0"/>
              <a:t>CDC acted as vendor</a:t>
            </a:r>
          </a:p>
          <a:p>
            <a:endParaRPr lang="en-US" dirty="0"/>
          </a:p>
          <a:p>
            <a:pPr>
              <a:buNone/>
            </a:pPr>
            <a:r>
              <a:rPr lang="en-US" dirty="0"/>
              <a:t>The case </a:t>
            </a:r>
            <a:r>
              <a:rPr lang="en-US" dirty="0" err="1"/>
              <a:t>studes</a:t>
            </a:r>
            <a:r>
              <a:rPr lang="en-US" dirty="0"/>
              <a:t> show adaptive models with various solutions which also covers the long term maintenance. </a:t>
            </a:r>
          </a:p>
          <a:p>
            <a:pPr>
              <a:buNone/>
            </a:pPr>
            <a:r>
              <a:rPr lang="en-US" b="1" dirty="0"/>
              <a:t>Examples of Adaptive Models</a:t>
            </a:r>
          </a:p>
          <a:p>
            <a:pPr>
              <a:buFont typeface="Arial" panose="020B0604020202020204" pitchFamily="34" charset="0"/>
              <a:buChar char="•"/>
            </a:pPr>
            <a:r>
              <a:rPr lang="en-US" b="1" dirty="0"/>
              <a:t>Irish Peatland Standard</a:t>
            </a:r>
            <a:r>
              <a:rPr lang="en-US" dirty="0"/>
              <a:t>: Maintenance funded through </a:t>
            </a:r>
            <a:r>
              <a:rPr lang="en-US" b="1" dirty="0"/>
              <a:t>stacked funding</a:t>
            </a:r>
            <a:r>
              <a:rPr lang="en-US" dirty="0"/>
              <a:t> (CSR + CAP + national funds) with </a:t>
            </a:r>
            <a:r>
              <a:rPr lang="en-US" b="1" dirty="0"/>
              <a:t>registry-based monitoring</a:t>
            </a:r>
            <a:r>
              <a:rPr lang="en-US" dirty="0"/>
              <a:t>.</a:t>
            </a:r>
          </a:p>
          <a:p>
            <a:pPr>
              <a:buFont typeface="Arial" panose="020B0604020202020204" pitchFamily="34" charset="0"/>
              <a:buNone/>
            </a:pPr>
            <a:endParaRPr lang="en-US" dirty="0"/>
          </a:p>
          <a:p>
            <a:pPr>
              <a:buFont typeface="Arial" panose="020B0604020202020204" pitchFamily="34" charset="0"/>
              <a:buChar char="•"/>
            </a:pPr>
            <a:r>
              <a:rPr lang="en-US" b="1" dirty="0"/>
              <a:t>Spain’s Castilla-La Mancha PES model</a:t>
            </a:r>
            <a:r>
              <a:rPr lang="en-US" dirty="0"/>
              <a:t>: Covers </a:t>
            </a:r>
            <a:r>
              <a:rPr lang="en-US" b="1" dirty="0"/>
              <a:t>cost of sustainable forest management</a:t>
            </a:r>
            <a:r>
              <a:rPr lang="en-US" dirty="0"/>
              <a:t>, not just reforestation CAPEX.</a:t>
            </a:r>
          </a:p>
          <a:p>
            <a:pPr>
              <a:buFont typeface="Arial" panose="020B0604020202020204" pitchFamily="34" charset="0"/>
              <a:buNone/>
            </a:pPr>
            <a:endParaRPr lang="en-US" dirty="0"/>
          </a:p>
          <a:p>
            <a:pPr>
              <a:buFont typeface="Arial" panose="020B0604020202020204" pitchFamily="34" charset="0"/>
              <a:buChar char="•"/>
            </a:pPr>
            <a:r>
              <a:rPr lang="en-US" b="1" dirty="0"/>
              <a:t>CDC </a:t>
            </a:r>
            <a:r>
              <a:rPr lang="en-US" b="1" dirty="0" err="1"/>
              <a:t>Biodiversité</a:t>
            </a:r>
            <a:r>
              <a:rPr lang="en-US" dirty="0"/>
              <a:t>: Ongoing habitat bank management built into credit pricing and legal obligations for offset compliance.</a:t>
            </a:r>
          </a:p>
          <a:p>
            <a:endParaRPr lang="en-US" dirty="0"/>
          </a:p>
        </p:txBody>
      </p:sp>
      <p:sp>
        <p:nvSpPr>
          <p:cNvPr id="4" name="Slide Number Placeholder 3">
            <a:extLst>
              <a:ext uri="{FF2B5EF4-FFF2-40B4-BE49-F238E27FC236}">
                <a16:creationId xmlns:a16="http://schemas.microsoft.com/office/drawing/2014/main" id="{D0AEDF67-0856-D908-142C-8CE584AE16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384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B7E1-E69B-1559-B9CB-A2240AC41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D0D22-9F44-143A-5E0B-007AD9882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3244D-1359-5A46-05D6-25EDBB33493A}"/>
              </a:ext>
            </a:extLst>
          </p:cNvPr>
          <p:cNvSpPr>
            <a:spLocks noGrp="1"/>
          </p:cNvSpPr>
          <p:nvPr>
            <p:ph type="body" idx="1"/>
          </p:nvPr>
        </p:nvSpPr>
        <p:spPr/>
        <p:txBody>
          <a:bodyPr/>
          <a:lstStyle/>
          <a:p>
            <a:r>
              <a:rPr lang="en-US" dirty="0"/>
              <a:t>CDC acted as vendor</a:t>
            </a:r>
          </a:p>
        </p:txBody>
      </p:sp>
      <p:sp>
        <p:nvSpPr>
          <p:cNvPr id="4" name="Slide Number Placeholder 3">
            <a:extLst>
              <a:ext uri="{FF2B5EF4-FFF2-40B4-BE49-F238E27FC236}">
                <a16:creationId xmlns:a16="http://schemas.microsoft.com/office/drawing/2014/main" id="{9413DEAF-7864-AF59-AD7F-A0C3E25433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50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buNone/>
            </a:pPr>
            <a:r>
              <a:rPr lang="en-US" b="1" dirty="0"/>
              <a:t>Key Barriers That Limited NCFF Uptake</a:t>
            </a:r>
          </a:p>
          <a:p>
            <a:pPr>
              <a:buNone/>
            </a:pPr>
            <a:r>
              <a:rPr lang="en-US" b="1" dirty="0"/>
              <a:t>1. ROI Requirements Too Stringent</a:t>
            </a:r>
          </a:p>
          <a:p>
            <a:pPr>
              <a:buFont typeface="Arial" panose="020B0604020202020204" pitchFamily="34" charset="0"/>
              <a:buChar char="•"/>
            </a:pPr>
            <a:r>
              <a:rPr lang="en-US" dirty="0"/>
              <a:t>The NCFF required projects to be </a:t>
            </a:r>
            <a:r>
              <a:rPr lang="en-US" b="1" dirty="0"/>
              <a:t>revenue-generating or cost-saving with a positive return on investment (ROI)</a:t>
            </a:r>
            <a:r>
              <a:rPr lang="en-US" dirty="0"/>
              <a:t>.</a:t>
            </a:r>
          </a:p>
          <a:p>
            <a:pPr>
              <a:buFont typeface="Arial" panose="020B0604020202020204" pitchFamily="34" charset="0"/>
              <a:buChar char="•"/>
            </a:pPr>
            <a:r>
              <a:rPr lang="en-US" dirty="0"/>
              <a:t>Many </a:t>
            </a:r>
            <a:r>
              <a:rPr lang="en-US" dirty="0" err="1"/>
              <a:t>NbS</a:t>
            </a:r>
            <a:r>
              <a:rPr lang="en-US" dirty="0"/>
              <a:t> projects, especially those led by </a:t>
            </a:r>
            <a:r>
              <a:rPr lang="en-US" b="1" dirty="0"/>
              <a:t>cities or NGOs</a:t>
            </a:r>
            <a:r>
              <a:rPr lang="en-US" dirty="0"/>
              <a:t>, generate </a:t>
            </a:r>
            <a:r>
              <a:rPr lang="en-US" b="1" dirty="0"/>
              <a:t>public goods</a:t>
            </a:r>
            <a:r>
              <a:rPr lang="en-US" dirty="0"/>
              <a:t> (e.g. flood protection, biodiversity, ecosystem health) that </a:t>
            </a:r>
            <a:r>
              <a:rPr lang="en-US" b="1" dirty="0"/>
              <a:t>do not generate direct revenue</a:t>
            </a:r>
            <a:r>
              <a:rPr lang="en-US" dirty="0"/>
              <a:t>.</a:t>
            </a:r>
          </a:p>
          <a:p>
            <a:pPr>
              <a:buFont typeface="Arial" panose="020B0604020202020204" pitchFamily="34" charset="0"/>
              <a:buChar char="•"/>
            </a:pPr>
            <a:r>
              <a:rPr lang="en-US" dirty="0"/>
              <a:t>This disqualified many promising projects that provided significant </a:t>
            </a:r>
            <a:r>
              <a:rPr lang="en-US" b="1" dirty="0"/>
              <a:t>environmental and social value</a:t>
            </a:r>
            <a:r>
              <a:rPr lang="en-US" dirty="0"/>
              <a:t>, but not financial returns in the short term.</a:t>
            </a:r>
          </a:p>
          <a:p>
            <a:pPr>
              <a:buNone/>
            </a:pPr>
            <a:endParaRPr lang="en-US" b="1" dirty="0"/>
          </a:p>
          <a:p>
            <a:pPr>
              <a:buNone/>
            </a:pPr>
            <a:r>
              <a:rPr lang="en-US" b="1" dirty="0"/>
              <a:t>2. Project Size Too Large for SMEs or Municipalities</a:t>
            </a:r>
          </a:p>
          <a:p>
            <a:pPr>
              <a:buFont typeface="Arial" panose="020B0604020202020204" pitchFamily="34" charset="0"/>
              <a:buChar char="•"/>
            </a:pPr>
            <a:r>
              <a:rPr lang="en-US" dirty="0"/>
              <a:t>The financing range (€2–15 million) was </a:t>
            </a:r>
            <a:r>
              <a:rPr lang="en-US" b="1" dirty="0"/>
              <a:t>too high</a:t>
            </a:r>
            <a:r>
              <a:rPr lang="en-US" dirty="0"/>
              <a:t> for typical </a:t>
            </a:r>
            <a:r>
              <a:rPr lang="en-US" b="1" dirty="0"/>
              <a:t>SMEs, small cities, or community-based initiatives</a:t>
            </a:r>
            <a:r>
              <a:rPr lang="en-US" dirty="0"/>
              <a:t>.</a:t>
            </a:r>
          </a:p>
          <a:p>
            <a:pPr>
              <a:buFont typeface="Arial" panose="020B0604020202020204" pitchFamily="34" charset="0"/>
              <a:buChar char="•"/>
            </a:pPr>
            <a:r>
              <a:rPr lang="en-US" dirty="0"/>
              <a:t>Most eligible small-scale projects (like river restorations, green roofs, or wetland buffers) </a:t>
            </a:r>
            <a:r>
              <a:rPr lang="en-US" b="1" dirty="0"/>
              <a:t>needed €500k–€2 million</a:t>
            </a:r>
            <a:r>
              <a:rPr lang="en-US" dirty="0"/>
              <a:t>, making them too small to meet NCFF thresholds.</a:t>
            </a:r>
          </a:p>
          <a:p>
            <a:pPr>
              <a:buNone/>
            </a:pPr>
            <a:endParaRPr lang="en-US" b="1" dirty="0"/>
          </a:p>
          <a:p>
            <a:pPr>
              <a:buNone/>
            </a:pPr>
            <a:r>
              <a:rPr lang="en-US" b="1" dirty="0"/>
              <a:t>3. Complexity and Transaction Costs</a:t>
            </a:r>
          </a:p>
          <a:p>
            <a:pPr>
              <a:buFont typeface="Arial" panose="020B0604020202020204" pitchFamily="34" charset="0"/>
              <a:buChar char="•"/>
            </a:pPr>
            <a:r>
              <a:rPr lang="en-US" dirty="0"/>
              <a:t>The </a:t>
            </a:r>
            <a:r>
              <a:rPr lang="en-US" b="1" dirty="0"/>
              <a:t>due diligence, monitoring, and application requirements</a:t>
            </a:r>
            <a:r>
              <a:rPr lang="en-US" dirty="0"/>
              <a:t> were similar to large EIB loans.</a:t>
            </a:r>
          </a:p>
          <a:p>
            <a:pPr>
              <a:buFont typeface="Arial" panose="020B0604020202020204" pitchFamily="34" charset="0"/>
              <a:buChar char="•"/>
            </a:pPr>
            <a:r>
              <a:rPr lang="en-US" dirty="0"/>
              <a:t>For smaller actors, the </a:t>
            </a:r>
            <a:r>
              <a:rPr lang="en-US" b="1" dirty="0"/>
              <a:t>administrative burden</a:t>
            </a:r>
            <a:r>
              <a:rPr lang="en-US" dirty="0"/>
              <a:t> and </a:t>
            </a:r>
            <a:r>
              <a:rPr lang="en-US" b="1" dirty="0"/>
              <a:t>consultant costs</a:t>
            </a:r>
            <a:r>
              <a:rPr lang="en-US" dirty="0"/>
              <a:t> to prepare bankable proposals were disproportionately high.</a:t>
            </a:r>
          </a:p>
          <a:p>
            <a:pPr>
              <a:buFont typeface="Arial" panose="020B0604020202020204" pitchFamily="34" charset="0"/>
              <a:buChar char="•"/>
            </a:pPr>
            <a:r>
              <a:rPr lang="en-US" dirty="0"/>
              <a:t>Cities and NGOs often lacked </a:t>
            </a:r>
            <a:r>
              <a:rPr lang="en-US" b="1" dirty="0"/>
              <a:t>internal financial engineering capacity</a:t>
            </a:r>
            <a:r>
              <a:rPr lang="en-US" dirty="0"/>
              <a:t> to handle these processes.</a:t>
            </a:r>
          </a:p>
          <a:p>
            <a:pPr>
              <a:buNone/>
            </a:pPr>
            <a:endParaRPr lang="en-US" b="1" dirty="0"/>
          </a:p>
          <a:p>
            <a:pPr>
              <a:buNone/>
            </a:pPr>
            <a:r>
              <a:rPr lang="en-US" b="1" dirty="0"/>
              <a:t>4. High Perceived Risk for Nature-Based Projects</a:t>
            </a:r>
          </a:p>
          <a:p>
            <a:pPr>
              <a:buFont typeface="Arial" panose="020B0604020202020204" pitchFamily="34" charset="0"/>
              <a:buChar char="•"/>
            </a:pPr>
            <a:r>
              <a:rPr lang="en-US" dirty="0"/>
              <a:t>Many </a:t>
            </a:r>
            <a:r>
              <a:rPr lang="en-US" dirty="0" err="1"/>
              <a:t>NbS</a:t>
            </a:r>
            <a:r>
              <a:rPr lang="en-US" dirty="0"/>
              <a:t> projects were considered </a:t>
            </a:r>
            <a:r>
              <a:rPr lang="en-US" b="1" dirty="0"/>
              <a:t>"non-traditional infrastructure"</a:t>
            </a:r>
            <a:r>
              <a:rPr lang="en-US" dirty="0"/>
              <a:t> and had limited historical data on financial viability.</a:t>
            </a:r>
          </a:p>
          <a:p>
            <a:pPr>
              <a:buFont typeface="Arial" panose="020B0604020202020204" pitchFamily="34" charset="0"/>
              <a:buChar char="•"/>
            </a:pPr>
            <a:r>
              <a:rPr lang="en-US" dirty="0"/>
              <a:t>Even with a risk-sharing EU guarantee, the EIB still applied relatively </a:t>
            </a:r>
            <a:r>
              <a:rPr lang="en-US" b="1" dirty="0"/>
              <a:t>conservative credit policies</a:t>
            </a:r>
            <a:r>
              <a:rPr lang="en-US" dirty="0"/>
              <a:t>, which deterred early-stage or pilot nature-based solutions.</a:t>
            </a:r>
          </a:p>
          <a:p>
            <a:pPr>
              <a:buNone/>
            </a:pPr>
            <a:endParaRPr lang="en-US" b="1" dirty="0"/>
          </a:p>
          <a:p>
            <a:pPr>
              <a:buNone/>
            </a:pPr>
            <a:r>
              <a:rPr lang="en-US" b="1" dirty="0"/>
              <a:t>5. No Tailored Technical Assistance from the Start</a:t>
            </a:r>
          </a:p>
          <a:p>
            <a:pPr>
              <a:buFont typeface="Arial" panose="020B0604020202020204" pitchFamily="34" charset="0"/>
              <a:buChar char="•"/>
            </a:pPr>
            <a:r>
              <a:rPr lang="en-US" dirty="0"/>
              <a:t>Although the NCFF included some TA funding, it </a:t>
            </a:r>
            <a:r>
              <a:rPr lang="en-US" b="1" dirty="0"/>
              <a:t>wasn't well-integrated</a:t>
            </a:r>
            <a:r>
              <a:rPr lang="en-US" dirty="0"/>
              <a:t> into the early design stages of projects.</a:t>
            </a:r>
          </a:p>
          <a:p>
            <a:pPr>
              <a:buFont typeface="Arial" panose="020B0604020202020204" pitchFamily="34" charset="0"/>
              <a:buChar char="•"/>
            </a:pPr>
            <a:r>
              <a:rPr lang="en-US" dirty="0"/>
              <a:t>This meant that </a:t>
            </a:r>
            <a:r>
              <a:rPr lang="en-US" b="1" dirty="0"/>
              <a:t>project promoters were on their own</a:t>
            </a:r>
            <a:r>
              <a:rPr lang="en-US" dirty="0"/>
              <a:t> in developing feasibility studies or ROI models, which discouraged participation.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190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29AD0-0696-814C-86C0-4FDE3A406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7CCE5-86A0-75B4-C3D2-1936C8638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5A6FC-F1E1-A7CD-8399-4C34F06788E7}"/>
              </a:ext>
            </a:extLst>
          </p:cNvPr>
          <p:cNvSpPr>
            <a:spLocks noGrp="1"/>
          </p:cNvSpPr>
          <p:nvPr>
            <p:ph type="body" idx="1"/>
          </p:nvPr>
        </p:nvSpPr>
        <p:spPr/>
        <p:txBody>
          <a:bodyPr>
            <a:normAutofit fontScale="62500" lnSpcReduction="20000"/>
          </a:bodyPr>
          <a:lstStyle/>
          <a:p>
            <a:pPr>
              <a:buNone/>
            </a:pPr>
            <a:r>
              <a:rPr lang="en-US" b="1" dirty="0"/>
              <a:t>1. Transition from NCFF</a:t>
            </a:r>
          </a:p>
          <a:p>
            <a:pPr>
              <a:buNone/>
            </a:pPr>
            <a:r>
              <a:rPr lang="en-US" dirty="0"/>
              <a:t>The NCFF was instrumental in demonstrating the viability of integrating biodiversity and climate adaptation into financially sustainable projects. Its success laid the groundwork for the EIB to expand and diversify its </a:t>
            </a:r>
            <a:r>
              <a:rPr lang="en-US" dirty="0" err="1"/>
              <a:t>NbS</a:t>
            </a:r>
            <a:r>
              <a:rPr lang="en-US" dirty="0"/>
              <a:t> financing approaches.</a:t>
            </a:r>
          </a:p>
          <a:p>
            <a:pPr>
              <a:buNone/>
            </a:pPr>
            <a:endParaRPr lang="en-US" b="1" dirty="0"/>
          </a:p>
          <a:p>
            <a:pPr>
              <a:buNone/>
            </a:pPr>
            <a:r>
              <a:rPr lang="en-US" b="1" dirty="0"/>
              <a:t>2. </a:t>
            </a:r>
            <a:r>
              <a:rPr lang="en-US" b="1" dirty="0" err="1"/>
              <a:t>InvestEU</a:t>
            </a:r>
            <a:r>
              <a:rPr lang="en-US" b="1" dirty="0"/>
              <a:t> </a:t>
            </a:r>
            <a:r>
              <a:rPr lang="en-US" b="1" dirty="0" err="1"/>
              <a:t>Programme</a:t>
            </a:r>
            <a:endParaRPr lang="en-US" b="1" dirty="0"/>
          </a:p>
          <a:p>
            <a:pPr>
              <a:buNone/>
            </a:pPr>
            <a:r>
              <a:rPr lang="en-US" dirty="0"/>
              <a:t>The EIB now channels support for </a:t>
            </a:r>
            <a:r>
              <a:rPr lang="en-US" dirty="0" err="1"/>
              <a:t>NbS</a:t>
            </a:r>
            <a:r>
              <a:rPr lang="en-US" dirty="0"/>
              <a:t> through the </a:t>
            </a:r>
            <a:r>
              <a:rPr lang="en-US" b="1" dirty="0" err="1"/>
              <a:t>InvestEU</a:t>
            </a:r>
            <a:r>
              <a:rPr lang="en-US" b="1" dirty="0"/>
              <a:t> </a:t>
            </a:r>
            <a:r>
              <a:rPr lang="en-US" b="1" dirty="0" err="1"/>
              <a:t>Programme</a:t>
            </a:r>
            <a:r>
              <a:rPr lang="en-US" dirty="0"/>
              <a:t>, which offers:</a:t>
            </a:r>
          </a:p>
          <a:p>
            <a:pPr>
              <a:buFont typeface="Arial" panose="020B0604020202020204" pitchFamily="34" charset="0"/>
              <a:buChar char="•"/>
            </a:pPr>
            <a:r>
              <a:rPr lang="en-US" b="1" dirty="0"/>
              <a:t>Blended finance instruments</a:t>
            </a:r>
            <a:r>
              <a:rPr lang="en-US" dirty="0"/>
              <a:t> combining EU budget guarantees with EIB loans</a:t>
            </a:r>
          </a:p>
          <a:p>
            <a:pPr>
              <a:buFont typeface="Arial" panose="020B0604020202020204" pitchFamily="34" charset="0"/>
              <a:buChar char="•"/>
            </a:pPr>
            <a:r>
              <a:rPr lang="en-US" dirty="0"/>
              <a:t>Support for projects that contribute to the EU’s environmental and climate objectives, including biodiversity and ecosystem restoration</a:t>
            </a:r>
          </a:p>
          <a:p>
            <a:pPr>
              <a:buNone/>
            </a:pPr>
            <a:endParaRPr lang="en-US" b="1" dirty="0"/>
          </a:p>
          <a:p>
            <a:pPr>
              <a:buNone/>
            </a:pPr>
            <a:r>
              <a:rPr lang="en-US" b="1" dirty="0"/>
              <a:t>3. EIB Climate Bank Roadmap 2021–2025</a:t>
            </a:r>
          </a:p>
          <a:p>
            <a:pPr>
              <a:buNone/>
            </a:pPr>
            <a:r>
              <a:rPr lang="en-US" dirty="0"/>
              <a:t>Under this roadmap, the EIB has committed to:</a:t>
            </a:r>
          </a:p>
          <a:p>
            <a:pPr>
              <a:buFont typeface="Arial" panose="020B0604020202020204" pitchFamily="34" charset="0"/>
              <a:buChar char="•"/>
            </a:pPr>
            <a:r>
              <a:rPr lang="en-US" dirty="0"/>
              <a:t>Align all financing activities with the </a:t>
            </a:r>
            <a:r>
              <a:rPr lang="en-US" b="1" dirty="0"/>
              <a:t>Paris Agreement</a:t>
            </a:r>
            <a:endParaRPr lang="en-US" dirty="0"/>
          </a:p>
          <a:p>
            <a:pPr>
              <a:buFont typeface="Arial" panose="020B0604020202020204" pitchFamily="34" charset="0"/>
              <a:buChar char="•"/>
            </a:pPr>
            <a:r>
              <a:rPr lang="en-US" dirty="0"/>
              <a:t>Increase the share of financing dedicated to climate action and environmental sustainability</a:t>
            </a:r>
          </a:p>
          <a:p>
            <a:pPr>
              <a:buFont typeface="Arial" panose="020B0604020202020204" pitchFamily="34" charset="0"/>
              <a:buNone/>
            </a:pPr>
            <a:endParaRPr lang="en-US" b="1" dirty="0"/>
          </a:p>
          <a:p>
            <a:pPr>
              <a:buNone/>
            </a:pPr>
            <a:r>
              <a:rPr lang="en-US" b="1" dirty="0"/>
              <a:t>4. Strategic Partnerships</a:t>
            </a:r>
          </a:p>
          <a:p>
            <a:pPr>
              <a:buNone/>
            </a:pPr>
            <a:r>
              <a:rPr lang="en-US" dirty="0"/>
              <a:t>The EIB has established collaborations to enhance </a:t>
            </a:r>
            <a:r>
              <a:rPr lang="en-US" dirty="0" err="1"/>
              <a:t>NbS</a:t>
            </a:r>
            <a:r>
              <a:rPr lang="en-US" dirty="0"/>
              <a:t> financing:</a:t>
            </a:r>
          </a:p>
          <a:p>
            <a:pPr>
              <a:buFont typeface="Arial" panose="020B0604020202020204" pitchFamily="34" charset="0"/>
              <a:buChar char="•"/>
            </a:pPr>
            <a:r>
              <a:rPr lang="en-US" b="1" dirty="0"/>
              <a:t>EIB and WWF Collaboration</a:t>
            </a:r>
            <a:r>
              <a:rPr lang="en-US" dirty="0"/>
              <a:t>: A four-year partnership to develop </a:t>
            </a:r>
            <a:r>
              <a:rPr lang="en-US" dirty="0" err="1"/>
              <a:t>NbS</a:t>
            </a:r>
            <a:r>
              <a:rPr lang="en-US" dirty="0"/>
              <a:t> projects across Europe, focusing on sectors like agriculture, energy, and urban resilience.</a:t>
            </a:r>
          </a:p>
          <a:p>
            <a:pPr>
              <a:buFont typeface="Arial" panose="020B0604020202020204" pitchFamily="34" charset="0"/>
              <a:buChar char="•"/>
            </a:pPr>
            <a:r>
              <a:rPr lang="en-US" b="1" dirty="0"/>
              <a:t>Rewilding Europe Capital</a:t>
            </a:r>
            <a:r>
              <a:rPr lang="en-US" dirty="0"/>
              <a:t>: A financing facility supporting enterprises that restore degraded landscapes while generating income through eco-tourism and sustainable resource use.</a:t>
            </a:r>
          </a:p>
          <a:p>
            <a:endParaRPr lang="en-US" dirty="0"/>
          </a:p>
        </p:txBody>
      </p:sp>
      <p:sp>
        <p:nvSpPr>
          <p:cNvPr id="4" name="Slide Number Placeholder 3">
            <a:extLst>
              <a:ext uri="{FF2B5EF4-FFF2-40B4-BE49-F238E27FC236}">
                <a16:creationId xmlns:a16="http://schemas.microsoft.com/office/drawing/2014/main" id="{27CC5FE3-2CB0-83FA-9023-22BD9FD7FA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644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C5852395-9685-1EEC-2DBF-8674AF933E9C}"/>
            </a:ext>
          </a:extLst>
        </p:cNvPr>
        <p:cNvGrpSpPr/>
        <p:nvPr/>
      </p:nvGrpSpPr>
      <p:grpSpPr>
        <a:xfrm>
          <a:off x="0" y="0"/>
          <a:ext cx="0" cy="0"/>
          <a:chOff x="0" y="0"/>
          <a:chExt cx="0" cy="0"/>
        </a:xfrm>
      </p:grpSpPr>
      <p:sp>
        <p:nvSpPr>
          <p:cNvPr id="258" name="Google Shape;258;p24:notes">
            <a:extLst>
              <a:ext uri="{FF2B5EF4-FFF2-40B4-BE49-F238E27FC236}">
                <a16:creationId xmlns:a16="http://schemas.microsoft.com/office/drawing/2014/main" id="{A267F114-1244-262B-6267-09067FCE4E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a:extLst>
              <a:ext uri="{FF2B5EF4-FFF2-40B4-BE49-F238E27FC236}">
                <a16:creationId xmlns:a16="http://schemas.microsoft.com/office/drawing/2014/main" id="{0D46BFBA-5AFA-194B-0891-066BBAFE33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dirty="0"/>
              <a:t>Any other financial sector actors in the room that would like to add to this? </a:t>
            </a:r>
            <a:endParaRPr dirty="0"/>
          </a:p>
        </p:txBody>
      </p:sp>
      <p:sp>
        <p:nvSpPr>
          <p:cNvPr id="260" name="Google Shape;260;p24:notes">
            <a:extLst>
              <a:ext uri="{FF2B5EF4-FFF2-40B4-BE49-F238E27FC236}">
                <a16:creationId xmlns:a16="http://schemas.microsoft.com/office/drawing/2014/main" id="{4D779C5D-2F03-12C1-D958-73FF795CE7B5}"/>
              </a:ext>
            </a:extLst>
          </p:cNvPr>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33</a:t>
            </a:fld>
            <a:endParaRPr/>
          </a:p>
        </p:txBody>
      </p:sp>
    </p:spTree>
    <p:extLst>
      <p:ext uri="{BB962C8B-B14F-4D97-AF65-F5344CB8AC3E}">
        <p14:creationId xmlns:p14="http://schemas.microsoft.com/office/powerpoint/2010/main" val="2328849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9DAB9-E579-D733-BD24-AEA4997E8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CB824-69E9-1D42-83F7-7CD299C5D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B8659-FBE4-AA2C-AC96-FB735F5E9727}"/>
              </a:ext>
            </a:extLst>
          </p:cNvPr>
          <p:cNvSpPr>
            <a:spLocks noGrp="1"/>
          </p:cNvSpPr>
          <p:nvPr>
            <p:ph type="body" idx="1"/>
          </p:nvPr>
        </p:nvSpPr>
        <p:spPr/>
        <p:txBody>
          <a:bodyPr>
            <a:normAutofit fontScale="40000" lnSpcReduction="20000"/>
          </a:bodyPr>
          <a:lstStyle/>
          <a:p>
            <a:pPr>
              <a:buNone/>
            </a:pPr>
            <a:r>
              <a:rPr lang="en-US" b="1" dirty="0"/>
              <a:t>1. Maintenance Is Essential for Sustainability - without adequate long-term maintenance</a:t>
            </a:r>
            <a:r>
              <a:rPr lang="en-US" dirty="0"/>
              <a:t>, the benefits of nature-based and green infrastructure degrade rapidly.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particularly true for ecosystems such as </a:t>
            </a:r>
            <a:r>
              <a:rPr lang="en-US" b="1" dirty="0"/>
              <a:t>peatlands, wetlands, urban green corridors, and restored forests</a:t>
            </a:r>
            <a:r>
              <a:rPr lang="en-US" dirty="0"/>
              <a:t>, where </a:t>
            </a:r>
            <a:r>
              <a:rPr lang="en-US" b="1" dirty="0"/>
              <a:t>ecological functions</a:t>
            </a:r>
            <a:r>
              <a:rPr lang="en-US" dirty="0"/>
              <a:t> depend on </a:t>
            </a:r>
            <a:r>
              <a:rPr lang="en-US" b="1" dirty="0"/>
              <a:t>ongoing management</a:t>
            </a:r>
            <a:r>
              <a:rPr lang="en-US" dirty="0"/>
              <a:t> and monitoring. We can say Nature investments are seen as </a:t>
            </a:r>
            <a:r>
              <a:rPr lang="en-US" b="1" dirty="0"/>
              <a:t>long-maturing and complex</a:t>
            </a:r>
            <a:r>
              <a:rPr lang="en-US" dirty="0"/>
              <a:t>, often requiring stewardship beyond typical financial horizons.</a:t>
            </a:r>
          </a:p>
          <a:p>
            <a:pPr>
              <a:buFont typeface="Arial" panose="020B0604020202020204" pitchFamily="34" charset="0"/>
              <a:buNone/>
            </a:pPr>
            <a:endParaRPr lang="en-US" dirty="0"/>
          </a:p>
          <a:p>
            <a:pPr>
              <a:buFont typeface="Arial" panose="020B0604020202020204" pitchFamily="34" charset="0"/>
              <a:buNone/>
            </a:pPr>
            <a:r>
              <a:rPr lang="en-US" i="1" dirty="0"/>
              <a:t>“Mismatch between short-term funding and long-term operations/outcomes”</a:t>
            </a:r>
            <a:r>
              <a:rPr lang="en-US" dirty="0"/>
              <a:t> is a </a:t>
            </a:r>
            <a:r>
              <a:rPr lang="en-US" b="1" dirty="0"/>
              <a:t>core constraint</a:t>
            </a:r>
            <a:r>
              <a:rPr lang="en-US" dirty="0"/>
              <a:t> in </a:t>
            </a:r>
            <a:r>
              <a:rPr lang="en-US" dirty="0" err="1"/>
              <a:t>NbS</a:t>
            </a:r>
            <a:r>
              <a:rPr lang="en-US" dirty="0"/>
              <a:t> implementation.</a:t>
            </a:r>
          </a:p>
          <a:p>
            <a:pPr>
              <a:buFont typeface="Arial" panose="020B0604020202020204" pitchFamily="34" charset="0"/>
              <a:buNone/>
            </a:pPr>
            <a:endParaRPr lang="en-US" dirty="0"/>
          </a:p>
          <a:p>
            <a:pPr>
              <a:buFont typeface="Arial" panose="020B0604020202020204" pitchFamily="34" charset="0"/>
              <a:buNone/>
            </a:pPr>
            <a:r>
              <a:rPr lang="en-US" dirty="0"/>
              <a:t>Challenge			Explanation</a:t>
            </a:r>
          </a:p>
          <a:p>
            <a:pPr>
              <a:buFont typeface="Arial" panose="020B0604020202020204" pitchFamily="34" charset="0"/>
              <a:buNone/>
            </a:pPr>
            <a:r>
              <a:rPr lang="en-US" dirty="0"/>
              <a:t>EU State Aid and budget rules	May restrict long-term subsidies or guarantees for OPEX</a:t>
            </a:r>
          </a:p>
          <a:p>
            <a:pPr>
              <a:buFont typeface="Arial" panose="020B0604020202020204" pitchFamily="34" charset="0"/>
              <a:buNone/>
            </a:pPr>
            <a:r>
              <a:rPr lang="en-US" dirty="0"/>
              <a:t>Performance uncertainty		Ecosystem outcomes evolve slowly; difficult to tie OPEX to output-based funding</a:t>
            </a:r>
          </a:p>
          <a:p>
            <a:pPr>
              <a:buFont typeface="Arial" panose="020B0604020202020204" pitchFamily="34" charset="0"/>
              <a:buNone/>
            </a:pPr>
            <a:r>
              <a:rPr lang="en-US" dirty="0"/>
              <a:t>Accounting treatment		OPEX often seen as recurrent costs not suitable for debt instruments</a:t>
            </a:r>
          </a:p>
          <a:p>
            <a:pPr>
              <a:buFont typeface="Arial" panose="020B0604020202020204" pitchFamily="34" charset="0"/>
              <a:buNone/>
            </a:pPr>
            <a:r>
              <a:rPr lang="en-US" dirty="0"/>
              <a:t>Donor fatigue			Maintenance lacks visibility or prestige compared to capital works</a:t>
            </a:r>
          </a:p>
          <a:p>
            <a:pPr>
              <a:buFont typeface="Arial" panose="020B0604020202020204" pitchFamily="34" charset="0"/>
              <a:buNone/>
            </a:pPr>
            <a:endParaRPr lang="en-US" dirty="0"/>
          </a:p>
          <a:p>
            <a:pPr>
              <a:buFont typeface="Arial" panose="020B0604020202020204" pitchFamily="34" charset="0"/>
              <a:buNone/>
            </a:pPr>
            <a:endParaRPr lang="en-US" dirty="0"/>
          </a:p>
          <a:p>
            <a:pPr>
              <a:buNone/>
            </a:pPr>
            <a:r>
              <a:rPr lang="en-US" b="1" dirty="0"/>
              <a:t>💡 Emerging Support Models (Current Practice and Outlook)</a:t>
            </a:r>
          </a:p>
          <a:p>
            <a:pPr>
              <a:buNone/>
            </a:pPr>
            <a:endParaRPr lang="en-US" b="1" dirty="0"/>
          </a:p>
          <a:p>
            <a:pPr>
              <a:buNone/>
            </a:pPr>
            <a:r>
              <a:rPr lang="en-US" b="1" dirty="0"/>
              <a:t>✅ What EIB </a:t>
            </a:r>
            <a:r>
              <a:rPr lang="en-US" b="1" i="1" dirty="0"/>
              <a:t>currently</a:t>
            </a:r>
            <a:r>
              <a:rPr lang="en-US" b="1" dirty="0"/>
              <a:t> does:</a:t>
            </a:r>
          </a:p>
          <a:p>
            <a:pPr>
              <a:buFont typeface="Arial" panose="020B0604020202020204" pitchFamily="34" charset="0"/>
              <a:buChar char="•"/>
            </a:pPr>
            <a:r>
              <a:rPr lang="en-US" b="1" dirty="0"/>
              <a:t>Framework Loans and </a:t>
            </a:r>
            <a:r>
              <a:rPr lang="en-US" b="1" dirty="0" err="1"/>
              <a:t>Programme</a:t>
            </a:r>
            <a:r>
              <a:rPr lang="en-US" b="1" dirty="0"/>
              <a:t> Loans</a:t>
            </a:r>
            <a:r>
              <a:rPr lang="en-US" dirty="0"/>
              <a:t>: Can include </a:t>
            </a:r>
            <a:r>
              <a:rPr lang="en-US" b="1" dirty="0"/>
              <a:t>maintenance components</a:t>
            </a:r>
            <a:r>
              <a:rPr lang="en-US" dirty="0"/>
              <a:t> if they are part of a multi-year investment plan (e.g., municipal programs for flood protection or forest management).</a:t>
            </a:r>
          </a:p>
          <a:p>
            <a:pPr>
              <a:buFont typeface="Arial" panose="020B0604020202020204" pitchFamily="34" charset="0"/>
              <a:buChar char="•"/>
            </a:pPr>
            <a:endParaRPr lang="en-US" dirty="0"/>
          </a:p>
          <a:p>
            <a:pPr>
              <a:buFont typeface="Arial" panose="020B0604020202020204" pitchFamily="34" charset="0"/>
              <a:buChar char="•"/>
            </a:pPr>
            <a:r>
              <a:rPr lang="en-US" b="1" dirty="0"/>
              <a:t>Blended Finance</a:t>
            </a:r>
            <a:r>
              <a:rPr lang="en-US" dirty="0"/>
              <a:t>: Projects under </a:t>
            </a:r>
            <a:r>
              <a:rPr lang="en-US" dirty="0" err="1"/>
              <a:t>InvestEU</a:t>
            </a:r>
            <a:r>
              <a:rPr lang="en-US" dirty="0"/>
              <a:t> or Just Transition may include </a:t>
            </a:r>
            <a:r>
              <a:rPr lang="en-US" b="1" dirty="0"/>
              <a:t>operational costs</a:t>
            </a:r>
            <a:r>
              <a:rPr lang="en-US" dirty="0"/>
              <a:t> if linked to measurable outcomes over time.</a:t>
            </a:r>
          </a:p>
          <a:p>
            <a:pPr>
              <a:buFont typeface="Arial" panose="020B0604020202020204" pitchFamily="34" charset="0"/>
              <a:buChar char="•"/>
            </a:pPr>
            <a:endParaRPr lang="en-US" dirty="0"/>
          </a:p>
          <a:p>
            <a:pPr>
              <a:buFont typeface="Arial" panose="020B0604020202020204" pitchFamily="34" charset="0"/>
              <a:buChar char="•"/>
            </a:pPr>
            <a:r>
              <a:rPr lang="en-US" b="1" dirty="0"/>
              <a:t>TA Grants (e.g., ELENA)</a:t>
            </a:r>
            <a:r>
              <a:rPr lang="en-US" dirty="0"/>
              <a:t>: While not direct funding for maintenance, TA can fund planning for OPEX, lifecycle costing, and operational models.</a:t>
            </a:r>
          </a:p>
          <a:p>
            <a:pPr>
              <a:buFont typeface="Arial" panose="020B0604020202020204" pitchFamily="34" charset="0"/>
              <a:buNone/>
            </a:pPr>
            <a:endParaRPr lang="en-US" dirty="0"/>
          </a:p>
          <a:p>
            <a:pPr>
              <a:buNone/>
            </a:pPr>
            <a:r>
              <a:rPr lang="en-US" b="1" dirty="0"/>
              <a:t>🧭 What EIB is </a:t>
            </a:r>
            <a:r>
              <a:rPr lang="en-US" b="1" i="1" dirty="0"/>
              <a:t>exploring</a:t>
            </a:r>
            <a:r>
              <a:rPr lang="en-US" b="1" dirty="0"/>
              <a:t> or </a:t>
            </a:r>
            <a:r>
              <a:rPr lang="en-US" b="1" i="1" dirty="0"/>
              <a:t>encouraging</a:t>
            </a:r>
            <a:r>
              <a:rPr lang="en-US" b="1" dirty="0"/>
              <a:t>:</a:t>
            </a:r>
          </a:p>
          <a:p>
            <a:pPr>
              <a:buNone/>
            </a:pPr>
            <a:endParaRPr lang="en-US" b="1" dirty="0"/>
          </a:p>
          <a:p>
            <a:pPr>
              <a:buFont typeface="Arial" panose="020B0604020202020204" pitchFamily="34" charset="0"/>
              <a:buChar char="•"/>
            </a:pPr>
            <a:r>
              <a:rPr lang="en-US" b="1" dirty="0"/>
              <a:t>“Stacked” or “bundled” funding models</a:t>
            </a:r>
            <a:r>
              <a:rPr lang="en-US" dirty="0"/>
              <a:t>: Allowing multiple sources (CAP, LIFE, CSR, biodiversity credits) to cover both CAPEX and OPEX.</a:t>
            </a:r>
          </a:p>
          <a:p>
            <a:pPr>
              <a:buFont typeface="Arial" panose="020B0604020202020204" pitchFamily="34" charset="0"/>
              <a:buChar char="•"/>
            </a:pPr>
            <a:r>
              <a:rPr lang="en-US" b="1" dirty="0"/>
              <a:t>Nature Credit markets</a:t>
            </a:r>
            <a:r>
              <a:rPr lang="en-US" dirty="0"/>
              <a:t>: Where </a:t>
            </a:r>
            <a:r>
              <a:rPr lang="en-US" b="1" dirty="0"/>
              <a:t>revenues from credits</a:t>
            </a:r>
            <a:r>
              <a:rPr lang="en-US" dirty="0"/>
              <a:t> (carbon, water, biodiversity) are used to finance </a:t>
            </a:r>
            <a:r>
              <a:rPr lang="en-US" b="1" dirty="0"/>
              <a:t>ongoing site management</a:t>
            </a:r>
            <a:r>
              <a:rPr lang="en-US" dirty="0"/>
              <a:t>.</a:t>
            </a:r>
          </a:p>
          <a:p>
            <a:pPr>
              <a:buFont typeface="Arial" panose="020B0604020202020204" pitchFamily="34" charset="0"/>
              <a:buChar char="•"/>
            </a:pPr>
            <a:r>
              <a:rPr lang="en-US" b="1" dirty="0"/>
              <a:t>Public-private agreements with maintenance obligations</a:t>
            </a:r>
            <a:r>
              <a:rPr lang="en-US" dirty="0"/>
              <a:t>, possibly under performance-based contracts.</a:t>
            </a:r>
          </a:p>
          <a:p>
            <a:pPr>
              <a:buFont typeface="Arial" panose="020B0604020202020204" pitchFamily="34" charset="0"/>
              <a:buNone/>
            </a:pPr>
            <a:endParaRPr lang="en-US" dirty="0"/>
          </a:p>
          <a:p>
            <a:pPr>
              <a:buFont typeface="Arial" panose="020B0604020202020204" pitchFamily="34" charset="0"/>
              <a:buNone/>
            </a:pPr>
            <a:r>
              <a:rPr lang="en-US" dirty="0"/>
              <a:t>From the banking perspective to effectively finance </a:t>
            </a:r>
            <a:r>
              <a:rPr lang="en-US" dirty="0" err="1"/>
              <a:t>NbS</a:t>
            </a:r>
            <a:r>
              <a:rPr lang="en-US" dirty="0"/>
              <a:t>, we must move from a project-focused mindset to a </a:t>
            </a:r>
            <a:r>
              <a:rPr lang="en-US" b="1" dirty="0"/>
              <a:t>landscape stewardship approach</a:t>
            </a:r>
            <a:r>
              <a:rPr lang="en-US" dirty="0"/>
              <a:t>—one that includes </a:t>
            </a:r>
            <a:r>
              <a:rPr lang="en-US" b="1" dirty="0"/>
              <a:t>permanence, monitoring, and adaptive management</a:t>
            </a:r>
            <a:r>
              <a:rPr lang="en-US" dirty="0"/>
              <a:t> as integral to investment logic. This requires </a:t>
            </a:r>
            <a:r>
              <a:rPr lang="en-US" b="1" dirty="0"/>
              <a:t>blending funding</a:t>
            </a:r>
            <a:r>
              <a:rPr lang="en-US" dirty="0"/>
              <a:t>, not just financing, and designing </a:t>
            </a:r>
            <a:r>
              <a:rPr lang="en-US" b="1" dirty="0"/>
              <a:t>long-duration support mechanisms</a:t>
            </a:r>
            <a:r>
              <a:rPr lang="en-US" dirty="0"/>
              <a:t> tied to verified ecosystem outcomes.”</a:t>
            </a:r>
          </a:p>
          <a:p>
            <a:pPr>
              <a:buFont typeface="Arial" panose="020B0604020202020204" pitchFamily="34" charset="0"/>
              <a:buNone/>
            </a:pPr>
            <a:endParaRPr lang="en-US" dirty="0"/>
          </a:p>
          <a:p>
            <a:endParaRPr lang="en-US" dirty="0"/>
          </a:p>
        </p:txBody>
      </p:sp>
      <p:sp>
        <p:nvSpPr>
          <p:cNvPr id="4" name="Slide Number Placeholder 3">
            <a:extLst>
              <a:ext uri="{FF2B5EF4-FFF2-40B4-BE49-F238E27FC236}">
                <a16:creationId xmlns:a16="http://schemas.microsoft.com/office/drawing/2014/main" id="{F302DF38-5529-81AD-5836-E96D8D1A25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446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192C472F-286E-7C2D-89DA-70E840F0D69A}"/>
            </a:ext>
          </a:extLst>
        </p:cNvPr>
        <p:cNvGrpSpPr/>
        <p:nvPr/>
      </p:nvGrpSpPr>
      <p:grpSpPr>
        <a:xfrm>
          <a:off x="0" y="0"/>
          <a:ext cx="0" cy="0"/>
          <a:chOff x="0" y="0"/>
          <a:chExt cx="0" cy="0"/>
        </a:xfrm>
      </p:grpSpPr>
      <p:sp>
        <p:nvSpPr>
          <p:cNvPr id="258" name="Google Shape;258;p24:notes">
            <a:extLst>
              <a:ext uri="{FF2B5EF4-FFF2-40B4-BE49-F238E27FC236}">
                <a16:creationId xmlns:a16="http://schemas.microsoft.com/office/drawing/2014/main" id="{AB037211-65F3-5E77-B197-EBCA0104B8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a:extLst>
              <a:ext uri="{FF2B5EF4-FFF2-40B4-BE49-F238E27FC236}">
                <a16:creationId xmlns:a16="http://schemas.microsoft.com/office/drawing/2014/main" id="{981C225D-1570-8647-9EFD-894ACADA95D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dirty="0"/>
              <a:t>Select 2</a:t>
            </a:r>
            <a:endParaRPr dirty="0"/>
          </a:p>
        </p:txBody>
      </p:sp>
      <p:sp>
        <p:nvSpPr>
          <p:cNvPr id="260" name="Google Shape;260;p24:notes">
            <a:extLst>
              <a:ext uri="{FF2B5EF4-FFF2-40B4-BE49-F238E27FC236}">
                <a16:creationId xmlns:a16="http://schemas.microsoft.com/office/drawing/2014/main" id="{C17F152A-F6E7-6422-7F1E-CFA6C6A1094A}"/>
              </a:ext>
            </a:extLst>
          </p:cNvPr>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35</a:t>
            </a:fld>
            <a:endParaRPr/>
          </a:p>
        </p:txBody>
      </p:sp>
    </p:spTree>
    <p:extLst>
      <p:ext uri="{BB962C8B-B14F-4D97-AF65-F5344CB8AC3E}">
        <p14:creationId xmlns:p14="http://schemas.microsoft.com/office/powerpoint/2010/main" val="148404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c933906c5_0_1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35c933906c5_0_19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a:solidFill>
                  <a:srgbClr val="00636C"/>
                </a:solidFill>
                <a:latin typeface="Noto Sans"/>
                <a:ea typeface="Noto Sans"/>
                <a:cs typeface="Noto Sans"/>
                <a:sym typeface="Noto Sans"/>
              </a:rPr>
              <a:t>Our members participate in ICLEI projects that support and enable them to achieve success in sustainable development. ICLEI connects cities and facilitates experience-sharing so that successes can be replicated.</a:t>
            </a:r>
            <a:endParaRPr sz="1200">
              <a:solidFill>
                <a:srgbClr val="00636C"/>
              </a:solidFill>
              <a:latin typeface="Noto Sans"/>
              <a:ea typeface="Noto Sans"/>
              <a:cs typeface="Noto Sans"/>
              <a:sym typeface="Noto Sans"/>
            </a:endParaRPr>
          </a:p>
          <a:p>
            <a:pPr marL="457200" marR="0" lvl="0" indent="-228600" algn="l" rtl="0">
              <a:lnSpc>
                <a:spcPct val="100000"/>
              </a:lnSpc>
              <a:spcBef>
                <a:spcPts val="0"/>
              </a:spcBef>
              <a:spcAft>
                <a:spcPts val="0"/>
              </a:spcAft>
              <a:buSzPts val="1400"/>
              <a:buNone/>
            </a:pPr>
            <a:endParaRPr/>
          </a:p>
        </p:txBody>
      </p:sp>
      <p:sp>
        <p:nvSpPr>
          <p:cNvPr id="336" name="Google Shape;336;g35c933906c5_0_19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1A1C-766C-9668-AD23-1873886EA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DE5A5-DE4A-6228-9EBB-0501C9F31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A5CD5-E077-F88B-D538-8B7E573DF424}"/>
              </a:ext>
            </a:extLst>
          </p:cNvPr>
          <p:cNvSpPr>
            <a:spLocks noGrp="1"/>
          </p:cNvSpPr>
          <p:nvPr>
            <p:ph type="body" idx="1"/>
          </p:nvPr>
        </p:nvSpPr>
        <p:spPr/>
        <p:txBody>
          <a:bodyPr>
            <a:normAutofit fontScale="40000" lnSpcReduction="20000"/>
          </a:bodyPr>
          <a:lstStyle/>
          <a:p>
            <a:pPr>
              <a:buNone/>
            </a:pPr>
            <a:r>
              <a:rPr lang="en-US" b="1" dirty="0"/>
              <a:t>Aggregation and Critical Mass of Investments</a:t>
            </a:r>
          </a:p>
          <a:p>
            <a:pPr>
              <a:buNone/>
            </a:pPr>
            <a:r>
              <a:rPr lang="en-US" b="1" dirty="0"/>
              <a:t>Challenge</a:t>
            </a:r>
            <a:r>
              <a:rPr lang="en-US" dirty="0"/>
              <a:t>: Small cities often lack sufficient scale or investment size to meet minimum thresholds for loans (typically &gt;€5–10M).</a:t>
            </a:r>
          </a:p>
          <a:p>
            <a:endParaRPr lang="en-US" dirty="0"/>
          </a:p>
          <a:p>
            <a:pPr>
              <a:buNone/>
            </a:pPr>
            <a:r>
              <a:rPr lang="en-US" b="1" dirty="0"/>
              <a:t>Institutional and Regulatory Clarity</a:t>
            </a:r>
          </a:p>
          <a:p>
            <a:pPr>
              <a:buNone/>
            </a:pPr>
            <a:r>
              <a:rPr lang="en-US" b="1" dirty="0"/>
              <a:t>Challenge</a:t>
            </a:r>
            <a:r>
              <a:rPr lang="en-US" dirty="0"/>
              <a:t>: Many small cities are unsure how </a:t>
            </a:r>
            <a:r>
              <a:rPr lang="en-US" dirty="0" err="1"/>
              <a:t>NbS</a:t>
            </a:r>
            <a:r>
              <a:rPr lang="en-US" dirty="0"/>
              <a:t> fit within their planning, procurement, or regulatory frameworks.</a:t>
            </a:r>
          </a:p>
          <a:p>
            <a:endParaRPr lang="en-US" dirty="0"/>
          </a:p>
          <a:p>
            <a:pPr>
              <a:buNone/>
            </a:pPr>
            <a:r>
              <a:rPr lang="en-US" b="1" dirty="0"/>
              <a:t>Project Preparation and Technical Assistance</a:t>
            </a:r>
          </a:p>
          <a:p>
            <a:pPr>
              <a:buNone/>
            </a:pPr>
            <a:r>
              <a:rPr lang="en-US" b="1" dirty="0"/>
              <a:t>Challenge</a:t>
            </a:r>
            <a:r>
              <a:rPr lang="en-US" dirty="0"/>
              <a:t>: Small cities often lack internal capacity to structure complex projects, apply for funding, or prepare feasibility studies.</a:t>
            </a:r>
          </a:p>
          <a:p>
            <a:pPr>
              <a:buFont typeface="Arial" panose="020B0604020202020204" pitchFamily="34" charset="0"/>
              <a:buNone/>
            </a:pPr>
            <a:endParaRPr lang="en-US" dirty="0"/>
          </a:p>
          <a:p>
            <a:pPr>
              <a:buNone/>
            </a:pPr>
            <a:r>
              <a:rPr lang="en-US" b="1" dirty="0"/>
              <a:t>Institutional and Regulatory Clarity</a:t>
            </a:r>
          </a:p>
          <a:p>
            <a:pPr>
              <a:buNone/>
            </a:pPr>
            <a:r>
              <a:rPr lang="en-US" b="1" dirty="0"/>
              <a:t>Challenge</a:t>
            </a:r>
            <a:r>
              <a:rPr lang="en-US" dirty="0"/>
              <a:t>: Many small cities are unsure how </a:t>
            </a:r>
            <a:r>
              <a:rPr lang="en-US" dirty="0" err="1"/>
              <a:t>NbS</a:t>
            </a:r>
            <a:r>
              <a:rPr lang="en-US" dirty="0"/>
              <a:t> fit within their planning, procurement, or regulatory frameworks.</a:t>
            </a:r>
          </a:p>
          <a:p>
            <a:pPr>
              <a:buFont typeface="Arial" panose="020B0604020202020204" pitchFamily="34" charset="0"/>
              <a:buNone/>
            </a:pPr>
            <a:endParaRPr lang="en-US" dirty="0"/>
          </a:p>
          <a:p>
            <a:pPr>
              <a:buNone/>
            </a:pPr>
            <a:r>
              <a:rPr lang="en-US" b="1" dirty="0"/>
              <a:t>Risk Management and Creditworthiness</a:t>
            </a:r>
          </a:p>
          <a:p>
            <a:pPr>
              <a:buNone/>
            </a:pPr>
            <a:r>
              <a:rPr lang="en-US" b="1" dirty="0"/>
              <a:t>Challenge</a:t>
            </a:r>
            <a:r>
              <a:rPr lang="en-US" dirty="0"/>
              <a:t>: Small cities may have </a:t>
            </a:r>
            <a:r>
              <a:rPr lang="en-US" b="1" dirty="0"/>
              <a:t>limited borrowing capacity</a:t>
            </a:r>
            <a:r>
              <a:rPr lang="en-US" dirty="0"/>
              <a:t>, perceived risk, or difficulty demonstrating creditworthiness.</a:t>
            </a:r>
          </a:p>
          <a:p>
            <a:pPr>
              <a:buNone/>
            </a:pPr>
            <a:r>
              <a:rPr lang="en-US" b="1" dirty="0"/>
              <a:t>Enabler</a:t>
            </a:r>
            <a:r>
              <a:rPr lang="en-US" dirty="0"/>
              <a:t>:</a:t>
            </a:r>
          </a:p>
          <a:p>
            <a:endParaRPr lang="en-US" dirty="0"/>
          </a:p>
          <a:p>
            <a:pPr>
              <a:buNone/>
            </a:pPr>
            <a:r>
              <a:rPr lang="en-US" dirty="0"/>
              <a:t>We, at </a:t>
            </a:r>
            <a:r>
              <a:rPr lang="en-US" b="1" dirty="0"/>
              <a:t>EIB and the partner institutions</a:t>
            </a:r>
            <a:r>
              <a:rPr lang="en-US" dirty="0"/>
              <a:t> can play a pivotal role by offering:</a:t>
            </a:r>
          </a:p>
          <a:p>
            <a:pPr>
              <a:buFont typeface="Arial" panose="020B0604020202020204" pitchFamily="34" charset="0"/>
              <a:buChar char="•"/>
            </a:pPr>
            <a:r>
              <a:rPr lang="en-US" b="1" dirty="0"/>
              <a:t>Integrated frameworks</a:t>
            </a:r>
            <a:r>
              <a:rPr lang="en-US" dirty="0"/>
              <a:t> (e.g., combining </a:t>
            </a:r>
            <a:r>
              <a:rPr lang="en-US" dirty="0" err="1"/>
              <a:t>InvestEU</a:t>
            </a:r>
            <a:r>
              <a:rPr lang="en-US" dirty="0"/>
              <a:t>, loans, and TA)</a:t>
            </a:r>
          </a:p>
          <a:p>
            <a:pPr>
              <a:buFont typeface="Arial" panose="020B0604020202020204" pitchFamily="34" charset="0"/>
              <a:buChar char="•"/>
            </a:pPr>
            <a:r>
              <a:rPr lang="en-US" b="1" dirty="0"/>
              <a:t>Simplified financial products</a:t>
            </a:r>
          </a:p>
          <a:p>
            <a:pPr>
              <a:buFont typeface="Arial" panose="020B0604020202020204" pitchFamily="34" charset="0"/>
              <a:buChar char="•"/>
            </a:pPr>
            <a:r>
              <a:rPr lang="en-US" b="1" dirty="0"/>
              <a:t>Capacity-building partnerships</a:t>
            </a:r>
            <a:r>
              <a:rPr lang="en-US" dirty="0"/>
              <a:t> at regional or inter-municipal levels</a:t>
            </a:r>
          </a:p>
          <a:p>
            <a:endParaRPr lang="en-US" dirty="0"/>
          </a:p>
          <a:p>
            <a:pPr>
              <a:buFont typeface="Arial" panose="020B0604020202020204" pitchFamily="34" charset="0"/>
              <a:buNone/>
            </a:pPr>
            <a:r>
              <a:rPr lang="en-US" dirty="0"/>
              <a:t>When discussing instruments:</a:t>
            </a:r>
          </a:p>
          <a:p>
            <a:pPr>
              <a:buFont typeface="Arial" panose="020B0604020202020204" pitchFamily="34" charset="0"/>
              <a:buNone/>
            </a:pPr>
            <a:endParaRPr lang="en-US" dirty="0"/>
          </a:p>
          <a:p>
            <a:pPr>
              <a:buFont typeface="Arial" panose="020B0604020202020204" pitchFamily="34" charset="0"/>
              <a:buNone/>
            </a:pPr>
            <a:r>
              <a:rPr lang="en-US" dirty="0"/>
              <a:t>Instrument		Target Sector			Suitable for </a:t>
            </a:r>
            <a:r>
              <a:rPr lang="en-US" dirty="0" err="1"/>
              <a:t>NbS</a:t>
            </a:r>
            <a:r>
              <a:rPr lang="en-US" dirty="0"/>
              <a:t>?	Type</a:t>
            </a:r>
          </a:p>
          <a:p>
            <a:pPr>
              <a:buFont typeface="Arial" panose="020B0604020202020204" pitchFamily="34" charset="0"/>
              <a:buNone/>
            </a:pPr>
            <a:r>
              <a:rPr lang="en-US" b="1" dirty="0" err="1"/>
              <a:t>InvestEU</a:t>
            </a:r>
            <a:r>
              <a:rPr lang="en-US" b="1" dirty="0"/>
              <a:t>		</a:t>
            </a:r>
            <a:r>
              <a:rPr lang="en-US" dirty="0"/>
              <a:t>All green/climate/environment	✅		Loans + guarantees    - EU budget guarantee blended with EIB financing , that Supports high-risk, innovative, or first-of-a-kind projects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Framework/Project Loans	</a:t>
            </a:r>
            <a:r>
              <a:rPr lang="en-US" dirty="0"/>
              <a:t>Municipalities, utilities, public bodies 	✅		Long-term direct loans - Long-term loans directly to promoters or intermediated via banks/public bodies, that can be used Co-financing of investment programs or single large projects</a:t>
            </a:r>
          </a:p>
          <a:p>
            <a:pPr>
              <a:buFont typeface="Arial" panose="020B0604020202020204" pitchFamily="34" charset="0"/>
              <a:buNone/>
            </a:pPr>
            <a:endParaRPr lang="en-US" dirty="0"/>
          </a:p>
          <a:p>
            <a:pPr>
              <a:buFont typeface="Arial" panose="020B0604020202020204" pitchFamily="34" charset="0"/>
              <a:buNone/>
            </a:pPr>
            <a:r>
              <a:rPr lang="en-US" b="1" dirty="0"/>
              <a:t>Natural Resources Lending	</a:t>
            </a:r>
            <a:r>
              <a:rPr lang="en-US" dirty="0"/>
              <a:t>Forestry, land, agriculture		✅		Sector-specific loans </a:t>
            </a:r>
          </a:p>
          <a:p>
            <a:pPr>
              <a:buFont typeface="Arial" panose="020B0604020202020204" pitchFamily="34" charset="0"/>
              <a:buNone/>
            </a:pPr>
            <a:r>
              <a:rPr lang="en-US" b="1" dirty="0"/>
              <a:t>Rewilding Europe Capital	</a:t>
            </a:r>
            <a:r>
              <a:rPr lang="en-US" dirty="0"/>
              <a:t>SMEs/NGOs in conservation businesses	✅		Revolving loan facility, </a:t>
            </a:r>
            <a:r>
              <a:rPr lang="en-US" b="1" dirty="0"/>
              <a:t>Backed by</a:t>
            </a:r>
            <a:r>
              <a:rPr lang="en-US" dirty="0"/>
              <a:t>: EIB and European Commission under the former NCFF</a:t>
            </a:r>
          </a:p>
          <a:p>
            <a:pPr>
              <a:buFont typeface="Arial" panose="020B0604020202020204" pitchFamily="34" charset="0"/>
              <a:buNone/>
            </a:pPr>
            <a:r>
              <a:rPr lang="en-US" b="1" dirty="0"/>
              <a:t>ELENA, JASPERS, etc.	</a:t>
            </a:r>
            <a:r>
              <a:rPr lang="en-US" dirty="0"/>
              <a:t>Public-sector project development	⚠️ (support only)	Technical assistance</a:t>
            </a:r>
          </a:p>
          <a:p>
            <a:endParaRPr lang="en-US" dirty="0"/>
          </a:p>
        </p:txBody>
      </p:sp>
      <p:sp>
        <p:nvSpPr>
          <p:cNvPr id="4" name="Slide Number Placeholder 3">
            <a:extLst>
              <a:ext uri="{FF2B5EF4-FFF2-40B4-BE49-F238E27FC236}">
                <a16:creationId xmlns:a16="http://schemas.microsoft.com/office/drawing/2014/main" id="{2EAEB545-E485-C91B-E017-9166A3A8E2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57652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4768A9DC-C6CE-7D82-A132-417FF91076D4}"/>
            </a:ext>
          </a:extLst>
        </p:cNvPr>
        <p:cNvGrpSpPr/>
        <p:nvPr/>
      </p:nvGrpSpPr>
      <p:grpSpPr>
        <a:xfrm>
          <a:off x="0" y="0"/>
          <a:ext cx="0" cy="0"/>
          <a:chOff x="0" y="0"/>
          <a:chExt cx="0" cy="0"/>
        </a:xfrm>
      </p:grpSpPr>
      <p:sp>
        <p:nvSpPr>
          <p:cNvPr id="258" name="Google Shape;258;p24:notes">
            <a:extLst>
              <a:ext uri="{FF2B5EF4-FFF2-40B4-BE49-F238E27FC236}">
                <a16:creationId xmlns:a16="http://schemas.microsoft.com/office/drawing/2014/main" id="{9357F899-14F6-AAC6-6445-C76766D7DE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a:extLst>
              <a:ext uri="{FF2B5EF4-FFF2-40B4-BE49-F238E27FC236}">
                <a16:creationId xmlns:a16="http://schemas.microsoft.com/office/drawing/2014/main" id="{64ABAB38-34BF-E984-BFB1-86984D59C8A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4:notes">
            <a:extLst>
              <a:ext uri="{FF2B5EF4-FFF2-40B4-BE49-F238E27FC236}">
                <a16:creationId xmlns:a16="http://schemas.microsoft.com/office/drawing/2014/main" id="{64D3837A-5A5E-D573-ECB0-6766159EF393}"/>
              </a:ext>
            </a:extLst>
          </p:cNvPr>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38</a:t>
            </a:fld>
            <a:endParaRPr/>
          </a:p>
        </p:txBody>
      </p:sp>
    </p:spTree>
    <p:extLst>
      <p:ext uri="{BB962C8B-B14F-4D97-AF65-F5344CB8AC3E}">
        <p14:creationId xmlns:p14="http://schemas.microsoft.com/office/powerpoint/2010/main" val="360338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1B13E5AB-9C54-0E8C-58C2-261F6500DD39}"/>
            </a:ext>
          </a:extLst>
        </p:cNvPr>
        <p:cNvGrpSpPr/>
        <p:nvPr/>
      </p:nvGrpSpPr>
      <p:grpSpPr>
        <a:xfrm>
          <a:off x="0" y="0"/>
          <a:ext cx="0" cy="0"/>
          <a:chOff x="0" y="0"/>
          <a:chExt cx="0" cy="0"/>
        </a:xfrm>
      </p:grpSpPr>
      <p:sp>
        <p:nvSpPr>
          <p:cNvPr id="258" name="Google Shape;258;p24:notes">
            <a:extLst>
              <a:ext uri="{FF2B5EF4-FFF2-40B4-BE49-F238E27FC236}">
                <a16:creationId xmlns:a16="http://schemas.microsoft.com/office/drawing/2014/main" id="{6BA061D4-C8FB-2470-82E5-B1E53BA095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a:extLst>
              <a:ext uri="{FF2B5EF4-FFF2-40B4-BE49-F238E27FC236}">
                <a16:creationId xmlns:a16="http://schemas.microsoft.com/office/drawing/2014/main" id="{CB9E0C12-B9CE-29D6-A99A-9264733E9D2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4:notes">
            <a:extLst>
              <a:ext uri="{FF2B5EF4-FFF2-40B4-BE49-F238E27FC236}">
                <a16:creationId xmlns:a16="http://schemas.microsoft.com/office/drawing/2014/main" id="{3EB29D77-CAB4-09BB-E1CA-0EBD631618DD}"/>
              </a:ext>
            </a:extLst>
          </p:cNvPr>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40</a:t>
            </a:fld>
            <a:endParaRPr/>
          </a:p>
        </p:txBody>
      </p:sp>
    </p:spTree>
    <p:extLst>
      <p:ext uri="{BB962C8B-B14F-4D97-AF65-F5344CB8AC3E}">
        <p14:creationId xmlns:p14="http://schemas.microsoft.com/office/powerpoint/2010/main" val="3283026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Between</a:t>
            </a:r>
            <a:r>
              <a:rPr lang="nl-NL" dirty="0"/>
              <a:t> 1 </a:t>
            </a:r>
            <a:r>
              <a:rPr lang="nl-NL" dirty="0" err="1"/>
              <a:t>and</a:t>
            </a:r>
            <a:r>
              <a:rPr lang="nl-NL" dirty="0"/>
              <a:t> 10 </a:t>
            </a:r>
            <a:r>
              <a:rPr lang="nl-NL" dirty="0" err="1"/>
              <a:t>million</a:t>
            </a:r>
            <a:r>
              <a:rPr lang="nl-NL" dirty="0"/>
              <a:t> euro’s, in </a:t>
            </a:r>
            <a:r>
              <a:rPr lang="nl-NL" dirty="0" err="1"/>
              <a:t>the</a:t>
            </a:r>
            <a:r>
              <a:rPr lang="nl-NL" dirty="0"/>
              <a:t> top half.</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5DEEE3-82E6-4940-B0BF-9A9E584A793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462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a:t>
            </a:r>
            <a:r>
              <a:rPr lang="nl-NL" dirty="0" err="1"/>
              <a:t>enablers</a:t>
            </a:r>
            <a:r>
              <a:rPr lang="nl-NL" dirty="0"/>
              <a:t> in </a:t>
            </a:r>
            <a:r>
              <a:rPr lang="nl-NL" dirty="0" err="1"/>
              <a:t>the</a:t>
            </a:r>
            <a:r>
              <a:rPr lang="nl-NL" dirty="0"/>
              <a:t> </a:t>
            </a:r>
            <a:r>
              <a:rPr lang="nl-NL" dirty="0" err="1"/>
              <a:t>Conditions</a:t>
            </a:r>
            <a:r>
              <a:rPr lang="nl-NL" dirty="0"/>
              <a:t> </a:t>
            </a:r>
            <a:r>
              <a:rPr lang="nl-NL" dirty="0" err="1"/>
              <a:t>work</a:t>
            </a:r>
            <a:r>
              <a:rPr lang="nl-NL" dirty="0"/>
              <a:t> </a:t>
            </a:r>
            <a:r>
              <a:rPr lang="nl-NL" dirty="0" err="1"/>
              <a:t>stronger</a:t>
            </a:r>
            <a:r>
              <a:rPr lang="nl-NL" dirty="0"/>
              <a:t> </a:t>
            </a:r>
            <a:r>
              <a:rPr lang="nl-NL" dirty="0" err="1"/>
              <a:t>than</a:t>
            </a:r>
            <a:r>
              <a:rPr lang="nl-NL" dirty="0"/>
              <a:t> </a:t>
            </a:r>
            <a:r>
              <a:rPr lang="nl-NL" dirty="0" err="1"/>
              <a:t>the</a:t>
            </a:r>
            <a:r>
              <a:rPr lang="nl-NL" dirty="0"/>
              <a:t> goals. Without </a:t>
            </a:r>
            <a:r>
              <a:rPr lang="nl-NL" dirty="0" err="1"/>
              <a:t>this</a:t>
            </a:r>
            <a:r>
              <a:rPr lang="nl-NL" dirty="0"/>
              <a:t> </a:t>
            </a:r>
            <a:r>
              <a:rPr lang="nl-NL" dirty="0" err="1"/>
              <a:t>spatial</a:t>
            </a:r>
            <a:r>
              <a:rPr lang="nl-NL" dirty="0"/>
              <a:t> opportunity </a:t>
            </a:r>
            <a:r>
              <a:rPr lang="nl-NL" dirty="0" err="1"/>
              <a:t>this</a:t>
            </a:r>
            <a:r>
              <a:rPr lang="nl-NL" dirty="0"/>
              <a:t> </a:t>
            </a:r>
            <a:r>
              <a:rPr lang="nl-NL" dirty="0" err="1"/>
              <a:t>would</a:t>
            </a:r>
            <a:r>
              <a:rPr lang="nl-NL" dirty="0"/>
              <a:t> never </a:t>
            </a:r>
            <a:r>
              <a:rPr lang="nl-NL" dirty="0" err="1"/>
              <a:t>result</a:t>
            </a:r>
            <a:r>
              <a:rPr lang="nl-NL" dirty="0"/>
              <a:t> in </a:t>
            </a:r>
            <a:r>
              <a:rPr lang="nl-NL" dirty="0" err="1"/>
              <a:t>this</a:t>
            </a:r>
            <a:r>
              <a:rPr lang="nl-NL" dirty="0"/>
              <a:t> agreement </a:t>
            </a:r>
            <a:r>
              <a:rPr lang="nl-NL" dirty="0" err="1"/>
              <a:t>with</a:t>
            </a:r>
            <a:r>
              <a:rPr lang="nl-NL" dirty="0"/>
              <a:t> </a:t>
            </a:r>
            <a:r>
              <a:rPr lang="nl-NL" dirty="0" err="1"/>
              <a:t>the</a:t>
            </a:r>
            <a:r>
              <a:rPr lang="nl-NL" dirty="0"/>
              <a:t> </a:t>
            </a:r>
            <a:r>
              <a:rPr lang="nl-NL" dirty="0" err="1"/>
              <a:t>developer</a:t>
            </a:r>
            <a:r>
              <a:rPr lang="nl-NL" dirty="0"/>
              <a:t>. Policy goals are </a:t>
            </a:r>
            <a:r>
              <a:rPr lang="nl-NL" dirty="0" err="1"/>
              <a:t>not</a:t>
            </a:r>
            <a:r>
              <a:rPr lang="nl-NL" dirty="0"/>
              <a:t> </a:t>
            </a:r>
            <a:r>
              <a:rPr lang="nl-NL" dirty="0" err="1"/>
              <a:t>enough</a:t>
            </a:r>
            <a:r>
              <a:rPr lang="nl-NL"/>
              <a:t>. </a:t>
            </a:r>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5DEEE3-82E6-4940-B0BF-9A9E584A793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121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0273C9DB-FEF7-6EF8-5914-195D459D73EC}"/>
            </a:ext>
          </a:extLst>
        </p:cNvPr>
        <p:cNvGrpSpPr/>
        <p:nvPr/>
      </p:nvGrpSpPr>
      <p:grpSpPr>
        <a:xfrm>
          <a:off x="0" y="0"/>
          <a:ext cx="0" cy="0"/>
          <a:chOff x="0" y="0"/>
          <a:chExt cx="0" cy="0"/>
        </a:xfrm>
      </p:grpSpPr>
      <p:sp>
        <p:nvSpPr>
          <p:cNvPr id="258" name="Google Shape;258;p24:notes">
            <a:extLst>
              <a:ext uri="{FF2B5EF4-FFF2-40B4-BE49-F238E27FC236}">
                <a16:creationId xmlns:a16="http://schemas.microsoft.com/office/drawing/2014/main" id="{BB53629A-C9F3-41E2-B766-E93AA33C5B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a:extLst>
              <a:ext uri="{FF2B5EF4-FFF2-40B4-BE49-F238E27FC236}">
                <a16:creationId xmlns:a16="http://schemas.microsoft.com/office/drawing/2014/main" id="{89B70D26-6C88-B5AA-494D-A86180E528A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dirty="0"/>
              <a:t>Invest EU, Framework Loans, TA mandate, reference the value for small cities. </a:t>
            </a:r>
            <a:endParaRPr dirty="0"/>
          </a:p>
        </p:txBody>
      </p:sp>
      <p:sp>
        <p:nvSpPr>
          <p:cNvPr id="260" name="Google Shape;260;p24:notes">
            <a:extLst>
              <a:ext uri="{FF2B5EF4-FFF2-40B4-BE49-F238E27FC236}">
                <a16:creationId xmlns:a16="http://schemas.microsoft.com/office/drawing/2014/main" id="{C7986B93-3580-A2B9-C92D-C6293BFD0BAD}"/>
              </a:ext>
            </a:extLst>
          </p:cNvPr>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47</a:t>
            </a:fld>
            <a:endParaRPr/>
          </a:p>
        </p:txBody>
      </p:sp>
    </p:spTree>
    <p:extLst>
      <p:ext uri="{BB962C8B-B14F-4D97-AF65-F5344CB8AC3E}">
        <p14:creationId xmlns:p14="http://schemas.microsoft.com/office/powerpoint/2010/main" val="1885606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4B14F-7968-D308-F349-F62C81CE5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4085C-31DF-C918-F435-6EC9FC106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E3A86-1B53-D2C4-B288-DBF361FC6A79}"/>
              </a:ext>
            </a:extLst>
          </p:cNvPr>
          <p:cNvSpPr>
            <a:spLocks noGrp="1"/>
          </p:cNvSpPr>
          <p:nvPr>
            <p:ph type="body" idx="1"/>
          </p:nvPr>
        </p:nvSpPr>
        <p:spPr/>
        <p:txBody>
          <a:bodyPr>
            <a:normAutofit fontScale="40000" lnSpcReduction="20000"/>
          </a:bodyPr>
          <a:lstStyle/>
          <a:p>
            <a:pPr>
              <a:buNone/>
            </a:pPr>
            <a:r>
              <a:rPr lang="en-US" b="1" dirty="0"/>
              <a:t>What More Can Be Done – Going a Step Further: </a:t>
            </a:r>
          </a:p>
          <a:p>
            <a:pPr marL="228600" indent="-228600">
              <a:buAutoNum type="arabicPeriod"/>
            </a:pPr>
            <a:r>
              <a:rPr lang="en-US" b="1" dirty="0"/>
              <a:t>Embed Financial Innovation Inside Local Governance</a:t>
            </a:r>
          </a:p>
          <a:p>
            <a:pPr>
              <a:buNone/>
            </a:pPr>
            <a:r>
              <a:rPr lang="en-US" b="1" dirty="0"/>
              <a:t>Beyond capacity-building</a:t>
            </a:r>
            <a:r>
              <a:rPr lang="en-US" dirty="0"/>
              <a:t>, cities need </a:t>
            </a:r>
            <a:r>
              <a:rPr lang="en-US" b="1" dirty="0"/>
              <a:t>embedded financial design expertise</a:t>
            </a:r>
            <a:r>
              <a:rPr lang="en-US" dirty="0"/>
              <a:t>:</a:t>
            </a:r>
          </a:p>
          <a:p>
            <a:pPr>
              <a:buFont typeface="Arial" panose="020B0604020202020204" pitchFamily="34" charset="0"/>
              <a:buChar char="•"/>
            </a:pPr>
            <a:r>
              <a:rPr lang="en-US" dirty="0"/>
              <a:t>Establish </a:t>
            </a:r>
            <a:r>
              <a:rPr lang="en-US" b="1" dirty="0"/>
              <a:t>in-house urban finance innovation units</a:t>
            </a:r>
            <a:r>
              <a:rPr lang="en-US" dirty="0"/>
              <a:t> with skills in multi-source funding, ESG metrics, and lifecycle finance.</a:t>
            </a:r>
          </a:p>
          <a:p>
            <a:pPr>
              <a:buFont typeface="Arial" panose="020B0604020202020204" pitchFamily="34" charset="0"/>
              <a:buChar char="•"/>
            </a:pPr>
            <a:r>
              <a:rPr lang="en-US" dirty="0"/>
              <a:t>Include financial innovation objectives in local climate plans or Sustainable Urban Mobility Plans (SUMPs).</a:t>
            </a:r>
          </a:p>
          <a:p>
            <a:pPr>
              <a:buFont typeface="Arial" panose="020B0604020202020204" pitchFamily="34" charset="0"/>
              <a:buChar char="•"/>
            </a:pPr>
            <a:r>
              <a:rPr lang="en-US" dirty="0"/>
              <a:t>Position CFOs and urban planners as co-leads in green investment strategy, not just engineers or project managers.</a:t>
            </a:r>
          </a:p>
          <a:p>
            <a:pPr>
              <a:buFont typeface="Arial" panose="020B0604020202020204" pitchFamily="34" charset="0"/>
              <a:buNone/>
            </a:pPr>
            <a:endParaRPr lang="en-US" dirty="0"/>
          </a:p>
          <a:p>
            <a:pPr>
              <a:buNone/>
            </a:pPr>
            <a:r>
              <a:rPr lang="en-US" b="1" dirty="0"/>
              <a:t>2. </a:t>
            </a:r>
            <a:r>
              <a:rPr lang="en-US" b="1" dirty="0" err="1"/>
              <a:t>Institutionalise</a:t>
            </a:r>
            <a:r>
              <a:rPr lang="en-US" b="1" dirty="0"/>
              <a:t> Revolving Mechanisms at Urban and Regional Scale</a:t>
            </a:r>
          </a:p>
          <a:p>
            <a:pPr>
              <a:buNone/>
            </a:pPr>
            <a:r>
              <a:rPr lang="en-US" dirty="0"/>
              <a:t>Move beyond pilots:</a:t>
            </a:r>
          </a:p>
          <a:p>
            <a:pPr>
              <a:buFont typeface="Arial" panose="020B0604020202020204" pitchFamily="34" charset="0"/>
              <a:buChar char="•"/>
            </a:pPr>
            <a:r>
              <a:rPr lang="en-US" dirty="0"/>
              <a:t>Establish </a:t>
            </a:r>
            <a:r>
              <a:rPr lang="en-US" b="1" dirty="0"/>
              <a:t>city-anchored revolving climate or nature funds</a:t>
            </a:r>
            <a:r>
              <a:rPr lang="en-US" dirty="0"/>
              <a:t>, integrated with EU financing cycles (PT2030, </a:t>
            </a:r>
            <a:r>
              <a:rPr lang="en-US" dirty="0" err="1"/>
              <a:t>InvestEU</a:t>
            </a:r>
            <a:r>
              <a:rPr lang="en-US" dirty="0"/>
              <a:t>).</a:t>
            </a:r>
          </a:p>
          <a:p>
            <a:pPr>
              <a:buFont typeface="Arial" panose="020B0604020202020204" pitchFamily="34" charset="0"/>
              <a:buChar char="•"/>
            </a:pPr>
            <a:r>
              <a:rPr lang="en-US" dirty="0"/>
              <a:t>Link repayment flows to </a:t>
            </a:r>
            <a:r>
              <a:rPr lang="en-US" b="1" dirty="0"/>
              <a:t>avoided costs, fee structures, land value capture</a:t>
            </a:r>
            <a:r>
              <a:rPr lang="en-US" dirty="0"/>
              <a:t>, or performance incentives (e.g. “pay-as-you-absorb” models for stormwater).</a:t>
            </a:r>
          </a:p>
          <a:p>
            <a:pPr>
              <a:buFont typeface="Arial" panose="020B0604020202020204" pitchFamily="34" charset="0"/>
              <a:buChar char="•"/>
            </a:pPr>
            <a:r>
              <a:rPr lang="en-US" dirty="0"/>
              <a:t>Pilot </a:t>
            </a:r>
            <a:r>
              <a:rPr lang="en-US" b="1" dirty="0"/>
              <a:t>multi-jurisdictional </a:t>
            </a:r>
            <a:r>
              <a:rPr lang="en-US" b="1" dirty="0" err="1"/>
              <a:t>NbS</a:t>
            </a:r>
            <a:r>
              <a:rPr lang="en-US" b="1" dirty="0"/>
              <a:t> finance platforms</a:t>
            </a:r>
            <a:r>
              <a:rPr lang="en-US" dirty="0"/>
              <a:t> that allow shared ownership and scale (e.g. county-wide wetland or riparian restoration fund).</a:t>
            </a:r>
          </a:p>
          <a:p>
            <a:pPr>
              <a:buFont typeface="Arial" panose="020B0604020202020204" pitchFamily="34" charset="0"/>
              <a:buNone/>
            </a:pPr>
            <a:endParaRPr lang="en-US" dirty="0"/>
          </a:p>
          <a:p>
            <a:pPr>
              <a:buNone/>
            </a:pPr>
            <a:r>
              <a:rPr lang="en-US" b="1" dirty="0"/>
              <a:t>3. Advance Performance-Linked and ESG-Aligned Investment</a:t>
            </a:r>
          </a:p>
          <a:p>
            <a:pPr>
              <a:buNone/>
            </a:pPr>
            <a:r>
              <a:rPr lang="en-US" dirty="0"/>
              <a:t>Mainstream </a:t>
            </a:r>
            <a:r>
              <a:rPr lang="en-US" dirty="0" err="1"/>
              <a:t>NbS</a:t>
            </a:r>
            <a:r>
              <a:rPr lang="en-US" dirty="0"/>
              <a:t> via </a:t>
            </a:r>
            <a:r>
              <a:rPr lang="en-US" b="1" dirty="0"/>
              <a:t>results-linked disbursement and reporting</a:t>
            </a:r>
            <a:r>
              <a:rPr lang="en-US" dirty="0"/>
              <a:t>:</a:t>
            </a:r>
          </a:p>
          <a:p>
            <a:pPr>
              <a:buFont typeface="Arial" panose="020B0604020202020204" pitchFamily="34" charset="0"/>
              <a:buChar char="•"/>
            </a:pPr>
            <a:r>
              <a:rPr lang="en-US" dirty="0"/>
              <a:t>Use </a:t>
            </a:r>
            <a:r>
              <a:rPr lang="en-US" b="1" dirty="0"/>
              <a:t>green impact dashboards</a:t>
            </a:r>
            <a:r>
              <a:rPr lang="en-US" dirty="0"/>
              <a:t> linked to outcome triggers (e.g. hectares restored, pollutants reduced, thermal comfort gained) to release funding tranches.</a:t>
            </a:r>
          </a:p>
          <a:p>
            <a:pPr>
              <a:buFont typeface="Arial" panose="020B0604020202020204" pitchFamily="34" charset="0"/>
              <a:buChar char="•"/>
            </a:pPr>
            <a:r>
              <a:rPr lang="en-US" dirty="0"/>
              <a:t>Develop </a:t>
            </a:r>
            <a:r>
              <a:rPr lang="en-US" b="1" dirty="0"/>
              <a:t>nature-linked KPIs</a:t>
            </a:r>
            <a:r>
              <a:rPr lang="en-US" dirty="0"/>
              <a:t> that can anchor EIB loans, or voluntary biodiversity credits in local policy delivery.</a:t>
            </a:r>
          </a:p>
          <a:p>
            <a:pPr>
              <a:buFont typeface="Arial" panose="020B0604020202020204" pitchFamily="34" charset="0"/>
              <a:buChar char="•"/>
            </a:pPr>
            <a:r>
              <a:rPr lang="en-US" dirty="0"/>
              <a:t>Tie revolving funding access to compliance with </a:t>
            </a:r>
            <a:r>
              <a:rPr lang="en-US" b="1" dirty="0"/>
              <a:t>EU Taxonomy and Do No Significant Harm</a:t>
            </a:r>
            <a:r>
              <a:rPr lang="en-US" dirty="0"/>
              <a:t> principles to improve investor confidence.</a:t>
            </a:r>
          </a:p>
          <a:p>
            <a:pPr>
              <a:buFont typeface="Arial" panose="020B0604020202020204" pitchFamily="34" charset="0"/>
              <a:buNone/>
            </a:pPr>
            <a:endParaRPr lang="en-US" dirty="0"/>
          </a:p>
          <a:p>
            <a:pPr>
              <a:buNone/>
            </a:pPr>
            <a:r>
              <a:rPr lang="en-US" b="1" dirty="0"/>
              <a:t>4. Design Fairness-Based Co-Financing Models</a:t>
            </a:r>
          </a:p>
          <a:p>
            <a:pPr>
              <a:buNone/>
            </a:pPr>
            <a:r>
              <a:rPr lang="en-US" dirty="0"/>
              <a:t>Recognize that </a:t>
            </a:r>
            <a:r>
              <a:rPr lang="en-US" dirty="0" err="1"/>
              <a:t>NbS</a:t>
            </a:r>
            <a:r>
              <a:rPr lang="en-US" dirty="0"/>
              <a:t> often benefit different stakeholders unequally:</a:t>
            </a:r>
          </a:p>
          <a:p>
            <a:pPr>
              <a:buFont typeface="Arial" panose="020B0604020202020204" pitchFamily="34" charset="0"/>
              <a:buChar char="•"/>
            </a:pPr>
            <a:r>
              <a:rPr lang="en-US" dirty="0"/>
              <a:t>Create </a:t>
            </a:r>
            <a:r>
              <a:rPr lang="en-US" b="1" dirty="0"/>
              <a:t>tiered co-financing structures</a:t>
            </a:r>
            <a:r>
              <a:rPr lang="en-US" dirty="0"/>
              <a:t>: local taxes, utility revenues, and EU grants can be aligned proportionally to benefit share.</a:t>
            </a:r>
          </a:p>
          <a:p>
            <a:pPr>
              <a:buFont typeface="Arial" panose="020B0604020202020204" pitchFamily="34" charset="0"/>
              <a:buChar char="•"/>
            </a:pPr>
            <a:r>
              <a:rPr lang="en-US" dirty="0"/>
              <a:t>Institutionalize </a:t>
            </a:r>
            <a:r>
              <a:rPr lang="en-US" b="1" dirty="0"/>
              <a:t>solidarity-based ecosystem funds</a:t>
            </a:r>
            <a:r>
              <a:rPr lang="en-US" dirty="0"/>
              <a:t>, where urban beneficiaries contribute to rural land stewardship.</a:t>
            </a:r>
          </a:p>
          <a:p>
            <a:pPr>
              <a:buFont typeface="Arial" panose="020B0604020202020204" pitchFamily="34" charset="0"/>
              <a:buChar char="•"/>
            </a:pPr>
            <a:r>
              <a:rPr lang="en-US" dirty="0"/>
              <a:t>Expand </a:t>
            </a:r>
            <a:r>
              <a:rPr lang="en-US" b="1" dirty="0"/>
              <a:t>affordability-driven financing design</a:t>
            </a:r>
            <a:r>
              <a:rPr lang="en-US" dirty="0"/>
              <a:t>: avoid regressive user charges by layering subsidies or offering social pricing mechanisms.</a:t>
            </a:r>
          </a:p>
          <a:p>
            <a:pPr>
              <a:buFont typeface="Arial" panose="020B0604020202020204" pitchFamily="34" charset="0"/>
              <a:buNone/>
            </a:pPr>
            <a:endParaRPr lang="en-US" dirty="0"/>
          </a:p>
          <a:p>
            <a:pPr>
              <a:buNone/>
            </a:pPr>
            <a:r>
              <a:rPr lang="en-US" b="1" dirty="0"/>
              <a:t>5. Leverage Philanthropy and Mission-Driven Finance as Catalysts</a:t>
            </a:r>
          </a:p>
          <a:p>
            <a:pPr>
              <a:buNone/>
            </a:pPr>
            <a:r>
              <a:rPr lang="en-US" dirty="0"/>
              <a:t>Rather than just gap-fillers, </a:t>
            </a:r>
            <a:r>
              <a:rPr lang="en-US" b="1" dirty="0"/>
              <a:t>philanthropy and climate-aligned investors</a:t>
            </a:r>
            <a:r>
              <a:rPr lang="en-US" dirty="0"/>
              <a:t> can:</a:t>
            </a:r>
          </a:p>
          <a:p>
            <a:pPr>
              <a:buFont typeface="Arial" panose="020B0604020202020204" pitchFamily="34" charset="0"/>
              <a:buChar char="•"/>
            </a:pPr>
            <a:r>
              <a:rPr lang="en-US" dirty="0"/>
              <a:t>Act as </a:t>
            </a:r>
            <a:r>
              <a:rPr lang="en-US" b="1" dirty="0"/>
              <a:t>first-loss providers or anchor donors</a:t>
            </a:r>
            <a:r>
              <a:rPr lang="en-US" dirty="0"/>
              <a:t> in revolving or impact-linked finance structures.</a:t>
            </a:r>
          </a:p>
          <a:p>
            <a:pPr>
              <a:buFont typeface="Arial" panose="020B0604020202020204" pitchFamily="34" charset="0"/>
              <a:buChar char="•"/>
            </a:pPr>
            <a:r>
              <a:rPr lang="en-US" dirty="0"/>
              <a:t>Help fund development of </a:t>
            </a:r>
            <a:r>
              <a:rPr lang="en-US" b="1" dirty="0"/>
              <a:t>common goods infrastructure</a:t>
            </a:r>
            <a:r>
              <a:rPr lang="en-US" dirty="0"/>
              <a:t> (e.g. monitoring platforms, ecosystem credit registries).</a:t>
            </a:r>
          </a:p>
          <a:p>
            <a:pPr>
              <a:buFont typeface="Arial" panose="020B0604020202020204" pitchFamily="34" charset="0"/>
              <a:buChar char="•"/>
            </a:pPr>
            <a:r>
              <a:rPr lang="en-US" dirty="0"/>
              <a:t>Enable governance innovations such as </a:t>
            </a:r>
            <a:r>
              <a:rPr lang="en-US" b="1" dirty="0"/>
              <a:t>community benefit sharing models</a:t>
            </a:r>
            <a:r>
              <a:rPr lang="en-US" dirty="0"/>
              <a:t> or stewardship trusts.</a:t>
            </a:r>
          </a:p>
          <a:p>
            <a:pPr>
              <a:buFont typeface="Arial" panose="020B0604020202020204" pitchFamily="34" charset="0"/>
              <a:buNone/>
            </a:pPr>
            <a:endParaRPr lang="en-US" dirty="0"/>
          </a:p>
          <a:p>
            <a:pPr>
              <a:buFont typeface="Arial" panose="020B0604020202020204" pitchFamily="34" charset="0"/>
              <a:buNone/>
            </a:pPr>
            <a:endParaRPr lang="en-US" dirty="0"/>
          </a:p>
          <a:p>
            <a:pPr>
              <a:buNone/>
            </a:pPr>
            <a:r>
              <a:rPr lang="en-US" dirty="0"/>
              <a:t>As its strategic role, The EIB is well-positioned to:</a:t>
            </a:r>
          </a:p>
          <a:p>
            <a:pPr>
              <a:buFont typeface="Arial" panose="020B0604020202020204" pitchFamily="34" charset="0"/>
              <a:buChar char="•"/>
            </a:pPr>
            <a:r>
              <a:rPr lang="en-US" dirty="0"/>
              <a:t>Blend </a:t>
            </a:r>
            <a:r>
              <a:rPr lang="en-US" b="1" dirty="0"/>
              <a:t>grants with loans</a:t>
            </a:r>
            <a:r>
              <a:rPr lang="en-US" dirty="0"/>
              <a:t> to make schemes financially feasible</a:t>
            </a:r>
          </a:p>
          <a:p>
            <a:pPr>
              <a:buFont typeface="Arial" panose="020B0604020202020204" pitchFamily="34" charset="0"/>
              <a:buChar char="•"/>
            </a:pPr>
            <a:r>
              <a:rPr lang="en-US" dirty="0"/>
              <a:t>Provide </a:t>
            </a:r>
            <a:r>
              <a:rPr lang="en-US" b="1" dirty="0"/>
              <a:t>technical assistance</a:t>
            </a:r>
            <a:r>
              <a:rPr lang="en-US" dirty="0"/>
              <a:t> to structure revolving and incentive-based finance models</a:t>
            </a:r>
          </a:p>
          <a:p>
            <a:pPr>
              <a:buFont typeface="Arial" panose="020B0604020202020204" pitchFamily="34" charset="0"/>
              <a:buChar char="•"/>
            </a:pPr>
            <a:r>
              <a:rPr lang="en-US" dirty="0"/>
              <a:t>Promote </a:t>
            </a:r>
            <a:r>
              <a:rPr lang="en-US" b="1" dirty="0"/>
              <a:t>institutional innovation</a:t>
            </a:r>
            <a:r>
              <a:rPr lang="en-US" dirty="0"/>
              <a:t> by working with cities on financial governance reforms</a:t>
            </a:r>
          </a:p>
          <a:p>
            <a:pPr>
              <a:buFont typeface="Arial" panose="020B0604020202020204" pitchFamily="34" charset="0"/>
              <a:buNone/>
            </a:pPr>
            <a:endParaRPr lang="en-US" dirty="0"/>
          </a:p>
          <a:p>
            <a:endParaRPr lang="en-US" dirty="0"/>
          </a:p>
        </p:txBody>
      </p:sp>
      <p:sp>
        <p:nvSpPr>
          <p:cNvPr id="4" name="Slide Number Placeholder 3">
            <a:extLst>
              <a:ext uri="{FF2B5EF4-FFF2-40B4-BE49-F238E27FC236}">
                <a16:creationId xmlns:a16="http://schemas.microsoft.com/office/drawing/2014/main" id="{84C090C2-3291-9C5A-52A7-64C69C954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88B80-8D30-174B-9529-003FE2E730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38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902F56B2-4AD2-BB0B-3465-0C0C3327E2B4}"/>
            </a:ext>
          </a:extLst>
        </p:cNvPr>
        <p:cNvGrpSpPr/>
        <p:nvPr/>
      </p:nvGrpSpPr>
      <p:grpSpPr>
        <a:xfrm>
          <a:off x="0" y="0"/>
          <a:ext cx="0" cy="0"/>
          <a:chOff x="0" y="0"/>
          <a:chExt cx="0" cy="0"/>
        </a:xfrm>
      </p:grpSpPr>
      <p:sp>
        <p:nvSpPr>
          <p:cNvPr id="258" name="Google Shape;258;p24:notes">
            <a:extLst>
              <a:ext uri="{FF2B5EF4-FFF2-40B4-BE49-F238E27FC236}">
                <a16:creationId xmlns:a16="http://schemas.microsoft.com/office/drawing/2014/main" id="{106AF020-A3C0-3438-8C58-5B760B92E8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a:extLst>
              <a:ext uri="{FF2B5EF4-FFF2-40B4-BE49-F238E27FC236}">
                <a16:creationId xmlns:a16="http://schemas.microsoft.com/office/drawing/2014/main" id="{02D58217-ECFE-BA88-C62C-5284224DAF5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dirty="0"/>
              <a:t>Invest EU, Framework Loans, TA mandate, reference the value for small cities. </a:t>
            </a:r>
            <a:endParaRPr dirty="0"/>
          </a:p>
        </p:txBody>
      </p:sp>
      <p:sp>
        <p:nvSpPr>
          <p:cNvPr id="260" name="Google Shape;260;p24:notes">
            <a:extLst>
              <a:ext uri="{FF2B5EF4-FFF2-40B4-BE49-F238E27FC236}">
                <a16:creationId xmlns:a16="http://schemas.microsoft.com/office/drawing/2014/main" id="{5CA1D1A6-1EA4-1A3D-781C-8C030113BBA7}"/>
              </a:ext>
            </a:extLst>
          </p:cNvPr>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49</a:t>
            </a:fld>
            <a:endParaRPr/>
          </a:p>
        </p:txBody>
      </p:sp>
    </p:spTree>
    <p:extLst>
      <p:ext uri="{BB962C8B-B14F-4D97-AF65-F5344CB8AC3E}">
        <p14:creationId xmlns:p14="http://schemas.microsoft.com/office/powerpoint/2010/main" val="180494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4300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99" name="Google Shape;39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900"/>
              <a:buNone/>
            </a:pPr>
            <a:r>
              <a:rPr lang="en-US" dirty="0"/>
              <a:t>Thank you to our wonderful speakers and the collaboration of the Greening Cities Partnership and the European Investment Bank. And thank you all for attending today and for your great input and exchange. I’m dropping a few links in the chat, including the registration page for the next Innovation Lab, which will further explore public-private partnerships, both with philanthropy and insurance, in collaboration with the Invest4Nature project. </a:t>
            </a:r>
            <a:endParaRPr dirty="0"/>
          </a:p>
          <a:p>
            <a:pPr marL="0" lvl="0" indent="0" algn="l" rtl="0">
              <a:spcBef>
                <a:spcPts val="0"/>
              </a:spcBef>
              <a:spcAft>
                <a:spcPts val="0"/>
              </a:spcAft>
              <a:buSzPts val="900"/>
              <a:buNone/>
            </a:pPr>
            <a:endParaRPr dirty="0"/>
          </a:p>
          <a:p>
            <a:pPr marL="0" lvl="0" indent="0" algn="l" rtl="0">
              <a:spcBef>
                <a:spcPts val="0"/>
              </a:spcBef>
              <a:spcAft>
                <a:spcPts val="0"/>
              </a:spcAft>
              <a:buSzPts val="900"/>
              <a:buNone/>
            </a:pPr>
            <a:r>
              <a:rPr lang="en-US" dirty="0"/>
              <a:t>I would be delighted to hear from you if you have any questions or would just like to connect: </a:t>
            </a:r>
            <a:r>
              <a:rPr lang="en-US" u="sng" dirty="0">
                <a:solidFill>
                  <a:schemeClr val="hlink"/>
                </a:solidFill>
                <a:hlinkClick r:id="rId3"/>
              </a:rPr>
              <a:t>kelly.heid@iclei.org</a:t>
            </a:r>
            <a:r>
              <a:rPr lang="en-US" dirty="0"/>
              <a:t> </a:t>
            </a:r>
            <a:endParaRPr dirty="0"/>
          </a:p>
          <a:p>
            <a:pPr marL="0" lvl="0" indent="0" algn="l" rtl="0">
              <a:spcBef>
                <a:spcPts val="0"/>
              </a:spcBef>
              <a:spcAft>
                <a:spcPts val="0"/>
              </a:spcAft>
              <a:buSzPts val="900"/>
              <a:buNone/>
            </a:pPr>
            <a:endParaRPr dirty="0"/>
          </a:p>
          <a:p>
            <a:pPr marL="0" lvl="0" indent="0" algn="l" rtl="0">
              <a:spcBef>
                <a:spcPts val="0"/>
              </a:spcBef>
              <a:spcAft>
                <a:spcPts val="0"/>
              </a:spcAft>
              <a:buClr>
                <a:schemeClr val="dk1"/>
              </a:buClr>
              <a:buSzPts val="900"/>
              <a:buFont typeface="Arial"/>
              <a:buNone/>
            </a:pPr>
            <a:r>
              <a:rPr lang="en-US" sz="1200" b="1" u="sng" dirty="0">
                <a:solidFill>
                  <a:srgbClr val="0000FF"/>
                </a:solidFill>
                <a:latin typeface="Noto Sans"/>
                <a:ea typeface="Noto Sans"/>
                <a:cs typeface="Noto Sans"/>
                <a:sym typeface="Noto Sans"/>
                <a:hlinkClick r:id="rId4">
                  <a:extLst>
                    <a:ext uri="{A12FA001-AC4F-418D-AE19-62706E023703}">
                      <ahyp:hlinkClr xmlns:ahyp="http://schemas.microsoft.com/office/drawing/2018/hyperlinkcolor" val="tx"/>
                    </a:ext>
                  </a:extLst>
                </a:hlinkClick>
              </a:rPr>
              <a:t>www.naturanceproject.eu</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u="sng" dirty="0" err="1">
                <a:solidFill>
                  <a:schemeClr val="hlink"/>
                </a:solidFill>
                <a:hlinkClick r:id="rId5"/>
              </a:rPr>
              <a:t>Naturance</a:t>
            </a:r>
            <a:r>
              <a:rPr lang="en-US" u="sng" dirty="0">
                <a:solidFill>
                  <a:schemeClr val="hlink"/>
                </a:solidFill>
                <a:hlinkClick r:id="rId5"/>
              </a:rPr>
              <a:t> Innovation Lab II: ICLEI and Invest4Nature </a:t>
            </a:r>
            <a:endParaRPr dirty="0"/>
          </a:p>
          <a:p>
            <a:pPr marL="0" lvl="0" indent="0" algn="l" rtl="0">
              <a:spcBef>
                <a:spcPts val="0"/>
              </a:spcBef>
              <a:spcAft>
                <a:spcPts val="0"/>
              </a:spcAft>
              <a:buNone/>
            </a:pPr>
            <a:endParaRPr dirty="0"/>
          </a:p>
        </p:txBody>
      </p:sp>
      <p:sp>
        <p:nvSpPr>
          <p:cNvPr id="400" name="Google Shape;400;p2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50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47BA41D1-4E2D-BBB4-86F1-A5EC350A3643}"/>
            </a:ext>
          </a:extLst>
        </p:cNvPr>
        <p:cNvGrpSpPr/>
        <p:nvPr/>
      </p:nvGrpSpPr>
      <p:grpSpPr>
        <a:xfrm>
          <a:off x="0" y="0"/>
          <a:ext cx="0" cy="0"/>
          <a:chOff x="0" y="0"/>
          <a:chExt cx="0" cy="0"/>
        </a:xfrm>
      </p:grpSpPr>
      <p:sp>
        <p:nvSpPr>
          <p:cNvPr id="258" name="Google Shape;258;p24:notes">
            <a:extLst>
              <a:ext uri="{FF2B5EF4-FFF2-40B4-BE49-F238E27FC236}">
                <a16:creationId xmlns:a16="http://schemas.microsoft.com/office/drawing/2014/main" id="{D65C1E2F-13F4-3210-5F04-34C435C933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9" name="Google Shape;259;p24:notes">
            <a:extLst>
              <a:ext uri="{FF2B5EF4-FFF2-40B4-BE49-F238E27FC236}">
                <a16:creationId xmlns:a16="http://schemas.microsoft.com/office/drawing/2014/main" id="{B32E189A-C43D-DCC0-954E-7BE9E82A9A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4:notes">
            <a:extLst>
              <a:ext uri="{FF2B5EF4-FFF2-40B4-BE49-F238E27FC236}">
                <a16:creationId xmlns:a16="http://schemas.microsoft.com/office/drawing/2014/main" id="{B91ACBFF-9F4A-06ED-A652-AD40FEE93D17}"/>
              </a:ext>
            </a:extLst>
          </p:cNvPr>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51</a:t>
            </a:fld>
            <a:endParaRPr/>
          </a:p>
        </p:txBody>
      </p:sp>
    </p:spTree>
    <p:extLst>
      <p:ext uri="{BB962C8B-B14F-4D97-AF65-F5344CB8AC3E}">
        <p14:creationId xmlns:p14="http://schemas.microsoft.com/office/powerpoint/2010/main" val="242916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569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388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8" name="Google Shape;18;p26"/>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35"/>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75" name="Google Shape;75;p35"/>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36"/>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049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375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103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336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34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83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42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03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4" name="Google Shape;24;p27"/>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5" name="Google Shape;25;p27"/>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63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15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2507456" cy="1935956"/>
          </a:xfrm>
          <a:prstGeom prst="rect">
            <a:avLst/>
          </a:prstGeom>
          <a:solidFill>
            <a:schemeClr val="accent5"/>
          </a:solidFill>
        </p:spPr>
        <p:txBody>
          <a:bodyPr/>
          <a:lstStyle>
            <a:lvl1pPr marL="0" indent="0" algn="ctr">
              <a:buNone/>
              <a:defRPr sz="1500"/>
            </a:lvl1pPr>
          </a:lstStyle>
          <a:p>
            <a:r>
              <a:rPr lang="fr-FR"/>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2026921"/>
            <a:ext cx="2507456" cy="1935956"/>
          </a:xfrm>
          <a:prstGeom prst="rect">
            <a:avLst/>
          </a:prstGeom>
          <a:solidFill>
            <a:schemeClr val="accent5"/>
          </a:solidFill>
        </p:spPr>
        <p:txBody>
          <a:bodyPr/>
          <a:lstStyle>
            <a:lvl1pPr marL="0" indent="0" algn="ctr">
              <a:buNone/>
              <a:defRPr sz="1500"/>
            </a:lvl1pPr>
          </a:lstStyle>
          <a:p>
            <a:r>
              <a:rPr lang="fr-FR"/>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4061461"/>
            <a:ext cx="2507456" cy="1082040"/>
          </a:xfrm>
          <a:prstGeom prst="rect">
            <a:avLst/>
          </a:prstGeom>
          <a:solidFill>
            <a:schemeClr val="accent5"/>
          </a:solidFill>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a:lvl1pPr>
          </a:lstStyle>
          <a:p>
            <a:pPr marL="342900" marR="0" lvl="0" indent="-342900" algn="l" defTabSz="685800" rtl="0" eaLnBrk="1" fontAlgn="auto" latinLnBrk="0" hangingPunct="1">
              <a:lnSpc>
                <a:spcPct val="90000"/>
              </a:lnSpc>
              <a:spcBef>
                <a:spcPts val="750"/>
              </a:spcBef>
              <a:spcAft>
                <a:spcPts val="0"/>
              </a:spcAft>
              <a:buClrTx/>
              <a:buSzTx/>
              <a:tabLst/>
              <a:defRPr/>
            </a:pPr>
            <a:r>
              <a:rPr lang="fr-FR"/>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2583181" y="1"/>
            <a:ext cx="2507456" cy="1512570"/>
          </a:xfrm>
          <a:prstGeom prst="rect">
            <a:avLst/>
          </a:prstGeom>
          <a:solidFill>
            <a:schemeClr val="accent5"/>
          </a:solidFill>
        </p:spPr>
        <p:txBody>
          <a:bodyPr/>
          <a:lstStyle>
            <a:lvl1pPr marL="0" marR="0" indent="0" algn="ctr" defTabSz="685800" rtl="0" eaLnBrk="1" fontAlgn="auto" latinLnBrk="0" hangingPunct="1">
              <a:lnSpc>
                <a:spcPct val="90000"/>
              </a:lnSpc>
              <a:spcBef>
                <a:spcPts val="750"/>
              </a:spcBef>
              <a:spcAft>
                <a:spcPts val="0"/>
              </a:spcAft>
              <a:buClrTx/>
              <a:buSzTx/>
              <a:buFontTx/>
              <a:buNone/>
              <a:tabLst/>
              <a:defRPr sz="1500"/>
            </a:lvl1pPr>
          </a:lstStyle>
          <a:p>
            <a:r>
              <a:rPr lang="fr-FR"/>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2583181" y="1592581"/>
            <a:ext cx="2507456" cy="1950719"/>
          </a:xfrm>
          <a:prstGeom prst="rect">
            <a:avLst/>
          </a:prstGeom>
          <a:solidFill>
            <a:schemeClr val="accent5"/>
          </a:solidFill>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a:lvl1pPr>
          </a:lstStyle>
          <a:p>
            <a:r>
              <a:rPr lang="fr-FR"/>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2583181" y="3619501"/>
            <a:ext cx="2507456" cy="1524000"/>
          </a:xfrm>
          <a:prstGeom prst="rect">
            <a:avLst/>
          </a:prstGeom>
          <a:solidFill>
            <a:schemeClr val="accent5"/>
          </a:solidFill>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a:lvl1pPr>
          </a:lstStyle>
          <a:p>
            <a:r>
              <a:rPr lang="fr-FR"/>
              <a:t>INSERT PICTURE HERE</a:t>
            </a:r>
          </a:p>
        </p:txBody>
      </p:sp>
    </p:spTree>
    <p:extLst>
      <p:ext uri="{BB962C8B-B14F-4D97-AF65-F5344CB8AC3E}">
        <p14:creationId xmlns:p14="http://schemas.microsoft.com/office/powerpoint/2010/main" val="1924011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411243" y="489145"/>
            <a:ext cx="4396978" cy="4435929"/>
          </a:xfrm>
          <a:prstGeom prst="ellipse">
            <a:avLst/>
          </a:prstGeom>
          <a:solidFill>
            <a:schemeClr val="accent5"/>
          </a:solidFill>
        </p:spPr>
        <p:txBody>
          <a:bodyPr/>
          <a:lstStyle>
            <a:lvl1pPr marL="0" indent="0" algn="ctr">
              <a:buNone/>
              <a:defRPr/>
            </a:lvl1pPr>
          </a:lstStyle>
          <a:p>
            <a:r>
              <a:rPr lang="fr-FR"/>
              <a:t>INSERT </a:t>
            </a:r>
          </a:p>
          <a:p>
            <a:r>
              <a:rPr lang="fr-FR"/>
              <a:t>PICTURE HERE</a:t>
            </a:r>
          </a:p>
        </p:txBody>
      </p:sp>
    </p:spTree>
    <p:extLst>
      <p:ext uri="{BB962C8B-B14F-4D97-AF65-F5344CB8AC3E}">
        <p14:creationId xmlns:p14="http://schemas.microsoft.com/office/powerpoint/2010/main" val="3534715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510648" y="510648"/>
            <a:ext cx="5143498" cy="4122202"/>
          </a:xfrm>
          <a:prstGeom prst="rect">
            <a:avLst/>
          </a:prstGeom>
        </p:spPr>
      </p:pic>
    </p:spTree>
    <p:extLst>
      <p:ext uri="{BB962C8B-B14F-4D97-AF65-F5344CB8AC3E}">
        <p14:creationId xmlns:p14="http://schemas.microsoft.com/office/powerpoint/2010/main" val="392894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849366" y="849369"/>
            <a:ext cx="5143498" cy="3444766"/>
          </a:xfrm>
          <a:prstGeom prst="rect">
            <a:avLst/>
          </a:prstGeom>
        </p:spPr>
      </p:pic>
    </p:spTree>
    <p:extLst>
      <p:ext uri="{BB962C8B-B14F-4D97-AF65-F5344CB8AC3E}">
        <p14:creationId xmlns:p14="http://schemas.microsoft.com/office/powerpoint/2010/main" val="3018080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023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991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1248527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154250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28"/>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28"/>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672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2555114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3525613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2709888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1726909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1729151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560" y="0"/>
            <a:ext cx="9142880" cy="5143500"/>
          </a:xfrm>
          <a:prstGeom prst="rect">
            <a:avLst/>
          </a:prstGeom>
        </p:spPr>
      </p:pic>
    </p:spTree>
    <p:extLst>
      <p:ext uri="{BB962C8B-B14F-4D97-AF65-F5344CB8AC3E}">
        <p14:creationId xmlns:p14="http://schemas.microsoft.com/office/powerpoint/2010/main" val="163607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AND_BODY 2">
  <p:cSld name="TITLE_AND_BODY 2">
    <p:spTree>
      <p:nvGrpSpPr>
        <p:cNvPr id="1" name="Shape 84"/>
        <p:cNvGrpSpPr/>
        <p:nvPr/>
      </p:nvGrpSpPr>
      <p:grpSpPr>
        <a:xfrm>
          <a:off x="0" y="0"/>
          <a:ext cx="0" cy="0"/>
          <a:chOff x="0" y="0"/>
          <a:chExt cx="0" cy="0"/>
        </a:xfrm>
      </p:grpSpPr>
      <p:pic>
        <p:nvPicPr>
          <p:cNvPr id="85" name="Google Shape;85;g35c933906c5_0_219" descr="Google Shape;16;p48"/>
          <p:cNvPicPr preferRelativeResize="0"/>
          <p:nvPr/>
        </p:nvPicPr>
        <p:blipFill rotWithShape="1">
          <a:blip r:embed="rId2">
            <a:alphaModFix/>
          </a:blip>
          <a:srcRect/>
          <a:stretch/>
        </p:blipFill>
        <p:spPr>
          <a:xfrm>
            <a:off x="7682748" y="35858"/>
            <a:ext cx="1229047" cy="1126172"/>
          </a:xfrm>
          <a:prstGeom prst="rect">
            <a:avLst/>
          </a:prstGeom>
          <a:noFill/>
          <a:ln>
            <a:noFill/>
          </a:ln>
        </p:spPr>
      </p:pic>
      <p:sp>
        <p:nvSpPr>
          <p:cNvPr id="86" name="Google Shape;86;g35c933906c5_0_219"/>
          <p:cNvSpPr txBox="1">
            <a:spLocks noGrp="1"/>
          </p:cNvSpPr>
          <p:nvPr>
            <p:ph type="title"/>
          </p:nvPr>
        </p:nvSpPr>
        <p:spPr>
          <a:xfrm>
            <a:off x="457200" y="228600"/>
            <a:ext cx="6858000" cy="685800"/>
          </a:xfrm>
          <a:prstGeom prst="rect">
            <a:avLst/>
          </a:prstGeom>
          <a:noFill/>
          <a:ln>
            <a:noFill/>
          </a:ln>
        </p:spPr>
        <p:txBody>
          <a:bodyPr spcFirstLastPara="1" wrap="square" lIns="45675" tIns="45675" rIns="45675" bIns="45675" anchor="ctr" anchorCtr="0">
            <a:normAutofit/>
          </a:bodyPr>
          <a:lstStyle>
            <a:lvl1pPr marR="0" lvl="0" algn="l">
              <a:lnSpc>
                <a:spcPct val="100000"/>
              </a:lnSpc>
              <a:spcBef>
                <a:spcPts val="0"/>
              </a:spcBef>
              <a:spcAft>
                <a:spcPts val="0"/>
              </a:spcAft>
              <a:buClr>
                <a:schemeClr val="accent3"/>
              </a:buClr>
              <a:buSzPts val="2400"/>
              <a:buFont typeface="Arial"/>
              <a:buChar char="●"/>
              <a:defRPr sz="2400" b="1" i="0" u="none" strike="noStrike" cap="none">
                <a:solidFill>
                  <a:schemeClr val="accent3"/>
                </a:solidFill>
                <a:latin typeface="Arial"/>
                <a:ea typeface="Arial"/>
                <a:cs typeface="Arial"/>
                <a:sym typeface="Arial"/>
              </a:defRPr>
            </a:lvl1pPr>
            <a:lvl2pPr marR="0" lvl="1"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2pPr>
            <a:lvl3pPr marR="0" lvl="2"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3pPr>
            <a:lvl4pPr marR="0" lvl="3"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R="0" lvl="4"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R="0" lvl="5"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R="0" lvl="6"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R="0" lvl="7"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R="0" lvl="8" algn="l">
              <a:lnSpc>
                <a:spcPct val="9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7" name="Google Shape;87;g35c933906c5_0_219"/>
          <p:cNvSpPr txBox="1">
            <a:spLocks noGrp="1"/>
          </p:cNvSpPr>
          <p:nvPr>
            <p:ph type="body" idx="1"/>
          </p:nvPr>
        </p:nvSpPr>
        <p:spPr>
          <a:xfrm>
            <a:off x="457200" y="1051558"/>
            <a:ext cx="8229600" cy="3657600"/>
          </a:xfrm>
          <a:prstGeom prst="rect">
            <a:avLst/>
          </a:prstGeom>
          <a:noFill/>
          <a:ln>
            <a:noFill/>
          </a:ln>
        </p:spPr>
        <p:txBody>
          <a:bodyPr spcFirstLastPara="1" wrap="square" lIns="45675" tIns="45675" rIns="45675" bIns="45675" anchor="t" anchorCtr="0">
            <a:normAutofit/>
          </a:bodyPr>
          <a:lstStyle>
            <a:lvl1pPr marL="457200" marR="0" lvl="0" indent="-228600" algn="l">
              <a:lnSpc>
                <a:spcPct val="100000"/>
              </a:lnSpc>
              <a:spcBef>
                <a:spcPts val="300"/>
              </a:spcBef>
              <a:spcAft>
                <a:spcPts val="0"/>
              </a:spcAft>
              <a:buClr>
                <a:schemeClr val="accent3"/>
              </a:buClr>
              <a:buSzPts val="1400"/>
              <a:buFont typeface="Arial"/>
              <a:buNone/>
              <a:defRPr sz="1400" b="0" i="0" u="none" strike="noStrike" cap="none">
                <a:solidFill>
                  <a:schemeClr val="accent3"/>
                </a:solidFill>
                <a:latin typeface="Arial"/>
                <a:ea typeface="Arial"/>
                <a:cs typeface="Arial"/>
                <a:sym typeface="Arial"/>
              </a:defRPr>
            </a:lvl1pPr>
            <a:lvl2pPr marL="914400" marR="0" lvl="1" indent="-317500" algn="l">
              <a:lnSpc>
                <a:spcPct val="100000"/>
              </a:lnSpc>
              <a:spcBef>
                <a:spcPts val="3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2pPr>
            <a:lvl3pPr marL="1371600" marR="0" lvl="2" indent="-317500" algn="l">
              <a:lnSpc>
                <a:spcPct val="100000"/>
              </a:lnSpc>
              <a:spcBef>
                <a:spcPts val="3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1828800" marR="0" lvl="3" indent="-317500" algn="l">
              <a:lnSpc>
                <a:spcPct val="100000"/>
              </a:lnSpc>
              <a:spcBef>
                <a:spcPts val="3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4pPr>
            <a:lvl5pPr marL="2286000" marR="0" lvl="4" indent="-317500" algn="l">
              <a:lnSpc>
                <a:spcPct val="100000"/>
              </a:lnSpc>
              <a:spcBef>
                <a:spcPts val="3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5pPr>
            <a:lvl6pPr marL="2743200" marR="0" lvl="5" indent="-342900" algn="l">
              <a:lnSpc>
                <a:spcPct val="90000"/>
              </a:lnSpc>
              <a:spcBef>
                <a:spcPts val="7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a:lnSpc>
                <a:spcPct val="90000"/>
              </a:lnSpc>
              <a:spcBef>
                <a:spcPts val="7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a:lnSpc>
                <a:spcPct val="90000"/>
              </a:lnSpc>
              <a:spcBef>
                <a:spcPts val="7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a:lnSpc>
                <a:spcPct val="90000"/>
              </a:lnSpc>
              <a:spcBef>
                <a:spcPts val="7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8" name="Google Shape;88;g35c933906c5_0_219"/>
          <p:cNvSpPr txBox="1">
            <a:spLocks noGrp="1"/>
          </p:cNvSpPr>
          <p:nvPr>
            <p:ph type="sldNum" idx="12"/>
          </p:nvPr>
        </p:nvSpPr>
        <p:spPr>
          <a:xfrm>
            <a:off x="8384982" y="4907693"/>
            <a:ext cx="301800" cy="292500"/>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chemeClr val="dk1"/>
              </a:solidFill>
            </a:endParaRPr>
          </a:p>
        </p:txBody>
      </p:sp>
    </p:spTree>
    <p:extLst>
      <p:ext uri="{BB962C8B-B14F-4D97-AF65-F5344CB8AC3E}">
        <p14:creationId xmlns:p14="http://schemas.microsoft.com/office/powerpoint/2010/main" val="148463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4"/>
        <p:cNvGrpSpPr/>
        <p:nvPr/>
      </p:nvGrpSpPr>
      <p:grpSpPr>
        <a:xfrm>
          <a:off x="0" y="0"/>
          <a:ext cx="0" cy="0"/>
          <a:chOff x="0" y="0"/>
          <a:chExt cx="0" cy="0"/>
        </a:xfrm>
      </p:grpSpPr>
      <p:pic>
        <p:nvPicPr>
          <p:cNvPr id="195" name="Google Shape;195;g35c933906c5_0_1965"/>
          <p:cNvPicPr preferRelativeResize="0"/>
          <p:nvPr/>
        </p:nvPicPr>
        <p:blipFill rotWithShape="1">
          <a:blip r:embed="rId2">
            <a:alphaModFix/>
          </a:blip>
          <a:srcRect/>
          <a:stretch/>
        </p:blipFill>
        <p:spPr>
          <a:xfrm>
            <a:off x="7682749" y="35858"/>
            <a:ext cx="1229043" cy="1126172"/>
          </a:xfrm>
          <a:prstGeom prst="rect">
            <a:avLst/>
          </a:prstGeom>
          <a:noFill/>
          <a:ln>
            <a:noFill/>
          </a:ln>
        </p:spPr>
      </p:pic>
      <p:sp>
        <p:nvSpPr>
          <p:cNvPr id="196" name="Google Shape;196;g35c933906c5_0_1965"/>
          <p:cNvSpPr txBox="1">
            <a:spLocks noGrp="1"/>
          </p:cNvSpPr>
          <p:nvPr>
            <p:ph type="title"/>
          </p:nvPr>
        </p:nvSpPr>
        <p:spPr>
          <a:xfrm>
            <a:off x="457200" y="228600"/>
            <a:ext cx="6858000" cy="685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C4751"/>
              </a:buClr>
              <a:buSzPts val="3000"/>
              <a:buFont typeface="Lato"/>
              <a:buNone/>
              <a:defRPr sz="2400" b="1">
                <a:solidFill>
                  <a:srgbClr val="00636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35c933906c5_0_1965"/>
          <p:cNvSpPr txBox="1">
            <a:spLocks noGrp="1"/>
          </p:cNvSpPr>
          <p:nvPr>
            <p:ph type="body" idx="1"/>
          </p:nvPr>
        </p:nvSpPr>
        <p:spPr>
          <a:xfrm>
            <a:off x="457200" y="1051559"/>
            <a:ext cx="8229600" cy="3657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00"/>
              </a:spcBef>
              <a:spcAft>
                <a:spcPts val="0"/>
              </a:spcAft>
              <a:buClr>
                <a:schemeClr val="dk1"/>
              </a:buClr>
              <a:buSzPts val="1800"/>
              <a:buNone/>
              <a:defRPr>
                <a:solidFill>
                  <a:srgbClr val="00636C"/>
                </a:solidFill>
                <a:latin typeface="Verdana"/>
                <a:ea typeface="Verdana"/>
                <a:cs typeface="Verdana"/>
                <a:sym typeface="Verdana"/>
              </a:defRPr>
            </a:lvl1pPr>
            <a:lvl2pPr marL="914400" lvl="1" indent="-342900" algn="l">
              <a:lnSpc>
                <a:spcPct val="100000"/>
              </a:lnSpc>
              <a:spcBef>
                <a:spcPts val="400"/>
              </a:spcBef>
              <a:spcAft>
                <a:spcPts val="0"/>
              </a:spcAft>
              <a:buClr>
                <a:schemeClr val="dk1"/>
              </a:buClr>
              <a:buSzPts val="1800"/>
              <a:buChar char="–"/>
              <a:defRPr>
                <a:latin typeface="Arial"/>
                <a:ea typeface="Arial"/>
                <a:cs typeface="Arial"/>
                <a:sym typeface="Arial"/>
              </a:defRPr>
            </a:lvl2pPr>
            <a:lvl3pPr marL="1371600" lvl="2" indent="-342900" algn="l">
              <a:lnSpc>
                <a:spcPct val="100000"/>
              </a:lnSpc>
              <a:spcBef>
                <a:spcPts val="400"/>
              </a:spcBef>
              <a:spcAft>
                <a:spcPts val="0"/>
              </a:spcAft>
              <a:buClr>
                <a:schemeClr val="dk1"/>
              </a:buClr>
              <a:buSzPts val="1800"/>
              <a:buChar char="•"/>
              <a:defRPr>
                <a:latin typeface="Arial"/>
                <a:ea typeface="Arial"/>
                <a:cs typeface="Arial"/>
                <a:sym typeface="Arial"/>
              </a:defRPr>
            </a:lvl3pPr>
            <a:lvl4pPr marL="1828800" lvl="3" indent="-342900" algn="l">
              <a:lnSpc>
                <a:spcPct val="100000"/>
              </a:lnSpc>
              <a:spcBef>
                <a:spcPts val="400"/>
              </a:spcBef>
              <a:spcAft>
                <a:spcPts val="0"/>
              </a:spcAft>
              <a:buClr>
                <a:schemeClr val="dk1"/>
              </a:buClr>
              <a:buSzPts val="1800"/>
              <a:buChar char="–"/>
              <a:defRPr>
                <a:latin typeface="Arial"/>
                <a:ea typeface="Arial"/>
                <a:cs typeface="Arial"/>
                <a:sym typeface="Arial"/>
              </a:defRPr>
            </a:lvl4pPr>
            <a:lvl5pPr marL="2286000" lvl="4" indent="-342900" algn="l">
              <a:lnSpc>
                <a:spcPct val="100000"/>
              </a:lnSpc>
              <a:spcBef>
                <a:spcPts val="400"/>
              </a:spcBef>
              <a:spcAft>
                <a:spcPts val="0"/>
              </a:spcAft>
              <a:buClr>
                <a:schemeClr val="dk1"/>
              </a:buClr>
              <a:buSzPts val="1800"/>
              <a:buChar char="»"/>
              <a:defRPr>
                <a:latin typeface="Arial"/>
                <a:ea typeface="Arial"/>
                <a:cs typeface="Arial"/>
                <a:sym typeface="Arial"/>
              </a:defRPr>
            </a:lvl5pPr>
            <a:lvl6pPr marL="2743200" lvl="5" indent="-342900" algn="l">
              <a:lnSpc>
                <a:spcPct val="100000"/>
              </a:lnSpc>
              <a:spcBef>
                <a:spcPts val="400"/>
              </a:spcBef>
              <a:spcAft>
                <a:spcPts val="0"/>
              </a:spcAft>
              <a:buClr>
                <a:schemeClr val="dk1"/>
              </a:buClr>
              <a:buSzPts val="1800"/>
              <a:buChar char="•"/>
              <a:defRPr>
                <a:latin typeface="Arial"/>
                <a:ea typeface="Arial"/>
                <a:cs typeface="Arial"/>
                <a:sym typeface="Arial"/>
              </a:defRPr>
            </a:lvl6pPr>
            <a:lvl7pPr marL="3200400" lvl="6" indent="-342900" algn="l">
              <a:lnSpc>
                <a:spcPct val="100000"/>
              </a:lnSpc>
              <a:spcBef>
                <a:spcPts val="400"/>
              </a:spcBef>
              <a:spcAft>
                <a:spcPts val="0"/>
              </a:spcAft>
              <a:buClr>
                <a:schemeClr val="dk1"/>
              </a:buClr>
              <a:buSzPts val="1800"/>
              <a:buChar char="•"/>
              <a:defRPr>
                <a:latin typeface="Arial"/>
                <a:ea typeface="Arial"/>
                <a:cs typeface="Arial"/>
                <a:sym typeface="Arial"/>
              </a:defRPr>
            </a:lvl7pPr>
            <a:lvl8pPr marL="3657600" lvl="7" indent="-342900" algn="l">
              <a:lnSpc>
                <a:spcPct val="100000"/>
              </a:lnSpc>
              <a:spcBef>
                <a:spcPts val="400"/>
              </a:spcBef>
              <a:spcAft>
                <a:spcPts val="0"/>
              </a:spcAft>
              <a:buClr>
                <a:schemeClr val="dk1"/>
              </a:buClr>
              <a:buSzPts val="1800"/>
              <a:buChar char="•"/>
              <a:defRPr>
                <a:latin typeface="Arial"/>
                <a:ea typeface="Arial"/>
                <a:cs typeface="Arial"/>
                <a:sym typeface="Arial"/>
              </a:defRPr>
            </a:lvl8pPr>
            <a:lvl9pPr marL="4114800" lvl="8" indent="-342900" algn="l">
              <a:lnSpc>
                <a:spcPct val="100000"/>
              </a:lnSpc>
              <a:spcBef>
                <a:spcPts val="400"/>
              </a:spcBef>
              <a:spcAft>
                <a:spcPts val="0"/>
              </a:spcAft>
              <a:buClr>
                <a:schemeClr val="dk1"/>
              </a:buClr>
              <a:buSzPts val="1800"/>
              <a:buChar char="•"/>
              <a:defRPr>
                <a:latin typeface="Arial"/>
                <a:ea typeface="Arial"/>
                <a:cs typeface="Arial"/>
                <a:sym typeface="Arial"/>
              </a:defRPr>
            </a:lvl9pPr>
          </a:lstStyle>
          <a:p>
            <a:endParaRPr/>
          </a:p>
        </p:txBody>
      </p:sp>
      <p:sp>
        <p:nvSpPr>
          <p:cNvPr id="198" name="Google Shape;198;g35c933906c5_0_1965"/>
          <p:cNvSpPr txBox="1">
            <a:spLocks noGrp="1"/>
          </p:cNvSpPr>
          <p:nvPr>
            <p:ph type="sldNum" idx="12"/>
          </p:nvPr>
        </p:nvSpPr>
        <p:spPr>
          <a:xfrm>
            <a:off x="5943600" y="4983480"/>
            <a:ext cx="2743200" cy="137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2106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DD107-FC79-D4E0-1CE2-F59AB20AB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fr-BE"/>
          </a:p>
        </p:txBody>
      </p:sp>
      <p:sp>
        <p:nvSpPr>
          <p:cNvPr id="3" name="Subtitle 2">
            <a:extLst>
              <a:ext uri="{FF2B5EF4-FFF2-40B4-BE49-F238E27FC236}">
                <a16:creationId xmlns:a16="http://schemas.microsoft.com/office/drawing/2014/main" id="{186D3793-5B98-B586-DCAD-48F0D9D286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FF2A8FCD-7E07-E824-8714-1BDFF25509FF}"/>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5" name="Footer Placeholder 4">
            <a:extLst>
              <a:ext uri="{FF2B5EF4-FFF2-40B4-BE49-F238E27FC236}">
                <a16:creationId xmlns:a16="http://schemas.microsoft.com/office/drawing/2014/main" id="{C9C462CD-FF15-4203-4918-616216F47A51}"/>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3325AFB7-F163-7B3B-99C7-F5AA8A272FAE}"/>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425166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29"/>
          <p:cNvSpPr txBox="1">
            <a:spLocks noGrp="1"/>
          </p:cNvSpPr>
          <p:nvPr>
            <p:ph type="body" idx="1"/>
          </p:nvPr>
        </p:nvSpPr>
        <p:spPr>
          <a:xfrm rot="5400000">
            <a:off x="2874963" y="-1217612"/>
            <a:ext cx="3394075"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E8EB-D9A7-DF9E-AF61-937098997F53}"/>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BBF26845-F05C-DD0A-9A4D-759454BB1A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6FCE407A-A18E-95D0-E622-27B7E8261B91}"/>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5" name="Footer Placeholder 4">
            <a:extLst>
              <a:ext uri="{FF2B5EF4-FFF2-40B4-BE49-F238E27FC236}">
                <a16:creationId xmlns:a16="http://schemas.microsoft.com/office/drawing/2014/main" id="{EF8EA86C-C79C-E6E7-D329-396D014DC193}"/>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53B483BE-C5BA-C03E-7DA5-E8A0D39304F2}"/>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50898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91B05-CBCA-B760-14E2-288E1B3CE51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A2B91DDA-64C0-91C6-70FB-F23D3DE18BD5}"/>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0D56F2-90D2-9D42-D816-402E7D4363ED}"/>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5" name="Footer Placeholder 4">
            <a:extLst>
              <a:ext uri="{FF2B5EF4-FFF2-40B4-BE49-F238E27FC236}">
                <a16:creationId xmlns:a16="http://schemas.microsoft.com/office/drawing/2014/main" id="{D86F1755-5B3B-5878-EDAE-05A35D0F606A}"/>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6E2AED6E-4EED-F3B2-BFD7-2213C592065E}"/>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1545856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9139-3B58-29C8-413A-C96381D908E3}"/>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5D400A89-4377-2751-A1D0-30D629798F8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2B52B65E-7490-798C-8463-385C67420B2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253EE86E-CB34-83E0-49A7-65F405EB4661}"/>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6" name="Footer Placeholder 5">
            <a:extLst>
              <a:ext uri="{FF2B5EF4-FFF2-40B4-BE49-F238E27FC236}">
                <a16:creationId xmlns:a16="http://schemas.microsoft.com/office/drawing/2014/main" id="{71AE68CC-F093-29AB-EB8E-C76A99DC92A8}"/>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7CC684DC-676F-DF46-27E6-5E1B820ACF3A}"/>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205440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8D10-2042-BEBA-BE51-2E48E36F19F1}"/>
              </a:ext>
            </a:extLst>
          </p:cNvPr>
          <p:cNvSpPr>
            <a:spLocks noGrp="1"/>
          </p:cNvSpPr>
          <p:nvPr>
            <p:ph type="title"/>
          </p:nvPr>
        </p:nvSpPr>
        <p:spPr>
          <a:xfrm>
            <a:off x="629841" y="273844"/>
            <a:ext cx="7886700" cy="994172"/>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48768DE9-6CAD-E0B3-33DB-5348B996BE7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F4BFA9D-E379-1602-662E-B6ACB40F0EE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3F543CB2-5577-665C-1FD1-4B397DBC05D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F3D4A-4554-C950-1B9A-360DC29EC51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BD72840A-1B5A-3DF8-2299-25999A3EE5A5}"/>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8" name="Footer Placeholder 7">
            <a:extLst>
              <a:ext uri="{FF2B5EF4-FFF2-40B4-BE49-F238E27FC236}">
                <a16:creationId xmlns:a16="http://schemas.microsoft.com/office/drawing/2014/main" id="{BD8E703E-1889-D766-2E84-B4D3F37D7F6E}"/>
              </a:ext>
            </a:extLst>
          </p:cNvPr>
          <p:cNvSpPr>
            <a:spLocks noGrp="1"/>
          </p:cNvSpPr>
          <p:nvPr>
            <p:ph type="ftr" sz="quarter" idx="11"/>
          </p:nvPr>
        </p:nvSpPr>
        <p:spPr/>
        <p:txBody>
          <a:bodyPr/>
          <a:lstStyle/>
          <a:p>
            <a:endParaRPr lang="fr-BE"/>
          </a:p>
        </p:txBody>
      </p:sp>
      <p:sp>
        <p:nvSpPr>
          <p:cNvPr id="9" name="Slide Number Placeholder 8">
            <a:extLst>
              <a:ext uri="{FF2B5EF4-FFF2-40B4-BE49-F238E27FC236}">
                <a16:creationId xmlns:a16="http://schemas.microsoft.com/office/drawing/2014/main" id="{8BC5BB48-928F-45A6-38AA-256896D8124E}"/>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2075594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F036-F2C1-08D4-35F5-CCAF2F1A6D2A}"/>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1F8E7476-ECEC-C5AB-B2B7-7DDC9ACAAE1B}"/>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4" name="Footer Placeholder 3">
            <a:extLst>
              <a:ext uri="{FF2B5EF4-FFF2-40B4-BE49-F238E27FC236}">
                <a16:creationId xmlns:a16="http://schemas.microsoft.com/office/drawing/2014/main" id="{647CF446-7257-733D-861A-975DB193C13B}"/>
              </a:ext>
            </a:extLst>
          </p:cNvPr>
          <p:cNvSpPr>
            <a:spLocks noGrp="1"/>
          </p:cNvSpPr>
          <p:nvPr>
            <p:ph type="ftr" sz="quarter" idx="11"/>
          </p:nvPr>
        </p:nvSpPr>
        <p:spPr/>
        <p:txBody>
          <a:bodyPr/>
          <a:lstStyle/>
          <a:p>
            <a:endParaRPr lang="fr-BE"/>
          </a:p>
        </p:txBody>
      </p:sp>
      <p:sp>
        <p:nvSpPr>
          <p:cNvPr id="5" name="Slide Number Placeholder 4">
            <a:extLst>
              <a:ext uri="{FF2B5EF4-FFF2-40B4-BE49-F238E27FC236}">
                <a16:creationId xmlns:a16="http://schemas.microsoft.com/office/drawing/2014/main" id="{E85A2752-AED8-3A82-A73E-8B8224FCFE9C}"/>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396856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24221-BB94-9187-89CC-6CCAA142F28B}"/>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3" name="Footer Placeholder 2">
            <a:extLst>
              <a:ext uri="{FF2B5EF4-FFF2-40B4-BE49-F238E27FC236}">
                <a16:creationId xmlns:a16="http://schemas.microsoft.com/office/drawing/2014/main" id="{DBB52444-9FE6-0D12-1E19-68E1DFF4B7A4}"/>
              </a:ext>
            </a:extLst>
          </p:cNvPr>
          <p:cNvSpPr>
            <a:spLocks noGrp="1"/>
          </p:cNvSpPr>
          <p:nvPr>
            <p:ph type="ftr" sz="quarter" idx="11"/>
          </p:nvPr>
        </p:nvSpPr>
        <p:spPr/>
        <p:txBody>
          <a:bodyPr/>
          <a:lstStyle/>
          <a:p>
            <a:endParaRPr lang="fr-BE"/>
          </a:p>
        </p:txBody>
      </p:sp>
      <p:sp>
        <p:nvSpPr>
          <p:cNvPr id="4" name="Slide Number Placeholder 3">
            <a:extLst>
              <a:ext uri="{FF2B5EF4-FFF2-40B4-BE49-F238E27FC236}">
                <a16:creationId xmlns:a16="http://schemas.microsoft.com/office/drawing/2014/main" id="{08B045F6-F571-3CAB-258A-4C1648BE9CFE}"/>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3620498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6295-7570-0D67-BE98-82940AAD7E3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DBDF967B-29D0-A072-6748-F9D7C216519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BCD71554-C0B3-CBF0-3D18-78B7E4A4D3D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D53C36-5823-3666-F33B-42133999C8AE}"/>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6" name="Footer Placeholder 5">
            <a:extLst>
              <a:ext uri="{FF2B5EF4-FFF2-40B4-BE49-F238E27FC236}">
                <a16:creationId xmlns:a16="http://schemas.microsoft.com/office/drawing/2014/main" id="{6A3A58E8-F93E-8BC6-FD39-42F121AF0A7E}"/>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AF449C2D-44BE-C276-A8E9-E30029FBF04B}"/>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251917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3038-530E-5A71-B39B-8BBA5096705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DE807500-F207-C40D-2DF3-EBBA9AE734D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a:extLst>
              <a:ext uri="{FF2B5EF4-FFF2-40B4-BE49-F238E27FC236}">
                <a16:creationId xmlns:a16="http://schemas.microsoft.com/office/drawing/2014/main" id="{DB1331DC-7527-58B0-9D09-DDF1E0CFF82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DA2E40-A5DC-EB8E-7FDF-268829C3BE5F}"/>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6" name="Footer Placeholder 5">
            <a:extLst>
              <a:ext uri="{FF2B5EF4-FFF2-40B4-BE49-F238E27FC236}">
                <a16:creationId xmlns:a16="http://schemas.microsoft.com/office/drawing/2014/main" id="{06808DDF-5063-E638-1577-6AB636CCC583}"/>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ECA4F8A8-4A8C-8BB9-1750-DAD090E3223A}"/>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3394664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9CB7-9E39-6CA8-6C07-6905251E5FFC}"/>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9084AD06-5587-A336-FEDF-5E7EF308F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80664DAC-E49E-57AA-77F3-5B72B72E4D96}"/>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5" name="Footer Placeholder 4">
            <a:extLst>
              <a:ext uri="{FF2B5EF4-FFF2-40B4-BE49-F238E27FC236}">
                <a16:creationId xmlns:a16="http://schemas.microsoft.com/office/drawing/2014/main" id="{C1DA8E07-932F-7DDD-E9B7-3D0AEAEDEA5B}"/>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155C2E7F-D353-33E3-9003-A01BF5CE3F1A}"/>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698048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0C6B19-FC51-673A-E4AB-CC4F375BFAA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DE9E7D2D-A005-D885-9974-74A9B2A43E6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D16453AE-4B9C-D9EA-31BB-3FE06B3AE69B}"/>
              </a:ext>
            </a:extLst>
          </p:cNvPr>
          <p:cNvSpPr>
            <a:spLocks noGrp="1"/>
          </p:cNvSpPr>
          <p:nvPr>
            <p:ph type="dt" sz="half" idx="10"/>
          </p:nvPr>
        </p:nvSpPr>
        <p:spPr/>
        <p:txBody>
          <a:bodyPr/>
          <a:lstStyle/>
          <a:p>
            <a:fld id="{910D4A47-A0C5-435A-98B3-FE35ACDD6911}" type="datetimeFigureOut">
              <a:rPr lang="fr-BE" smtClean="0"/>
              <a:t>27/05/25</a:t>
            </a:fld>
            <a:endParaRPr lang="fr-BE"/>
          </a:p>
        </p:txBody>
      </p:sp>
      <p:sp>
        <p:nvSpPr>
          <p:cNvPr id="5" name="Footer Placeholder 4">
            <a:extLst>
              <a:ext uri="{FF2B5EF4-FFF2-40B4-BE49-F238E27FC236}">
                <a16:creationId xmlns:a16="http://schemas.microsoft.com/office/drawing/2014/main" id="{283AE398-66B1-4218-2F02-B3D399DE9D84}"/>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93A11A5F-3D74-B607-16D1-8B01ECE6C5BB}"/>
              </a:ext>
            </a:extLst>
          </p:cNvPr>
          <p:cNvSpPr>
            <a:spLocks noGrp="1"/>
          </p:cNvSpPr>
          <p:nvPr>
            <p:ph type="sldNum" sz="quarter" idx="12"/>
          </p:nvPr>
        </p:nvSpPr>
        <p:spPr/>
        <p:txBody>
          <a:bodyPr/>
          <a:lstStyle/>
          <a:p>
            <a:fld id="{965EAAB8-92C2-4CD7-B868-E3BBC6F57EB2}" type="slidenum">
              <a:rPr lang="fr-BE" smtClean="0"/>
              <a:t>‹#›</a:t>
            </a:fld>
            <a:endParaRPr lang="fr-BE"/>
          </a:p>
        </p:txBody>
      </p:sp>
    </p:spTree>
    <p:extLst>
      <p:ext uri="{BB962C8B-B14F-4D97-AF65-F5344CB8AC3E}">
        <p14:creationId xmlns:p14="http://schemas.microsoft.com/office/powerpoint/2010/main" val="182617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30"/>
          <p:cNvSpPr>
            <a:spLocks noGrp="1"/>
          </p:cNvSpPr>
          <p:nvPr>
            <p:ph type="pic" idx="2"/>
          </p:nvPr>
        </p:nvSpPr>
        <p:spPr>
          <a:xfrm>
            <a:off x="1792288" y="459581"/>
            <a:ext cx="5486400" cy="3086100"/>
          </a:xfrm>
          <a:prstGeom prst="rect">
            <a:avLst/>
          </a:prstGeom>
          <a:noFill/>
          <a:ln>
            <a:noFill/>
          </a:ln>
        </p:spPr>
      </p:sp>
      <p:sp>
        <p:nvSpPr>
          <p:cNvPr id="43" name="Google Shape;43;p3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44" name="Google Shape;44;p30"/>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0"/>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0"/>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093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62755AF7-0AA7-4012-AC09-6DA5A5FB8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1089956"/>
            <a:ext cx="8961121" cy="3306994"/>
          </a:xfrm>
          <a:prstGeom prst="rect">
            <a:avLst/>
          </a:prstGeom>
        </p:spPr>
      </p:pic>
      <p:sp>
        <p:nvSpPr>
          <p:cNvPr id="17" name="Tijdelijke aanduiding voor tekst 16">
            <a:extLst>
              <a:ext uri="{FF2B5EF4-FFF2-40B4-BE49-F238E27FC236}">
                <a16:creationId xmlns:a16="http://schemas.microsoft.com/office/drawing/2014/main" id="{DEEE9312-5402-4F78-A65F-2E0A928142EC}"/>
              </a:ext>
            </a:extLst>
          </p:cNvPr>
          <p:cNvSpPr>
            <a:spLocks noGrp="1"/>
          </p:cNvSpPr>
          <p:nvPr>
            <p:ph type="body" sz="quarter" idx="12"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18" name="Rechthoek 17">
            <a:extLst>
              <a:ext uri="{FF2B5EF4-FFF2-40B4-BE49-F238E27FC236}">
                <a16:creationId xmlns:a16="http://schemas.microsoft.com/office/drawing/2014/main" id="{0C596203-6BFA-42E9-9490-175F68CC19B6}"/>
              </a:ext>
            </a:extLst>
          </p:cNvPr>
          <p:cNvSpPr>
            <a:spLocks noChangeAspect="1"/>
          </p:cNvSpPr>
          <p:nvPr userDrawn="1"/>
        </p:nvSpPr>
        <p:spPr>
          <a:xfrm>
            <a:off x="88315" y="3764670"/>
            <a:ext cx="8961120" cy="642037"/>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22" name="Titel 21">
            <a:extLst>
              <a:ext uri="{FF2B5EF4-FFF2-40B4-BE49-F238E27FC236}">
                <a16:creationId xmlns:a16="http://schemas.microsoft.com/office/drawing/2014/main" id="{F83A49BF-BF41-4023-9088-9D6C89BF67FF}"/>
              </a:ext>
            </a:extLst>
          </p:cNvPr>
          <p:cNvSpPr>
            <a:spLocks noGrp="1"/>
          </p:cNvSpPr>
          <p:nvPr>
            <p:ph type="title"/>
          </p:nvPr>
        </p:nvSpPr>
        <p:spPr>
          <a:xfrm>
            <a:off x="360000" y="81000"/>
            <a:ext cx="8463150" cy="911250"/>
          </a:xfrm>
        </p:spPr>
        <p:txBody>
          <a:bodyPr/>
          <a:lstStyle>
            <a:lvl1pPr>
              <a:defRPr>
                <a:solidFill>
                  <a:schemeClr val="accent1"/>
                </a:solidFill>
              </a:defRPr>
            </a:lvl1pPr>
          </a:lstStyle>
          <a:p>
            <a:r>
              <a:rPr lang="nl-NL"/>
              <a:t>Klik om stijl te bewerken</a:t>
            </a:r>
            <a:endParaRPr lang="nl-NL" dirty="0"/>
          </a:p>
        </p:txBody>
      </p:sp>
      <p:sp>
        <p:nvSpPr>
          <p:cNvPr id="29" name="Tijdelijke aanduiding voor tekst 28">
            <a:extLst>
              <a:ext uri="{FF2B5EF4-FFF2-40B4-BE49-F238E27FC236}">
                <a16:creationId xmlns:a16="http://schemas.microsoft.com/office/drawing/2014/main" id="{5B9EF684-CCA9-4AE5-AB2E-66504D5FA8FB}"/>
              </a:ext>
            </a:extLst>
          </p:cNvPr>
          <p:cNvSpPr>
            <a:spLocks noGrp="1"/>
          </p:cNvSpPr>
          <p:nvPr>
            <p:ph type="body" sz="quarter" idx="13" hasCustomPrompt="1"/>
          </p:nvPr>
        </p:nvSpPr>
        <p:spPr>
          <a:xfrm>
            <a:off x="360000" y="3899123"/>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30" name="Tijdelijke aanduiding voor tekst 28">
            <a:extLst>
              <a:ext uri="{FF2B5EF4-FFF2-40B4-BE49-F238E27FC236}">
                <a16:creationId xmlns:a16="http://schemas.microsoft.com/office/drawing/2014/main" id="{FC12DF95-EEE2-424E-9B4F-24CF2B3C3030}"/>
              </a:ext>
            </a:extLst>
          </p:cNvPr>
          <p:cNvSpPr>
            <a:spLocks noGrp="1"/>
          </p:cNvSpPr>
          <p:nvPr>
            <p:ph type="body" sz="quarter" idx="14" hasCustomPrompt="1"/>
          </p:nvPr>
        </p:nvSpPr>
        <p:spPr>
          <a:xfrm>
            <a:off x="360000" y="4074622"/>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3481837276"/>
      </p:ext>
    </p:extLst>
  </p:cSld>
  <p:clrMapOvr>
    <a:masterClrMapping/>
  </p:clrMapOvr>
  <p:extLst>
    <p:ext uri="{DCECCB84-F9BA-43D5-87BE-67443E8EF086}">
      <p15:sldGuideLst xmlns:p15="http://schemas.microsoft.com/office/powerpoint/2012/main">
        <p15:guide id="1" orient="horz" pos="2161">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DA0BF260-1FEA-4FCD-A70B-A9E9EAE344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97" y="1096537"/>
            <a:ext cx="8958263" cy="3300413"/>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360000" y="81000"/>
            <a:ext cx="8463150" cy="911250"/>
          </a:xfrm>
        </p:spPr>
        <p:txBody>
          <a:bodyPr/>
          <a:lstStyle>
            <a:lvl1pPr>
              <a:defRPr>
                <a:solidFill>
                  <a:srgbClr val="CC0000"/>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91440" y="3754913"/>
            <a:ext cx="8961120" cy="642037"/>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360000" y="3870450"/>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360000" y="4045949"/>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859083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eldia kleur #1">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63C986-5A4A-4FB9-A08D-1BF6876F2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1096537"/>
            <a:ext cx="8958263" cy="3300413"/>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360000" y="81000"/>
            <a:ext cx="8463150" cy="91125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91440" y="3754913"/>
            <a:ext cx="8961120" cy="642037"/>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360000" y="3870450"/>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360000" y="4045949"/>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2681117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CB1EA66-A83F-4371-8DF6-826819FAF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1096537"/>
            <a:ext cx="8958263" cy="3300413"/>
          </a:xfrm>
          <a:prstGeom prst="rect">
            <a:avLst/>
          </a:prstGeom>
        </p:spPr>
      </p:pic>
      <p:sp>
        <p:nvSpPr>
          <p:cNvPr id="9" name="Rechthoek 8">
            <a:extLst>
              <a:ext uri="{FF2B5EF4-FFF2-40B4-BE49-F238E27FC236}">
                <a16:creationId xmlns:a16="http://schemas.microsoft.com/office/drawing/2014/main" id="{A81BC5A2-0300-4FDB-8DDE-5B5E1D6B4971}"/>
              </a:ext>
            </a:extLst>
          </p:cNvPr>
          <p:cNvSpPr>
            <a:spLocks noChangeAspect="1"/>
          </p:cNvSpPr>
          <p:nvPr userDrawn="1"/>
        </p:nvSpPr>
        <p:spPr>
          <a:xfrm>
            <a:off x="91440" y="3754913"/>
            <a:ext cx="8961120" cy="642037"/>
          </a:xfrm>
          <a:prstGeom prst="rect">
            <a:avLst/>
          </a:prstGeom>
          <a:solidFill>
            <a:srgbClr val="195814">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360000" y="81000"/>
            <a:ext cx="8463150" cy="91125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360000" y="3870450"/>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360000" y="4045949"/>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1162342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p:txBody>
          <a:bodyPr/>
          <a:lstStyle>
            <a:lvl1pPr marL="171433" indent="-171433">
              <a:buClr>
                <a:schemeClr val="accent1"/>
              </a:buClr>
              <a:buFont typeface="Arial" panose="020B0604020202020204" pitchFamily="34" charset="0"/>
              <a:buChar char="•"/>
              <a:defRPr/>
            </a:lvl1pPr>
            <a:lvl2pPr>
              <a:buClr>
                <a:srgbClr val="C00000"/>
              </a:buClr>
              <a:defRPr/>
            </a:lvl2pPr>
            <a:lvl3pPr>
              <a:buClr>
                <a:schemeClr val="accent1"/>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1E8DB1D7-AEC2-4F96-BFC6-F7B48D20008D}"/>
              </a:ext>
            </a:extLst>
          </p:cNvPr>
          <p:cNvSpPr>
            <a:spLocks noGrp="1"/>
          </p:cNvSpPr>
          <p:nvPr>
            <p:ph type="ftr" sz="quarter" idx="3"/>
          </p:nvPr>
        </p:nvSpPr>
        <p:spPr>
          <a:xfrm>
            <a:off x="5976000" y="4606755"/>
            <a:ext cx="3046734" cy="281596"/>
          </a:xfrm>
          <a:prstGeom prst="rect">
            <a:avLst/>
          </a:prstGeom>
          <a:ln>
            <a:noFill/>
          </a:ln>
        </p:spPr>
        <p:txBody>
          <a:bodyPr vert="horz" lIns="91440" tIns="45720" rIns="91440" bIns="45720" rtlCol="0" anchor="ctr"/>
          <a:lstStyle>
            <a:lvl1pPr algn="r">
              <a:defRPr sz="824">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C12A6182-052D-4FFB-97B9-279B1A81767F}"/>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3702455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60001" y="1282306"/>
            <a:ext cx="8150588" cy="2139553"/>
          </a:xfrm>
        </p:spPr>
        <p:txBody>
          <a:bodyPr anchor="b">
            <a:normAutofit/>
          </a:bodyPr>
          <a:lstStyle>
            <a:lvl1pPr>
              <a:defRPr sz="3000">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360001" y="3442101"/>
            <a:ext cx="8150588" cy="989950"/>
          </a:xfrm>
        </p:spPr>
        <p:txBody>
          <a:bodyPr/>
          <a:lstStyle>
            <a:lvl1pPr marL="0" indent="0">
              <a:buNone/>
              <a:defRPr sz="1800">
                <a:solidFill>
                  <a:schemeClr val="tx1"/>
                </a:solidFill>
              </a:defRPr>
            </a:lvl1pPr>
            <a:lvl2pPr marL="342867" indent="0">
              <a:buNone/>
              <a:defRPr sz="1500">
                <a:solidFill>
                  <a:schemeClr val="tx1">
                    <a:tint val="75000"/>
                  </a:schemeClr>
                </a:solidFill>
              </a:defRPr>
            </a:lvl2pPr>
            <a:lvl3pPr marL="685734" indent="0">
              <a:buNone/>
              <a:defRPr sz="1349">
                <a:solidFill>
                  <a:schemeClr val="tx1">
                    <a:tint val="75000"/>
                  </a:schemeClr>
                </a:solidFill>
              </a:defRPr>
            </a:lvl3pPr>
            <a:lvl4pPr marL="1028601" indent="0">
              <a:buNone/>
              <a:defRPr sz="1200">
                <a:solidFill>
                  <a:schemeClr val="tx1">
                    <a:tint val="75000"/>
                  </a:schemeClr>
                </a:solidFill>
              </a:defRPr>
            </a:lvl4pPr>
            <a:lvl5pPr marL="1371469" indent="0">
              <a:buNone/>
              <a:defRPr sz="1200">
                <a:solidFill>
                  <a:schemeClr val="tx1">
                    <a:tint val="75000"/>
                  </a:schemeClr>
                </a:solidFill>
              </a:defRPr>
            </a:lvl5pPr>
            <a:lvl6pPr marL="1714336" indent="0">
              <a:buNone/>
              <a:defRPr sz="1200">
                <a:solidFill>
                  <a:schemeClr val="tx1">
                    <a:tint val="75000"/>
                  </a:schemeClr>
                </a:solidFill>
              </a:defRPr>
            </a:lvl6pPr>
            <a:lvl7pPr marL="2057203" indent="0">
              <a:buNone/>
              <a:defRPr sz="1200">
                <a:solidFill>
                  <a:schemeClr val="tx1">
                    <a:tint val="75000"/>
                  </a:schemeClr>
                </a:solidFill>
              </a:defRPr>
            </a:lvl7pPr>
            <a:lvl8pPr marL="2400070" indent="0">
              <a:buNone/>
              <a:defRPr sz="1200">
                <a:solidFill>
                  <a:schemeClr val="tx1">
                    <a:tint val="75000"/>
                  </a:schemeClr>
                </a:solidFill>
              </a:defRPr>
            </a:lvl8pPr>
            <a:lvl9pPr marL="2742937" indent="0">
              <a:buNone/>
              <a:defRPr sz="1200">
                <a:solidFill>
                  <a:schemeClr val="tx1">
                    <a:tint val="75000"/>
                  </a:schemeClr>
                </a:solidFill>
              </a:defRPr>
            </a:lvl9pPr>
          </a:lstStyle>
          <a:p>
            <a:pPr lvl="0"/>
            <a:r>
              <a:rPr lang="nl-NL"/>
              <a:t>Klikken om de tekststijl van het model te bewerken</a:t>
            </a:r>
          </a:p>
        </p:txBody>
      </p:sp>
      <p:sp>
        <p:nvSpPr>
          <p:cNvPr id="8" name="Footer Placeholder 4">
            <a:extLst>
              <a:ext uri="{FF2B5EF4-FFF2-40B4-BE49-F238E27FC236}">
                <a16:creationId xmlns:a16="http://schemas.microsoft.com/office/drawing/2014/main" id="{89304470-6FD8-40B8-B95D-39FD7B18A708}"/>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9" name="Slide Number Placeholder 5">
            <a:extLst>
              <a:ext uri="{FF2B5EF4-FFF2-40B4-BE49-F238E27FC236}">
                <a16:creationId xmlns:a16="http://schemas.microsoft.com/office/drawing/2014/main" id="{5AEEC4B4-B9E7-41E0-80EC-48ACF6069F1C}"/>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3202403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sz="half" idx="1"/>
          </p:nvPr>
        </p:nvSpPr>
        <p:spPr>
          <a:xfrm>
            <a:off x="360000" y="1237950"/>
            <a:ext cx="4036500" cy="3062831"/>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2200" y="1237950"/>
            <a:ext cx="4216050" cy="3062831"/>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7" name="Footer Placeholder 4">
            <a:extLst>
              <a:ext uri="{FF2B5EF4-FFF2-40B4-BE49-F238E27FC236}">
                <a16:creationId xmlns:a16="http://schemas.microsoft.com/office/drawing/2014/main" id="{88506F21-1D56-47E8-9C6F-01F056DDD468}"/>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18" name="Slide Number Placeholder 5">
            <a:extLst>
              <a:ext uri="{FF2B5EF4-FFF2-40B4-BE49-F238E27FC236}">
                <a16:creationId xmlns:a16="http://schemas.microsoft.com/office/drawing/2014/main" id="{C1A74C53-D6FC-46D0-85D2-613AB232D197}"/>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3628776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360000" y="273847"/>
            <a:ext cx="8423998" cy="994172"/>
          </a:xfrm>
        </p:spPr>
        <p:txBody>
          <a:bodyPr/>
          <a:lstStyle>
            <a:lvl1pPr>
              <a:defRPr>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360003" y="1260872"/>
            <a:ext cx="3966298" cy="617934"/>
          </a:xfrm>
        </p:spPr>
        <p:txBody>
          <a:bodyPr anchor="b"/>
          <a:lstStyle>
            <a:lvl1pPr marL="0" indent="0">
              <a:buNone/>
              <a:defRPr sz="1800" b="1"/>
            </a:lvl1pPr>
            <a:lvl2pPr marL="342867" indent="0">
              <a:buNone/>
              <a:defRPr sz="1500" b="1"/>
            </a:lvl2pPr>
            <a:lvl3pPr marL="685734" indent="0">
              <a:buNone/>
              <a:defRPr sz="1349" b="1"/>
            </a:lvl3pPr>
            <a:lvl4pPr marL="1028601" indent="0">
              <a:buNone/>
              <a:defRPr sz="1200" b="1"/>
            </a:lvl4pPr>
            <a:lvl5pPr marL="1371469" indent="0">
              <a:buNone/>
              <a:defRPr sz="1200" b="1"/>
            </a:lvl5pPr>
            <a:lvl6pPr marL="1714336" indent="0">
              <a:buNone/>
              <a:defRPr sz="1200" b="1"/>
            </a:lvl6pPr>
            <a:lvl7pPr marL="2057203" indent="0">
              <a:buNone/>
              <a:defRPr sz="1200" b="1"/>
            </a:lvl7pPr>
            <a:lvl8pPr marL="2400070" indent="0">
              <a:buNone/>
              <a:defRPr sz="1200" b="1"/>
            </a:lvl8pPr>
            <a:lvl9pPr marL="2742937" indent="0">
              <a:buNone/>
              <a:defRPr sz="1200" b="1"/>
            </a:lvl9pPr>
          </a:lstStyle>
          <a:p>
            <a:pPr lvl="0"/>
            <a:r>
              <a:rPr lang="nl-NL"/>
              <a:t>Klikken om de tekststijl van het model te bewerken</a:t>
            </a:r>
          </a:p>
        </p:txBody>
      </p:sp>
      <p:sp>
        <p:nvSpPr>
          <p:cNvPr id="4" name="Content Placeholder 3"/>
          <p:cNvSpPr>
            <a:spLocks noGrp="1"/>
          </p:cNvSpPr>
          <p:nvPr>
            <p:ph sz="half" idx="2"/>
          </p:nvPr>
        </p:nvSpPr>
        <p:spPr>
          <a:xfrm>
            <a:off x="360003" y="1878807"/>
            <a:ext cx="3966298" cy="2518143"/>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817700" y="1260872"/>
            <a:ext cx="3966298" cy="617934"/>
          </a:xfrm>
        </p:spPr>
        <p:txBody>
          <a:bodyPr anchor="b"/>
          <a:lstStyle>
            <a:lvl1pPr marL="0" indent="0">
              <a:buNone/>
              <a:defRPr sz="1800" b="1"/>
            </a:lvl1pPr>
            <a:lvl2pPr marL="342867" indent="0">
              <a:buNone/>
              <a:defRPr sz="1500" b="1"/>
            </a:lvl2pPr>
            <a:lvl3pPr marL="685734" indent="0">
              <a:buNone/>
              <a:defRPr sz="1349" b="1"/>
            </a:lvl3pPr>
            <a:lvl4pPr marL="1028601" indent="0">
              <a:buNone/>
              <a:defRPr sz="1200" b="1"/>
            </a:lvl4pPr>
            <a:lvl5pPr marL="1371469" indent="0">
              <a:buNone/>
              <a:defRPr sz="1200" b="1"/>
            </a:lvl5pPr>
            <a:lvl6pPr marL="1714336" indent="0">
              <a:buNone/>
              <a:defRPr sz="1200" b="1"/>
            </a:lvl6pPr>
            <a:lvl7pPr marL="2057203" indent="0">
              <a:buNone/>
              <a:defRPr sz="1200" b="1"/>
            </a:lvl7pPr>
            <a:lvl8pPr marL="2400070" indent="0">
              <a:buNone/>
              <a:defRPr sz="1200" b="1"/>
            </a:lvl8pPr>
            <a:lvl9pPr marL="2742937" indent="0">
              <a:buNone/>
              <a:defRPr sz="1200" b="1"/>
            </a:lvl9pPr>
          </a:lstStyle>
          <a:p>
            <a:pPr lvl="0"/>
            <a:r>
              <a:rPr lang="nl-NL"/>
              <a:t>Klikken om de tekststijl van het model te bewerken</a:t>
            </a:r>
          </a:p>
        </p:txBody>
      </p:sp>
      <p:sp>
        <p:nvSpPr>
          <p:cNvPr id="6" name="Content Placeholder 5"/>
          <p:cNvSpPr>
            <a:spLocks noGrp="1"/>
          </p:cNvSpPr>
          <p:nvPr>
            <p:ph sz="quarter" idx="4"/>
          </p:nvPr>
        </p:nvSpPr>
        <p:spPr>
          <a:xfrm>
            <a:off x="4817700" y="1878807"/>
            <a:ext cx="3966298" cy="2518143"/>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C7FF73F3-B248-4542-9C7F-FA3A0C3C9959}"/>
              </a:ext>
            </a:extLst>
          </p:cNvPr>
          <p:cNvSpPr>
            <a:spLocks noGrp="1"/>
          </p:cNvSpPr>
          <p:nvPr>
            <p:ph type="ftr" sz="quarter" idx="10"/>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115534F5-55D8-41B1-93A2-9FF1C6620098}"/>
              </a:ext>
            </a:extLst>
          </p:cNvPr>
          <p:cNvSpPr>
            <a:spLocks noGrp="1"/>
          </p:cNvSpPr>
          <p:nvPr>
            <p:ph type="sldNum" sz="quarter" idx="11"/>
          </p:nvPr>
        </p:nvSpPr>
        <p:spPr>
          <a:xfrm>
            <a:off x="5976000" y="4888350"/>
            <a:ext cx="3050536" cy="178202"/>
          </a:xfrm>
          <a:prstGeom prst="rect">
            <a:avLst/>
          </a:prstGeom>
        </p:spPr>
        <p:txBody>
          <a:bodyPr vert="horz" lIns="91440" tIns="45720" rIns="91440" bIns="45720" rtlCol="0" anchor="ctr"/>
          <a:lstStyle>
            <a:lvl1pPr algn="r">
              <a:defRPr sz="824" b="1">
                <a:solidFill>
                  <a:srgbClr val="F40000"/>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42062055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6" name="Footer Placeholder 4">
            <a:extLst>
              <a:ext uri="{FF2B5EF4-FFF2-40B4-BE49-F238E27FC236}">
                <a16:creationId xmlns:a16="http://schemas.microsoft.com/office/drawing/2014/main" id="{2A148C2A-22AE-49FD-8659-5FE66CE1A256}"/>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7" name="Slide Number Placeholder 5">
            <a:extLst>
              <a:ext uri="{FF2B5EF4-FFF2-40B4-BE49-F238E27FC236}">
                <a16:creationId xmlns:a16="http://schemas.microsoft.com/office/drawing/2014/main" id="{28E9FF7E-5074-40A8-9CE9-0CE518A4870E}"/>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chemeClr val="accent1"/>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137053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50" name="Google Shape;50;p3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51" name="Google Shape;51;p31"/>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2495B2-8436-4C34-87D3-FEDDAA4CEBBD}"/>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6" name="Slide Number Placeholder 5">
            <a:extLst>
              <a:ext uri="{FF2B5EF4-FFF2-40B4-BE49-F238E27FC236}">
                <a16:creationId xmlns:a16="http://schemas.microsoft.com/office/drawing/2014/main" id="{A2696D70-01C3-4621-ABA5-C9D02DAEB514}"/>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chemeClr val="accent1"/>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344085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60001" y="342899"/>
            <a:ext cx="3219020" cy="1200151"/>
          </a:xfrm>
        </p:spPr>
        <p:txBody>
          <a:bodyPr anchor="b"/>
          <a:lstStyle>
            <a:lvl1pPr>
              <a:defRPr sz="2400">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a:xfrm>
            <a:off x="3887391" y="342900"/>
            <a:ext cx="4629150" cy="4052891"/>
          </a:xfrm>
        </p:spPr>
        <p:txBody>
          <a:bodyPr/>
          <a:lstStyle>
            <a:lvl1pPr>
              <a:buClr>
                <a:srgbClr val="C00000"/>
              </a:buClr>
              <a:defRPr sz="2100"/>
            </a:lvl1pPr>
            <a:lvl2pPr>
              <a:buClr>
                <a:srgbClr val="C00000"/>
              </a:buClr>
              <a:defRPr sz="1800"/>
            </a:lvl2pPr>
            <a:lvl3pPr>
              <a:buClr>
                <a:srgbClr val="C00000"/>
              </a:buClr>
              <a:defRPr sz="1500"/>
            </a:lvl3pPr>
            <a:lvl4pPr>
              <a:buClr>
                <a:srgbClr val="C00000"/>
              </a:buClr>
              <a:defRPr sz="1350"/>
            </a:lvl4pPr>
            <a:lvl5pPr>
              <a:buClr>
                <a:srgbClr val="C00000"/>
              </a:buClr>
              <a:defRPr sz="135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360001" y="1543051"/>
            <a:ext cx="3219020" cy="2858690"/>
          </a:xfrm>
        </p:spPr>
        <p:txBody>
          <a:bodyPr/>
          <a:lstStyle>
            <a:lvl1pPr marL="0" indent="0">
              <a:buNone/>
              <a:defRPr sz="1200"/>
            </a:lvl1pPr>
            <a:lvl2pPr marL="342867" indent="0">
              <a:buNone/>
              <a:defRPr sz="1051"/>
            </a:lvl2pPr>
            <a:lvl3pPr marL="685734" indent="0">
              <a:buNone/>
              <a:defRPr sz="900"/>
            </a:lvl3pPr>
            <a:lvl4pPr marL="1028601" indent="0">
              <a:buNone/>
              <a:defRPr sz="751"/>
            </a:lvl4pPr>
            <a:lvl5pPr marL="1371469" indent="0">
              <a:buNone/>
              <a:defRPr sz="751"/>
            </a:lvl5pPr>
            <a:lvl6pPr marL="1714336" indent="0">
              <a:buNone/>
              <a:defRPr sz="751"/>
            </a:lvl6pPr>
            <a:lvl7pPr marL="2057203" indent="0">
              <a:buNone/>
              <a:defRPr sz="751"/>
            </a:lvl7pPr>
            <a:lvl8pPr marL="2400070" indent="0">
              <a:buNone/>
              <a:defRPr sz="751"/>
            </a:lvl8pPr>
            <a:lvl9pPr marL="2742937" indent="0">
              <a:buNone/>
              <a:defRPr sz="75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2026530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60001" y="342899"/>
            <a:ext cx="3219020" cy="1200151"/>
          </a:xfrm>
        </p:spPr>
        <p:txBody>
          <a:bodyPr anchor="b">
            <a:normAutofit/>
          </a:bodyPr>
          <a:lstStyle>
            <a:lvl1pPr>
              <a:defRPr sz="2100">
                <a:solidFill>
                  <a:schemeClr val="accent1"/>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3799800" y="342900"/>
            <a:ext cx="4716741" cy="4052891"/>
          </a:xfrm>
        </p:spPr>
        <p:txBody>
          <a:bodyPr anchor="t">
            <a:normAutofit/>
          </a:bodyPr>
          <a:lstStyle>
            <a:lvl1pPr marL="0" indent="0">
              <a:buNone/>
              <a:defRPr sz="1500"/>
            </a:lvl1pPr>
            <a:lvl2pPr marL="342867" indent="0">
              <a:buNone/>
              <a:defRPr sz="2100"/>
            </a:lvl2pPr>
            <a:lvl3pPr marL="685734" indent="0">
              <a:buNone/>
              <a:defRPr sz="1800"/>
            </a:lvl3pPr>
            <a:lvl4pPr marL="1028601" indent="0">
              <a:buNone/>
              <a:defRPr sz="1500"/>
            </a:lvl4pPr>
            <a:lvl5pPr marL="1371469" indent="0">
              <a:buNone/>
              <a:defRPr sz="1500"/>
            </a:lvl5pPr>
            <a:lvl6pPr marL="1714336" indent="0">
              <a:buNone/>
              <a:defRPr sz="1500"/>
            </a:lvl6pPr>
            <a:lvl7pPr marL="2057203" indent="0">
              <a:buNone/>
              <a:defRPr sz="1500"/>
            </a:lvl7pPr>
            <a:lvl8pPr marL="2400070" indent="0">
              <a:buNone/>
              <a:defRPr sz="1500"/>
            </a:lvl8pPr>
            <a:lvl9pPr marL="2742937"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360001" y="1543051"/>
            <a:ext cx="3219020" cy="2858690"/>
          </a:xfrm>
        </p:spPr>
        <p:txBody>
          <a:bodyPr/>
          <a:lstStyle>
            <a:lvl1pPr marL="0" indent="0">
              <a:buNone/>
              <a:defRPr sz="1200"/>
            </a:lvl1pPr>
            <a:lvl2pPr marL="342867" indent="0">
              <a:buNone/>
              <a:defRPr sz="1051"/>
            </a:lvl2pPr>
            <a:lvl3pPr marL="685734" indent="0">
              <a:buNone/>
              <a:defRPr sz="900"/>
            </a:lvl3pPr>
            <a:lvl4pPr marL="1028601" indent="0">
              <a:buNone/>
              <a:defRPr sz="751"/>
            </a:lvl4pPr>
            <a:lvl5pPr marL="1371469" indent="0">
              <a:buNone/>
              <a:defRPr sz="751"/>
            </a:lvl5pPr>
            <a:lvl6pPr marL="1714336" indent="0">
              <a:buNone/>
              <a:defRPr sz="751"/>
            </a:lvl6pPr>
            <a:lvl7pPr marL="2057203" indent="0">
              <a:buNone/>
              <a:defRPr sz="751"/>
            </a:lvl7pPr>
            <a:lvl8pPr marL="2400070" indent="0">
              <a:buNone/>
              <a:defRPr sz="751"/>
            </a:lvl8pPr>
            <a:lvl9pPr marL="2742937" indent="0">
              <a:buNone/>
              <a:defRPr sz="75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17173267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650437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123107"/>
          </a:xfrm>
        </p:spPr>
        <p:txBody>
          <a:bodyPr vert="eaVert"/>
          <a:lstStyle>
            <a:lvl1pPr>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395100" y="273843"/>
            <a:ext cx="6034276" cy="412310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Footer Placeholder 4">
            <a:extLst>
              <a:ext uri="{FF2B5EF4-FFF2-40B4-BE49-F238E27FC236}">
                <a16:creationId xmlns:a16="http://schemas.microsoft.com/office/drawing/2014/main" id="{5B4A3944-BD8F-4248-A20F-93FDA38A48A0}"/>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8" name="Slide Number Placeholder 5">
            <a:extLst>
              <a:ext uri="{FF2B5EF4-FFF2-40B4-BE49-F238E27FC236}">
                <a16:creationId xmlns:a16="http://schemas.microsoft.com/office/drawing/2014/main" id="{6C5E61D2-53F7-40F2-94DE-4C6C7D90489A}"/>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chemeClr val="accent1"/>
                </a:solidFill>
              </a:defRPr>
            </a:lvl1pPr>
          </a:lstStyle>
          <a:p>
            <a:fld id="{FAADA063-12EF-40E4-868B-86746F500345}" type="slidenum">
              <a:rPr lang="nl-NL" smtClean="0"/>
              <a:pPr/>
              <a:t>‹#›</a:t>
            </a:fld>
            <a:endParaRPr lang="nl-NL" dirty="0"/>
          </a:p>
        </p:txBody>
      </p:sp>
    </p:spTree>
    <p:extLst>
      <p:ext uri="{BB962C8B-B14F-4D97-AF65-F5344CB8AC3E}">
        <p14:creationId xmlns:p14="http://schemas.microsoft.com/office/powerpoint/2010/main" val="284753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Espace réservé pour une image  13">
            <a:extLst>
              <a:ext uri="{FF2B5EF4-FFF2-40B4-BE49-F238E27FC236}">
                <a16:creationId xmlns:a16="http://schemas.microsoft.com/office/drawing/2014/main" id="{480385B3-C046-E906-9843-BAE9F1CA447D}"/>
              </a:ext>
            </a:extLst>
          </p:cNvPr>
          <p:cNvSpPr>
            <a:spLocks noGrp="1"/>
          </p:cNvSpPr>
          <p:nvPr>
            <p:ph type="pic" sz="quarter" idx="11"/>
          </p:nvPr>
        </p:nvSpPr>
        <p:spPr>
          <a:xfrm>
            <a:off x="5381106" y="0"/>
            <a:ext cx="3762895" cy="5143500"/>
          </a:xfrm>
        </p:spPr>
        <p:txBody>
          <a:bodyPr/>
          <a:lstStyle/>
          <a:p>
            <a:endParaRPr lang="fr-FR" dirty="0"/>
          </a:p>
        </p:txBody>
      </p:sp>
      <p:sp>
        <p:nvSpPr>
          <p:cNvPr id="9" name="Titre 1">
            <a:extLst>
              <a:ext uri="{FF2B5EF4-FFF2-40B4-BE49-F238E27FC236}">
                <a16:creationId xmlns:a16="http://schemas.microsoft.com/office/drawing/2014/main" id="{3C22024E-732C-EBE2-FB4A-C32B611AE180}"/>
              </a:ext>
            </a:extLst>
          </p:cNvPr>
          <p:cNvSpPr>
            <a:spLocks noGrp="1"/>
          </p:cNvSpPr>
          <p:nvPr>
            <p:ph type="title"/>
          </p:nvPr>
        </p:nvSpPr>
        <p:spPr>
          <a:xfrm>
            <a:off x="708987" y="2170949"/>
            <a:ext cx="3929188" cy="903548"/>
          </a:xfrm>
        </p:spPr>
        <p:txBody>
          <a:bodyPr>
            <a:normAutofit/>
          </a:bodyPr>
          <a:lstStyle>
            <a:lvl1pPr algn="l">
              <a:defRPr sz="4050">
                <a:solidFill>
                  <a:srgbClr val="0D2D59"/>
                </a:solidFill>
              </a:defRPr>
            </a:lvl1pPr>
          </a:lstStyle>
          <a:p>
            <a:endParaRPr lang="fr-FR" dirty="0"/>
          </a:p>
        </p:txBody>
      </p:sp>
      <p:sp>
        <p:nvSpPr>
          <p:cNvPr id="11" name="Espace réservé du contenu 14">
            <a:extLst>
              <a:ext uri="{FF2B5EF4-FFF2-40B4-BE49-F238E27FC236}">
                <a16:creationId xmlns:a16="http://schemas.microsoft.com/office/drawing/2014/main" id="{9AADC173-7241-31FB-A578-7F0EC8E592F7}"/>
              </a:ext>
            </a:extLst>
          </p:cNvPr>
          <p:cNvSpPr>
            <a:spLocks noGrp="1"/>
          </p:cNvSpPr>
          <p:nvPr>
            <p:ph sz="quarter" idx="12"/>
          </p:nvPr>
        </p:nvSpPr>
        <p:spPr>
          <a:xfrm>
            <a:off x="708986" y="3321897"/>
            <a:ext cx="3929187" cy="690635"/>
          </a:xfrm>
        </p:spPr>
        <p:txBody>
          <a:bodyPr/>
          <a:lstStyle>
            <a:lvl1pPr marL="0" indent="0">
              <a:buNone/>
              <a:defRPr sz="3000" b="1" i="0">
                <a:solidFill>
                  <a:srgbClr val="2875DF"/>
                </a:solidFill>
                <a:latin typeface="Aptos Black" panose="020B0004020202020204" pitchFamily="34" charset="0"/>
              </a:defRPr>
            </a:lvl1pPr>
            <a:lvl2pPr marL="557213" indent="-214313">
              <a:buFont typeface="Arial" panose="020B0604020202020204" pitchFamily="34" charset="0"/>
              <a:buChar char="•"/>
              <a:defRPr sz="1350"/>
            </a:lvl2pPr>
          </a:lstStyle>
          <a:p>
            <a:pPr lvl="0"/>
            <a:endParaRPr lang="fr-FR" dirty="0"/>
          </a:p>
        </p:txBody>
      </p:sp>
    </p:spTree>
    <p:extLst>
      <p:ext uri="{BB962C8B-B14F-4D97-AF65-F5344CB8AC3E}">
        <p14:creationId xmlns:p14="http://schemas.microsoft.com/office/powerpoint/2010/main" val="30741793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65E9DF6-6E32-989E-6EFB-587149ABFFF9}"/>
              </a:ext>
            </a:extLst>
          </p:cNvPr>
          <p:cNvSpPr>
            <a:spLocks noGrp="1"/>
          </p:cNvSpPr>
          <p:nvPr>
            <p:ph type="sldNum" sz="quarter" idx="10"/>
          </p:nvPr>
        </p:nvSpPr>
        <p:spPr>
          <a:xfrm>
            <a:off x="701928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66B47B-D32B-C441-B6D4-EE3F7175CE29}" type="slidenum">
              <a:rPr lang="en-GB" smtClean="0"/>
              <a:t>‹#›</a:t>
            </a:fld>
            <a:endParaRPr lang="en-GB" dirty="0"/>
          </a:p>
        </p:txBody>
      </p:sp>
      <p:sp>
        <p:nvSpPr>
          <p:cNvPr id="3" name="Titre 1">
            <a:extLst>
              <a:ext uri="{FF2B5EF4-FFF2-40B4-BE49-F238E27FC236}">
                <a16:creationId xmlns:a16="http://schemas.microsoft.com/office/drawing/2014/main" id="{272ED66F-1E67-B517-6BA3-79E24AEC0732}"/>
              </a:ext>
            </a:extLst>
          </p:cNvPr>
          <p:cNvSpPr>
            <a:spLocks noGrp="1"/>
          </p:cNvSpPr>
          <p:nvPr>
            <p:ph type="title"/>
          </p:nvPr>
        </p:nvSpPr>
        <p:spPr>
          <a:xfrm>
            <a:off x="699650" y="348142"/>
            <a:ext cx="7744700" cy="903548"/>
          </a:xfrm>
        </p:spPr>
        <p:txBody>
          <a:bodyPr>
            <a:normAutofit/>
          </a:bodyPr>
          <a:lstStyle>
            <a:lvl1pPr algn="l">
              <a:defRPr sz="4050">
                <a:solidFill>
                  <a:srgbClr val="0D2D59"/>
                </a:solidFill>
              </a:defRPr>
            </a:lvl1pPr>
          </a:lstStyle>
          <a:p>
            <a:endParaRPr lang="fr-FR" dirty="0"/>
          </a:p>
        </p:txBody>
      </p:sp>
      <p:pic>
        <p:nvPicPr>
          <p:cNvPr id="2" name="Image 1">
            <a:extLst>
              <a:ext uri="{FF2B5EF4-FFF2-40B4-BE49-F238E27FC236}">
                <a16:creationId xmlns:a16="http://schemas.microsoft.com/office/drawing/2014/main" id="{0A0E03B0-6863-6F31-0A7D-103CA17EFCC7}"/>
              </a:ext>
            </a:extLst>
          </p:cNvPr>
          <p:cNvPicPr>
            <a:picLocks noChangeAspect="1"/>
          </p:cNvPicPr>
          <p:nvPr userDrawn="1"/>
        </p:nvPicPr>
        <p:blipFill>
          <a:blip r:embed="rId2"/>
          <a:srcRect/>
          <a:stretch/>
        </p:blipFill>
        <p:spPr>
          <a:xfrm>
            <a:off x="717451" y="4601020"/>
            <a:ext cx="551108" cy="440087"/>
          </a:xfrm>
          <a:prstGeom prst="rect">
            <a:avLst/>
          </a:prstGeom>
        </p:spPr>
      </p:pic>
    </p:spTree>
    <p:extLst>
      <p:ext uri="{BB962C8B-B14F-4D97-AF65-F5344CB8AC3E}">
        <p14:creationId xmlns:p14="http://schemas.microsoft.com/office/powerpoint/2010/main" val="11203311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BA4A33A-602C-5828-0E63-7C7B2F9C2900}"/>
              </a:ext>
            </a:extLst>
          </p:cNvPr>
          <p:cNvSpPr>
            <a:spLocks noGrp="1"/>
          </p:cNvSpPr>
          <p:nvPr>
            <p:ph type="sldNum" sz="quarter" idx="10"/>
          </p:nvPr>
        </p:nvSpPr>
        <p:spPr>
          <a:xfrm>
            <a:off x="701928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66B47B-D32B-C441-B6D4-EE3F7175CE29}" type="slidenum">
              <a:rPr lang="en-GB" smtClean="0"/>
              <a:t>‹#›</a:t>
            </a:fld>
            <a:endParaRPr lang="en-GB"/>
          </a:p>
        </p:txBody>
      </p:sp>
      <p:sp>
        <p:nvSpPr>
          <p:cNvPr id="4" name="Titre 1">
            <a:extLst>
              <a:ext uri="{FF2B5EF4-FFF2-40B4-BE49-F238E27FC236}">
                <a16:creationId xmlns:a16="http://schemas.microsoft.com/office/drawing/2014/main" id="{2A7A23FC-2719-B120-7E61-839B29935D20}"/>
              </a:ext>
            </a:extLst>
          </p:cNvPr>
          <p:cNvSpPr>
            <a:spLocks noGrp="1"/>
          </p:cNvSpPr>
          <p:nvPr>
            <p:ph type="title"/>
          </p:nvPr>
        </p:nvSpPr>
        <p:spPr>
          <a:xfrm>
            <a:off x="3626644" y="654947"/>
            <a:ext cx="4882061" cy="903548"/>
          </a:xfrm>
        </p:spPr>
        <p:txBody>
          <a:bodyPr>
            <a:normAutofit/>
          </a:bodyPr>
          <a:lstStyle>
            <a:lvl1pPr algn="l">
              <a:defRPr sz="4050">
                <a:solidFill>
                  <a:srgbClr val="0D2D59"/>
                </a:solidFill>
              </a:defRPr>
            </a:lvl1pPr>
          </a:lstStyle>
          <a:p>
            <a:endParaRPr lang="fr-FR" dirty="0"/>
          </a:p>
        </p:txBody>
      </p:sp>
      <p:sp>
        <p:nvSpPr>
          <p:cNvPr id="6" name="Espace réservé du contenu 2">
            <a:extLst>
              <a:ext uri="{FF2B5EF4-FFF2-40B4-BE49-F238E27FC236}">
                <a16:creationId xmlns:a16="http://schemas.microsoft.com/office/drawing/2014/main" id="{B666B6CC-1999-592D-C6B4-320323AACB09}"/>
              </a:ext>
            </a:extLst>
          </p:cNvPr>
          <p:cNvSpPr>
            <a:spLocks noGrp="1"/>
          </p:cNvSpPr>
          <p:nvPr>
            <p:ph sz="quarter" idx="11" hasCustomPrompt="1"/>
          </p:nvPr>
        </p:nvSpPr>
        <p:spPr>
          <a:xfrm>
            <a:off x="3626644" y="1886476"/>
            <a:ext cx="3625334" cy="137054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rgbClr val="0E2031"/>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to </a:t>
            </a:r>
            <a:r>
              <a:rPr lang="fr-FR" dirty="0" err="1"/>
              <a:t>edit</a:t>
            </a:r>
            <a:r>
              <a:rPr lang="fr-FR" dirty="0"/>
              <a:t> Master </a:t>
            </a:r>
            <a:r>
              <a:rPr lang="fr-FR" dirty="0" err="1"/>
              <a:t>text</a:t>
            </a:r>
            <a:r>
              <a:rPr lang="fr-FR" dirty="0"/>
              <a:t> styles</a:t>
            </a:r>
          </a:p>
        </p:txBody>
      </p:sp>
      <p:pic>
        <p:nvPicPr>
          <p:cNvPr id="3" name="Image 2">
            <a:extLst>
              <a:ext uri="{FF2B5EF4-FFF2-40B4-BE49-F238E27FC236}">
                <a16:creationId xmlns:a16="http://schemas.microsoft.com/office/drawing/2014/main" id="{DF3D8558-F6F8-7349-1FC6-B69E7DD73DD3}"/>
              </a:ext>
            </a:extLst>
          </p:cNvPr>
          <p:cNvPicPr>
            <a:picLocks noChangeAspect="1"/>
          </p:cNvPicPr>
          <p:nvPr userDrawn="1"/>
        </p:nvPicPr>
        <p:blipFill>
          <a:blip r:embed="rId2"/>
          <a:srcRect/>
          <a:stretch/>
        </p:blipFill>
        <p:spPr>
          <a:xfrm>
            <a:off x="717451" y="4601020"/>
            <a:ext cx="551108" cy="440087"/>
          </a:xfrm>
          <a:prstGeom prst="rect">
            <a:avLst/>
          </a:prstGeom>
        </p:spPr>
      </p:pic>
    </p:spTree>
    <p:extLst>
      <p:ext uri="{BB962C8B-B14F-4D97-AF65-F5344CB8AC3E}">
        <p14:creationId xmlns:p14="http://schemas.microsoft.com/office/powerpoint/2010/main" val="3273331752"/>
      </p:ext>
    </p:extLst>
  </p:cSld>
  <p:clrMapOvr>
    <a:masterClrMapping/>
  </p:clrMapOvr>
  <p:extLst>
    <p:ext uri="{DCECCB84-F9BA-43D5-87BE-67443E8EF086}">
      <p15:sldGuideLst xmlns:p15="http://schemas.microsoft.com/office/powerpoint/2012/main">
        <p15:guide id="1" pos="2842">
          <p15:clr>
            <a:srgbClr val="FBAE40"/>
          </p15:clr>
        </p15:guide>
        <p15:guide id="2" pos="304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1D0405-71B5-0A1C-3BD2-077EC99B3C01}"/>
              </a:ext>
            </a:extLst>
          </p:cNvPr>
          <p:cNvSpPr/>
          <p:nvPr userDrawn="1"/>
        </p:nvSpPr>
        <p:spPr>
          <a:xfrm>
            <a:off x="0" y="0"/>
            <a:ext cx="9144000" cy="5143500"/>
          </a:xfrm>
          <a:prstGeom prst="rect">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Slide Number Placeholder 5">
            <a:extLst>
              <a:ext uri="{FF2B5EF4-FFF2-40B4-BE49-F238E27FC236}">
                <a16:creationId xmlns:a16="http://schemas.microsoft.com/office/drawing/2014/main" id="{6BA4A33A-602C-5828-0E63-7C7B2F9C2900}"/>
              </a:ext>
            </a:extLst>
          </p:cNvPr>
          <p:cNvSpPr>
            <a:spLocks noGrp="1"/>
          </p:cNvSpPr>
          <p:nvPr>
            <p:ph type="sldNum" sz="quarter" idx="10"/>
          </p:nvPr>
        </p:nvSpPr>
        <p:spPr>
          <a:xfrm>
            <a:off x="701928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7D66B47B-D32B-C441-B6D4-EE3F7175CE29}" type="slidenum">
              <a:rPr lang="en-GB" smtClean="0"/>
              <a:pPr/>
              <a:t>‹#›</a:t>
            </a:fld>
            <a:endParaRPr lang="en-GB"/>
          </a:p>
        </p:txBody>
      </p:sp>
      <p:sp>
        <p:nvSpPr>
          <p:cNvPr id="8" name="Titre 1">
            <a:extLst>
              <a:ext uri="{FF2B5EF4-FFF2-40B4-BE49-F238E27FC236}">
                <a16:creationId xmlns:a16="http://schemas.microsoft.com/office/drawing/2014/main" id="{E1E91CE7-BD9D-7FEF-3833-2EE532B22653}"/>
              </a:ext>
            </a:extLst>
          </p:cNvPr>
          <p:cNvSpPr>
            <a:spLocks noGrp="1"/>
          </p:cNvSpPr>
          <p:nvPr>
            <p:ph type="title"/>
          </p:nvPr>
        </p:nvSpPr>
        <p:spPr>
          <a:xfrm>
            <a:off x="3626644" y="654947"/>
            <a:ext cx="4882061" cy="903548"/>
          </a:xfrm>
        </p:spPr>
        <p:txBody>
          <a:bodyPr>
            <a:normAutofit/>
          </a:bodyPr>
          <a:lstStyle>
            <a:lvl1pPr algn="l">
              <a:defRPr sz="4050">
                <a:solidFill>
                  <a:schemeClr val="bg1"/>
                </a:solidFill>
              </a:defRPr>
            </a:lvl1pPr>
          </a:lstStyle>
          <a:p>
            <a:endParaRPr lang="fr-FR" dirty="0"/>
          </a:p>
        </p:txBody>
      </p:sp>
      <p:sp>
        <p:nvSpPr>
          <p:cNvPr id="9" name="Espace réservé du contenu 2">
            <a:extLst>
              <a:ext uri="{FF2B5EF4-FFF2-40B4-BE49-F238E27FC236}">
                <a16:creationId xmlns:a16="http://schemas.microsoft.com/office/drawing/2014/main" id="{CFCAFF56-2BEC-920C-C098-5BF0DDFDB9E2}"/>
              </a:ext>
            </a:extLst>
          </p:cNvPr>
          <p:cNvSpPr>
            <a:spLocks noGrp="1"/>
          </p:cNvSpPr>
          <p:nvPr>
            <p:ph sz="quarter" idx="11"/>
          </p:nvPr>
        </p:nvSpPr>
        <p:spPr>
          <a:xfrm>
            <a:off x="3626644" y="1886476"/>
            <a:ext cx="3625334" cy="137054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pic>
        <p:nvPicPr>
          <p:cNvPr id="3" name="Image 2">
            <a:extLst>
              <a:ext uri="{FF2B5EF4-FFF2-40B4-BE49-F238E27FC236}">
                <a16:creationId xmlns:a16="http://schemas.microsoft.com/office/drawing/2014/main" id="{CFBDABF2-E72B-4714-16CE-06E41D9E7BC6}"/>
              </a:ext>
            </a:extLst>
          </p:cNvPr>
          <p:cNvPicPr>
            <a:picLocks noChangeAspect="1"/>
          </p:cNvPicPr>
          <p:nvPr userDrawn="1"/>
        </p:nvPicPr>
        <p:blipFill>
          <a:blip r:embed="rId2"/>
          <a:srcRect/>
          <a:stretch/>
        </p:blipFill>
        <p:spPr>
          <a:xfrm>
            <a:off x="717451" y="4601419"/>
            <a:ext cx="551108" cy="439289"/>
          </a:xfrm>
          <a:prstGeom prst="rect">
            <a:avLst/>
          </a:prstGeom>
        </p:spPr>
      </p:pic>
    </p:spTree>
    <p:extLst>
      <p:ext uri="{BB962C8B-B14F-4D97-AF65-F5344CB8AC3E}">
        <p14:creationId xmlns:p14="http://schemas.microsoft.com/office/powerpoint/2010/main" val="2342698934"/>
      </p:ext>
    </p:extLst>
  </p:cSld>
  <p:clrMapOvr>
    <a:masterClrMapping/>
  </p:clrMapOvr>
  <p:extLst>
    <p:ext uri="{DCECCB84-F9BA-43D5-87BE-67443E8EF086}">
      <p15:sldGuideLst xmlns:p15="http://schemas.microsoft.com/office/powerpoint/2012/main">
        <p15:guide id="1" pos="2842">
          <p15:clr>
            <a:srgbClr val="FBAE40"/>
          </p15:clr>
        </p15:guide>
        <p15:guide id="2" pos="304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Espace réservé pour une image  13">
            <a:extLst>
              <a:ext uri="{FF2B5EF4-FFF2-40B4-BE49-F238E27FC236}">
                <a16:creationId xmlns:a16="http://schemas.microsoft.com/office/drawing/2014/main" id="{B01FF171-3272-1575-5294-7E634F20A0B1}"/>
              </a:ext>
            </a:extLst>
          </p:cNvPr>
          <p:cNvSpPr>
            <a:spLocks noGrp="1"/>
          </p:cNvSpPr>
          <p:nvPr>
            <p:ph type="pic" sz="quarter" idx="11"/>
          </p:nvPr>
        </p:nvSpPr>
        <p:spPr>
          <a:xfrm>
            <a:off x="0" y="0"/>
            <a:ext cx="3383756" cy="5143500"/>
          </a:xfrm>
        </p:spPr>
        <p:txBody>
          <a:bodyPr/>
          <a:lstStyle/>
          <a:p>
            <a:endParaRPr lang="fr-FR" dirty="0"/>
          </a:p>
        </p:txBody>
      </p:sp>
      <p:sp>
        <p:nvSpPr>
          <p:cNvPr id="5" name="Espace réservé du contenu 14">
            <a:extLst>
              <a:ext uri="{FF2B5EF4-FFF2-40B4-BE49-F238E27FC236}">
                <a16:creationId xmlns:a16="http://schemas.microsoft.com/office/drawing/2014/main" id="{DCC6B0A8-7186-A3D1-50E3-04AF56DC5B80}"/>
              </a:ext>
            </a:extLst>
          </p:cNvPr>
          <p:cNvSpPr>
            <a:spLocks noGrp="1"/>
          </p:cNvSpPr>
          <p:nvPr>
            <p:ph sz="quarter" idx="12"/>
          </p:nvPr>
        </p:nvSpPr>
        <p:spPr>
          <a:xfrm>
            <a:off x="3626644" y="2082645"/>
            <a:ext cx="3625454" cy="482269"/>
          </a:xfrm>
        </p:spPr>
        <p:txBody>
          <a:bodyPr/>
          <a:lstStyle>
            <a:lvl1pPr marL="0" indent="0">
              <a:buNone/>
              <a:defRPr sz="1350" b="1" i="0">
                <a:solidFill>
                  <a:srgbClr val="2875DF"/>
                </a:solidFill>
                <a:latin typeface="Aptos Black" panose="020B0004020202020204" pitchFamily="34" charset="0"/>
              </a:defRPr>
            </a:lvl1pPr>
            <a:lvl2pPr marL="557213" indent="-214313">
              <a:buFont typeface="Arial" panose="020B0604020202020204" pitchFamily="34" charset="0"/>
              <a:buChar char="•"/>
              <a:defRPr sz="1350"/>
            </a:lvl2pPr>
          </a:lstStyle>
          <a:p>
            <a:pPr lvl="0"/>
            <a:endParaRPr lang="fr-FR" dirty="0"/>
          </a:p>
        </p:txBody>
      </p:sp>
      <p:sp>
        <p:nvSpPr>
          <p:cNvPr id="6" name="Espace réservé du contenu 2">
            <a:extLst>
              <a:ext uri="{FF2B5EF4-FFF2-40B4-BE49-F238E27FC236}">
                <a16:creationId xmlns:a16="http://schemas.microsoft.com/office/drawing/2014/main" id="{DA642F75-1082-4394-56E9-CE4A7FBD03B7}"/>
              </a:ext>
            </a:extLst>
          </p:cNvPr>
          <p:cNvSpPr>
            <a:spLocks noGrp="1"/>
          </p:cNvSpPr>
          <p:nvPr>
            <p:ph sz="quarter" idx="10"/>
          </p:nvPr>
        </p:nvSpPr>
        <p:spPr>
          <a:xfrm>
            <a:off x="3626644" y="2729958"/>
            <a:ext cx="3625334" cy="137054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rgbClr val="0E2031"/>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8" name="Titre 1">
            <a:extLst>
              <a:ext uri="{FF2B5EF4-FFF2-40B4-BE49-F238E27FC236}">
                <a16:creationId xmlns:a16="http://schemas.microsoft.com/office/drawing/2014/main" id="{EE043018-120D-19FB-B29B-80E15DEF605E}"/>
              </a:ext>
            </a:extLst>
          </p:cNvPr>
          <p:cNvSpPr>
            <a:spLocks noGrp="1"/>
          </p:cNvSpPr>
          <p:nvPr>
            <p:ph type="title"/>
          </p:nvPr>
        </p:nvSpPr>
        <p:spPr>
          <a:xfrm>
            <a:off x="3626644" y="654947"/>
            <a:ext cx="4882061" cy="903548"/>
          </a:xfrm>
        </p:spPr>
        <p:txBody>
          <a:bodyPr>
            <a:normAutofit/>
          </a:bodyPr>
          <a:lstStyle>
            <a:lvl1pPr algn="l">
              <a:defRPr sz="4050">
                <a:solidFill>
                  <a:srgbClr val="0D2D59"/>
                </a:solidFill>
              </a:defRPr>
            </a:lvl1pPr>
          </a:lstStyle>
          <a:p>
            <a:endParaRPr lang="fr-FR" dirty="0"/>
          </a:p>
        </p:txBody>
      </p:sp>
      <p:sp>
        <p:nvSpPr>
          <p:cNvPr id="4" name="Slide Number Placeholder 5">
            <a:extLst>
              <a:ext uri="{FF2B5EF4-FFF2-40B4-BE49-F238E27FC236}">
                <a16:creationId xmlns:a16="http://schemas.microsoft.com/office/drawing/2014/main" id="{DB0DDABA-372C-D606-D823-AB3853A3261F}"/>
              </a:ext>
            </a:extLst>
          </p:cNvPr>
          <p:cNvSpPr>
            <a:spLocks noGrp="1"/>
          </p:cNvSpPr>
          <p:nvPr>
            <p:ph type="sldNum" sz="quarter" idx="4"/>
          </p:nvPr>
        </p:nvSpPr>
        <p:spPr>
          <a:xfrm>
            <a:off x="67320" y="4767263"/>
            <a:ext cx="2057400" cy="273844"/>
          </a:xfrm>
          <a:prstGeom prst="rect">
            <a:avLst/>
          </a:prstGeom>
        </p:spPr>
        <p:txBody>
          <a:bodyPr vert="horz" lIns="91440" tIns="45720" rIns="91440" bIns="45720" rtlCol="0" anchor="ctr"/>
          <a:lstStyle>
            <a:lvl1pPr algn="l">
              <a:defRPr sz="900">
                <a:solidFill>
                  <a:srgbClr val="898989"/>
                </a:solidFill>
              </a:defRPr>
            </a:lvl1pPr>
          </a:lstStyle>
          <a:p>
            <a:fld id="{7D66B47B-D32B-C441-B6D4-EE3F7175CE29}" type="slidenum">
              <a:rPr lang="en-GB" smtClean="0"/>
              <a:pPr/>
              <a:t>‹#›</a:t>
            </a:fld>
            <a:r>
              <a:rPr lang="en-GB" dirty="0"/>
              <a:t> </a:t>
            </a:r>
          </a:p>
        </p:txBody>
      </p:sp>
      <p:pic>
        <p:nvPicPr>
          <p:cNvPr id="2" name="Image 1">
            <a:extLst>
              <a:ext uri="{FF2B5EF4-FFF2-40B4-BE49-F238E27FC236}">
                <a16:creationId xmlns:a16="http://schemas.microsoft.com/office/drawing/2014/main" id="{0102C814-5CBE-81EF-FD25-D36E325F975B}"/>
              </a:ext>
            </a:extLst>
          </p:cNvPr>
          <p:cNvPicPr>
            <a:picLocks noChangeAspect="1"/>
          </p:cNvPicPr>
          <p:nvPr userDrawn="1"/>
        </p:nvPicPr>
        <p:blipFill>
          <a:blip r:embed="rId2"/>
          <a:srcRect/>
          <a:stretch/>
        </p:blipFill>
        <p:spPr>
          <a:xfrm>
            <a:off x="7798441" y="4601020"/>
            <a:ext cx="551108" cy="440087"/>
          </a:xfrm>
          <a:prstGeom prst="rect">
            <a:avLst/>
          </a:prstGeom>
        </p:spPr>
      </p:pic>
    </p:spTree>
    <p:extLst>
      <p:ext uri="{BB962C8B-B14F-4D97-AF65-F5344CB8AC3E}">
        <p14:creationId xmlns:p14="http://schemas.microsoft.com/office/powerpoint/2010/main" val="718547183"/>
      </p:ext>
    </p:extLst>
  </p:cSld>
  <p:clrMapOvr>
    <a:masterClrMapping/>
  </p:clrMapOvr>
  <p:extLst>
    <p:ext uri="{DCECCB84-F9BA-43D5-87BE-67443E8EF086}">
      <p15:sldGuideLst xmlns:p15="http://schemas.microsoft.com/office/powerpoint/2012/main">
        <p15:guide id="1" pos="2842">
          <p15:clr>
            <a:srgbClr val="FBAE40"/>
          </p15:clr>
        </p15:guide>
        <p15:guide id="2" pos="304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left-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FCBA2C-F805-B485-E7FA-69D6F7CE2850}"/>
              </a:ext>
            </a:extLst>
          </p:cNvPr>
          <p:cNvSpPr/>
          <p:nvPr userDrawn="1"/>
        </p:nvSpPr>
        <p:spPr>
          <a:xfrm>
            <a:off x="0" y="0"/>
            <a:ext cx="9144000" cy="5143500"/>
          </a:xfrm>
          <a:prstGeom prst="rect">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 name="Espace réservé pour une image  13">
            <a:extLst>
              <a:ext uri="{FF2B5EF4-FFF2-40B4-BE49-F238E27FC236}">
                <a16:creationId xmlns:a16="http://schemas.microsoft.com/office/drawing/2014/main" id="{B01FF171-3272-1575-5294-7E634F20A0B1}"/>
              </a:ext>
            </a:extLst>
          </p:cNvPr>
          <p:cNvSpPr>
            <a:spLocks noGrp="1"/>
          </p:cNvSpPr>
          <p:nvPr>
            <p:ph type="pic" sz="quarter" idx="11"/>
          </p:nvPr>
        </p:nvSpPr>
        <p:spPr>
          <a:xfrm>
            <a:off x="0" y="0"/>
            <a:ext cx="3383756" cy="5143500"/>
          </a:xfrm>
        </p:spPr>
        <p:txBody>
          <a:bodyPr/>
          <a:lstStyle/>
          <a:p>
            <a:endParaRPr lang="fr-FR" dirty="0"/>
          </a:p>
        </p:txBody>
      </p:sp>
      <p:sp>
        <p:nvSpPr>
          <p:cNvPr id="5" name="Espace réservé du contenu 14">
            <a:extLst>
              <a:ext uri="{FF2B5EF4-FFF2-40B4-BE49-F238E27FC236}">
                <a16:creationId xmlns:a16="http://schemas.microsoft.com/office/drawing/2014/main" id="{DCC6B0A8-7186-A3D1-50E3-04AF56DC5B80}"/>
              </a:ext>
            </a:extLst>
          </p:cNvPr>
          <p:cNvSpPr>
            <a:spLocks noGrp="1"/>
          </p:cNvSpPr>
          <p:nvPr>
            <p:ph sz="quarter" idx="12"/>
          </p:nvPr>
        </p:nvSpPr>
        <p:spPr>
          <a:xfrm>
            <a:off x="3626644" y="2082645"/>
            <a:ext cx="3625454" cy="482269"/>
          </a:xfrm>
        </p:spPr>
        <p:txBody>
          <a:bodyPr/>
          <a:lstStyle>
            <a:lvl1pPr marL="0" indent="0">
              <a:buNone/>
              <a:defRPr sz="1350" b="1" i="0">
                <a:solidFill>
                  <a:schemeClr val="bg1"/>
                </a:solidFill>
                <a:latin typeface="Aptos Black" panose="020B0004020202020204" pitchFamily="34" charset="0"/>
              </a:defRPr>
            </a:lvl1pPr>
            <a:lvl2pPr marL="557213" indent="-214313">
              <a:buFont typeface="Arial" panose="020B0604020202020204" pitchFamily="34" charset="0"/>
              <a:buChar char="•"/>
              <a:defRPr sz="1350"/>
            </a:lvl2pPr>
          </a:lstStyle>
          <a:p>
            <a:pPr lvl="0"/>
            <a:endParaRPr lang="fr-FR" dirty="0"/>
          </a:p>
        </p:txBody>
      </p:sp>
      <p:sp>
        <p:nvSpPr>
          <p:cNvPr id="6" name="Espace réservé du contenu 2">
            <a:extLst>
              <a:ext uri="{FF2B5EF4-FFF2-40B4-BE49-F238E27FC236}">
                <a16:creationId xmlns:a16="http://schemas.microsoft.com/office/drawing/2014/main" id="{DA642F75-1082-4394-56E9-CE4A7FBD03B7}"/>
              </a:ext>
            </a:extLst>
          </p:cNvPr>
          <p:cNvSpPr>
            <a:spLocks noGrp="1"/>
          </p:cNvSpPr>
          <p:nvPr>
            <p:ph sz="quarter" idx="10"/>
          </p:nvPr>
        </p:nvSpPr>
        <p:spPr>
          <a:xfrm>
            <a:off x="3626644" y="2729958"/>
            <a:ext cx="3625334" cy="137054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8" name="Titre 1">
            <a:extLst>
              <a:ext uri="{FF2B5EF4-FFF2-40B4-BE49-F238E27FC236}">
                <a16:creationId xmlns:a16="http://schemas.microsoft.com/office/drawing/2014/main" id="{EE043018-120D-19FB-B29B-80E15DEF605E}"/>
              </a:ext>
            </a:extLst>
          </p:cNvPr>
          <p:cNvSpPr>
            <a:spLocks noGrp="1"/>
          </p:cNvSpPr>
          <p:nvPr>
            <p:ph type="title"/>
          </p:nvPr>
        </p:nvSpPr>
        <p:spPr>
          <a:xfrm>
            <a:off x="3626644" y="654947"/>
            <a:ext cx="4882061" cy="903548"/>
          </a:xfrm>
        </p:spPr>
        <p:txBody>
          <a:bodyPr>
            <a:normAutofit/>
          </a:bodyPr>
          <a:lstStyle>
            <a:lvl1pPr algn="l">
              <a:defRPr sz="4050">
                <a:solidFill>
                  <a:schemeClr val="bg1"/>
                </a:solidFill>
              </a:defRPr>
            </a:lvl1pPr>
          </a:lstStyle>
          <a:p>
            <a:endParaRPr lang="fr-FR" dirty="0"/>
          </a:p>
        </p:txBody>
      </p:sp>
      <p:sp>
        <p:nvSpPr>
          <p:cNvPr id="4" name="Slide Number Placeholder 5">
            <a:extLst>
              <a:ext uri="{FF2B5EF4-FFF2-40B4-BE49-F238E27FC236}">
                <a16:creationId xmlns:a16="http://schemas.microsoft.com/office/drawing/2014/main" id="{DB0DDABA-372C-D606-D823-AB3853A3261F}"/>
              </a:ext>
            </a:extLst>
          </p:cNvPr>
          <p:cNvSpPr>
            <a:spLocks noGrp="1"/>
          </p:cNvSpPr>
          <p:nvPr>
            <p:ph type="sldNum" sz="quarter" idx="4"/>
          </p:nvPr>
        </p:nvSpPr>
        <p:spPr>
          <a:xfrm>
            <a:off x="6732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7D66B47B-D32B-C441-B6D4-EE3F7175CE29}" type="slidenum">
              <a:rPr lang="en-GB" smtClean="0"/>
              <a:pPr/>
              <a:t>‹#›</a:t>
            </a:fld>
            <a:r>
              <a:rPr lang="en-GB"/>
              <a:t> </a:t>
            </a:r>
            <a:endParaRPr lang="en-GB" dirty="0"/>
          </a:p>
        </p:txBody>
      </p:sp>
      <p:pic>
        <p:nvPicPr>
          <p:cNvPr id="2" name="Image 1">
            <a:extLst>
              <a:ext uri="{FF2B5EF4-FFF2-40B4-BE49-F238E27FC236}">
                <a16:creationId xmlns:a16="http://schemas.microsoft.com/office/drawing/2014/main" id="{0C8CBC4E-1B25-5914-DFED-E3DEBA35C648}"/>
              </a:ext>
            </a:extLst>
          </p:cNvPr>
          <p:cNvPicPr>
            <a:picLocks noChangeAspect="1"/>
          </p:cNvPicPr>
          <p:nvPr userDrawn="1"/>
        </p:nvPicPr>
        <p:blipFill>
          <a:blip r:embed="rId2"/>
          <a:srcRect/>
          <a:stretch/>
        </p:blipFill>
        <p:spPr>
          <a:xfrm>
            <a:off x="7798441" y="4601419"/>
            <a:ext cx="551108" cy="439289"/>
          </a:xfrm>
          <a:prstGeom prst="rect">
            <a:avLst/>
          </a:prstGeom>
        </p:spPr>
      </p:pic>
    </p:spTree>
    <p:extLst>
      <p:ext uri="{BB962C8B-B14F-4D97-AF65-F5344CB8AC3E}">
        <p14:creationId xmlns:p14="http://schemas.microsoft.com/office/powerpoint/2010/main" val="2709088571"/>
      </p:ext>
    </p:extLst>
  </p:cSld>
  <p:clrMapOvr>
    <a:masterClrMapping/>
  </p:clrMapOvr>
  <p:extLst>
    <p:ext uri="{DCECCB84-F9BA-43D5-87BE-67443E8EF086}">
      <p15:sldGuideLst xmlns:p15="http://schemas.microsoft.com/office/powerpoint/2012/main">
        <p15:guide id="1" pos="2842">
          <p15:clr>
            <a:srgbClr val="FBAE40"/>
          </p15:clr>
        </p15:guide>
        <p15:guide id="2" pos="304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10" name="Espace réservé pour une image  13">
            <a:extLst>
              <a:ext uri="{FF2B5EF4-FFF2-40B4-BE49-F238E27FC236}">
                <a16:creationId xmlns:a16="http://schemas.microsoft.com/office/drawing/2014/main" id="{C9B62BE5-229A-6A07-3091-45F42FA291DD}"/>
              </a:ext>
            </a:extLst>
          </p:cNvPr>
          <p:cNvSpPr>
            <a:spLocks noGrp="1"/>
          </p:cNvSpPr>
          <p:nvPr>
            <p:ph type="pic" sz="quarter" idx="11"/>
          </p:nvPr>
        </p:nvSpPr>
        <p:spPr>
          <a:xfrm>
            <a:off x="5760244" y="0"/>
            <a:ext cx="3383756" cy="5143500"/>
          </a:xfrm>
        </p:spPr>
        <p:txBody>
          <a:bodyPr/>
          <a:lstStyle/>
          <a:p>
            <a:endParaRPr lang="fr-FR" dirty="0"/>
          </a:p>
        </p:txBody>
      </p:sp>
      <p:sp>
        <p:nvSpPr>
          <p:cNvPr id="2" name="Title 1">
            <a:extLst>
              <a:ext uri="{FF2B5EF4-FFF2-40B4-BE49-F238E27FC236}">
                <a16:creationId xmlns:a16="http://schemas.microsoft.com/office/drawing/2014/main" id="{B7DFD597-30DC-AC45-B3AA-D3D0FE2AE28D}"/>
              </a:ext>
            </a:extLst>
          </p:cNvPr>
          <p:cNvSpPr>
            <a:spLocks noGrp="1"/>
          </p:cNvSpPr>
          <p:nvPr>
            <p:ph type="title"/>
          </p:nvPr>
        </p:nvSpPr>
        <p:spPr>
          <a:xfrm>
            <a:off x="710804" y="552127"/>
            <a:ext cx="4392824" cy="1069505"/>
          </a:xfrm>
          <a:prstGeom prst="rect">
            <a:avLst/>
          </a:prstGeom>
        </p:spPr>
        <p:txBody>
          <a:bodyPr anchor="t" anchorCtr="0">
            <a:normAutofit/>
          </a:bodyPr>
          <a:lstStyle>
            <a:lvl1pPr>
              <a:defRPr sz="4050">
                <a:solidFill>
                  <a:srgbClr val="0D2D59"/>
                </a:solidFill>
              </a:defRPr>
            </a:lvl1pPr>
          </a:lstStyle>
          <a:p>
            <a:endParaRPr lang="en-GB" dirty="0"/>
          </a:p>
        </p:txBody>
      </p:sp>
      <p:sp>
        <p:nvSpPr>
          <p:cNvPr id="8" name="Espace réservé du contenu 14">
            <a:extLst>
              <a:ext uri="{FF2B5EF4-FFF2-40B4-BE49-F238E27FC236}">
                <a16:creationId xmlns:a16="http://schemas.microsoft.com/office/drawing/2014/main" id="{3B3C6795-C513-F80D-D1A8-07DB4BE0D8C1}"/>
              </a:ext>
            </a:extLst>
          </p:cNvPr>
          <p:cNvSpPr>
            <a:spLocks noGrp="1"/>
          </p:cNvSpPr>
          <p:nvPr>
            <p:ph sz="quarter" idx="12"/>
          </p:nvPr>
        </p:nvSpPr>
        <p:spPr>
          <a:xfrm>
            <a:off x="710804" y="2059974"/>
            <a:ext cx="3625454" cy="482269"/>
          </a:xfrm>
        </p:spPr>
        <p:txBody>
          <a:bodyPr/>
          <a:lstStyle>
            <a:lvl1pPr marL="0" indent="0">
              <a:buNone/>
              <a:defRPr sz="1350" b="1" i="0">
                <a:solidFill>
                  <a:srgbClr val="2875DF"/>
                </a:solidFill>
                <a:latin typeface="Aptos Black" panose="020B0004020202020204" pitchFamily="34" charset="0"/>
              </a:defRPr>
            </a:lvl1pPr>
            <a:lvl2pPr marL="557213" indent="-214313">
              <a:buFont typeface="Arial" panose="020B0604020202020204" pitchFamily="34" charset="0"/>
              <a:buChar char="•"/>
              <a:defRPr sz="1350"/>
            </a:lvl2pPr>
          </a:lstStyle>
          <a:p>
            <a:pPr lvl="0"/>
            <a:endParaRPr lang="fr-FR" dirty="0"/>
          </a:p>
        </p:txBody>
      </p:sp>
      <p:sp>
        <p:nvSpPr>
          <p:cNvPr id="9" name="Espace réservé du contenu 2">
            <a:extLst>
              <a:ext uri="{FF2B5EF4-FFF2-40B4-BE49-F238E27FC236}">
                <a16:creationId xmlns:a16="http://schemas.microsoft.com/office/drawing/2014/main" id="{19F34054-9A0A-B21A-3C89-82A61BA8B4C8}"/>
              </a:ext>
            </a:extLst>
          </p:cNvPr>
          <p:cNvSpPr>
            <a:spLocks noGrp="1"/>
          </p:cNvSpPr>
          <p:nvPr>
            <p:ph sz="quarter" idx="10"/>
          </p:nvPr>
        </p:nvSpPr>
        <p:spPr>
          <a:xfrm>
            <a:off x="710805" y="2707287"/>
            <a:ext cx="3625334" cy="137054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rgbClr val="0D2D59"/>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6" name="Slide Number Placeholder 5">
            <a:extLst>
              <a:ext uri="{FF2B5EF4-FFF2-40B4-BE49-F238E27FC236}">
                <a16:creationId xmlns:a16="http://schemas.microsoft.com/office/drawing/2014/main" id="{DAE301C4-EFEB-80EA-3693-B6BC896DE6B3}"/>
              </a:ext>
            </a:extLst>
          </p:cNvPr>
          <p:cNvSpPr>
            <a:spLocks noGrp="1"/>
          </p:cNvSpPr>
          <p:nvPr>
            <p:ph type="sldNum" sz="quarter" idx="4"/>
          </p:nvPr>
        </p:nvSpPr>
        <p:spPr>
          <a:xfrm>
            <a:off x="7019280" y="4767263"/>
            <a:ext cx="2057400" cy="273844"/>
          </a:xfrm>
          <a:prstGeom prst="rect">
            <a:avLst/>
          </a:prstGeom>
        </p:spPr>
        <p:txBody>
          <a:bodyPr vert="horz" lIns="91440" tIns="45720" rIns="91440" bIns="45720" rtlCol="0" anchor="ctr"/>
          <a:lstStyle>
            <a:lvl1pPr algn="r">
              <a:defRPr sz="900">
                <a:solidFill>
                  <a:srgbClr val="898989"/>
                </a:solidFill>
              </a:defRPr>
            </a:lvl1pPr>
          </a:lstStyle>
          <a:p>
            <a:fld id="{7D66B47B-D32B-C441-B6D4-EE3F7175CE29}" type="slidenum">
              <a:rPr lang="en-GB" smtClean="0"/>
              <a:pPr/>
              <a:t>‹#›</a:t>
            </a:fld>
            <a:endParaRPr lang="en-GB" dirty="0"/>
          </a:p>
        </p:txBody>
      </p:sp>
      <p:pic>
        <p:nvPicPr>
          <p:cNvPr id="4" name="Image 3">
            <a:extLst>
              <a:ext uri="{FF2B5EF4-FFF2-40B4-BE49-F238E27FC236}">
                <a16:creationId xmlns:a16="http://schemas.microsoft.com/office/drawing/2014/main" id="{ADA43DDD-8B4B-3D59-7CAE-46FA0519A326}"/>
              </a:ext>
            </a:extLst>
          </p:cNvPr>
          <p:cNvPicPr>
            <a:picLocks noChangeAspect="1"/>
          </p:cNvPicPr>
          <p:nvPr userDrawn="1"/>
        </p:nvPicPr>
        <p:blipFill>
          <a:blip r:embed="rId2"/>
          <a:srcRect/>
          <a:stretch/>
        </p:blipFill>
        <p:spPr>
          <a:xfrm>
            <a:off x="717451" y="4601020"/>
            <a:ext cx="551108" cy="440087"/>
          </a:xfrm>
          <a:prstGeom prst="rect">
            <a:avLst/>
          </a:prstGeom>
        </p:spPr>
      </p:pic>
    </p:spTree>
    <p:extLst>
      <p:ext uri="{BB962C8B-B14F-4D97-AF65-F5344CB8AC3E}">
        <p14:creationId xmlns:p14="http://schemas.microsoft.com/office/powerpoint/2010/main" val="32805483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right-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72FCB-7B71-6843-B5AE-A6EFB9DE3B15}"/>
              </a:ext>
            </a:extLst>
          </p:cNvPr>
          <p:cNvSpPr/>
          <p:nvPr userDrawn="1"/>
        </p:nvSpPr>
        <p:spPr>
          <a:xfrm>
            <a:off x="0" y="0"/>
            <a:ext cx="9144000" cy="5143500"/>
          </a:xfrm>
          <a:prstGeom prst="rect">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 name="Title 1">
            <a:extLst>
              <a:ext uri="{FF2B5EF4-FFF2-40B4-BE49-F238E27FC236}">
                <a16:creationId xmlns:a16="http://schemas.microsoft.com/office/drawing/2014/main" id="{B7DFD597-30DC-AC45-B3AA-D3D0FE2AE28D}"/>
              </a:ext>
            </a:extLst>
          </p:cNvPr>
          <p:cNvSpPr>
            <a:spLocks noGrp="1"/>
          </p:cNvSpPr>
          <p:nvPr>
            <p:ph type="title"/>
          </p:nvPr>
        </p:nvSpPr>
        <p:spPr>
          <a:xfrm>
            <a:off x="710804" y="552127"/>
            <a:ext cx="4392824" cy="1069505"/>
          </a:xfrm>
          <a:prstGeom prst="rect">
            <a:avLst/>
          </a:prstGeom>
        </p:spPr>
        <p:txBody>
          <a:bodyPr anchor="t" anchorCtr="0">
            <a:normAutofit/>
          </a:bodyPr>
          <a:lstStyle>
            <a:lvl1pPr>
              <a:defRPr sz="4050">
                <a:solidFill>
                  <a:schemeClr val="bg1"/>
                </a:solidFill>
              </a:defRPr>
            </a:lvl1pPr>
          </a:lstStyle>
          <a:p>
            <a:endParaRPr lang="en-GB" dirty="0"/>
          </a:p>
        </p:txBody>
      </p:sp>
      <p:sp>
        <p:nvSpPr>
          <p:cNvPr id="7" name="Espace réservé pour une image  13">
            <a:extLst>
              <a:ext uri="{FF2B5EF4-FFF2-40B4-BE49-F238E27FC236}">
                <a16:creationId xmlns:a16="http://schemas.microsoft.com/office/drawing/2014/main" id="{BECB74CE-42AB-B3D2-222C-F2576810371B}"/>
              </a:ext>
            </a:extLst>
          </p:cNvPr>
          <p:cNvSpPr>
            <a:spLocks noGrp="1"/>
          </p:cNvSpPr>
          <p:nvPr>
            <p:ph type="pic" sz="quarter" idx="11"/>
          </p:nvPr>
        </p:nvSpPr>
        <p:spPr>
          <a:xfrm>
            <a:off x="5760244" y="0"/>
            <a:ext cx="3383756" cy="5143500"/>
          </a:xfrm>
        </p:spPr>
        <p:txBody>
          <a:bodyPr/>
          <a:lstStyle/>
          <a:p>
            <a:endParaRPr lang="fr-FR" dirty="0"/>
          </a:p>
        </p:txBody>
      </p:sp>
      <p:sp>
        <p:nvSpPr>
          <p:cNvPr id="8" name="Espace réservé du contenu 14">
            <a:extLst>
              <a:ext uri="{FF2B5EF4-FFF2-40B4-BE49-F238E27FC236}">
                <a16:creationId xmlns:a16="http://schemas.microsoft.com/office/drawing/2014/main" id="{3B3C6795-C513-F80D-D1A8-07DB4BE0D8C1}"/>
              </a:ext>
            </a:extLst>
          </p:cNvPr>
          <p:cNvSpPr>
            <a:spLocks noGrp="1"/>
          </p:cNvSpPr>
          <p:nvPr>
            <p:ph sz="quarter" idx="12"/>
          </p:nvPr>
        </p:nvSpPr>
        <p:spPr>
          <a:xfrm>
            <a:off x="710804" y="2059974"/>
            <a:ext cx="3625454" cy="482269"/>
          </a:xfrm>
        </p:spPr>
        <p:txBody>
          <a:bodyPr/>
          <a:lstStyle>
            <a:lvl1pPr marL="0" indent="0">
              <a:buNone/>
              <a:defRPr sz="1350" b="1" i="0">
                <a:solidFill>
                  <a:schemeClr val="bg1"/>
                </a:solidFill>
                <a:latin typeface="Aptos Black" panose="020B0004020202020204" pitchFamily="34" charset="0"/>
              </a:defRPr>
            </a:lvl1pPr>
            <a:lvl2pPr marL="557213" indent="-214313">
              <a:buFont typeface="Arial" panose="020B0604020202020204" pitchFamily="34" charset="0"/>
              <a:buChar char="•"/>
              <a:defRPr sz="1350"/>
            </a:lvl2pPr>
          </a:lstStyle>
          <a:p>
            <a:pPr lvl="0"/>
            <a:endParaRPr lang="fr-FR" dirty="0"/>
          </a:p>
        </p:txBody>
      </p:sp>
      <p:sp>
        <p:nvSpPr>
          <p:cNvPr id="9" name="Espace réservé du contenu 2">
            <a:extLst>
              <a:ext uri="{FF2B5EF4-FFF2-40B4-BE49-F238E27FC236}">
                <a16:creationId xmlns:a16="http://schemas.microsoft.com/office/drawing/2014/main" id="{19F34054-9A0A-B21A-3C89-82A61BA8B4C8}"/>
              </a:ext>
            </a:extLst>
          </p:cNvPr>
          <p:cNvSpPr>
            <a:spLocks noGrp="1"/>
          </p:cNvSpPr>
          <p:nvPr>
            <p:ph sz="quarter" idx="10"/>
          </p:nvPr>
        </p:nvSpPr>
        <p:spPr>
          <a:xfrm>
            <a:off x="710805" y="2707287"/>
            <a:ext cx="3625334" cy="137054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6" name="Slide Number Placeholder 5">
            <a:extLst>
              <a:ext uri="{FF2B5EF4-FFF2-40B4-BE49-F238E27FC236}">
                <a16:creationId xmlns:a16="http://schemas.microsoft.com/office/drawing/2014/main" id="{DAE301C4-EFEB-80EA-3693-B6BC896DE6B3}"/>
              </a:ext>
            </a:extLst>
          </p:cNvPr>
          <p:cNvSpPr>
            <a:spLocks noGrp="1"/>
          </p:cNvSpPr>
          <p:nvPr>
            <p:ph type="sldNum" sz="quarter" idx="4"/>
          </p:nvPr>
        </p:nvSpPr>
        <p:spPr>
          <a:xfrm>
            <a:off x="701928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7D66B47B-D32B-C441-B6D4-EE3F7175CE29}" type="slidenum">
              <a:rPr lang="en-GB" smtClean="0"/>
              <a:pPr/>
              <a:t>‹#›</a:t>
            </a:fld>
            <a:endParaRPr lang="en-GB" dirty="0"/>
          </a:p>
        </p:txBody>
      </p:sp>
      <p:pic>
        <p:nvPicPr>
          <p:cNvPr id="3" name="Image 2">
            <a:extLst>
              <a:ext uri="{FF2B5EF4-FFF2-40B4-BE49-F238E27FC236}">
                <a16:creationId xmlns:a16="http://schemas.microsoft.com/office/drawing/2014/main" id="{412939A6-7F3F-FEC4-593C-75717E4BC0C4}"/>
              </a:ext>
            </a:extLst>
          </p:cNvPr>
          <p:cNvPicPr>
            <a:picLocks noChangeAspect="1"/>
          </p:cNvPicPr>
          <p:nvPr userDrawn="1"/>
        </p:nvPicPr>
        <p:blipFill>
          <a:blip r:embed="rId2"/>
          <a:srcRect/>
          <a:stretch/>
        </p:blipFill>
        <p:spPr>
          <a:xfrm>
            <a:off x="717451" y="4601419"/>
            <a:ext cx="551108" cy="439289"/>
          </a:xfrm>
          <a:prstGeom prst="rect">
            <a:avLst/>
          </a:prstGeom>
        </p:spPr>
      </p:pic>
    </p:spTree>
    <p:extLst>
      <p:ext uri="{BB962C8B-B14F-4D97-AF65-F5344CB8AC3E}">
        <p14:creationId xmlns:p14="http://schemas.microsoft.com/office/powerpoint/2010/main" val="387758293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33" name="Rounded Rectangle 3">
            <a:extLst>
              <a:ext uri="{FF2B5EF4-FFF2-40B4-BE49-F238E27FC236}">
                <a16:creationId xmlns:a16="http://schemas.microsoft.com/office/drawing/2014/main" id="{F32FADB5-DFCA-0F59-5057-7F241A916AA7}"/>
              </a:ext>
            </a:extLst>
          </p:cNvPr>
          <p:cNvSpPr/>
          <p:nvPr userDrawn="1"/>
        </p:nvSpPr>
        <p:spPr>
          <a:xfrm>
            <a:off x="2688225" y="1244600"/>
            <a:ext cx="1790129" cy="3271441"/>
          </a:xfrm>
          <a:prstGeom prst="rect">
            <a:avLst/>
          </a:prstGeom>
          <a:solidFill>
            <a:srgbClr val="2875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4" name="Rounded Rectangle 4">
            <a:extLst>
              <a:ext uri="{FF2B5EF4-FFF2-40B4-BE49-F238E27FC236}">
                <a16:creationId xmlns:a16="http://schemas.microsoft.com/office/drawing/2014/main" id="{54DE0E68-234D-23B7-994A-99AEE9C952F5}"/>
              </a:ext>
            </a:extLst>
          </p:cNvPr>
          <p:cNvSpPr/>
          <p:nvPr userDrawn="1"/>
        </p:nvSpPr>
        <p:spPr>
          <a:xfrm>
            <a:off x="4665646" y="1244600"/>
            <a:ext cx="1790129" cy="3271441"/>
          </a:xfrm>
          <a:prstGeom prst="rect">
            <a:avLst/>
          </a:prstGeom>
          <a:solidFill>
            <a:srgbClr val="2875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5" name="Rounded Rectangle 24">
            <a:extLst>
              <a:ext uri="{FF2B5EF4-FFF2-40B4-BE49-F238E27FC236}">
                <a16:creationId xmlns:a16="http://schemas.microsoft.com/office/drawing/2014/main" id="{ED32E723-CAA9-336C-026A-3BEAA8C2C60A}"/>
              </a:ext>
            </a:extLst>
          </p:cNvPr>
          <p:cNvSpPr/>
          <p:nvPr userDrawn="1"/>
        </p:nvSpPr>
        <p:spPr>
          <a:xfrm>
            <a:off x="6643069" y="1244600"/>
            <a:ext cx="1790129" cy="3271441"/>
          </a:xfrm>
          <a:prstGeom prst="rect">
            <a:avLst/>
          </a:prstGeom>
          <a:solidFill>
            <a:srgbClr val="2875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8" name="Espace réservé du contenu 2">
            <a:extLst>
              <a:ext uri="{FF2B5EF4-FFF2-40B4-BE49-F238E27FC236}">
                <a16:creationId xmlns:a16="http://schemas.microsoft.com/office/drawing/2014/main" id="{419A0E62-A240-7C91-42BD-886FAAB05567}"/>
              </a:ext>
            </a:extLst>
          </p:cNvPr>
          <p:cNvSpPr>
            <a:spLocks noGrp="1"/>
          </p:cNvSpPr>
          <p:nvPr>
            <p:ph sz="quarter" idx="30"/>
          </p:nvPr>
        </p:nvSpPr>
        <p:spPr>
          <a:xfrm>
            <a:off x="2766611" y="2550584"/>
            <a:ext cx="1633356" cy="1635808"/>
          </a:xfrm>
          <a:prstGeom prst="ellipse">
            <a:avLst/>
          </a:prstGeom>
          <a:solidFill>
            <a:schemeClr val="bg1"/>
          </a:solidFill>
        </p:spPr>
        <p:txBody>
          <a:bodyPr/>
          <a:lstStyle>
            <a:lvl1pPr marL="0" indent="0" algn="ctr">
              <a:buNone/>
              <a:defRPr>
                <a:solidFill>
                  <a:srgbClr val="0D2D59"/>
                </a:solidFill>
              </a:defRPr>
            </a:lvl1pPr>
          </a:lstStyle>
          <a:p>
            <a:pPr lvl="0"/>
            <a:endParaRPr lang="fr-FR" dirty="0"/>
          </a:p>
        </p:txBody>
      </p:sp>
      <p:sp>
        <p:nvSpPr>
          <p:cNvPr id="29" name="Espace réservé du contenu 2">
            <a:extLst>
              <a:ext uri="{FF2B5EF4-FFF2-40B4-BE49-F238E27FC236}">
                <a16:creationId xmlns:a16="http://schemas.microsoft.com/office/drawing/2014/main" id="{1C7D4624-4427-3EDC-0D99-612F03E8D1E8}"/>
              </a:ext>
            </a:extLst>
          </p:cNvPr>
          <p:cNvSpPr>
            <a:spLocks noGrp="1"/>
          </p:cNvSpPr>
          <p:nvPr>
            <p:ph sz="quarter" idx="31"/>
          </p:nvPr>
        </p:nvSpPr>
        <p:spPr>
          <a:xfrm>
            <a:off x="4744033" y="2550584"/>
            <a:ext cx="1633356" cy="1635808"/>
          </a:xfrm>
          <a:prstGeom prst="ellipse">
            <a:avLst/>
          </a:prstGeom>
          <a:solidFill>
            <a:schemeClr val="bg1"/>
          </a:solidFill>
        </p:spPr>
        <p:txBody>
          <a:bodyPr/>
          <a:lstStyle>
            <a:lvl1pPr marL="0" indent="0" algn="ctr">
              <a:buNone/>
              <a:defRPr>
                <a:solidFill>
                  <a:srgbClr val="0D2D59"/>
                </a:solidFill>
              </a:defRPr>
            </a:lvl1pPr>
          </a:lstStyle>
          <a:p>
            <a:pPr lvl="0"/>
            <a:endParaRPr lang="fr-FR" dirty="0"/>
          </a:p>
        </p:txBody>
      </p:sp>
      <p:sp>
        <p:nvSpPr>
          <p:cNvPr id="30" name="Espace réservé du contenu 2">
            <a:extLst>
              <a:ext uri="{FF2B5EF4-FFF2-40B4-BE49-F238E27FC236}">
                <a16:creationId xmlns:a16="http://schemas.microsoft.com/office/drawing/2014/main" id="{6AB3197C-2E17-9247-0E79-AF622A105BD4}"/>
              </a:ext>
            </a:extLst>
          </p:cNvPr>
          <p:cNvSpPr>
            <a:spLocks noGrp="1"/>
          </p:cNvSpPr>
          <p:nvPr>
            <p:ph sz="quarter" idx="32"/>
          </p:nvPr>
        </p:nvSpPr>
        <p:spPr>
          <a:xfrm>
            <a:off x="6725701" y="2550584"/>
            <a:ext cx="1633356" cy="1635808"/>
          </a:xfrm>
          <a:prstGeom prst="ellipse">
            <a:avLst/>
          </a:prstGeom>
          <a:solidFill>
            <a:schemeClr val="bg1"/>
          </a:solidFill>
        </p:spPr>
        <p:txBody>
          <a:bodyPr/>
          <a:lstStyle>
            <a:lvl1pPr marL="0" indent="0" algn="ctr">
              <a:buNone/>
              <a:defRPr>
                <a:solidFill>
                  <a:srgbClr val="0D2D59"/>
                </a:solidFill>
              </a:defRPr>
            </a:lvl1pPr>
          </a:lstStyle>
          <a:p>
            <a:pPr lvl="0"/>
            <a:endParaRPr lang="fr-FR" dirty="0"/>
          </a:p>
        </p:txBody>
      </p:sp>
      <p:sp>
        <p:nvSpPr>
          <p:cNvPr id="39" name="Espace réservé du contenu 30">
            <a:extLst>
              <a:ext uri="{FF2B5EF4-FFF2-40B4-BE49-F238E27FC236}">
                <a16:creationId xmlns:a16="http://schemas.microsoft.com/office/drawing/2014/main" id="{246149E2-2F4E-A251-AE5A-DB1A1837C95F}"/>
              </a:ext>
            </a:extLst>
          </p:cNvPr>
          <p:cNvSpPr>
            <a:spLocks noGrp="1"/>
          </p:cNvSpPr>
          <p:nvPr>
            <p:ph sz="quarter" idx="20"/>
          </p:nvPr>
        </p:nvSpPr>
        <p:spPr>
          <a:xfrm>
            <a:off x="2688264" y="1428953"/>
            <a:ext cx="1790128" cy="770628"/>
          </a:xfrm>
        </p:spPr>
        <p:txBody>
          <a:bodyPr/>
          <a:lstStyle>
            <a:lvl1pPr marL="0" indent="0" algn="ctr">
              <a:buNone/>
              <a:defRPr sz="1800" b="1">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42" name="Espace réservé du contenu 30">
            <a:extLst>
              <a:ext uri="{FF2B5EF4-FFF2-40B4-BE49-F238E27FC236}">
                <a16:creationId xmlns:a16="http://schemas.microsoft.com/office/drawing/2014/main" id="{3C05E921-2E51-5535-9157-30C232C563AF}"/>
              </a:ext>
            </a:extLst>
          </p:cNvPr>
          <p:cNvSpPr>
            <a:spLocks noGrp="1"/>
          </p:cNvSpPr>
          <p:nvPr>
            <p:ph sz="quarter" idx="23"/>
          </p:nvPr>
        </p:nvSpPr>
        <p:spPr>
          <a:xfrm>
            <a:off x="4669932" y="1428953"/>
            <a:ext cx="1790128" cy="770628"/>
          </a:xfrm>
        </p:spPr>
        <p:txBody>
          <a:bodyPr/>
          <a:lstStyle>
            <a:lvl1pPr marL="0" indent="0" algn="ctr">
              <a:buNone/>
              <a:defRPr sz="1800" b="1">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45" name="Espace réservé du contenu 30">
            <a:extLst>
              <a:ext uri="{FF2B5EF4-FFF2-40B4-BE49-F238E27FC236}">
                <a16:creationId xmlns:a16="http://schemas.microsoft.com/office/drawing/2014/main" id="{34650A51-E32F-7D7E-E93D-54416951E1ED}"/>
              </a:ext>
            </a:extLst>
          </p:cNvPr>
          <p:cNvSpPr>
            <a:spLocks noGrp="1"/>
          </p:cNvSpPr>
          <p:nvPr>
            <p:ph sz="quarter" idx="26"/>
          </p:nvPr>
        </p:nvSpPr>
        <p:spPr>
          <a:xfrm>
            <a:off x="6643184" y="1428953"/>
            <a:ext cx="1790128" cy="770628"/>
          </a:xfrm>
        </p:spPr>
        <p:txBody>
          <a:bodyPr/>
          <a:lstStyle>
            <a:lvl1pPr marL="0" indent="0" algn="ctr">
              <a:buNone/>
              <a:defRPr sz="1800" b="1">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48" name="Titre 1">
            <a:extLst>
              <a:ext uri="{FF2B5EF4-FFF2-40B4-BE49-F238E27FC236}">
                <a16:creationId xmlns:a16="http://schemas.microsoft.com/office/drawing/2014/main" id="{A4DAF95C-8DAA-EA60-C73B-640528948C5C}"/>
              </a:ext>
            </a:extLst>
          </p:cNvPr>
          <p:cNvSpPr>
            <a:spLocks noGrp="1"/>
          </p:cNvSpPr>
          <p:nvPr>
            <p:ph type="title"/>
          </p:nvPr>
        </p:nvSpPr>
        <p:spPr>
          <a:xfrm>
            <a:off x="710804" y="273844"/>
            <a:ext cx="7722394" cy="903548"/>
          </a:xfrm>
        </p:spPr>
        <p:txBody>
          <a:bodyPr>
            <a:normAutofit/>
          </a:bodyPr>
          <a:lstStyle>
            <a:lvl1pPr algn="ctr">
              <a:defRPr sz="4050">
                <a:solidFill>
                  <a:srgbClr val="0D2D59"/>
                </a:solidFill>
              </a:defRPr>
            </a:lvl1pPr>
          </a:lstStyle>
          <a:p>
            <a:endParaRPr lang="fr-FR" dirty="0"/>
          </a:p>
        </p:txBody>
      </p:sp>
      <p:sp>
        <p:nvSpPr>
          <p:cNvPr id="3" name="Espace réservé du contenu 30">
            <a:extLst>
              <a:ext uri="{FF2B5EF4-FFF2-40B4-BE49-F238E27FC236}">
                <a16:creationId xmlns:a16="http://schemas.microsoft.com/office/drawing/2014/main" id="{35D184E3-8968-5F5D-E13B-0AA9D0FF629D}"/>
              </a:ext>
            </a:extLst>
          </p:cNvPr>
          <p:cNvSpPr>
            <a:spLocks noGrp="1"/>
          </p:cNvSpPr>
          <p:nvPr>
            <p:ph sz="quarter" idx="21" hasCustomPrompt="1"/>
          </p:nvPr>
        </p:nvSpPr>
        <p:spPr>
          <a:xfrm>
            <a:off x="2688262" y="2861629"/>
            <a:ext cx="1790129" cy="743585"/>
          </a:xfrm>
        </p:spPr>
        <p:txBody>
          <a:bodyPr/>
          <a:lstStyle>
            <a:lvl1pPr marL="0" indent="0" algn="ctr">
              <a:buNone/>
              <a:defRPr sz="6000" b="1" i="0">
                <a:solidFill>
                  <a:srgbClr val="0D2D59"/>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5" name="Espace réservé du contenu 30">
            <a:extLst>
              <a:ext uri="{FF2B5EF4-FFF2-40B4-BE49-F238E27FC236}">
                <a16:creationId xmlns:a16="http://schemas.microsoft.com/office/drawing/2014/main" id="{22B0421B-7CEE-8655-AEAD-22870424E98C}"/>
              </a:ext>
            </a:extLst>
          </p:cNvPr>
          <p:cNvSpPr>
            <a:spLocks noGrp="1"/>
          </p:cNvSpPr>
          <p:nvPr>
            <p:ph sz="quarter" idx="22"/>
          </p:nvPr>
        </p:nvSpPr>
        <p:spPr>
          <a:xfrm>
            <a:off x="2688262" y="3604062"/>
            <a:ext cx="1790129" cy="562781"/>
          </a:xfrm>
        </p:spPr>
        <p:txBody>
          <a:bodyPr/>
          <a:lstStyle>
            <a:lvl1pPr marL="0" indent="0" algn="ctr">
              <a:buNone/>
              <a:defRPr sz="1800" b="0">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6" name="Espace réservé du contenu 30">
            <a:extLst>
              <a:ext uri="{FF2B5EF4-FFF2-40B4-BE49-F238E27FC236}">
                <a16:creationId xmlns:a16="http://schemas.microsoft.com/office/drawing/2014/main" id="{0E603EED-CA92-2AC5-E0FC-A2D1BA29E3E8}"/>
              </a:ext>
            </a:extLst>
          </p:cNvPr>
          <p:cNvSpPr>
            <a:spLocks noGrp="1"/>
          </p:cNvSpPr>
          <p:nvPr>
            <p:ph sz="quarter" idx="24" hasCustomPrompt="1"/>
          </p:nvPr>
        </p:nvSpPr>
        <p:spPr>
          <a:xfrm>
            <a:off x="4669930" y="2861629"/>
            <a:ext cx="1790129" cy="743585"/>
          </a:xfrm>
        </p:spPr>
        <p:txBody>
          <a:bodyPr/>
          <a:lstStyle>
            <a:lvl1pPr marL="0" indent="0" algn="ctr">
              <a:buNone/>
              <a:defRPr sz="6000" b="1" i="0">
                <a:solidFill>
                  <a:srgbClr val="0D2D59"/>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7" name="Espace réservé du contenu 30">
            <a:extLst>
              <a:ext uri="{FF2B5EF4-FFF2-40B4-BE49-F238E27FC236}">
                <a16:creationId xmlns:a16="http://schemas.microsoft.com/office/drawing/2014/main" id="{C546CDF4-5B1A-852F-93C4-81271823884E}"/>
              </a:ext>
            </a:extLst>
          </p:cNvPr>
          <p:cNvSpPr>
            <a:spLocks noGrp="1"/>
          </p:cNvSpPr>
          <p:nvPr>
            <p:ph sz="quarter" idx="25"/>
          </p:nvPr>
        </p:nvSpPr>
        <p:spPr>
          <a:xfrm>
            <a:off x="4669930" y="3604062"/>
            <a:ext cx="1790129" cy="562781"/>
          </a:xfrm>
        </p:spPr>
        <p:txBody>
          <a:bodyPr/>
          <a:lstStyle>
            <a:lvl1pPr marL="0" indent="0" algn="ctr">
              <a:buNone/>
              <a:defRPr sz="1800" b="0">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8" name="Espace réservé du contenu 30">
            <a:extLst>
              <a:ext uri="{FF2B5EF4-FFF2-40B4-BE49-F238E27FC236}">
                <a16:creationId xmlns:a16="http://schemas.microsoft.com/office/drawing/2014/main" id="{D9A25168-4C66-F156-A453-F02D250678CA}"/>
              </a:ext>
            </a:extLst>
          </p:cNvPr>
          <p:cNvSpPr>
            <a:spLocks noGrp="1"/>
          </p:cNvSpPr>
          <p:nvPr>
            <p:ph sz="quarter" idx="27" hasCustomPrompt="1"/>
          </p:nvPr>
        </p:nvSpPr>
        <p:spPr>
          <a:xfrm>
            <a:off x="6643183" y="2861629"/>
            <a:ext cx="1790129" cy="743585"/>
          </a:xfrm>
        </p:spPr>
        <p:txBody>
          <a:bodyPr/>
          <a:lstStyle>
            <a:lvl1pPr marL="0" indent="0" algn="ctr">
              <a:buNone/>
              <a:defRPr sz="6000" b="1" i="0">
                <a:solidFill>
                  <a:srgbClr val="0D2D59"/>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9" name="Espace réservé du contenu 30">
            <a:extLst>
              <a:ext uri="{FF2B5EF4-FFF2-40B4-BE49-F238E27FC236}">
                <a16:creationId xmlns:a16="http://schemas.microsoft.com/office/drawing/2014/main" id="{AFE42A4D-5FB0-2995-67F9-E493EBEC014F}"/>
              </a:ext>
            </a:extLst>
          </p:cNvPr>
          <p:cNvSpPr>
            <a:spLocks noGrp="1"/>
          </p:cNvSpPr>
          <p:nvPr>
            <p:ph sz="quarter" idx="28"/>
          </p:nvPr>
        </p:nvSpPr>
        <p:spPr>
          <a:xfrm>
            <a:off x="6643183" y="3604062"/>
            <a:ext cx="1790129" cy="562781"/>
          </a:xfrm>
        </p:spPr>
        <p:txBody>
          <a:bodyPr/>
          <a:lstStyle>
            <a:lvl1pPr marL="0" indent="0" algn="ctr">
              <a:buNone/>
              <a:defRPr sz="1800" b="0">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11" name="Slide Number Placeholder 5">
            <a:extLst>
              <a:ext uri="{FF2B5EF4-FFF2-40B4-BE49-F238E27FC236}">
                <a16:creationId xmlns:a16="http://schemas.microsoft.com/office/drawing/2014/main" id="{690769CC-5C66-0C8C-482E-FCEBA1270568}"/>
              </a:ext>
            </a:extLst>
          </p:cNvPr>
          <p:cNvSpPr>
            <a:spLocks noGrp="1"/>
          </p:cNvSpPr>
          <p:nvPr>
            <p:ph type="sldNum" sz="quarter" idx="4"/>
          </p:nvPr>
        </p:nvSpPr>
        <p:spPr>
          <a:xfrm>
            <a:off x="701928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7D66B47B-D32B-C441-B6D4-EE3F7175CE29}" type="slidenum">
              <a:rPr lang="en-GB" smtClean="0"/>
              <a:pPr/>
              <a:t>‹#›</a:t>
            </a:fld>
            <a:endParaRPr lang="en-GB" dirty="0"/>
          </a:p>
        </p:txBody>
      </p:sp>
      <p:sp>
        <p:nvSpPr>
          <p:cNvPr id="10" name="Rounded Rectangle 3">
            <a:extLst>
              <a:ext uri="{FF2B5EF4-FFF2-40B4-BE49-F238E27FC236}">
                <a16:creationId xmlns:a16="http://schemas.microsoft.com/office/drawing/2014/main" id="{8AD9C5C8-7329-39EB-0961-3D76B57DA9D5}"/>
              </a:ext>
            </a:extLst>
          </p:cNvPr>
          <p:cNvSpPr/>
          <p:nvPr userDrawn="1"/>
        </p:nvSpPr>
        <p:spPr>
          <a:xfrm>
            <a:off x="715046" y="1244600"/>
            <a:ext cx="1790129" cy="3271441"/>
          </a:xfrm>
          <a:prstGeom prst="rect">
            <a:avLst/>
          </a:prstGeom>
          <a:solidFill>
            <a:srgbClr val="2875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 name="Espace réservé du contenu 2">
            <a:extLst>
              <a:ext uri="{FF2B5EF4-FFF2-40B4-BE49-F238E27FC236}">
                <a16:creationId xmlns:a16="http://schemas.microsoft.com/office/drawing/2014/main" id="{B204EFEA-F28C-2407-B32D-95C3FFDBE00E}"/>
              </a:ext>
            </a:extLst>
          </p:cNvPr>
          <p:cNvSpPr>
            <a:spLocks noGrp="1"/>
          </p:cNvSpPr>
          <p:nvPr>
            <p:ph sz="quarter" idx="33"/>
          </p:nvPr>
        </p:nvSpPr>
        <p:spPr>
          <a:xfrm>
            <a:off x="793433" y="2550584"/>
            <a:ext cx="1633356" cy="1635808"/>
          </a:xfrm>
          <a:prstGeom prst="ellipse">
            <a:avLst/>
          </a:prstGeom>
          <a:solidFill>
            <a:schemeClr val="bg1"/>
          </a:solidFill>
        </p:spPr>
        <p:txBody>
          <a:bodyPr/>
          <a:lstStyle>
            <a:lvl1pPr marL="0" indent="0" algn="ctr">
              <a:buNone/>
              <a:defRPr>
                <a:solidFill>
                  <a:srgbClr val="0D2D59"/>
                </a:solidFill>
              </a:defRPr>
            </a:lvl1pPr>
          </a:lstStyle>
          <a:p>
            <a:pPr lvl="0"/>
            <a:endParaRPr lang="fr-FR" dirty="0"/>
          </a:p>
        </p:txBody>
      </p:sp>
      <p:sp>
        <p:nvSpPr>
          <p:cNvPr id="13" name="Espace réservé du contenu 30">
            <a:extLst>
              <a:ext uri="{FF2B5EF4-FFF2-40B4-BE49-F238E27FC236}">
                <a16:creationId xmlns:a16="http://schemas.microsoft.com/office/drawing/2014/main" id="{461CA4CB-6266-6914-0A92-2C6087C7A47F}"/>
              </a:ext>
            </a:extLst>
          </p:cNvPr>
          <p:cNvSpPr>
            <a:spLocks noGrp="1"/>
          </p:cNvSpPr>
          <p:nvPr>
            <p:ph sz="quarter" idx="34"/>
          </p:nvPr>
        </p:nvSpPr>
        <p:spPr>
          <a:xfrm>
            <a:off x="715085" y="1428953"/>
            <a:ext cx="1790128" cy="770628"/>
          </a:xfrm>
        </p:spPr>
        <p:txBody>
          <a:bodyPr/>
          <a:lstStyle>
            <a:lvl1pPr marL="0" indent="0" algn="ctr">
              <a:buNone/>
              <a:defRPr sz="1800" b="1">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14" name="Espace réservé du contenu 30">
            <a:extLst>
              <a:ext uri="{FF2B5EF4-FFF2-40B4-BE49-F238E27FC236}">
                <a16:creationId xmlns:a16="http://schemas.microsoft.com/office/drawing/2014/main" id="{13D8B3B2-AE6F-7AE7-3AB7-78EE4EDC9D99}"/>
              </a:ext>
            </a:extLst>
          </p:cNvPr>
          <p:cNvSpPr>
            <a:spLocks noGrp="1"/>
          </p:cNvSpPr>
          <p:nvPr>
            <p:ph sz="quarter" idx="35" hasCustomPrompt="1"/>
          </p:nvPr>
        </p:nvSpPr>
        <p:spPr>
          <a:xfrm>
            <a:off x="715084" y="2861629"/>
            <a:ext cx="1790129" cy="743585"/>
          </a:xfrm>
        </p:spPr>
        <p:txBody>
          <a:bodyPr/>
          <a:lstStyle>
            <a:lvl1pPr marL="0" indent="0" algn="ctr">
              <a:buNone/>
              <a:defRPr sz="6000" b="1" i="0">
                <a:solidFill>
                  <a:srgbClr val="0D2D59"/>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15" name="Espace réservé du contenu 30">
            <a:extLst>
              <a:ext uri="{FF2B5EF4-FFF2-40B4-BE49-F238E27FC236}">
                <a16:creationId xmlns:a16="http://schemas.microsoft.com/office/drawing/2014/main" id="{A02B8D8D-B9FA-3029-BD83-B084E4E2A81F}"/>
              </a:ext>
            </a:extLst>
          </p:cNvPr>
          <p:cNvSpPr>
            <a:spLocks noGrp="1"/>
          </p:cNvSpPr>
          <p:nvPr>
            <p:ph sz="quarter" idx="36"/>
          </p:nvPr>
        </p:nvSpPr>
        <p:spPr>
          <a:xfrm>
            <a:off x="709068" y="3604062"/>
            <a:ext cx="1790129" cy="562781"/>
          </a:xfrm>
        </p:spPr>
        <p:txBody>
          <a:bodyPr/>
          <a:lstStyle>
            <a:lvl1pPr marL="0" indent="0" algn="ctr">
              <a:buNone/>
              <a:defRPr sz="1800" b="0">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pic>
        <p:nvPicPr>
          <p:cNvPr id="2" name="Image 1">
            <a:extLst>
              <a:ext uri="{FF2B5EF4-FFF2-40B4-BE49-F238E27FC236}">
                <a16:creationId xmlns:a16="http://schemas.microsoft.com/office/drawing/2014/main" id="{C0C6FD35-1A90-DEC5-38AD-CDFDC778F151}"/>
              </a:ext>
            </a:extLst>
          </p:cNvPr>
          <p:cNvPicPr>
            <a:picLocks noChangeAspect="1"/>
          </p:cNvPicPr>
          <p:nvPr userDrawn="1"/>
        </p:nvPicPr>
        <p:blipFill>
          <a:blip r:embed="rId2"/>
          <a:srcRect/>
          <a:stretch/>
        </p:blipFill>
        <p:spPr>
          <a:xfrm>
            <a:off x="717451" y="4601020"/>
            <a:ext cx="551108" cy="440087"/>
          </a:xfrm>
          <a:prstGeom prst="rect">
            <a:avLst/>
          </a:prstGeom>
        </p:spPr>
      </p:pic>
    </p:spTree>
    <p:extLst>
      <p:ext uri="{BB962C8B-B14F-4D97-AF65-F5344CB8AC3E}">
        <p14:creationId xmlns:p14="http://schemas.microsoft.com/office/powerpoint/2010/main" val="335339222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umbers-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72FCB-7B71-6843-B5AE-A6EFB9DE3B15}"/>
              </a:ext>
            </a:extLst>
          </p:cNvPr>
          <p:cNvSpPr/>
          <p:nvPr userDrawn="1"/>
        </p:nvSpPr>
        <p:spPr>
          <a:xfrm>
            <a:off x="0" y="0"/>
            <a:ext cx="9144000" cy="5143500"/>
          </a:xfrm>
          <a:prstGeom prst="rect">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 name="Rounded Rectangle 3">
            <a:extLst>
              <a:ext uri="{FF2B5EF4-FFF2-40B4-BE49-F238E27FC236}">
                <a16:creationId xmlns:a16="http://schemas.microsoft.com/office/drawing/2014/main" id="{F32FADB5-DFCA-0F59-5057-7F241A916AA7}"/>
              </a:ext>
            </a:extLst>
          </p:cNvPr>
          <p:cNvSpPr/>
          <p:nvPr userDrawn="1"/>
        </p:nvSpPr>
        <p:spPr>
          <a:xfrm>
            <a:off x="2688225" y="1244600"/>
            <a:ext cx="1790129" cy="32714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4" name="Rounded Rectangle 4">
            <a:extLst>
              <a:ext uri="{FF2B5EF4-FFF2-40B4-BE49-F238E27FC236}">
                <a16:creationId xmlns:a16="http://schemas.microsoft.com/office/drawing/2014/main" id="{54DE0E68-234D-23B7-994A-99AEE9C952F5}"/>
              </a:ext>
            </a:extLst>
          </p:cNvPr>
          <p:cNvSpPr/>
          <p:nvPr userDrawn="1"/>
        </p:nvSpPr>
        <p:spPr>
          <a:xfrm>
            <a:off x="4665646" y="1244600"/>
            <a:ext cx="1790129" cy="32714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5" name="Rounded Rectangle 24">
            <a:extLst>
              <a:ext uri="{FF2B5EF4-FFF2-40B4-BE49-F238E27FC236}">
                <a16:creationId xmlns:a16="http://schemas.microsoft.com/office/drawing/2014/main" id="{ED32E723-CAA9-336C-026A-3BEAA8C2C60A}"/>
              </a:ext>
            </a:extLst>
          </p:cNvPr>
          <p:cNvSpPr/>
          <p:nvPr userDrawn="1"/>
        </p:nvSpPr>
        <p:spPr>
          <a:xfrm>
            <a:off x="6643069" y="1244600"/>
            <a:ext cx="1790129" cy="32714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8" name="Espace réservé du contenu 2">
            <a:extLst>
              <a:ext uri="{FF2B5EF4-FFF2-40B4-BE49-F238E27FC236}">
                <a16:creationId xmlns:a16="http://schemas.microsoft.com/office/drawing/2014/main" id="{419A0E62-A240-7C91-42BD-886FAAB05567}"/>
              </a:ext>
            </a:extLst>
          </p:cNvPr>
          <p:cNvSpPr>
            <a:spLocks noGrp="1"/>
          </p:cNvSpPr>
          <p:nvPr>
            <p:ph sz="quarter" idx="30"/>
          </p:nvPr>
        </p:nvSpPr>
        <p:spPr>
          <a:xfrm>
            <a:off x="2766611" y="2550584"/>
            <a:ext cx="1633356" cy="1635808"/>
          </a:xfrm>
          <a:prstGeom prst="ellipse">
            <a:avLst/>
          </a:prstGeom>
          <a:solidFill>
            <a:srgbClr val="2875DF"/>
          </a:solidFill>
        </p:spPr>
        <p:txBody>
          <a:bodyPr/>
          <a:lstStyle>
            <a:lvl1pPr marL="0" indent="0" algn="ctr">
              <a:buNone/>
              <a:defRPr>
                <a:solidFill>
                  <a:schemeClr val="bg1"/>
                </a:solidFill>
              </a:defRPr>
            </a:lvl1pPr>
          </a:lstStyle>
          <a:p>
            <a:pPr lvl="0"/>
            <a:endParaRPr lang="fr-FR" dirty="0"/>
          </a:p>
        </p:txBody>
      </p:sp>
      <p:sp>
        <p:nvSpPr>
          <p:cNvPr id="29" name="Espace réservé du contenu 2">
            <a:extLst>
              <a:ext uri="{FF2B5EF4-FFF2-40B4-BE49-F238E27FC236}">
                <a16:creationId xmlns:a16="http://schemas.microsoft.com/office/drawing/2014/main" id="{1C7D4624-4427-3EDC-0D99-612F03E8D1E8}"/>
              </a:ext>
            </a:extLst>
          </p:cNvPr>
          <p:cNvSpPr>
            <a:spLocks noGrp="1"/>
          </p:cNvSpPr>
          <p:nvPr>
            <p:ph sz="quarter" idx="31"/>
          </p:nvPr>
        </p:nvSpPr>
        <p:spPr>
          <a:xfrm>
            <a:off x="4744033" y="2550584"/>
            <a:ext cx="1633356" cy="1635808"/>
          </a:xfrm>
          <a:prstGeom prst="ellipse">
            <a:avLst/>
          </a:prstGeom>
          <a:solidFill>
            <a:srgbClr val="2875DF"/>
          </a:solidFill>
        </p:spPr>
        <p:txBody>
          <a:bodyPr/>
          <a:lstStyle>
            <a:lvl1pPr marL="0" indent="0" algn="ctr">
              <a:buNone/>
              <a:defRPr>
                <a:solidFill>
                  <a:schemeClr val="bg1"/>
                </a:solidFill>
              </a:defRPr>
            </a:lvl1pPr>
          </a:lstStyle>
          <a:p>
            <a:pPr lvl="0"/>
            <a:endParaRPr lang="fr-FR" dirty="0"/>
          </a:p>
        </p:txBody>
      </p:sp>
      <p:sp>
        <p:nvSpPr>
          <p:cNvPr id="30" name="Espace réservé du contenu 2">
            <a:extLst>
              <a:ext uri="{FF2B5EF4-FFF2-40B4-BE49-F238E27FC236}">
                <a16:creationId xmlns:a16="http://schemas.microsoft.com/office/drawing/2014/main" id="{6AB3197C-2E17-9247-0E79-AF622A105BD4}"/>
              </a:ext>
            </a:extLst>
          </p:cNvPr>
          <p:cNvSpPr>
            <a:spLocks noGrp="1"/>
          </p:cNvSpPr>
          <p:nvPr>
            <p:ph sz="quarter" idx="32"/>
          </p:nvPr>
        </p:nvSpPr>
        <p:spPr>
          <a:xfrm>
            <a:off x="6725701" y="2550584"/>
            <a:ext cx="1633356" cy="1635808"/>
          </a:xfrm>
          <a:prstGeom prst="ellipse">
            <a:avLst/>
          </a:prstGeom>
          <a:solidFill>
            <a:srgbClr val="2875DF"/>
          </a:solidFill>
        </p:spPr>
        <p:txBody>
          <a:bodyPr/>
          <a:lstStyle>
            <a:lvl1pPr marL="0" indent="0" algn="ctr">
              <a:buNone/>
              <a:defRPr>
                <a:solidFill>
                  <a:schemeClr val="bg1"/>
                </a:solidFill>
              </a:defRPr>
            </a:lvl1pPr>
          </a:lstStyle>
          <a:p>
            <a:pPr lvl="0"/>
            <a:endParaRPr lang="fr-FR" dirty="0"/>
          </a:p>
        </p:txBody>
      </p:sp>
      <p:sp>
        <p:nvSpPr>
          <p:cNvPr id="39" name="Espace réservé du contenu 30">
            <a:extLst>
              <a:ext uri="{FF2B5EF4-FFF2-40B4-BE49-F238E27FC236}">
                <a16:creationId xmlns:a16="http://schemas.microsoft.com/office/drawing/2014/main" id="{246149E2-2F4E-A251-AE5A-DB1A1837C95F}"/>
              </a:ext>
            </a:extLst>
          </p:cNvPr>
          <p:cNvSpPr>
            <a:spLocks noGrp="1"/>
          </p:cNvSpPr>
          <p:nvPr>
            <p:ph sz="quarter" idx="20"/>
          </p:nvPr>
        </p:nvSpPr>
        <p:spPr>
          <a:xfrm>
            <a:off x="2688264" y="1428953"/>
            <a:ext cx="1790128" cy="770628"/>
          </a:xfrm>
        </p:spPr>
        <p:txBody>
          <a:bodyPr/>
          <a:lstStyle>
            <a:lvl1pPr marL="0" indent="0" algn="ctr">
              <a:buNone/>
              <a:defRPr sz="1800" b="1">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42" name="Espace réservé du contenu 30">
            <a:extLst>
              <a:ext uri="{FF2B5EF4-FFF2-40B4-BE49-F238E27FC236}">
                <a16:creationId xmlns:a16="http://schemas.microsoft.com/office/drawing/2014/main" id="{3C05E921-2E51-5535-9157-30C232C563AF}"/>
              </a:ext>
            </a:extLst>
          </p:cNvPr>
          <p:cNvSpPr>
            <a:spLocks noGrp="1"/>
          </p:cNvSpPr>
          <p:nvPr>
            <p:ph sz="quarter" idx="23"/>
          </p:nvPr>
        </p:nvSpPr>
        <p:spPr>
          <a:xfrm>
            <a:off x="4669932" y="1428953"/>
            <a:ext cx="1790128" cy="770628"/>
          </a:xfrm>
        </p:spPr>
        <p:txBody>
          <a:bodyPr/>
          <a:lstStyle>
            <a:lvl1pPr marL="0" indent="0" algn="ctr">
              <a:buNone/>
              <a:defRPr sz="1800" b="1">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45" name="Espace réservé du contenu 30">
            <a:extLst>
              <a:ext uri="{FF2B5EF4-FFF2-40B4-BE49-F238E27FC236}">
                <a16:creationId xmlns:a16="http://schemas.microsoft.com/office/drawing/2014/main" id="{34650A51-E32F-7D7E-E93D-54416951E1ED}"/>
              </a:ext>
            </a:extLst>
          </p:cNvPr>
          <p:cNvSpPr>
            <a:spLocks noGrp="1"/>
          </p:cNvSpPr>
          <p:nvPr>
            <p:ph sz="quarter" idx="26"/>
          </p:nvPr>
        </p:nvSpPr>
        <p:spPr>
          <a:xfrm>
            <a:off x="6643184" y="1428953"/>
            <a:ext cx="1790128" cy="770628"/>
          </a:xfrm>
        </p:spPr>
        <p:txBody>
          <a:bodyPr/>
          <a:lstStyle>
            <a:lvl1pPr marL="0" indent="0" algn="ctr">
              <a:buNone/>
              <a:defRPr sz="1800" b="1">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48" name="Titre 1">
            <a:extLst>
              <a:ext uri="{FF2B5EF4-FFF2-40B4-BE49-F238E27FC236}">
                <a16:creationId xmlns:a16="http://schemas.microsoft.com/office/drawing/2014/main" id="{A4DAF95C-8DAA-EA60-C73B-640528948C5C}"/>
              </a:ext>
            </a:extLst>
          </p:cNvPr>
          <p:cNvSpPr>
            <a:spLocks noGrp="1"/>
          </p:cNvSpPr>
          <p:nvPr>
            <p:ph type="title"/>
          </p:nvPr>
        </p:nvSpPr>
        <p:spPr>
          <a:xfrm>
            <a:off x="710804" y="273844"/>
            <a:ext cx="7722394" cy="903548"/>
          </a:xfrm>
        </p:spPr>
        <p:txBody>
          <a:bodyPr>
            <a:normAutofit/>
          </a:bodyPr>
          <a:lstStyle>
            <a:lvl1pPr algn="ctr">
              <a:defRPr sz="4050">
                <a:solidFill>
                  <a:schemeClr val="bg1"/>
                </a:solidFill>
              </a:defRPr>
            </a:lvl1pPr>
          </a:lstStyle>
          <a:p>
            <a:endParaRPr lang="fr-FR" dirty="0"/>
          </a:p>
        </p:txBody>
      </p:sp>
      <p:sp>
        <p:nvSpPr>
          <p:cNvPr id="3" name="Espace réservé du contenu 30">
            <a:extLst>
              <a:ext uri="{FF2B5EF4-FFF2-40B4-BE49-F238E27FC236}">
                <a16:creationId xmlns:a16="http://schemas.microsoft.com/office/drawing/2014/main" id="{35D184E3-8968-5F5D-E13B-0AA9D0FF629D}"/>
              </a:ext>
            </a:extLst>
          </p:cNvPr>
          <p:cNvSpPr>
            <a:spLocks noGrp="1"/>
          </p:cNvSpPr>
          <p:nvPr>
            <p:ph sz="quarter" idx="21" hasCustomPrompt="1"/>
          </p:nvPr>
        </p:nvSpPr>
        <p:spPr>
          <a:xfrm>
            <a:off x="2688262" y="2861629"/>
            <a:ext cx="1790129" cy="743585"/>
          </a:xfrm>
        </p:spPr>
        <p:txBody>
          <a:bodyPr/>
          <a:lstStyle>
            <a:lvl1pPr marL="0" indent="0" algn="ctr">
              <a:buNone/>
              <a:defRPr sz="6000" b="1" i="0">
                <a:solidFill>
                  <a:schemeClr val="bg1"/>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5" name="Espace réservé du contenu 30">
            <a:extLst>
              <a:ext uri="{FF2B5EF4-FFF2-40B4-BE49-F238E27FC236}">
                <a16:creationId xmlns:a16="http://schemas.microsoft.com/office/drawing/2014/main" id="{22B0421B-7CEE-8655-AEAD-22870424E98C}"/>
              </a:ext>
            </a:extLst>
          </p:cNvPr>
          <p:cNvSpPr>
            <a:spLocks noGrp="1"/>
          </p:cNvSpPr>
          <p:nvPr>
            <p:ph sz="quarter" idx="22"/>
          </p:nvPr>
        </p:nvSpPr>
        <p:spPr>
          <a:xfrm>
            <a:off x="2688262" y="3604062"/>
            <a:ext cx="1790129" cy="562781"/>
          </a:xfrm>
        </p:spPr>
        <p:txBody>
          <a:bodyPr/>
          <a:lstStyle>
            <a:lvl1pPr marL="0" indent="0" algn="ctr">
              <a:buNone/>
              <a:defRPr sz="1800" b="0">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6" name="Espace réservé du contenu 30">
            <a:extLst>
              <a:ext uri="{FF2B5EF4-FFF2-40B4-BE49-F238E27FC236}">
                <a16:creationId xmlns:a16="http://schemas.microsoft.com/office/drawing/2014/main" id="{0E603EED-CA92-2AC5-E0FC-A2D1BA29E3E8}"/>
              </a:ext>
            </a:extLst>
          </p:cNvPr>
          <p:cNvSpPr>
            <a:spLocks noGrp="1"/>
          </p:cNvSpPr>
          <p:nvPr>
            <p:ph sz="quarter" idx="24" hasCustomPrompt="1"/>
          </p:nvPr>
        </p:nvSpPr>
        <p:spPr>
          <a:xfrm>
            <a:off x="4669930" y="2861629"/>
            <a:ext cx="1790129" cy="743585"/>
          </a:xfrm>
        </p:spPr>
        <p:txBody>
          <a:bodyPr/>
          <a:lstStyle>
            <a:lvl1pPr marL="0" indent="0" algn="ctr">
              <a:buNone/>
              <a:defRPr sz="6000" b="1" i="0">
                <a:solidFill>
                  <a:schemeClr val="bg1"/>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7" name="Espace réservé du contenu 30">
            <a:extLst>
              <a:ext uri="{FF2B5EF4-FFF2-40B4-BE49-F238E27FC236}">
                <a16:creationId xmlns:a16="http://schemas.microsoft.com/office/drawing/2014/main" id="{C546CDF4-5B1A-852F-93C4-81271823884E}"/>
              </a:ext>
            </a:extLst>
          </p:cNvPr>
          <p:cNvSpPr>
            <a:spLocks noGrp="1"/>
          </p:cNvSpPr>
          <p:nvPr>
            <p:ph sz="quarter" idx="25"/>
          </p:nvPr>
        </p:nvSpPr>
        <p:spPr>
          <a:xfrm>
            <a:off x="4669930" y="3604062"/>
            <a:ext cx="1790129" cy="562781"/>
          </a:xfrm>
        </p:spPr>
        <p:txBody>
          <a:bodyPr/>
          <a:lstStyle>
            <a:lvl1pPr marL="0" indent="0" algn="ctr">
              <a:buNone/>
              <a:defRPr sz="1800" b="0">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8" name="Espace réservé du contenu 30">
            <a:extLst>
              <a:ext uri="{FF2B5EF4-FFF2-40B4-BE49-F238E27FC236}">
                <a16:creationId xmlns:a16="http://schemas.microsoft.com/office/drawing/2014/main" id="{D9A25168-4C66-F156-A453-F02D250678CA}"/>
              </a:ext>
            </a:extLst>
          </p:cNvPr>
          <p:cNvSpPr>
            <a:spLocks noGrp="1"/>
          </p:cNvSpPr>
          <p:nvPr>
            <p:ph sz="quarter" idx="27" hasCustomPrompt="1"/>
          </p:nvPr>
        </p:nvSpPr>
        <p:spPr>
          <a:xfrm>
            <a:off x="6643183" y="2861629"/>
            <a:ext cx="1790129" cy="743585"/>
          </a:xfrm>
        </p:spPr>
        <p:txBody>
          <a:bodyPr/>
          <a:lstStyle>
            <a:lvl1pPr marL="0" indent="0" algn="ctr">
              <a:buNone/>
              <a:defRPr sz="6000" b="1" i="0">
                <a:solidFill>
                  <a:schemeClr val="bg1"/>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9" name="Espace réservé du contenu 30">
            <a:extLst>
              <a:ext uri="{FF2B5EF4-FFF2-40B4-BE49-F238E27FC236}">
                <a16:creationId xmlns:a16="http://schemas.microsoft.com/office/drawing/2014/main" id="{AFE42A4D-5FB0-2995-67F9-E493EBEC014F}"/>
              </a:ext>
            </a:extLst>
          </p:cNvPr>
          <p:cNvSpPr>
            <a:spLocks noGrp="1"/>
          </p:cNvSpPr>
          <p:nvPr>
            <p:ph sz="quarter" idx="28"/>
          </p:nvPr>
        </p:nvSpPr>
        <p:spPr>
          <a:xfrm>
            <a:off x="6643183" y="3604062"/>
            <a:ext cx="1790129" cy="562781"/>
          </a:xfrm>
        </p:spPr>
        <p:txBody>
          <a:bodyPr/>
          <a:lstStyle>
            <a:lvl1pPr marL="0" indent="0" algn="ctr">
              <a:buNone/>
              <a:defRPr sz="1800" b="0">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11" name="Slide Number Placeholder 5">
            <a:extLst>
              <a:ext uri="{FF2B5EF4-FFF2-40B4-BE49-F238E27FC236}">
                <a16:creationId xmlns:a16="http://schemas.microsoft.com/office/drawing/2014/main" id="{690769CC-5C66-0C8C-482E-FCEBA1270568}"/>
              </a:ext>
            </a:extLst>
          </p:cNvPr>
          <p:cNvSpPr>
            <a:spLocks noGrp="1"/>
          </p:cNvSpPr>
          <p:nvPr>
            <p:ph type="sldNum" sz="quarter" idx="4"/>
          </p:nvPr>
        </p:nvSpPr>
        <p:spPr>
          <a:xfrm>
            <a:off x="701928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7D66B47B-D32B-C441-B6D4-EE3F7175CE29}" type="slidenum">
              <a:rPr lang="en-GB" smtClean="0"/>
              <a:pPr/>
              <a:t>‹#›</a:t>
            </a:fld>
            <a:endParaRPr lang="en-GB" dirty="0"/>
          </a:p>
        </p:txBody>
      </p:sp>
      <p:sp>
        <p:nvSpPr>
          <p:cNvPr id="10" name="Rounded Rectangle 3">
            <a:extLst>
              <a:ext uri="{FF2B5EF4-FFF2-40B4-BE49-F238E27FC236}">
                <a16:creationId xmlns:a16="http://schemas.microsoft.com/office/drawing/2014/main" id="{8AD9C5C8-7329-39EB-0961-3D76B57DA9D5}"/>
              </a:ext>
            </a:extLst>
          </p:cNvPr>
          <p:cNvSpPr/>
          <p:nvPr userDrawn="1"/>
        </p:nvSpPr>
        <p:spPr>
          <a:xfrm>
            <a:off x="715046" y="1244600"/>
            <a:ext cx="1790129" cy="32714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 name="Espace réservé du contenu 2">
            <a:extLst>
              <a:ext uri="{FF2B5EF4-FFF2-40B4-BE49-F238E27FC236}">
                <a16:creationId xmlns:a16="http://schemas.microsoft.com/office/drawing/2014/main" id="{B204EFEA-F28C-2407-B32D-95C3FFDBE00E}"/>
              </a:ext>
            </a:extLst>
          </p:cNvPr>
          <p:cNvSpPr>
            <a:spLocks noGrp="1"/>
          </p:cNvSpPr>
          <p:nvPr>
            <p:ph sz="quarter" idx="33"/>
          </p:nvPr>
        </p:nvSpPr>
        <p:spPr>
          <a:xfrm>
            <a:off x="793433" y="2550584"/>
            <a:ext cx="1633356" cy="1635808"/>
          </a:xfrm>
          <a:prstGeom prst="ellipse">
            <a:avLst/>
          </a:prstGeom>
          <a:solidFill>
            <a:srgbClr val="2875DF"/>
          </a:solidFill>
        </p:spPr>
        <p:txBody>
          <a:bodyPr/>
          <a:lstStyle>
            <a:lvl1pPr marL="0" indent="0" algn="ctr">
              <a:buNone/>
              <a:defRPr>
                <a:solidFill>
                  <a:schemeClr val="bg1"/>
                </a:solidFill>
              </a:defRPr>
            </a:lvl1pPr>
          </a:lstStyle>
          <a:p>
            <a:pPr lvl="0"/>
            <a:endParaRPr lang="fr-FR" dirty="0"/>
          </a:p>
        </p:txBody>
      </p:sp>
      <p:sp>
        <p:nvSpPr>
          <p:cNvPr id="13" name="Espace réservé du contenu 30">
            <a:extLst>
              <a:ext uri="{FF2B5EF4-FFF2-40B4-BE49-F238E27FC236}">
                <a16:creationId xmlns:a16="http://schemas.microsoft.com/office/drawing/2014/main" id="{461CA4CB-6266-6914-0A92-2C6087C7A47F}"/>
              </a:ext>
            </a:extLst>
          </p:cNvPr>
          <p:cNvSpPr>
            <a:spLocks noGrp="1"/>
          </p:cNvSpPr>
          <p:nvPr>
            <p:ph sz="quarter" idx="34"/>
          </p:nvPr>
        </p:nvSpPr>
        <p:spPr>
          <a:xfrm>
            <a:off x="715085" y="1428953"/>
            <a:ext cx="1790128" cy="770628"/>
          </a:xfrm>
        </p:spPr>
        <p:txBody>
          <a:bodyPr/>
          <a:lstStyle>
            <a:lvl1pPr marL="0" indent="0" algn="ctr">
              <a:buNone/>
              <a:defRPr sz="1800" b="1">
                <a:solidFill>
                  <a:srgbClr val="0D2D59"/>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14" name="Espace réservé du contenu 30">
            <a:extLst>
              <a:ext uri="{FF2B5EF4-FFF2-40B4-BE49-F238E27FC236}">
                <a16:creationId xmlns:a16="http://schemas.microsoft.com/office/drawing/2014/main" id="{13D8B3B2-AE6F-7AE7-3AB7-78EE4EDC9D99}"/>
              </a:ext>
            </a:extLst>
          </p:cNvPr>
          <p:cNvSpPr>
            <a:spLocks noGrp="1"/>
          </p:cNvSpPr>
          <p:nvPr>
            <p:ph sz="quarter" idx="35" hasCustomPrompt="1"/>
          </p:nvPr>
        </p:nvSpPr>
        <p:spPr>
          <a:xfrm>
            <a:off x="715084" y="2861629"/>
            <a:ext cx="1790129" cy="743585"/>
          </a:xfrm>
        </p:spPr>
        <p:txBody>
          <a:bodyPr/>
          <a:lstStyle>
            <a:lvl1pPr marL="0" indent="0" algn="ctr">
              <a:buNone/>
              <a:defRPr sz="6000" b="1" i="0">
                <a:solidFill>
                  <a:schemeClr val="bg1"/>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r>
              <a:rPr lang="fr-FR" dirty="0"/>
              <a:t>XX</a:t>
            </a:r>
          </a:p>
        </p:txBody>
      </p:sp>
      <p:sp>
        <p:nvSpPr>
          <p:cNvPr id="15" name="Espace réservé du contenu 30">
            <a:extLst>
              <a:ext uri="{FF2B5EF4-FFF2-40B4-BE49-F238E27FC236}">
                <a16:creationId xmlns:a16="http://schemas.microsoft.com/office/drawing/2014/main" id="{A02B8D8D-B9FA-3029-BD83-B084E4E2A81F}"/>
              </a:ext>
            </a:extLst>
          </p:cNvPr>
          <p:cNvSpPr>
            <a:spLocks noGrp="1"/>
          </p:cNvSpPr>
          <p:nvPr>
            <p:ph sz="quarter" idx="36"/>
          </p:nvPr>
        </p:nvSpPr>
        <p:spPr>
          <a:xfrm>
            <a:off x="709068" y="3604062"/>
            <a:ext cx="1790129" cy="562781"/>
          </a:xfrm>
        </p:spPr>
        <p:txBody>
          <a:bodyPr/>
          <a:lstStyle>
            <a:lvl1pPr marL="0" indent="0" algn="ctr">
              <a:buNone/>
              <a:defRPr sz="1800" b="0">
                <a:solidFill>
                  <a:schemeClr val="bg1"/>
                </a:solidFill>
                <a:latin typeface="Aptos"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pic>
        <p:nvPicPr>
          <p:cNvPr id="2" name="Image 1">
            <a:extLst>
              <a:ext uri="{FF2B5EF4-FFF2-40B4-BE49-F238E27FC236}">
                <a16:creationId xmlns:a16="http://schemas.microsoft.com/office/drawing/2014/main" id="{866E46BB-E760-585F-7034-CCA88C96D98E}"/>
              </a:ext>
            </a:extLst>
          </p:cNvPr>
          <p:cNvPicPr>
            <a:picLocks noChangeAspect="1"/>
          </p:cNvPicPr>
          <p:nvPr userDrawn="1"/>
        </p:nvPicPr>
        <p:blipFill>
          <a:blip r:embed="rId2"/>
          <a:srcRect/>
          <a:stretch/>
        </p:blipFill>
        <p:spPr>
          <a:xfrm>
            <a:off x="717451" y="4601419"/>
            <a:ext cx="551108" cy="439289"/>
          </a:xfrm>
          <a:prstGeom prst="rect">
            <a:avLst/>
          </a:prstGeom>
        </p:spPr>
      </p:pic>
    </p:spTree>
    <p:extLst>
      <p:ext uri="{BB962C8B-B14F-4D97-AF65-F5344CB8AC3E}">
        <p14:creationId xmlns:p14="http://schemas.microsoft.com/office/powerpoint/2010/main" val="11796432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 name="Espace réservé du contenu 30">
            <a:extLst>
              <a:ext uri="{FF2B5EF4-FFF2-40B4-BE49-F238E27FC236}">
                <a16:creationId xmlns:a16="http://schemas.microsoft.com/office/drawing/2014/main" id="{C37700B5-F899-C331-BA38-828D5F3D6844}"/>
              </a:ext>
            </a:extLst>
          </p:cNvPr>
          <p:cNvSpPr>
            <a:spLocks noGrp="1"/>
          </p:cNvSpPr>
          <p:nvPr>
            <p:ph sz="quarter" idx="12"/>
          </p:nvPr>
        </p:nvSpPr>
        <p:spPr>
          <a:xfrm>
            <a:off x="1514112" y="2804424"/>
            <a:ext cx="2406253" cy="234020"/>
          </a:xfrm>
        </p:spPr>
        <p:txBody>
          <a:bodyPr/>
          <a:lstStyle>
            <a:lvl1pPr marL="0" indent="0" algn="l">
              <a:buNone/>
              <a:defRPr sz="1350" b="1" i="0">
                <a:solidFill>
                  <a:srgbClr val="2875DF"/>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4" name="Espace réservé du contenu 35">
            <a:extLst>
              <a:ext uri="{FF2B5EF4-FFF2-40B4-BE49-F238E27FC236}">
                <a16:creationId xmlns:a16="http://schemas.microsoft.com/office/drawing/2014/main" id="{988D6AC2-5819-F030-1E16-1D4FDC0E9E6B}"/>
              </a:ext>
            </a:extLst>
          </p:cNvPr>
          <p:cNvSpPr>
            <a:spLocks noGrp="1"/>
          </p:cNvSpPr>
          <p:nvPr>
            <p:ph sz="quarter" idx="13"/>
          </p:nvPr>
        </p:nvSpPr>
        <p:spPr>
          <a:xfrm>
            <a:off x="710803" y="2521879"/>
            <a:ext cx="746576" cy="745196"/>
          </a:xfrm>
          <a:prstGeom prst="ellipse">
            <a:avLst/>
          </a:prstGeom>
          <a:solidFill>
            <a:srgbClr val="2875DF"/>
          </a:solidFill>
        </p:spPr>
        <p:txBody>
          <a:bodyPr anchor="ctr"/>
          <a:lstStyle>
            <a:lvl1pPr marL="0" indent="0" algn="ctr">
              <a:buNone/>
              <a:defRPr sz="1350">
                <a:solidFill>
                  <a:schemeClr val="bg1"/>
                </a:solidFill>
              </a:defRPr>
            </a:lvl1pPr>
          </a:lstStyle>
          <a:p>
            <a:pPr lvl="0"/>
            <a:endParaRPr lang="fr-FR" dirty="0"/>
          </a:p>
        </p:txBody>
      </p:sp>
      <p:sp>
        <p:nvSpPr>
          <p:cNvPr id="7" name="Espace réservé du contenu 30">
            <a:extLst>
              <a:ext uri="{FF2B5EF4-FFF2-40B4-BE49-F238E27FC236}">
                <a16:creationId xmlns:a16="http://schemas.microsoft.com/office/drawing/2014/main" id="{5452F2BE-EC51-49EF-1DED-18918D30330E}"/>
              </a:ext>
            </a:extLst>
          </p:cNvPr>
          <p:cNvSpPr>
            <a:spLocks noGrp="1"/>
          </p:cNvSpPr>
          <p:nvPr>
            <p:ph sz="quarter" idx="14"/>
          </p:nvPr>
        </p:nvSpPr>
        <p:spPr>
          <a:xfrm>
            <a:off x="1514112" y="3780900"/>
            <a:ext cx="2406253" cy="234020"/>
          </a:xfrm>
        </p:spPr>
        <p:txBody>
          <a:bodyPr/>
          <a:lstStyle>
            <a:lvl1pPr marL="0" indent="0" algn="l">
              <a:buNone/>
              <a:defRPr sz="1350" b="1" i="0">
                <a:solidFill>
                  <a:srgbClr val="2875DF"/>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10" name="Espace réservé du contenu 35">
            <a:extLst>
              <a:ext uri="{FF2B5EF4-FFF2-40B4-BE49-F238E27FC236}">
                <a16:creationId xmlns:a16="http://schemas.microsoft.com/office/drawing/2014/main" id="{FB47FA04-4881-F761-D8C0-2B231CB1C0EC}"/>
              </a:ext>
            </a:extLst>
          </p:cNvPr>
          <p:cNvSpPr>
            <a:spLocks noGrp="1"/>
          </p:cNvSpPr>
          <p:nvPr>
            <p:ph sz="quarter" idx="15"/>
          </p:nvPr>
        </p:nvSpPr>
        <p:spPr>
          <a:xfrm>
            <a:off x="710803" y="3498355"/>
            <a:ext cx="746576" cy="745196"/>
          </a:xfrm>
          <a:prstGeom prst="ellipse">
            <a:avLst/>
          </a:prstGeom>
          <a:solidFill>
            <a:srgbClr val="2875DF"/>
          </a:solidFill>
        </p:spPr>
        <p:txBody>
          <a:bodyPr anchor="ctr"/>
          <a:lstStyle>
            <a:lvl1pPr marL="0" indent="0" algn="ctr">
              <a:buNone/>
              <a:defRPr sz="1350">
                <a:solidFill>
                  <a:schemeClr val="bg1"/>
                </a:solidFill>
              </a:defRPr>
            </a:lvl1pPr>
          </a:lstStyle>
          <a:p>
            <a:pPr lvl="0"/>
            <a:endParaRPr lang="fr-FR" dirty="0"/>
          </a:p>
        </p:txBody>
      </p:sp>
      <p:sp>
        <p:nvSpPr>
          <p:cNvPr id="11" name="Espace réservé du contenu 30">
            <a:extLst>
              <a:ext uri="{FF2B5EF4-FFF2-40B4-BE49-F238E27FC236}">
                <a16:creationId xmlns:a16="http://schemas.microsoft.com/office/drawing/2014/main" id="{9395B089-BE0C-7ECC-6599-4713D582322E}"/>
              </a:ext>
            </a:extLst>
          </p:cNvPr>
          <p:cNvSpPr>
            <a:spLocks noGrp="1"/>
          </p:cNvSpPr>
          <p:nvPr>
            <p:ph sz="quarter" idx="10"/>
          </p:nvPr>
        </p:nvSpPr>
        <p:spPr>
          <a:xfrm>
            <a:off x="1515879" y="1845146"/>
            <a:ext cx="2406253" cy="234020"/>
          </a:xfrm>
        </p:spPr>
        <p:txBody>
          <a:bodyPr/>
          <a:lstStyle>
            <a:lvl1pPr marL="0" indent="0" algn="l">
              <a:buNone/>
              <a:defRPr sz="1350" b="1" i="0">
                <a:solidFill>
                  <a:srgbClr val="2875DF"/>
                </a:solidFill>
                <a:latin typeface="Aptos Black" panose="020B0004020202020204" pitchFamily="34" charset="0"/>
              </a:defRPr>
            </a:lvl1pPr>
            <a:lvl2pPr marL="342900" indent="0">
              <a:buNone/>
              <a:defRPr sz="1800">
                <a:solidFill>
                  <a:srgbClr val="114FA0"/>
                </a:solidFill>
              </a:defRPr>
            </a:lvl2pPr>
            <a:lvl3pPr marL="685800" indent="0">
              <a:buNone/>
              <a:defRPr sz="1800">
                <a:solidFill>
                  <a:srgbClr val="114FA0"/>
                </a:solidFill>
              </a:defRPr>
            </a:lvl3pPr>
            <a:lvl4pPr marL="1028700" indent="0">
              <a:buNone/>
              <a:defRPr sz="1800">
                <a:solidFill>
                  <a:srgbClr val="114FA0"/>
                </a:solidFill>
              </a:defRPr>
            </a:lvl4pPr>
            <a:lvl5pPr marL="1371600" indent="0">
              <a:buNone/>
              <a:defRPr sz="1800">
                <a:solidFill>
                  <a:srgbClr val="114FA0"/>
                </a:solidFill>
              </a:defRPr>
            </a:lvl5pPr>
          </a:lstStyle>
          <a:p>
            <a:pPr lvl="0"/>
            <a:endParaRPr lang="fr-FR" dirty="0"/>
          </a:p>
        </p:txBody>
      </p:sp>
      <p:sp>
        <p:nvSpPr>
          <p:cNvPr id="12" name="Espace réservé du contenu 35">
            <a:extLst>
              <a:ext uri="{FF2B5EF4-FFF2-40B4-BE49-F238E27FC236}">
                <a16:creationId xmlns:a16="http://schemas.microsoft.com/office/drawing/2014/main" id="{B932D69D-C9D9-0E54-AB80-F6BC1544A1D7}"/>
              </a:ext>
            </a:extLst>
          </p:cNvPr>
          <p:cNvSpPr>
            <a:spLocks noGrp="1"/>
          </p:cNvSpPr>
          <p:nvPr>
            <p:ph sz="quarter" idx="11"/>
          </p:nvPr>
        </p:nvSpPr>
        <p:spPr>
          <a:xfrm>
            <a:off x="712570" y="1562601"/>
            <a:ext cx="746576" cy="745196"/>
          </a:xfrm>
          <a:prstGeom prst="ellipse">
            <a:avLst/>
          </a:prstGeom>
          <a:solidFill>
            <a:srgbClr val="2875DF"/>
          </a:solidFill>
        </p:spPr>
        <p:txBody>
          <a:bodyPr anchor="ctr"/>
          <a:lstStyle>
            <a:lvl1pPr marL="0" indent="0" algn="ctr">
              <a:buNone/>
              <a:defRPr sz="1350">
                <a:solidFill>
                  <a:schemeClr val="bg1"/>
                </a:solidFill>
              </a:defRPr>
            </a:lvl1pPr>
          </a:lstStyle>
          <a:p>
            <a:pPr lvl="0"/>
            <a:endParaRPr lang="fr-FR" dirty="0"/>
          </a:p>
        </p:txBody>
      </p:sp>
      <p:sp>
        <p:nvSpPr>
          <p:cNvPr id="13" name="Titre 1">
            <a:extLst>
              <a:ext uri="{FF2B5EF4-FFF2-40B4-BE49-F238E27FC236}">
                <a16:creationId xmlns:a16="http://schemas.microsoft.com/office/drawing/2014/main" id="{0A2EF639-4D78-7724-42D2-78879965D246}"/>
              </a:ext>
            </a:extLst>
          </p:cNvPr>
          <p:cNvSpPr>
            <a:spLocks noGrp="1"/>
          </p:cNvSpPr>
          <p:nvPr>
            <p:ph type="title"/>
          </p:nvPr>
        </p:nvSpPr>
        <p:spPr>
          <a:xfrm>
            <a:off x="710804" y="273844"/>
            <a:ext cx="7722394" cy="903548"/>
          </a:xfrm>
        </p:spPr>
        <p:txBody>
          <a:bodyPr>
            <a:normAutofit/>
          </a:bodyPr>
          <a:lstStyle>
            <a:lvl1pPr>
              <a:defRPr sz="4050">
                <a:solidFill>
                  <a:srgbClr val="0D2D59"/>
                </a:solidFill>
              </a:defRPr>
            </a:lvl1pPr>
          </a:lstStyle>
          <a:p>
            <a:endParaRPr lang="fr-FR" dirty="0"/>
          </a:p>
        </p:txBody>
      </p:sp>
      <p:sp>
        <p:nvSpPr>
          <p:cNvPr id="15" name="Espace réservé du contenu 14">
            <a:extLst>
              <a:ext uri="{FF2B5EF4-FFF2-40B4-BE49-F238E27FC236}">
                <a16:creationId xmlns:a16="http://schemas.microsoft.com/office/drawing/2014/main" id="{B9BBC8B3-ABDF-755B-70D9-4B054C5C2BE8}"/>
              </a:ext>
            </a:extLst>
          </p:cNvPr>
          <p:cNvSpPr>
            <a:spLocks noGrp="1"/>
          </p:cNvSpPr>
          <p:nvPr>
            <p:ph sz="quarter" idx="16"/>
          </p:nvPr>
        </p:nvSpPr>
        <p:spPr>
          <a:xfrm>
            <a:off x="4805976" y="1891332"/>
            <a:ext cx="3625454" cy="482269"/>
          </a:xfrm>
        </p:spPr>
        <p:txBody>
          <a:bodyPr/>
          <a:lstStyle>
            <a:lvl1pPr marL="0" indent="0">
              <a:buNone/>
              <a:defRPr sz="1650">
                <a:solidFill>
                  <a:srgbClr val="0D2D59"/>
                </a:solidFill>
                <a:latin typeface="Aptos" panose="020B0004020202020204" pitchFamily="34" charset="0"/>
              </a:defRPr>
            </a:lvl1pPr>
            <a:lvl2pPr marL="557213" indent="-214313">
              <a:buFont typeface="Arial" panose="020B0604020202020204" pitchFamily="34" charset="0"/>
              <a:buChar char="•"/>
              <a:defRPr sz="1350"/>
            </a:lvl2pPr>
          </a:lstStyle>
          <a:p>
            <a:pPr lvl="0"/>
            <a:endParaRPr lang="fr-FR" dirty="0"/>
          </a:p>
        </p:txBody>
      </p:sp>
      <p:sp>
        <p:nvSpPr>
          <p:cNvPr id="16" name="Espace réservé du contenu 2">
            <a:extLst>
              <a:ext uri="{FF2B5EF4-FFF2-40B4-BE49-F238E27FC236}">
                <a16:creationId xmlns:a16="http://schemas.microsoft.com/office/drawing/2014/main" id="{7C59A328-2D4A-ED40-8C8B-29CE0EF1E392}"/>
              </a:ext>
            </a:extLst>
          </p:cNvPr>
          <p:cNvSpPr>
            <a:spLocks noGrp="1"/>
          </p:cNvSpPr>
          <p:nvPr>
            <p:ph sz="quarter" idx="17"/>
          </p:nvPr>
        </p:nvSpPr>
        <p:spPr>
          <a:xfrm>
            <a:off x="4805977" y="2538645"/>
            <a:ext cx="3625334" cy="137054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rgbClr val="0D2D59"/>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6" name="Slide Number Placeholder 5">
            <a:extLst>
              <a:ext uri="{FF2B5EF4-FFF2-40B4-BE49-F238E27FC236}">
                <a16:creationId xmlns:a16="http://schemas.microsoft.com/office/drawing/2014/main" id="{B06BBEC5-7FC9-CD9C-4B2A-CF721D7E4EA3}"/>
              </a:ext>
            </a:extLst>
          </p:cNvPr>
          <p:cNvSpPr>
            <a:spLocks noGrp="1"/>
          </p:cNvSpPr>
          <p:nvPr>
            <p:ph type="sldNum" sz="quarter" idx="4"/>
          </p:nvPr>
        </p:nvSpPr>
        <p:spPr>
          <a:xfrm>
            <a:off x="701928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66B47B-D32B-C441-B6D4-EE3F7175CE29}" type="slidenum">
              <a:rPr lang="en-GB" smtClean="0"/>
              <a:t>‹#›</a:t>
            </a:fld>
            <a:endParaRPr lang="en-GB"/>
          </a:p>
        </p:txBody>
      </p:sp>
      <p:pic>
        <p:nvPicPr>
          <p:cNvPr id="3" name="Image 2">
            <a:extLst>
              <a:ext uri="{FF2B5EF4-FFF2-40B4-BE49-F238E27FC236}">
                <a16:creationId xmlns:a16="http://schemas.microsoft.com/office/drawing/2014/main" id="{2FC25C37-D8B6-E13E-5139-184154ACAB4A}"/>
              </a:ext>
            </a:extLst>
          </p:cNvPr>
          <p:cNvPicPr>
            <a:picLocks noChangeAspect="1"/>
          </p:cNvPicPr>
          <p:nvPr userDrawn="1"/>
        </p:nvPicPr>
        <p:blipFill>
          <a:blip r:embed="rId2"/>
          <a:srcRect/>
          <a:stretch/>
        </p:blipFill>
        <p:spPr>
          <a:xfrm>
            <a:off x="717451" y="4601020"/>
            <a:ext cx="551108" cy="440087"/>
          </a:xfrm>
          <a:prstGeom prst="rect">
            <a:avLst/>
          </a:prstGeom>
        </p:spPr>
      </p:pic>
    </p:spTree>
    <p:extLst>
      <p:ext uri="{BB962C8B-B14F-4D97-AF65-F5344CB8AC3E}">
        <p14:creationId xmlns:p14="http://schemas.microsoft.com/office/powerpoint/2010/main" val="2050284981"/>
      </p:ext>
    </p:extLst>
  </p:cSld>
  <p:clrMapOvr>
    <a:masterClrMapping/>
  </p:clrMapOvr>
  <p:extLst>
    <p:ext uri="{DCECCB84-F9BA-43D5-87BE-67443E8EF086}">
      <p15:sldGuideLst xmlns:p15="http://schemas.microsoft.com/office/powerpoint/2012/main">
        <p15:guide id="1" pos="2842">
          <p15:clr>
            <a:srgbClr val="FBAE40"/>
          </p15:clr>
        </p15:guide>
        <p15:guide id="2" pos="304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16A70B90-3812-7D2E-0807-D3F1D1754EA3}"/>
              </a:ext>
            </a:extLst>
          </p:cNvPr>
          <p:cNvSpPr/>
          <p:nvPr userDrawn="1"/>
        </p:nvSpPr>
        <p:spPr>
          <a:xfrm>
            <a:off x="6115523" y="1464563"/>
            <a:ext cx="2317556" cy="2945284"/>
          </a:xfrm>
          <a:prstGeom prst="rect">
            <a:avLst/>
          </a:prstGeom>
          <a:solidFill>
            <a:srgbClr val="2875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 name="Titre 1">
            <a:extLst>
              <a:ext uri="{FF2B5EF4-FFF2-40B4-BE49-F238E27FC236}">
                <a16:creationId xmlns:a16="http://schemas.microsoft.com/office/drawing/2014/main" id="{0A2EF639-4D78-7724-42D2-78879965D246}"/>
              </a:ext>
            </a:extLst>
          </p:cNvPr>
          <p:cNvSpPr>
            <a:spLocks noGrp="1"/>
          </p:cNvSpPr>
          <p:nvPr>
            <p:ph type="title"/>
          </p:nvPr>
        </p:nvSpPr>
        <p:spPr>
          <a:xfrm>
            <a:off x="710804" y="273844"/>
            <a:ext cx="7722394" cy="903548"/>
          </a:xfrm>
        </p:spPr>
        <p:txBody>
          <a:bodyPr>
            <a:normAutofit/>
          </a:bodyPr>
          <a:lstStyle>
            <a:lvl1pPr>
              <a:defRPr sz="4050">
                <a:solidFill>
                  <a:srgbClr val="0D2D59"/>
                </a:solidFill>
              </a:defRPr>
            </a:lvl1pPr>
          </a:lstStyle>
          <a:p>
            <a:endParaRPr lang="fr-FR" dirty="0"/>
          </a:p>
        </p:txBody>
      </p:sp>
      <p:sp>
        <p:nvSpPr>
          <p:cNvPr id="15" name="Espace réservé du contenu 14">
            <a:extLst>
              <a:ext uri="{FF2B5EF4-FFF2-40B4-BE49-F238E27FC236}">
                <a16:creationId xmlns:a16="http://schemas.microsoft.com/office/drawing/2014/main" id="{B9BBC8B3-ABDF-755B-70D9-4B054C5C2BE8}"/>
              </a:ext>
            </a:extLst>
          </p:cNvPr>
          <p:cNvSpPr>
            <a:spLocks noGrp="1"/>
          </p:cNvSpPr>
          <p:nvPr>
            <p:ph sz="quarter" idx="16"/>
          </p:nvPr>
        </p:nvSpPr>
        <p:spPr>
          <a:xfrm>
            <a:off x="710804" y="1464563"/>
            <a:ext cx="4974132" cy="482269"/>
          </a:xfrm>
        </p:spPr>
        <p:txBody>
          <a:bodyPr/>
          <a:lstStyle>
            <a:lvl1pPr marL="0" indent="0">
              <a:buNone/>
              <a:defRPr sz="1350" b="1" i="0">
                <a:solidFill>
                  <a:srgbClr val="2875DF"/>
                </a:solidFill>
                <a:latin typeface="Aptos Black" panose="020B0004020202020204" pitchFamily="34" charset="0"/>
              </a:defRPr>
            </a:lvl1pPr>
            <a:lvl2pPr marL="557213" indent="-214313">
              <a:buFont typeface="Arial" panose="020B0604020202020204" pitchFamily="34" charset="0"/>
              <a:buChar char="•"/>
              <a:defRPr sz="1350"/>
            </a:lvl2pPr>
          </a:lstStyle>
          <a:p>
            <a:pPr lvl="0"/>
            <a:endParaRPr lang="fr-FR" dirty="0"/>
          </a:p>
        </p:txBody>
      </p:sp>
      <p:sp>
        <p:nvSpPr>
          <p:cNvPr id="16" name="Espace réservé du contenu 2">
            <a:extLst>
              <a:ext uri="{FF2B5EF4-FFF2-40B4-BE49-F238E27FC236}">
                <a16:creationId xmlns:a16="http://schemas.microsoft.com/office/drawing/2014/main" id="{7C59A328-2D4A-ED40-8C8B-29CE0EF1E392}"/>
              </a:ext>
            </a:extLst>
          </p:cNvPr>
          <p:cNvSpPr>
            <a:spLocks noGrp="1"/>
          </p:cNvSpPr>
          <p:nvPr>
            <p:ph sz="quarter" idx="17"/>
          </p:nvPr>
        </p:nvSpPr>
        <p:spPr>
          <a:xfrm>
            <a:off x="710803" y="2111876"/>
            <a:ext cx="4973969" cy="2297971"/>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rgbClr val="0D2D59"/>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5" name="Espace réservé du contenu 2">
            <a:extLst>
              <a:ext uri="{FF2B5EF4-FFF2-40B4-BE49-F238E27FC236}">
                <a16:creationId xmlns:a16="http://schemas.microsoft.com/office/drawing/2014/main" id="{C47C22FC-905D-EAB7-3574-5F802454D721}"/>
              </a:ext>
            </a:extLst>
          </p:cNvPr>
          <p:cNvSpPr>
            <a:spLocks noGrp="1"/>
          </p:cNvSpPr>
          <p:nvPr>
            <p:ph sz="quarter" idx="18"/>
          </p:nvPr>
        </p:nvSpPr>
        <p:spPr>
          <a:xfrm>
            <a:off x="6349391" y="1626650"/>
            <a:ext cx="1874542" cy="1059873"/>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6" name="Espace réservé du contenu 2">
            <a:extLst>
              <a:ext uri="{FF2B5EF4-FFF2-40B4-BE49-F238E27FC236}">
                <a16:creationId xmlns:a16="http://schemas.microsoft.com/office/drawing/2014/main" id="{24C03D6F-E978-8C68-499B-048017B6604C}"/>
              </a:ext>
            </a:extLst>
          </p:cNvPr>
          <p:cNvSpPr>
            <a:spLocks noGrp="1"/>
          </p:cNvSpPr>
          <p:nvPr>
            <p:ph sz="quarter" idx="19"/>
          </p:nvPr>
        </p:nvSpPr>
        <p:spPr>
          <a:xfrm>
            <a:off x="6349390" y="2833885"/>
            <a:ext cx="1874542" cy="1439666"/>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Aptos" panose="020B00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4" name="Slide Number Placeholder 5">
            <a:extLst>
              <a:ext uri="{FF2B5EF4-FFF2-40B4-BE49-F238E27FC236}">
                <a16:creationId xmlns:a16="http://schemas.microsoft.com/office/drawing/2014/main" id="{AC6AC9E5-C954-340E-0412-F6D5D675AAB7}"/>
              </a:ext>
            </a:extLst>
          </p:cNvPr>
          <p:cNvSpPr>
            <a:spLocks noGrp="1"/>
          </p:cNvSpPr>
          <p:nvPr>
            <p:ph type="sldNum" sz="quarter" idx="4"/>
          </p:nvPr>
        </p:nvSpPr>
        <p:spPr>
          <a:xfrm>
            <a:off x="701928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66B47B-D32B-C441-B6D4-EE3F7175CE29}" type="slidenum">
              <a:rPr lang="en-GB" smtClean="0"/>
              <a:t>‹#›</a:t>
            </a:fld>
            <a:endParaRPr lang="en-GB"/>
          </a:p>
        </p:txBody>
      </p:sp>
      <p:pic>
        <p:nvPicPr>
          <p:cNvPr id="2" name="Image 1">
            <a:extLst>
              <a:ext uri="{FF2B5EF4-FFF2-40B4-BE49-F238E27FC236}">
                <a16:creationId xmlns:a16="http://schemas.microsoft.com/office/drawing/2014/main" id="{25D606EB-D02C-383F-EF3A-29399CE6BB7F}"/>
              </a:ext>
            </a:extLst>
          </p:cNvPr>
          <p:cNvPicPr>
            <a:picLocks noChangeAspect="1"/>
          </p:cNvPicPr>
          <p:nvPr userDrawn="1"/>
        </p:nvPicPr>
        <p:blipFill>
          <a:blip r:embed="rId2"/>
          <a:srcRect/>
          <a:stretch/>
        </p:blipFill>
        <p:spPr>
          <a:xfrm>
            <a:off x="717451" y="4601020"/>
            <a:ext cx="551108" cy="440087"/>
          </a:xfrm>
          <a:prstGeom prst="rect">
            <a:avLst/>
          </a:prstGeom>
        </p:spPr>
      </p:pic>
    </p:spTree>
    <p:extLst>
      <p:ext uri="{BB962C8B-B14F-4D97-AF65-F5344CB8AC3E}">
        <p14:creationId xmlns:p14="http://schemas.microsoft.com/office/powerpoint/2010/main" val="370548883"/>
      </p:ext>
    </p:extLst>
  </p:cSld>
  <p:clrMapOvr>
    <a:masterClrMapping/>
  </p:clrMapOvr>
  <p:extLst>
    <p:ext uri="{DCECCB84-F9BA-43D5-87BE-67443E8EF086}">
      <p15:sldGuideLst xmlns:p15="http://schemas.microsoft.com/office/powerpoint/2012/main">
        <p15:guide id="1" pos="2842">
          <p15:clr>
            <a:srgbClr val="FBAE40"/>
          </p15:clr>
        </p15:guide>
        <p15:guide id="2" pos="304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A4F4-A14F-A94F-883C-0AD8B09908AC}"/>
              </a:ext>
            </a:extLst>
          </p:cNvPr>
          <p:cNvSpPr>
            <a:spLocks noGrp="1"/>
          </p:cNvSpPr>
          <p:nvPr>
            <p:ph type="ctrTitle"/>
          </p:nvPr>
        </p:nvSpPr>
        <p:spPr>
          <a:xfrm>
            <a:off x="1143000" y="841772"/>
            <a:ext cx="6858000" cy="1790700"/>
          </a:xfrm>
          <a:prstGeom prst="rect">
            <a:avLst/>
          </a:prstGeom>
        </p:spPr>
        <p:txBody>
          <a:bodyPr anchor="b">
            <a:normAutofit/>
          </a:bodyPr>
          <a:lstStyle>
            <a:lvl1pPr algn="ctr">
              <a:defRPr sz="4050">
                <a:solidFill>
                  <a:srgbClr val="0D2D59"/>
                </a:solidFill>
              </a:defRPr>
            </a:lvl1pPr>
          </a:lstStyle>
          <a:p>
            <a:endParaRPr lang="en-GB" dirty="0"/>
          </a:p>
        </p:txBody>
      </p:sp>
      <p:sp>
        <p:nvSpPr>
          <p:cNvPr id="3" name="Subtitle 2">
            <a:extLst>
              <a:ext uri="{FF2B5EF4-FFF2-40B4-BE49-F238E27FC236}">
                <a16:creationId xmlns:a16="http://schemas.microsoft.com/office/drawing/2014/main" id="{09D83341-55D1-A24E-AE84-D6AA73FCC4CC}"/>
              </a:ext>
            </a:extLst>
          </p:cNvPr>
          <p:cNvSpPr>
            <a:spLocks noGrp="1"/>
          </p:cNvSpPr>
          <p:nvPr>
            <p:ph type="subTitle" idx="1"/>
          </p:nvPr>
        </p:nvSpPr>
        <p:spPr>
          <a:xfrm>
            <a:off x="1143000" y="2701528"/>
            <a:ext cx="6858000" cy="1241822"/>
          </a:xfrm>
        </p:spPr>
        <p:txBody>
          <a:bodyPr/>
          <a:lstStyle>
            <a:lvl1pPr marL="0" indent="0" algn="ctr">
              <a:buNone/>
              <a:defRPr sz="1800">
                <a:latin typeface="Aptos" panose="020B00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GB" dirty="0"/>
          </a:p>
        </p:txBody>
      </p:sp>
      <p:sp>
        <p:nvSpPr>
          <p:cNvPr id="4" name="Date Placeholder 3">
            <a:extLst>
              <a:ext uri="{FF2B5EF4-FFF2-40B4-BE49-F238E27FC236}">
                <a16:creationId xmlns:a16="http://schemas.microsoft.com/office/drawing/2014/main" id="{9B58726A-579C-4948-B13C-BFD1EF4BDB7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B2A3005-3C20-0B4A-8C89-7BAB200B1DFB}"/>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99E2B2F-6D43-8D4B-BFB9-5466E21E31B1}"/>
              </a:ext>
            </a:extLst>
          </p:cNvPr>
          <p:cNvSpPr>
            <a:spLocks noGrp="1"/>
          </p:cNvSpPr>
          <p:nvPr>
            <p:ph type="sldNum" sz="quarter" idx="12"/>
          </p:nvPr>
        </p:nvSpPr>
        <p:spPr>
          <a:xfrm>
            <a:off x="6457950" y="4767263"/>
            <a:ext cx="2057400" cy="273844"/>
          </a:xfrm>
          <a:prstGeom prst="rect">
            <a:avLst/>
          </a:prstGeom>
        </p:spPr>
        <p:txBody>
          <a:bodyPr/>
          <a:lstStyle/>
          <a:p>
            <a:fld id="{7D66B47B-D32B-C441-B6D4-EE3F7175CE29}" type="slidenum">
              <a:rPr lang="en-GB" smtClean="0"/>
              <a:t>‹#›</a:t>
            </a:fld>
            <a:endParaRPr lang="en-GB"/>
          </a:p>
        </p:txBody>
      </p:sp>
    </p:spTree>
    <p:extLst>
      <p:ext uri="{BB962C8B-B14F-4D97-AF65-F5344CB8AC3E}">
        <p14:creationId xmlns:p14="http://schemas.microsoft.com/office/powerpoint/2010/main" val="28837373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192E-7918-5843-9CC8-5AB8241928B3}"/>
              </a:ext>
            </a:extLst>
          </p:cNvPr>
          <p:cNvSpPr>
            <a:spLocks noGrp="1"/>
          </p:cNvSpPr>
          <p:nvPr>
            <p:ph type="title"/>
          </p:nvPr>
        </p:nvSpPr>
        <p:spPr>
          <a:xfrm>
            <a:off x="710804" y="273844"/>
            <a:ext cx="7722394" cy="994172"/>
          </a:xfrm>
          <a:prstGeom prst="rect">
            <a:avLst/>
          </a:prstGeom>
        </p:spPr>
        <p:txBody>
          <a:bodyPr>
            <a:normAutofit/>
          </a:bodyPr>
          <a:lstStyle>
            <a:lvl1pPr>
              <a:defRPr sz="4050">
                <a:solidFill>
                  <a:srgbClr val="0D2D59"/>
                </a:solidFill>
              </a:defRPr>
            </a:lvl1pPr>
          </a:lstStyle>
          <a:p>
            <a:endParaRPr lang="en-GB" dirty="0"/>
          </a:p>
        </p:txBody>
      </p:sp>
      <p:sp>
        <p:nvSpPr>
          <p:cNvPr id="3" name="Content Placeholder 2">
            <a:extLst>
              <a:ext uri="{FF2B5EF4-FFF2-40B4-BE49-F238E27FC236}">
                <a16:creationId xmlns:a16="http://schemas.microsoft.com/office/drawing/2014/main" id="{C27B6F1F-8F26-9844-AB2F-B33FB53B8419}"/>
              </a:ext>
            </a:extLst>
          </p:cNvPr>
          <p:cNvSpPr>
            <a:spLocks noGrp="1"/>
          </p:cNvSpPr>
          <p:nvPr>
            <p:ph idx="1"/>
          </p:nvPr>
        </p:nvSpPr>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endParaRPr lang="en-GB" dirty="0"/>
          </a:p>
        </p:txBody>
      </p:sp>
      <p:sp>
        <p:nvSpPr>
          <p:cNvPr id="4" name="Date Placeholder 3">
            <a:extLst>
              <a:ext uri="{FF2B5EF4-FFF2-40B4-BE49-F238E27FC236}">
                <a16:creationId xmlns:a16="http://schemas.microsoft.com/office/drawing/2014/main" id="{97F72EAA-61CA-8945-A5A2-74F30FD97C2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549FB6AB-5A7E-EE48-9534-15B4F90A63A9}"/>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94C5803-6258-AB46-9095-1B9276BA3F78}"/>
              </a:ext>
            </a:extLst>
          </p:cNvPr>
          <p:cNvSpPr>
            <a:spLocks noGrp="1"/>
          </p:cNvSpPr>
          <p:nvPr>
            <p:ph type="sldNum" sz="quarter" idx="12"/>
          </p:nvPr>
        </p:nvSpPr>
        <p:spPr>
          <a:xfrm>
            <a:off x="6457950" y="4767263"/>
            <a:ext cx="2057400" cy="273844"/>
          </a:xfrm>
          <a:prstGeom prst="rect">
            <a:avLst/>
          </a:prstGeom>
        </p:spPr>
        <p:txBody>
          <a:bodyPr/>
          <a:lstStyle/>
          <a:p>
            <a:fld id="{7D66B47B-D32B-C441-B6D4-EE3F7175CE29}" type="slidenum">
              <a:rPr lang="en-GB" smtClean="0"/>
              <a:t>‹#›</a:t>
            </a:fld>
            <a:endParaRPr lang="en-GB"/>
          </a:p>
        </p:txBody>
      </p:sp>
    </p:spTree>
    <p:extLst>
      <p:ext uri="{BB962C8B-B14F-4D97-AF65-F5344CB8AC3E}">
        <p14:creationId xmlns:p14="http://schemas.microsoft.com/office/powerpoint/2010/main" val="4266245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FAFB6-521B-9246-9774-9A3B3B92CCCB}"/>
              </a:ext>
            </a:extLst>
          </p:cNvPr>
          <p:cNvSpPr>
            <a:spLocks noGrp="1"/>
          </p:cNvSpPr>
          <p:nvPr>
            <p:ph type="title"/>
          </p:nvPr>
        </p:nvSpPr>
        <p:spPr>
          <a:xfrm>
            <a:off x="710804" y="1282304"/>
            <a:ext cx="7722394" cy="2139553"/>
          </a:xfrm>
          <a:prstGeom prst="rect">
            <a:avLst/>
          </a:prstGeom>
        </p:spPr>
        <p:txBody>
          <a:bodyPr anchor="b">
            <a:normAutofit/>
          </a:bodyPr>
          <a:lstStyle>
            <a:lvl1pPr>
              <a:defRPr sz="4050">
                <a:solidFill>
                  <a:srgbClr val="0D2D59"/>
                </a:solidFill>
              </a:defRPr>
            </a:lvl1pPr>
          </a:lstStyle>
          <a:p>
            <a:endParaRPr lang="en-GB" dirty="0"/>
          </a:p>
        </p:txBody>
      </p:sp>
      <p:sp>
        <p:nvSpPr>
          <p:cNvPr id="3" name="Text Placeholder 2">
            <a:extLst>
              <a:ext uri="{FF2B5EF4-FFF2-40B4-BE49-F238E27FC236}">
                <a16:creationId xmlns:a16="http://schemas.microsoft.com/office/drawing/2014/main" id="{BDAF4A4E-2E84-7B4E-8F0D-7A1B54F78F2E}"/>
              </a:ext>
            </a:extLst>
          </p:cNvPr>
          <p:cNvSpPr>
            <a:spLocks noGrp="1"/>
          </p:cNvSpPr>
          <p:nvPr>
            <p:ph type="body" idx="1"/>
          </p:nvPr>
        </p:nvSpPr>
        <p:spPr>
          <a:xfrm>
            <a:off x="710804" y="3442098"/>
            <a:ext cx="7722394" cy="1073944"/>
          </a:xfrm>
        </p:spPr>
        <p:txBody>
          <a:bodyPr/>
          <a:lstStyle>
            <a:lvl1pPr marL="0" indent="0">
              <a:buNone/>
              <a:defRPr sz="1800">
                <a:solidFill>
                  <a:schemeClr val="tx1">
                    <a:tint val="75000"/>
                  </a:schemeClr>
                </a:solidFill>
                <a:latin typeface="Aptos" panose="020B00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endParaRPr lang="en-GB" dirty="0"/>
          </a:p>
        </p:txBody>
      </p:sp>
      <p:sp>
        <p:nvSpPr>
          <p:cNvPr id="4" name="Date Placeholder 3">
            <a:extLst>
              <a:ext uri="{FF2B5EF4-FFF2-40B4-BE49-F238E27FC236}">
                <a16:creationId xmlns:a16="http://schemas.microsoft.com/office/drawing/2014/main" id="{1168FCE6-31D9-0B41-ADC6-22453EF7911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5D2C5DB-C9A7-CD4B-B0A9-193EA2112680}"/>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3809092-1380-8344-BC6E-D72826E230DC}"/>
              </a:ext>
            </a:extLst>
          </p:cNvPr>
          <p:cNvSpPr>
            <a:spLocks noGrp="1"/>
          </p:cNvSpPr>
          <p:nvPr>
            <p:ph type="sldNum" sz="quarter" idx="12"/>
          </p:nvPr>
        </p:nvSpPr>
        <p:spPr>
          <a:xfrm>
            <a:off x="6457950" y="4767263"/>
            <a:ext cx="2057400" cy="273844"/>
          </a:xfrm>
          <a:prstGeom prst="rect">
            <a:avLst/>
          </a:prstGeom>
        </p:spPr>
        <p:txBody>
          <a:bodyPr/>
          <a:lstStyle/>
          <a:p>
            <a:fld id="{7D66B47B-D32B-C441-B6D4-EE3F7175CE29}" type="slidenum">
              <a:rPr lang="en-GB" smtClean="0"/>
              <a:t>‹#›</a:t>
            </a:fld>
            <a:endParaRPr lang="en-GB"/>
          </a:p>
        </p:txBody>
      </p:sp>
    </p:spTree>
    <p:extLst>
      <p:ext uri="{BB962C8B-B14F-4D97-AF65-F5344CB8AC3E}">
        <p14:creationId xmlns:p14="http://schemas.microsoft.com/office/powerpoint/2010/main" val="171686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33"/>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3"/>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ED80-A6EA-C745-93B5-F5BC4EBB719F}"/>
              </a:ext>
            </a:extLst>
          </p:cNvPr>
          <p:cNvSpPr>
            <a:spLocks noGrp="1"/>
          </p:cNvSpPr>
          <p:nvPr>
            <p:ph type="title"/>
          </p:nvPr>
        </p:nvSpPr>
        <p:spPr>
          <a:xfrm>
            <a:off x="710804" y="273844"/>
            <a:ext cx="7722394" cy="994172"/>
          </a:xfrm>
          <a:prstGeom prst="rect">
            <a:avLst/>
          </a:prstGeom>
        </p:spPr>
        <p:txBody>
          <a:bodyPr>
            <a:normAutofit/>
          </a:bodyPr>
          <a:lstStyle>
            <a:lvl1pPr>
              <a:defRPr sz="4050">
                <a:solidFill>
                  <a:srgbClr val="0D2D59"/>
                </a:solidFill>
              </a:defRPr>
            </a:lvl1pPr>
          </a:lstStyle>
          <a:p>
            <a:endParaRPr lang="en-GB" dirty="0"/>
          </a:p>
        </p:txBody>
      </p:sp>
      <p:sp>
        <p:nvSpPr>
          <p:cNvPr id="3" name="Content Placeholder 2">
            <a:extLst>
              <a:ext uri="{FF2B5EF4-FFF2-40B4-BE49-F238E27FC236}">
                <a16:creationId xmlns:a16="http://schemas.microsoft.com/office/drawing/2014/main" id="{C74E1123-F21D-474F-9DD2-2C1F60E9CDFD}"/>
              </a:ext>
            </a:extLst>
          </p:cNvPr>
          <p:cNvSpPr>
            <a:spLocks noGrp="1"/>
          </p:cNvSpPr>
          <p:nvPr>
            <p:ph sz="half" idx="1"/>
          </p:nvPr>
        </p:nvSpPr>
        <p:spPr>
          <a:xfrm>
            <a:off x="628650" y="1369219"/>
            <a:ext cx="3886200" cy="3263504"/>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endParaRPr lang="en-GB" dirty="0"/>
          </a:p>
        </p:txBody>
      </p:sp>
      <p:sp>
        <p:nvSpPr>
          <p:cNvPr id="4" name="Content Placeholder 3">
            <a:extLst>
              <a:ext uri="{FF2B5EF4-FFF2-40B4-BE49-F238E27FC236}">
                <a16:creationId xmlns:a16="http://schemas.microsoft.com/office/drawing/2014/main" id="{32EFB236-8AA9-5945-9752-BA7FFC46311A}"/>
              </a:ext>
            </a:extLst>
          </p:cNvPr>
          <p:cNvSpPr>
            <a:spLocks noGrp="1"/>
          </p:cNvSpPr>
          <p:nvPr>
            <p:ph sz="half" idx="2"/>
          </p:nvPr>
        </p:nvSpPr>
        <p:spPr>
          <a:xfrm>
            <a:off x="4629150" y="1369219"/>
            <a:ext cx="3886200" cy="3263504"/>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endParaRPr lang="en-GB" dirty="0"/>
          </a:p>
        </p:txBody>
      </p:sp>
      <p:sp>
        <p:nvSpPr>
          <p:cNvPr id="5" name="Date Placeholder 4">
            <a:extLst>
              <a:ext uri="{FF2B5EF4-FFF2-40B4-BE49-F238E27FC236}">
                <a16:creationId xmlns:a16="http://schemas.microsoft.com/office/drawing/2014/main" id="{B0717A1B-3F3D-C142-A0F8-A8DB2E2FDD07}"/>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5778F84A-D8C6-D843-940E-2D94A9CA1642}"/>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F9827BF-3EBD-124F-989E-16C1D68339BB}"/>
              </a:ext>
            </a:extLst>
          </p:cNvPr>
          <p:cNvSpPr>
            <a:spLocks noGrp="1"/>
          </p:cNvSpPr>
          <p:nvPr>
            <p:ph type="sldNum" sz="quarter" idx="12"/>
          </p:nvPr>
        </p:nvSpPr>
        <p:spPr>
          <a:xfrm>
            <a:off x="6457950" y="4767263"/>
            <a:ext cx="2057400" cy="273844"/>
          </a:xfrm>
          <a:prstGeom prst="rect">
            <a:avLst/>
          </a:prstGeom>
        </p:spPr>
        <p:txBody>
          <a:bodyPr/>
          <a:lstStyle/>
          <a:p>
            <a:fld id="{7D66B47B-D32B-C441-B6D4-EE3F7175CE29}" type="slidenum">
              <a:rPr lang="en-GB" smtClean="0"/>
              <a:t>‹#›</a:t>
            </a:fld>
            <a:endParaRPr lang="en-GB"/>
          </a:p>
        </p:txBody>
      </p:sp>
    </p:spTree>
    <p:extLst>
      <p:ext uri="{BB962C8B-B14F-4D97-AF65-F5344CB8AC3E}">
        <p14:creationId xmlns:p14="http://schemas.microsoft.com/office/powerpoint/2010/main" val="1325227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F37F6-C14B-6C4C-95FC-75DC742EA8B7}"/>
              </a:ext>
            </a:extLst>
          </p:cNvPr>
          <p:cNvSpPr>
            <a:spLocks noGrp="1"/>
          </p:cNvSpPr>
          <p:nvPr>
            <p:ph type="title"/>
          </p:nvPr>
        </p:nvSpPr>
        <p:spPr>
          <a:xfrm>
            <a:off x="629841" y="273844"/>
            <a:ext cx="7886700" cy="994172"/>
          </a:xfrm>
          <a:prstGeom prst="rect">
            <a:avLst/>
          </a:prstGeom>
        </p:spPr>
        <p:txBody>
          <a:bodyPr>
            <a:normAutofit/>
          </a:bodyPr>
          <a:lstStyle>
            <a:lvl1pPr>
              <a:defRPr sz="4050">
                <a:solidFill>
                  <a:srgbClr val="0D2D59"/>
                </a:solidFill>
              </a:defRPr>
            </a:lvl1pPr>
          </a:lstStyle>
          <a:p>
            <a:endParaRPr lang="en-GB" dirty="0"/>
          </a:p>
        </p:txBody>
      </p:sp>
      <p:sp>
        <p:nvSpPr>
          <p:cNvPr id="3" name="Text Placeholder 2">
            <a:extLst>
              <a:ext uri="{FF2B5EF4-FFF2-40B4-BE49-F238E27FC236}">
                <a16:creationId xmlns:a16="http://schemas.microsoft.com/office/drawing/2014/main" id="{0B7B17B3-62F3-B745-8B36-44344483FFA0}"/>
              </a:ext>
            </a:extLst>
          </p:cNvPr>
          <p:cNvSpPr>
            <a:spLocks noGrp="1"/>
          </p:cNvSpPr>
          <p:nvPr>
            <p:ph type="body" idx="1"/>
          </p:nvPr>
        </p:nvSpPr>
        <p:spPr>
          <a:xfrm>
            <a:off x="629842" y="1260872"/>
            <a:ext cx="3868340" cy="617934"/>
          </a:xfrm>
        </p:spPr>
        <p:txBody>
          <a:bodyPr anchor="b"/>
          <a:lstStyle>
            <a:lvl1pPr marL="0" indent="0">
              <a:buNone/>
              <a:defRPr sz="1800" b="1" i="0">
                <a:solidFill>
                  <a:srgbClr val="2875DF"/>
                </a:solidFill>
                <a:latin typeface="Aptos Black" panose="020B00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en-GB" dirty="0"/>
          </a:p>
        </p:txBody>
      </p:sp>
      <p:sp>
        <p:nvSpPr>
          <p:cNvPr id="4" name="Content Placeholder 3">
            <a:extLst>
              <a:ext uri="{FF2B5EF4-FFF2-40B4-BE49-F238E27FC236}">
                <a16:creationId xmlns:a16="http://schemas.microsoft.com/office/drawing/2014/main" id="{031EAC8B-B689-F546-A6EA-5E7B89AEB1A2}"/>
              </a:ext>
            </a:extLst>
          </p:cNvPr>
          <p:cNvSpPr>
            <a:spLocks noGrp="1"/>
          </p:cNvSpPr>
          <p:nvPr>
            <p:ph sz="half" idx="2"/>
          </p:nvPr>
        </p:nvSpPr>
        <p:spPr>
          <a:xfrm>
            <a:off x="629842" y="1878806"/>
            <a:ext cx="3868340" cy="2763441"/>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endParaRPr lang="en-GB" dirty="0"/>
          </a:p>
        </p:txBody>
      </p:sp>
      <p:sp>
        <p:nvSpPr>
          <p:cNvPr id="5" name="Text Placeholder 4">
            <a:extLst>
              <a:ext uri="{FF2B5EF4-FFF2-40B4-BE49-F238E27FC236}">
                <a16:creationId xmlns:a16="http://schemas.microsoft.com/office/drawing/2014/main" id="{60BDE812-D0A3-6144-B7F4-FCA1ADF0EF1A}"/>
              </a:ext>
            </a:extLst>
          </p:cNvPr>
          <p:cNvSpPr>
            <a:spLocks noGrp="1"/>
          </p:cNvSpPr>
          <p:nvPr>
            <p:ph type="body" sz="quarter" idx="3"/>
          </p:nvPr>
        </p:nvSpPr>
        <p:spPr>
          <a:xfrm>
            <a:off x="4629150" y="1260872"/>
            <a:ext cx="3887391" cy="617934"/>
          </a:xfrm>
        </p:spPr>
        <p:txBody>
          <a:bodyPr anchor="b"/>
          <a:lstStyle>
            <a:lvl1pPr marL="0" indent="0">
              <a:buNone/>
              <a:defRPr sz="1800" b="1" i="0">
                <a:solidFill>
                  <a:srgbClr val="2875DF"/>
                </a:solidFill>
                <a:latin typeface="Aptos Black" panose="020B00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en-GB" dirty="0"/>
          </a:p>
        </p:txBody>
      </p:sp>
      <p:sp>
        <p:nvSpPr>
          <p:cNvPr id="6" name="Content Placeholder 5">
            <a:extLst>
              <a:ext uri="{FF2B5EF4-FFF2-40B4-BE49-F238E27FC236}">
                <a16:creationId xmlns:a16="http://schemas.microsoft.com/office/drawing/2014/main" id="{6ED140F0-2693-DF41-A8BD-8C691282503A}"/>
              </a:ext>
            </a:extLst>
          </p:cNvPr>
          <p:cNvSpPr>
            <a:spLocks noGrp="1"/>
          </p:cNvSpPr>
          <p:nvPr>
            <p:ph sz="quarter" idx="4"/>
          </p:nvPr>
        </p:nvSpPr>
        <p:spPr>
          <a:xfrm>
            <a:off x="4629150" y="1878806"/>
            <a:ext cx="3887391" cy="2763441"/>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endParaRPr lang="en-GB" dirty="0"/>
          </a:p>
        </p:txBody>
      </p:sp>
      <p:sp>
        <p:nvSpPr>
          <p:cNvPr id="7" name="Date Placeholder 6">
            <a:extLst>
              <a:ext uri="{FF2B5EF4-FFF2-40B4-BE49-F238E27FC236}">
                <a16:creationId xmlns:a16="http://schemas.microsoft.com/office/drawing/2014/main" id="{B1B7394F-F8AC-9E49-9D4D-FA691F6730BB}"/>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93D472A2-B4DB-2A44-9595-62ACAD6FF7B5}"/>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1C0AA93-C2AC-334B-B4E0-CDC6772D536D}"/>
              </a:ext>
            </a:extLst>
          </p:cNvPr>
          <p:cNvSpPr>
            <a:spLocks noGrp="1"/>
          </p:cNvSpPr>
          <p:nvPr>
            <p:ph type="sldNum" sz="quarter" idx="12"/>
          </p:nvPr>
        </p:nvSpPr>
        <p:spPr>
          <a:xfrm>
            <a:off x="6457950" y="4767263"/>
            <a:ext cx="2057400" cy="273844"/>
          </a:xfrm>
          <a:prstGeom prst="rect">
            <a:avLst/>
          </a:prstGeom>
        </p:spPr>
        <p:txBody>
          <a:bodyPr/>
          <a:lstStyle/>
          <a:p>
            <a:fld id="{7D66B47B-D32B-C441-B6D4-EE3F7175CE29}" type="slidenum">
              <a:rPr lang="en-GB" smtClean="0"/>
              <a:t>‹#›</a:t>
            </a:fld>
            <a:endParaRPr lang="en-GB"/>
          </a:p>
        </p:txBody>
      </p:sp>
    </p:spTree>
    <p:extLst>
      <p:ext uri="{BB962C8B-B14F-4D97-AF65-F5344CB8AC3E}">
        <p14:creationId xmlns:p14="http://schemas.microsoft.com/office/powerpoint/2010/main" val="2195900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255C340-3512-7E5D-5210-D81376F59955}"/>
              </a:ext>
            </a:extLst>
          </p:cNvPr>
          <p:cNvSpPr>
            <a:spLocks noGrp="1"/>
          </p:cNvSpPr>
          <p:nvPr>
            <p:ph type="sldNum" sz="quarter" idx="10"/>
          </p:nvPr>
        </p:nvSpPr>
        <p:spPr>
          <a:xfrm>
            <a:off x="701928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66B47B-D32B-C441-B6D4-EE3F7175CE29}" type="slidenum">
              <a:rPr lang="en-GB" smtClean="0"/>
              <a:t>‹#›</a:t>
            </a:fld>
            <a:endParaRPr lang="en-GB"/>
          </a:p>
        </p:txBody>
      </p:sp>
      <p:pic>
        <p:nvPicPr>
          <p:cNvPr id="3" name="Image 2">
            <a:extLst>
              <a:ext uri="{FF2B5EF4-FFF2-40B4-BE49-F238E27FC236}">
                <a16:creationId xmlns:a16="http://schemas.microsoft.com/office/drawing/2014/main" id="{8C9D6812-82FB-0A50-CC26-0AFD81BD175E}"/>
              </a:ext>
            </a:extLst>
          </p:cNvPr>
          <p:cNvPicPr>
            <a:picLocks noChangeAspect="1"/>
          </p:cNvPicPr>
          <p:nvPr userDrawn="1"/>
        </p:nvPicPr>
        <p:blipFill>
          <a:blip r:embed="rId2"/>
          <a:srcRect/>
          <a:stretch/>
        </p:blipFill>
        <p:spPr>
          <a:xfrm>
            <a:off x="717451" y="4601020"/>
            <a:ext cx="551108" cy="440087"/>
          </a:xfrm>
          <a:prstGeom prst="rect">
            <a:avLst/>
          </a:prstGeom>
        </p:spPr>
      </p:pic>
    </p:spTree>
    <p:extLst>
      <p:ext uri="{BB962C8B-B14F-4D97-AF65-F5344CB8AC3E}">
        <p14:creationId xmlns:p14="http://schemas.microsoft.com/office/powerpoint/2010/main" val="201763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F413-78BC-4545-B56C-A4B347616FC3}"/>
              </a:ext>
            </a:extLst>
          </p:cNvPr>
          <p:cNvSpPr>
            <a:spLocks noGrp="1"/>
          </p:cNvSpPr>
          <p:nvPr>
            <p:ph type="title"/>
          </p:nvPr>
        </p:nvSpPr>
        <p:spPr>
          <a:xfrm>
            <a:off x="629841" y="740568"/>
            <a:ext cx="2949178" cy="2148451"/>
          </a:xfrm>
          <a:prstGeom prst="rect">
            <a:avLst/>
          </a:prstGeom>
        </p:spPr>
        <p:txBody>
          <a:bodyPr anchor="b">
            <a:noAutofit/>
          </a:bodyPr>
          <a:lstStyle>
            <a:lvl1pPr>
              <a:defRPr sz="4050">
                <a:solidFill>
                  <a:srgbClr val="0D2D59"/>
                </a:solidFill>
              </a:defRPr>
            </a:lvl1pPr>
          </a:lstStyle>
          <a:p>
            <a:endParaRPr lang="en-GB" dirty="0"/>
          </a:p>
        </p:txBody>
      </p:sp>
      <p:sp>
        <p:nvSpPr>
          <p:cNvPr id="3" name="Content Placeholder 2">
            <a:extLst>
              <a:ext uri="{FF2B5EF4-FFF2-40B4-BE49-F238E27FC236}">
                <a16:creationId xmlns:a16="http://schemas.microsoft.com/office/drawing/2014/main" id="{C91DBD61-7715-7145-879F-F77EB21B5F9D}"/>
              </a:ext>
            </a:extLst>
          </p:cNvPr>
          <p:cNvSpPr>
            <a:spLocks noGrp="1"/>
          </p:cNvSpPr>
          <p:nvPr>
            <p:ph idx="1"/>
          </p:nvPr>
        </p:nvSpPr>
        <p:spPr>
          <a:xfrm>
            <a:off x="3887391" y="740569"/>
            <a:ext cx="4629150" cy="3655219"/>
          </a:xfrm>
        </p:spPr>
        <p:txBody>
          <a:bodyPr/>
          <a:lstStyle>
            <a:lvl1pPr>
              <a:defRPr sz="2400">
                <a:latin typeface="Aptos" panose="020B0004020202020204" pitchFamily="34" charset="0"/>
              </a:defRPr>
            </a:lvl1pPr>
            <a:lvl2pPr>
              <a:defRPr sz="2100">
                <a:latin typeface="Aptos" panose="020B0004020202020204" pitchFamily="34" charset="0"/>
              </a:defRPr>
            </a:lvl2pPr>
            <a:lvl3pPr>
              <a:defRPr sz="1800">
                <a:latin typeface="Aptos" panose="020B0004020202020204" pitchFamily="34" charset="0"/>
              </a:defRPr>
            </a:lvl3pPr>
            <a:lvl4pPr>
              <a:defRPr sz="1500">
                <a:latin typeface="Aptos" panose="020B0004020202020204" pitchFamily="34" charset="0"/>
              </a:defRPr>
            </a:lvl4pPr>
            <a:lvl5pPr>
              <a:defRPr sz="1500">
                <a:latin typeface="Aptos" panose="020B0004020202020204" pitchFamily="34" charset="0"/>
              </a:defRPr>
            </a:lvl5pPr>
            <a:lvl6pPr>
              <a:defRPr sz="1500"/>
            </a:lvl6pPr>
            <a:lvl7pPr>
              <a:defRPr sz="1500"/>
            </a:lvl7pPr>
            <a:lvl8pPr>
              <a:defRPr sz="1500"/>
            </a:lvl8pPr>
            <a:lvl9pPr>
              <a:defRPr sz="1500"/>
            </a:lvl9pPr>
          </a:lstStyle>
          <a:p>
            <a:pPr lvl="0"/>
            <a:endParaRPr lang="en-GB" dirty="0"/>
          </a:p>
        </p:txBody>
      </p:sp>
      <p:sp>
        <p:nvSpPr>
          <p:cNvPr id="4" name="Text Placeholder 3">
            <a:extLst>
              <a:ext uri="{FF2B5EF4-FFF2-40B4-BE49-F238E27FC236}">
                <a16:creationId xmlns:a16="http://schemas.microsoft.com/office/drawing/2014/main" id="{F8F05DCE-636F-014F-A1D6-C83BABDA145C}"/>
              </a:ext>
            </a:extLst>
          </p:cNvPr>
          <p:cNvSpPr>
            <a:spLocks noGrp="1"/>
          </p:cNvSpPr>
          <p:nvPr>
            <p:ph type="body" sz="half" idx="2"/>
          </p:nvPr>
        </p:nvSpPr>
        <p:spPr>
          <a:xfrm>
            <a:off x="629841" y="3254542"/>
            <a:ext cx="2949178" cy="1147199"/>
          </a:xfrm>
        </p:spPr>
        <p:txBody>
          <a:bodyPr/>
          <a:lstStyle>
            <a:lvl1pPr marL="0" indent="0">
              <a:buNone/>
              <a:defRPr sz="1350" b="1" i="0">
                <a:solidFill>
                  <a:srgbClr val="2875DF"/>
                </a:solidFill>
                <a:latin typeface="Aptos Black" panose="020B00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GB" dirty="0"/>
          </a:p>
        </p:txBody>
      </p:sp>
      <p:sp>
        <p:nvSpPr>
          <p:cNvPr id="5" name="Date Placeholder 4">
            <a:extLst>
              <a:ext uri="{FF2B5EF4-FFF2-40B4-BE49-F238E27FC236}">
                <a16:creationId xmlns:a16="http://schemas.microsoft.com/office/drawing/2014/main" id="{FEA480F8-0452-B149-83B6-CDED17A15DB9}"/>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CBF0722-ACA2-5543-B470-8E48C924C0CF}"/>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8BDDE5D-9E6E-EA46-B948-70151DFA7C12}"/>
              </a:ext>
            </a:extLst>
          </p:cNvPr>
          <p:cNvSpPr>
            <a:spLocks noGrp="1"/>
          </p:cNvSpPr>
          <p:nvPr>
            <p:ph type="sldNum" sz="quarter" idx="12"/>
          </p:nvPr>
        </p:nvSpPr>
        <p:spPr>
          <a:xfrm>
            <a:off x="6457950" y="4767263"/>
            <a:ext cx="2057400" cy="273844"/>
          </a:xfrm>
          <a:prstGeom prst="rect">
            <a:avLst/>
          </a:prstGeom>
        </p:spPr>
        <p:txBody>
          <a:bodyPr/>
          <a:lstStyle/>
          <a:p>
            <a:fld id="{7D66B47B-D32B-C441-B6D4-EE3F7175CE29}" type="slidenum">
              <a:rPr lang="en-GB" smtClean="0"/>
              <a:t>‹#›</a:t>
            </a:fld>
            <a:endParaRPr lang="en-GB"/>
          </a:p>
        </p:txBody>
      </p:sp>
    </p:spTree>
    <p:extLst>
      <p:ext uri="{BB962C8B-B14F-4D97-AF65-F5344CB8AC3E}">
        <p14:creationId xmlns:p14="http://schemas.microsoft.com/office/powerpoint/2010/main" val="228019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E7D1-4196-76D7-D990-30D7506EE5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FF8D9A5-9863-DF6B-96CB-13DB31C5C10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B7900EE-CECA-0403-ED8F-8800946572D0}"/>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5" name="Footer Placeholder 4">
            <a:extLst>
              <a:ext uri="{FF2B5EF4-FFF2-40B4-BE49-F238E27FC236}">
                <a16:creationId xmlns:a16="http://schemas.microsoft.com/office/drawing/2014/main" id="{250CD932-027B-1A01-6019-6E7E217C6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2006D-676F-3505-1BE1-98CEE8933C1C}"/>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2112113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39C-2257-A1F2-E782-56A0545F8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AD695-6F44-792E-2681-24D355A38D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60F03-E7EE-E335-A461-20D7AD1FA44A}"/>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5" name="Footer Placeholder 4">
            <a:extLst>
              <a:ext uri="{FF2B5EF4-FFF2-40B4-BE49-F238E27FC236}">
                <a16:creationId xmlns:a16="http://schemas.microsoft.com/office/drawing/2014/main" id="{3F6C6888-BA81-4A26-007A-35C8D79DA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65B42-9AB4-64A7-C97B-14A6B9D665C8}"/>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1447603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C06A-91B8-47D0-6B44-94BB81A8563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AFDEF6-BBE7-FBB6-7370-402BDBA0A7D8}"/>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DC26C-6866-7911-1243-1B6D2A259618}"/>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5" name="Footer Placeholder 4">
            <a:extLst>
              <a:ext uri="{FF2B5EF4-FFF2-40B4-BE49-F238E27FC236}">
                <a16:creationId xmlns:a16="http://schemas.microsoft.com/office/drawing/2014/main" id="{67B18186-D11E-FE0A-B3F8-945DDBE6A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AE07B-FBDD-F9EC-3DA5-EE4A8AF7E09C}"/>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1034655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1A7EC-D30C-5E56-7F93-AD6DDE378F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27B0C-77B9-CA8F-150E-207ADFACA41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15CE7B-DB44-9253-6CE6-82762B08BAE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9EB53B-08F9-8A09-F82C-BFCCE32EADFD}"/>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6" name="Footer Placeholder 5">
            <a:extLst>
              <a:ext uri="{FF2B5EF4-FFF2-40B4-BE49-F238E27FC236}">
                <a16:creationId xmlns:a16="http://schemas.microsoft.com/office/drawing/2014/main" id="{03B49909-CFB4-47F1-0AB5-0641475E4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9FEB4-E296-95B4-CC5A-C89DA1869BCA}"/>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5534068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BEE9-0C37-3727-609C-CAE9A1234B7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236E9C-7A16-2222-EC87-67581CB07F2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F6A34F7-AF72-F962-1A43-1503B0E7E00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F705B-6E9E-BCDA-C930-471BBCB002B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C4AD0-169C-367D-E100-066CADA156E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41610-B956-140F-F0DF-4EF7356BA081}"/>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8" name="Footer Placeholder 7">
            <a:extLst>
              <a:ext uri="{FF2B5EF4-FFF2-40B4-BE49-F238E27FC236}">
                <a16:creationId xmlns:a16="http://schemas.microsoft.com/office/drawing/2014/main" id="{DA7039CD-1197-EE9D-1DB3-0E80171CA0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F5C532-5AC0-AF8A-33BC-D354AD21BE49}"/>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29489141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7A91-65FD-1168-4A73-B8F3B0059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7D4EE9-C51A-D8C5-5FE9-16479B072B05}"/>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4" name="Footer Placeholder 3">
            <a:extLst>
              <a:ext uri="{FF2B5EF4-FFF2-40B4-BE49-F238E27FC236}">
                <a16:creationId xmlns:a16="http://schemas.microsoft.com/office/drawing/2014/main" id="{9D2561E9-ABC6-8A54-D67D-83BC34B518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72217B-C131-0248-CFF1-DC58819656A6}"/>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65578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63"/>
        <p:cNvGrpSpPr/>
        <p:nvPr/>
      </p:nvGrpSpPr>
      <p:grpSpPr>
        <a:xfrm>
          <a:off x="0" y="0"/>
          <a:ext cx="0" cy="0"/>
          <a:chOff x="0" y="0"/>
          <a:chExt cx="0" cy="0"/>
        </a:xfrm>
      </p:grpSpPr>
      <p:sp>
        <p:nvSpPr>
          <p:cNvPr id="64" name="Google Shape;64;p34"/>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3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66" name="Google Shape;66;p3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67" name="Google Shape;67;p3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68" name="Google Shape;68;p3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69" name="Google Shape;69;p34"/>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96DCB-17E8-A596-8FA3-4B293379255D}"/>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3" name="Footer Placeholder 2">
            <a:extLst>
              <a:ext uri="{FF2B5EF4-FFF2-40B4-BE49-F238E27FC236}">
                <a16:creationId xmlns:a16="http://schemas.microsoft.com/office/drawing/2014/main" id="{3418BC6F-30DF-36DC-F20B-A70A7E771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E19C8C-DE00-ECAB-C946-BD3BE10F8B41}"/>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42694538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5866-E58E-6E38-5A20-574C1E9023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5EBCF3A-C346-981F-747E-F526B862E3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9CC58-91B4-D593-B1D6-5EACDA72EE7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D30850-8193-7479-261A-FB1E94F8C0D9}"/>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6" name="Footer Placeholder 5">
            <a:extLst>
              <a:ext uri="{FF2B5EF4-FFF2-40B4-BE49-F238E27FC236}">
                <a16:creationId xmlns:a16="http://schemas.microsoft.com/office/drawing/2014/main" id="{472BC06F-FA71-D299-A068-69EB0BD48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36D80-E3BC-2C42-5D4A-82EF627A5BA1}"/>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36884233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26C1-4851-48F2-110D-3B4CF1D3A03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1FC306-0D2D-4A77-9727-8BD257CB206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BE0B348-0FDB-13AA-A2F1-4F6DB9EC676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1B83C35-9C12-7D6E-D909-AF8B82CBCC06}"/>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6" name="Footer Placeholder 5">
            <a:extLst>
              <a:ext uri="{FF2B5EF4-FFF2-40B4-BE49-F238E27FC236}">
                <a16:creationId xmlns:a16="http://schemas.microsoft.com/office/drawing/2014/main" id="{BB3A9C1A-F46B-34B5-C262-3FA23713E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DBC24-287D-73EE-4FDA-7E29911975A5}"/>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9953187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72EA-73E1-F40D-F6C5-264214C261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FF3946-A9DF-465E-833B-A1BA5922B0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ABD02-D298-F944-3A4E-0B71025B6FE1}"/>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5" name="Footer Placeholder 4">
            <a:extLst>
              <a:ext uri="{FF2B5EF4-FFF2-40B4-BE49-F238E27FC236}">
                <a16:creationId xmlns:a16="http://schemas.microsoft.com/office/drawing/2014/main" id="{0058027C-00AE-8CCF-E6BF-3CE05E8A6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A13A7-08DB-B684-0BA7-FA310DBDF005}"/>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27311290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FF94E-73F5-6C89-16F2-164CF016C88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BF248-6244-9F50-47E6-F2708E918C1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A9E2D-FD6D-3879-C07D-1E53940CEE61}"/>
              </a:ext>
            </a:extLst>
          </p:cNvPr>
          <p:cNvSpPr>
            <a:spLocks noGrp="1"/>
          </p:cNvSpPr>
          <p:nvPr>
            <p:ph type="dt" sz="half" idx="10"/>
          </p:nvPr>
        </p:nvSpPr>
        <p:spPr/>
        <p:txBody>
          <a:bodyPr/>
          <a:lstStyle/>
          <a:p>
            <a:fld id="{AA23C9A7-BD28-4894-A17A-7C51D853B7D7}" type="datetimeFigureOut">
              <a:rPr lang="en-US" smtClean="0"/>
              <a:t>5/27/25</a:t>
            </a:fld>
            <a:endParaRPr lang="en-US"/>
          </a:p>
        </p:txBody>
      </p:sp>
      <p:sp>
        <p:nvSpPr>
          <p:cNvPr id="5" name="Footer Placeholder 4">
            <a:extLst>
              <a:ext uri="{FF2B5EF4-FFF2-40B4-BE49-F238E27FC236}">
                <a16:creationId xmlns:a16="http://schemas.microsoft.com/office/drawing/2014/main" id="{3C59652B-036D-03BD-240E-AA8352838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02700-B75F-5C46-8985-7172BA3B2D10}"/>
              </a:ext>
            </a:extLst>
          </p:cNvPr>
          <p:cNvSpPr>
            <a:spLocks noGrp="1"/>
          </p:cNvSpPr>
          <p:nvPr>
            <p:ph type="sldNum" sz="quarter" idx="12"/>
          </p:nvPr>
        </p:nvSpPr>
        <p:spPr/>
        <p:txBody>
          <a:bodyPr/>
          <a:lstStyle/>
          <a:p>
            <a:fld id="{ACBC7A23-7076-477C-BDCC-EBDCB606D205}" type="slidenum">
              <a:rPr lang="en-US" smtClean="0"/>
              <a:t>‹#›</a:t>
            </a:fld>
            <a:endParaRPr lang="en-US"/>
          </a:p>
        </p:txBody>
      </p:sp>
    </p:spTree>
    <p:extLst>
      <p:ext uri="{BB962C8B-B14F-4D97-AF65-F5344CB8AC3E}">
        <p14:creationId xmlns:p14="http://schemas.microsoft.com/office/powerpoint/2010/main" val="204926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18.svg"/><Relationship Id="rId2" Type="http://schemas.openxmlformats.org/officeDocument/2006/relationships/slideLayout" Target="../slideLayouts/slideLayout52.xml"/><Relationship Id="rId16" Type="http://schemas.openxmlformats.org/officeDocument/2006/relationships/image" Target="../media/image17.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4.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25"/>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457200" y="4767262"/>
            <a:ext cx="21336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3124200" y="4767262"/>
            <a:ext cx="28956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6553200" y="4767262"/>
            <a:ext cx="21336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98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47" r:id="rId26"/>
    <p:sldLayoutId id="2147483748"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359AF-4C7A-FF49-AFEB-50F920D8012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BC949A3A-D656-91DD-B214-E942BAE0187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615B64E1-788E-FB8B-60E4-D8BF4AFC422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910D4A47-A0C5-435A-98B3-FE35ACDD6911}" type="datetimeFigureOut">
              <a:rPr lang="fr-BE" smtClean="0"/>
              <a:t>27/05/25</a:t>
            </a:fld>
            <a:endParaRPr lang="fr-BE"/>
          </a:p>
        </p:txBody>
      </p:sp>
      <p:sp>
        <p:nvSpPr>
          <p:cNvPr id="5" name="Footer Placeholder 4">
            <a:extLst>
              <a:ext uri="{FF2B5EF4-FFF2-40B4-BE49-F238E27FC236}">
                <a16:creationId xmlns:a16="http://schemas.microsoft.com/office/drawing/2014/main" id="{73A4859F-1D8D-2B41-B5A2-4F6FD48DF6B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fr-BE"/>
          </a:p>
        </p:txBody>
      </p:sp>
      <p:sp>
        <p:nvSpPr>
          <p:cNvPr id="6" name="Slide Number Placeholder 5">
            <a:extLst>
              <a:ext uri="{FF2B5EF4-FFF2-40B4-BE49-F238E27FC236}">
                <a16:creationId xmlns:a16="http://schemas.microsoft.com/office/drawing/2014/main" id="{C98ED111-5E63-E94D-5CC3-E95A8D86A0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965EAAB8-92C2-4CD7-B868-E3BBC6F57EB2}" type="slidenum">
              <a:rPr lang="fr-BE" smtClean="0"/>
              <a:t>‹#›</a:t>
            </a:fld>
            <a:endParaRPr lang="fr-BE"/>
          </a:p>
        </p:txBody>
      </p:sp>
    </p:spTree>
    <p:extLst>
      <p:ext uri="{BB962C8B-B14F-4D97-AF65-F5344CB8AC3E}">
        <p14:creationId xmlns:p14="http://schemas.microsoft.com/office/powerpoint/2010/main" val="802225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81000"/>
            <a:ext cx="8463150" cy="911250"/>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361780" y="1167751"/>
            <a:ext cx="8496470" cy="326350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5976000" y="4606755"/>
            <a:ext cx="3046734" cy="281596"/>
          </a:xfrm>
          <a:prstGeom prst="rect">
            <a:avLst/>
          </a:prstGeom>
          <a:ln>
            <a:noFill/>
          </a:ln>
        </p:spPr>
        <p:txBody>
          <a:bodyPr vert="horz" lIns="91440" tIns="45720" rIns="91440" bIns="45720" rtlCol="0" anchor="ctr"/>
          <a:lstStyle>
            <a:lvl1pPr algn="r">
              <a:defRPr sz="824">
                <a:solidFill>
                  <a:schemeClr val="accent1"/>
                </a:solidFill>
              </a:defRPr>
            </a:lvl1pPr>
          </a:lstStyle>
          <a:p>
            <a:endParaRPr lang="nl-NL" dirty="0"/>
          </a:p>
        </p:txBody>
      </p:sp>
      <p:sp>
        <p:nvSpPr>
          <p:cNvPr id="6" name="Slide Number Placeholder 5"/>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a:t>
            </a:fld>
            <a:endParaRPr lang="nl-NL" dirty="0"/>
          </a:p>
        </p:txBody>
      </p:sp>
      <p:pic>
        <p:nvPicPr>
          <p:cNvPr id="7" name="Graphic 6">
            <a:extLst>
              <a:ext uri="{FF2B5EF4-FFF2-40B4-BE49-F238E27FC236}">
                <a16:creationId xmlns:a16="http://schemas.microsoft.com/office/drawing/2014/main" id="{C2A70723-EC61-4846-A635-3D665E62D0D2}"/>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011" y="4572451"/>
            <a:ext cx="849690" cy="457472"/>
          </a:xfrm>
          <a:prstGeom prst="rect">
            <a:avLst/>
          </a:prstGeom>
        </p:spPr>
      </p:pic>
    </p:spTree>
    <p:extLst>
      <p:ext uri="{BB962C8B-B14F-4D97-AF65-F5344CB8AC3E}">
        <p14:creationId xmlns:p14="http://schemas.microsoft.com/office/powerpoint/2010/main" val="34894298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685734" rtl="0" eaLnBrk="1" latinLnBrk="0" hangingPunct="1">
        <a:lnSpc>
          <a:spcPct val="90000"/>
        </a:lnSpc>
        <a:spcBef>
          <a:spcPct val="0"/>
        </a:spcBef>
        <a:buNone/>
        <a:tabLst/>
        <a:defRPr sz="3000" b="1" kern="1200">
          <a:solidFill>
            <a:srgbClr val="CC0000"/>
          </a:solidFill>
          <a:latin typeface="+mj-lt"/>
          <a:ea typeface="+mj-ea"/>
          <a:cs typeface="+mj-cs"/>
        </a:defRPr>
      </a:lvl1pPr>
    </p:titleStyle>
    <p:bodyStyle>
      <a:lvl1pPr marL="171433" indent="-171433" algn="l" defTabSz="685734" rtl="0" eaLnBrk="1" latinLnBrk="0" hangingPunct="1">
        <a:lnSpc>
          <a:spcPct val="90000"/>
        </a:lnSpc>
        <a:spcBef>
          <a:spcPts val="751"/>
        </a:spcBef>
        <a:buClr>
          <a:srgbClr val="C00000"/>
        </a:buClr>
        <a:buFont typeface="Arial" panose="020B0604020202020204" pitchFamily="34" charset="0"/>
        <a:buChar char="•"/>
        <a:defRPr sz="1800" kern="1200">
          <a:solidFill>
            <a:schemeClr val="tx1"/>
          </a:solidFill>
          <a:latin typeface="+mn-lt"/>
          <a:ea typeface="+mn-ea"/>
          <a:cs typeface="+mn-cs"/>
        </a:defRPr>
      </a:lvl1pPr>
      <a:lvl2pPr marL="514301" indent="-171433" algn="l" defTabSz="685734" rtl="0" eaLnBrk="1" latinLnBrk="0" hangingPunct="1">
        <a:lnSpc>
          <a:spcPct val="90000"/>
        </a:lnSpc>
        <a:spcBef>
          <a:spcPts val="375"/>
        </a:spcBef>
        <a:buClr>
          <a:srgbClr val="C00000"/>
        </a:buClr>
        <a:buFont typeface="Arial" panose="020B0604020202020204" pitchFamily="34" charset="0"/>
        <a:buChar char="•"/>
        <a:defRPr sz="1800" kern="1200">
          <a:solidFill>
            <a:schemeClr val="tx1"/>
          </a:solidFill>
          <a:latin typeface="+mn-lt"/>
          <a:ea typeface="+mn-ea"/>
          <a:cs typeface="+mn-cs"/>
        </a:defRPr>
      </a:lvl2pPr>
      <a:lvl3pPr marL="857167" indent="-171433" algn="l" defTabSz="685734"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mn-lt"/>
          <a:ea typeface="+mn-ea"/>
          <a:cs typeface="+mn-cs"/>
        </a:defRPr>
      </a:lvl3pPr>
      <a:lvl4pPr marL="1200035" indent="-171433" algn="l" defTabSz="685734"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mn-lt"/>
          <a:ea typeface="+mn-ea"/>
          <a:cs typeface="+mn-cs"/>
        </a:defRPr>
      </a:lvl4pPr>
      <a:lvl5pPr marL="1542903" indent="-171433" algn="l" defTabSz="685734" rtl="0" eaLnBrk="1" latinLnBrk="0" hangingPunct="1">
        <a:lnSpc>
          <a:spcPct val="90000"/>
        </a:lnSpc>
        <a:spcBef>
          <a:spcPts val="375"/>
        </a:spcBef>
        <a:buClr>
          <a:srgbClr val="C00000"/>
        </a:buClr>
        <a:buFont typeface="Arial" panose="020B0604020202020204" pitchFamily="34" charset="0"/>
        <a:buChar char="•"/>
        <a:defRPr sz="1200" kern="1200">
          <a:solidFill>
            <a:schemeClr val="tx1"/>
          </a:solidFill>
          <a:latin typeface="+mn-lt"/>
          <a:ea typeface="+mn-ea"/>
          <a:cs typeface="+mn-cs"/>
        </a:defRPr>
      </a:lvl5pPr>
      <a:lvl6pPr marL="1885769"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636"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1503"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4370"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734" rtl="0" eaLnBrk="1" latinLnBrk="0" hangingPunct="1">
        <a:defRPr sz="1349" kern="1200">
          <a:solidFill>
            <a:schemeClr val="tx1"/>
          </a:solidFill>
          <a:latin typeface="+mn-lt"/>
          <a:ea typeface="+mn-ea"/>
          <a:cs typeface="+mn-cs"/>
        </a:defRPr>
      </a:lvl1pPr>
      <a:lvl2pPr marL="342867" algn="l" defTabSz="685734" rtl="0" eaLnBrk="1" latinLnBrk="0" hangingPunct="1">
        <a:defRPr sz="1349" kern="1200">
          <a:solidFill>
            <a:schemeClr val="tx1"/>
          </a:solidFill>
          <a:latin typeface="+mn-lt"/>
          <a:ea typeface="+mn-ea"/>
          <a:cs typeface="+mn-cs"/>
        </a:defRPr>
      </a:lvl2pPr>
      <a:lvl3pPr marL="685734" algn="l" defTabSz="685734" rtl="0" eaLnBrk="1" latinLnBrk="0" hangingPunct="1">
        <a:defRPr sz="1349" kern="1200">
          <a:solidFill>
            <a:schemeClr val="tx1"/>
          </a:solidFill>
          <a:latin typeface="+mn-lt"/>
          <a:ea typeface="+mn-ea"/>
          <a:cs typeface="+mn-cs"/>
        </a:defRPr>
      </a:lvl3pPr>
      <a:lvl4pPr marL="1028601" algn="l" defTabSz="685734" rtl="0" eaLnBrk="1" latinLnBrk="0" hangingPunct="1">
        <a:defRPr sz="1349" kern="1200">
          <a:solidFill>
            <a:schemeClr val="tx1"/>
          </a:solidFill>
          <a:latin typeface="+mn-lt"/>
          <a:ea typeface="+mn-ea"/>
          <a:cs typeface="+mn-cs"/>
        </a:defRPr>
      </a:lvl4pPr>
      <a:lvl5pPr marL="1371469" algn="l" defTabSz="685734" rtl="0" eaLnBrk="1" latinLnBrk="0" hangingPunct="1">
        <a:defRPr sz="1349" kern="1200">
          <a:solidFill>
            <a:schemeClr val="tx1"/>
          </a:solidFill>
          <a:latin typeface="+mn-lt"/>
          <a:ea typeface="+mn-ea"/>
          <a:cs typeface="+mn-cs"/>
        </a:defRPr>
      </a:lvl5pPr>
      <a:lvl6pPr marL="1714336" algn="l" defTabSz="685734" rtl="0" eaLnBrk="1" latinLnBrk="0" hangingPunct="1">
        <a:defRPr sz="1349" kern="1200">
          <a:solidFill>
            <a:schemeClr val="tx1"/>
          </a:solidFill>
          <a:latin typeface="+mn-lt"/>
          <a:ea typeface="+mn-ea"/>
          <a:cs typeface="+mn-cs"/>
        </a:defRPr>
      </a:lvl6pPr>
      <a:lvl7pPr marL="2057203" algn="l" defTabSz="685734" rtl="0" eaLnBrk="1" latinLnBrk="0" hangingPunct="1">
        <a:defRPr sz="1349" kern="1200">
          <a:solidFill>
            <a:schemeClr val="tx1"/>
          </a:solidFill>
          <a:latin typeface="+mn-lt"/>
          <a:ea typeface="+mn-ea"/>
          <a:cs typeface="+mn-cs"/>
        </a:defRPr>
      </a:lvl7pPr>
      <a:lvl8pPr marL="2400070" algn="l" defTabSz="685734" rtl="0" eaLnBrk="1" latinLnBrk="0" hangingPunct="1">
        <a:defRPr sz="1349" kern="1200">
          <a:solidFill>
            <a:schemeClr val="tx1"/>
          </a:solidFill>
          <a:latin typeface="+mn-lt"/>
          <a:ea typeface="+mn-ea"/>
          <a:cs typeface="+mn-cs"/>
        </a:defRPr>
      </a:lvl8pPr>
      <a:lvl9pPr marL="2742937" algn="l" defTabSz="685734"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EABB76-2C0D-D647-A157-3E2411412D9C}"/>
              </a:ext>
            </a:extLst>
          </p:cNvPr>
          <p:cNvSpPr>
            <a:spLocks noGrp="1"/>
          </p:cNvSpPr>
          <p:nvPr>
            <p:ph type="body" idx="1"/>
          </p:nvPr>
        </p:nvSpPr>
        <p:spPr>
          <a:xfrm>
            <a:off x="710804" y="1369219"/>
            <a:ext cx="7722394" cy="3263504"/>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AF22AFFA-B5AA-7945-B6E2-90F8496D193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7" name="Title Placeholder 6">
            <a:extLst>
              <a:ext uri="{FF2B5EF4-FFF2-40B4-BE49-F238E27FC236}">
                <a16:creationId xmlns:a16="http://schemas.microsoft.com/office/drawing/2014/main" id="{248D1368-80EC-0643-89DA-6990B3205C86}"/>
              </a:ext>
            </a:extLst>
          </p:cNvPr>
          <p:cNvSpPr>
            <a:spLocks noGrp="1"/>
          </p:cNvSpPr>
          <p:nvPr>
            <p:ph type="title"/>
          </p:nvPr>
        </p:nvSpPr>
        <p:spPr>
          <a:xfrm>
            <a:off x="710804" y="273844"/>
            <a:ext cx="7722394" cy="994172"/>
          </a:xfrm>
          <a:prstGeom prst="rect">
            <a:avLst/>
          </a:prstGeom>
        </p:spPr>
        <p:txBody>
          <a:bodyPr vert="horz" lIns="91440" tIns="45720" rIns="91440" bIns="45720" rtlCol="0" anchor="ctr">
            <a:noAutofit/>
          </a:bodyPr>
          <a:lstStyle/>
          <a:p>
            <a:r>
              <a:rPr lang="en-GB" dirty="0"/>
              <a:t>CLICK TO EDIT MASTER TITLE STYLE</a:t>
            </a:r>
          </a:p>
        </p:txBody>
      </p:sp>
      <p:sp>
        <p:nvSpPr>
          <p:cNvPr id="8" name="Footer Placeholder 7">
            <a:extLst>
              <a:ext uri="{FF2B5EF4-FFF2-40B4-BE49-F238E27FC236}">
                <a16:creationId xmlns:a16="http://schemas.microsoft.com/office/drawing/2014/main" id="{9CDE5E60-CF6E-9846-85E3-5A96F5B2F72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2" name="Slide Number Placeholder 5">
            <a:extLst>
              <a:ext uri="{FF2B5EF4-FFF2-40B4-BE49-F238E27FC236}">
                <a16:creationId xmlns:a16="http://schemas.microsoft.com/office/drawing/2014/main" id="{41CE258B-9EB6-C61E-B7C0-668E452E2B81}"/>
              </a:ext>
            </a:extLst>
          </p:cNvPr>
          <p:cNvSpPr txBox="1">
            <a:spLocks/>
          </p:cNvSpPr>
          <p:nvPr userDrawn="1"/>
        </p:nvSpPr>
        <p:spPr>
          <a:xfrm>
            <a:off x="7019280" y="4767263"/>
            <a:ext cx="2057400" cy="273844"/>
          </a:xfrm>
          <a:prstGeom prst="rect">
            <a:avLst/>
          </a:prstGeom>
        </p:spPr>
        <p:txBody>
          <a:bodyPr vert="horz" lIns="68580" tIns="34290" rIns="68580" bIns="34290" rtlCol="0" anchor="ctr"/>
          <a:lstStyle>
            <a:defPPr>
              <a:defRPr lang="en-B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66B47B-D32B-C441-B6D4-EE3F7175CE29}" type="slidenum">
              <a:rPr lang="en-GB" sz="900" smtClean="0"/>
              <a:pPr/>
              <a:t>‹#›</a:t>
            </a:fld>
            <a:endParaRPr lang="en-GB" sz="900" dirty="0"/>
          </a:p>
        </p:txBody>
      </p:sp>
    </p:spTree>
    <p:extLst>
      <p:ext uri="{BB962C8B-B14F-4D97-AF65-F5344CB8AC3E}">
        <p14:creationId xmlns:p14="http://schemas.microsoft.com/office/powerpoint/2010/main" val="38164665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p:hf hdr="0" ftr="0" dt="0"/>
  <p:txStyles>
    <p:titleStyle>
      <a:lvl1pPr algn="l" defTabSz="685800" rtl="0" eaLnBrk="1" latinLnBrk="0" hangingPunct="1">
        <a:lnSpc>
          <a:spcPct val="90000"/>
        </a:lnSpc>
        <a:spcBef>
          <a:spcPct val="0"/>
        </a:spcBef>
        <a:buNone/>
        <a:defRPr sz="4050" b="0" i="0" kern="1200">
          <a:solidFill>
            <a:srgbClr val="0D2D59"/>
          </a:solidFill>
          <a:latin typeface="Aptos Black" panose="020B0004020202020204" pitchFamily="34" charset="0"/>
          <a:ea typeface="Segoe UI Historic" panose="020B0502040204020203" pitchFamily="34" charset="0"/>
          <a:cs typeface="Segoe UI Historic" panose="020B050204020402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rgbClr val="0D2D59"/>
          </a:solidFill>
          <a:latin typeface="Aptos" panose="020B0004020202020204" pitchFamily="34" charset="0"/>
          <a:ea typeface="Segoe UI Historic" panose="020B0502040204020203" pitchFamily="34" charset="0"/>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D2D59"/>
          </a:solidFill>
          <a:latin typeface="Aptos" panose="020B0004020202020204" pitchFamily="34" charset="0"/>
          <a:ea typeface="Segoe UI Historic" panose="020B0502040204020203" pitchFamily="34" charset="0"/>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rgbClr val="0D2D59"/>
          </a:solidFill>
          <a:latin typeface="Aptos" panose="020B0004020202020204" pitchFamily="34" charset="0"/>
          <a:ea typeface="Segoe UI Historic" panose="020B0502040204020203" pitchFamily="34" charset="0"/>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D2D59"/>
          </a:solidFill>
          <a:latin typeface="Aptos" panose="020B0004020202020204" pitchFamily="34" charset="0"/>
          <a:ea typeface="Segoe UI Historic" panose="020B0502040204020203" pitchFamily="34" charset="0"/>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D2D59"/>
          </a:solidFill>
          <a:latin typeface="Aptos" panose="020B0004020202020204" pitchFamily="34" charset="0"/>
          <a:ea typeface="Segoe UI Historic" panose="020B0502040204020203"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97">
          <p15:clr>
            <a:srgbClr val="F26B43"/>
          </p15:clr>
        </p15:guide>
        <p15:guide id="3" pos="7083">
          <p15:clr>
            <a:srgbClr val="F26B43"/>
          </p15:clr>
        </p15:guide>
        <p15:guide id="5" orient="horz" pos="527">
          <p15:clr>
            <a:srgbClr val="F26B43"/>
          </p15:clr>
        </p15:guide>
        <p15:guide id="6" orient="horz" pos="379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A29485-398B-E919-5B15-89E6B8697FC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5BAC9-55CD-935E-CF83-DE352E2ECB5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7E192-BEE9-D215-45DC-991DB2A9F11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AA23C9A7-BD28-4894-A17A-7C51D853B7D7}" type="datetimeFigureOut">
              <a:rPr lang="en-US" smtClean="0"/>
              <a:t>5/27/25</a:t>
            </a:fld>
            <a:endParaRPr lang="en-US"/>
          </a:p>
        </p:txBody>
      </p:sp>
      <p:sp>
        <p:nvSpPr>
          <p:cNvPr id="5" name="Footer Placeholder 4">
            <a:extLst>
              <a:ext uri="{FF2B5EF4-FFF2-40B4-BE49-F238E27FC236}">
                <a16:creationId xmlns:a16="http://schemas.microsoft.com/office/drawing/2014/main" id="{AFC94270-C712-AB7F-C9EC-8491D3E1D20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982D18-9CE6-ECC1-74EC-B14A6CE9BD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CBC7A23-7076-477C-BDCC-EBDCB606D205}" type="slidenum">
              <a:rPr lang="en-US" smtClean="0"/>
              <a:t>‹#›</a:t>
            </a:fld>
            <a:endParaRPr lang="en-US"/>
          </a:p>
        </p:txBody>
      </p:sp>
      <p:sp>
        <p:nvSpPr>
          <p:cNvPr id="8" name="TextBox 7">
            <a:extLst>
              <a:ext uri="{FF2B5EF4-FFF2-40B4-BE49-F238E27FC236}">
                <a16:creationId xmlns:a16="http://schemas.microsoft.com/office/drawing/2014/main" id="{E7DBF914-2120-D229-A753-916BDE6F1BCF}"/>
              </a:ext>
            </a:extLst>
          </p:cNvPr>
          <p:cNvSpPr txBox="1"/>
          <p:nvPr userDrawn="1">
            <p:extLst>
              <p:ext uri="{1162E1C5-73C7-4A58-AE30-91384D911F3F}">
                <p184:classification xmlns:p184="http://schemas.microsoft.com/office/powerpoint/2018/4/main" val="hdr"/>
              </p:ext>
            </p:extLst>
          </p:nvPr>
        </p:nvSpPr>
        <p:spPr>
          <a:xfrm>
            <a:off x="4455890" y="47625"/>
            <a:ext cx="253604" cy="115416"/>
          </a:xfrm>
          <a:prstGeom prst="rect">
            <a:avLst/>
          </a:prstGeom>
        </p:spPr>
        <p:txBody>
          <a:bodyPr horzOverflow="overflow" lIns="0" tIns="0" rIns="0" bIns="0">
            <a:spAutoFit/>
          </a:bodyPr>
          <a:lstStyle/>
          <a:p>
            <a:pPr algn="l"/>
            <a:r>
              <a:rPr lang="en-US" sz="750">
                <a:solidFill>
                  <a:srgbClr val="80808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63374115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urbanagenda.urban-initiative.eu/partnerships/greening-cities" TargetMode="External"/><Relationship Id="rId2" Type="http://schemas.openxmlformats.org/officeDocument/2006/relationships/image" Target="../media/image44.jpeg"/><Relationship Id="rId1" Type="http://schemas.openxmlformats.org/officeDocument/2006/relationships/slideLayout" Target="../slideLayouts/slideLayout50.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46.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40.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9.svg"/><Relationship Id="rId11" Type="http://schemas.openxmlformats.org/officeDocument/2006/relationships/image" Target="../media/image39.png"/><Relationship Id="rId5" Type="http://schemas.openxmlformats.org/officeDocument/2006/relationships/image" Target="../media/image58.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3.png"/><Relationship Id="rId1" Type="http://schemas.openxmlformats.org/officeDocument/2006/relationships/slideLayout" Target="../slideLayouts/slideLayout6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85.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8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65.jpeg"/><Relationship Id="rId7" Type="http://schemas.openxmlformats.org/officeDocument/2006/relationships/image" Target="../media/image23.png"/><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85.xml"/><Relationship Id="rId6" Type="http://schemas.openxmlformats.org/officeDocument/2006/relationships/image" Target="../media/image68.png"/><Relationship Id="rId11" Type="http://schemas.openxmlformats.org/officeDocument/2006/relationships/diagramColors" Target="../diagrams/colors2.xml"/><Relationship Id="rId5" Type="http://schemas.openxmlformats.org/officeDocument/2006/relationships/image" Target="../media/image67.png"/><Relationship Id="rId10" Type="http://schemas.openxmlformats.org/officeDocument/2006/relationships/diagramQuickStyle" Target="../diagrams/quickStyle2.xml"/><Relationship Id="rId4" Type="http://schemas.openxmlformats.org/officeDocument/2006/relationships/image" Target="../media/image66.png"/><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3.pn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85.xml"/><Relationship Id="rId6" Type="http://schemas.openxmlformats.org/officeDocument/2006/relationships/image" Target="../media/image70.png"/><Relationship Id="rId11" Type="http://schemas.openxmlformats.org/officeDocument/2006/relationships/image" Target="../media/image62.jpeg"/><Relationship Id="rId5" Type="http://schemas.openxmlformats.org/officeDocument/2006/relationships/image" Target="../media/image69.jpeg"/><Relationship Id="rId10" Type="http://schemas.openxmlformats.org/officeDocument/2006/relationships/image" Target="../media/image60.jpeg"/><Relationship Id="rId4" Type="http://schemas.openxmlformats.org/officeDocument/2006/relationships/image" Target="../media/image61.png"/><Relationship Id="rId9" Type="http://schemas.openxmlformats.org/officeDocument/2006/relationships/image" Target="../media/image72.jpe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pn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8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23.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28.xml"/><Relationship Id="rId1" Type="http://schemas.openxmlformats.org/officeDocument/2006/relationships/slideLayout" Target="../slideLayouts/slideLayout85.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3.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40.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5.svg"/><Relationship Id="rId11" Type="http://schemas.openxmlformats.org/officeDocument/2006/relationships/image" Target="../media/image39.png"/><Relationship Id="rId5" Type="http://schemas.openxmlformats.org/officeDocument/2006/relationships/image" Target="../media/image7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8.sv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6.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40.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9.svg"/><Relationship Id="rId11" Type="http://schemas.openxmlformats.org/officeDocument/2006/relationships/image" Target="../media/image39.png"/><Relationship Id="rId5" Type="http://schemas.openxmlformats.org/officeDocument/2006/relationships/image" Target="../media/image58.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naturanceproject.eu/"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23.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38.xml"/><Relationship Id="rId1" Type="http://schemas.openxmlformats.org/officeDocument/2006/relationships/slideLayout" Target="../slideLayouts/slideLayout85.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46.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40.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40.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2.svg"/><Relationship Id="rId11" Type="http://schemas.openxmlformats.org/officeDocument/2006/relationships/image" Target="../media/image39.png"/><Relationship Id="rId5" Type="http://schemas.openxmlformats.org/officeDocument/2006/relationships/image" Target="../media/image41.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p:nvPr/>
        </p:nvSpPr>
        <p:spPr>
          <a:xfrm>
            <a:off x="4744377" y="299710"/>
            <a:ext cx="3961472" cy="1384954"/>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chemeClr val="lt1"/>
              </a:buClr>
              <a:buSzPts val="3000"/>
              <a:buFont typeface="Helvetica Neue"/>
              <a:buNone/>
            </a:pPr>
            <a:r>
              <a:rPr lang="en-US" sz="2800" b="1" i="0" dirty="0">
                <a:solidFill>
                  <a:schemeClr val="bg1">
                    <a:lumMod val="95000"/>
                  </a:schemeClr>
                </a:solidFill>
                <a:effectLst/>
                <a:latin typeface="Helvetica Neue" panose="02000503000000020004" pitchFamily="2" charset="0"/>
              </a:rPr>
              <a:t>Advancing Green Infrastructure through Innovative Financing</a:t>
            </a:r>
            <a:endParaRPr lang="en-GB" sz="1600" b="1" i="0" u="none" strike="noStrike" cap="none" dirty="0">
              <a:solidFill>
                <a:schemeClr val="bg1">
                  <a:lumMod val="95000"/>
                </a:schemeClr>
              </a:solidFill>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C07D5B3F-03EE-97D1-B614-A0B64F51A7A4}"/>
              </a:ext>
            </a:extLst>
          </p:cNvPr>
          <p:cNvPicPr>
            <a:picLocks noChangeAspect="1"/>
          </p:cNvPicPr>
          <p:nvPr/>
        </p:nvPicPr>
        <p:blipFill>
          <a:blip r:embed="rId4"/>
          <a:stretch>
            <a:fillRect/>
          </a:stretch>
        </p:blipFill>
        <p:spPr>
          <a:xfrm>
            <a:off x="259720" y="297436"/>
            <a:ext cx="1358366" cy="1371950"/>
          </a:xfrm>
          <a:prstGeom prst="rect">
            <a:avLst/>
          </a:prstGeom>
        </p:spPr>
      </p:pic>
      <p:pic>
        <p:nvPicPr>
          <p:cNvPr id="6" name="Google Shape;232;p1" title="ICLEI-mainlogo-RGB.jpg">
            <a:extLst>
              <a:ext uri="{FF2B5EF4-FFF2-40B4-BE49-F238E27FC236}">
                <a16:creationId xmlns:a16="http://schemas.microsoft.com/office/drawing/2014/main" id="{BF018217-0178-4BCF-5B19-FC8434A8F73B}"/>
              </a:ext>
            </a:extLst>
          </p:cNvPr>
          <p:cNvPicPr preferRelativeResize="0"/>
          <p:nvPr/>
        </p:nvPicPr>
        <p:blipFill>
          <a:blip r:embed="rId5">
            <a:alphaModFix/>
          </a:blip>
          <a:stretch>
            <a:fillRect/>
          </a:stretch>
        </p:blipFill>
        <p:spPr>
          <a:xfrm>
            <a:off x="2809163" y="297436"/>
            <a:ext cx="1679850" cy="1371949"/>
          </a:xfrm>
          <a:prstGeom prst="rect">
            <a:avLst/>
          </a:prstGeom>
          <a:noFill/>
          <a:ln>
            <a:noFill/>
          </a:ln>
        </p:spPr>
      </p:pic>
      <p:sp>
        <p:nvSpPr>
          <p:cNvPr id="8" name="Google Shape;233;p1">
            <a:extLst>
              <a:ext uri="{FF2B5EF4-FFF2-40B4-BE49-F238E27FC236}">
                <a16:creationId xmlns:a16="http://schemas.microsoft.com/office/drawing/2014/main" id="{94C1BA77-197D-D58E-B1A0-702FB6BF3CD8}"/>
              </a:ext>
            </a:extLst>
          </p:cNvPr>
          <p:cNvSpPr txBox="1"/>
          <p:nvPr/>
        </p:nvSpPr>
        <p:spPr>
          <a:xfrm>
            <a:off x="5344114" y="3551170"/>
            <a:ext cx="30000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bg1"/>
                </a:solidFill>
                <a:latin typeface="Helvetica Neue"/>
                <a:ea typeface="Helvetica Neue"/>
                <a:cs typeface="Helvetica Neue"/>
                <a:sym typeface="Helvetica Neue"/>
              </a:rPr>
              <a:t>Kelly Baldwin Heid  </a:t>
            </a:r>
            <a:endParaRPr sz="1600" b="1" dirty="0">
              <a:solidFill>
                <a:schemeClr val="bg1"/>
              </a:solidFill>
              <a:latin typeface="Helvetica Neue"/>
              <a:ea typeface="Helvetica Neue"/>
              <a:cs typeface="Helvetica Neue"/>
              <a:sym typeface="Helvetica Neue"/>
            </a:endParaRPr>
          </a:p>
          <a:p>
            <a:pPr marL="0" lvl="0" indent="0" algn="l" rtl="0">
              <a:spcBef>
                <a:spcPts val="0"/>
              </a:spcBef>
              <a:spcAft>
                <a:spcPts val="0"/>
              </a:spcAft>
              <a:buNone/>
            </a:pPr>
            <a:r>
              <a:rPr lang="en-US" sz="1600" b="1" dirty="0">
                <a:solidFill>
                  <a:schemeClr val="bg1"/>
                </a:solidFill>
                <a:latin typeface="Helvetica Neue"/>
                <a:ea typeface="Helvetica Neue"/>
                <a:cs typeface="Helvetica Neue"/>
                <a:sym typeface="Helvetica Neue"/>
              </a:rPr>
              <a:t>Expert, Biodiversity and Nature-based Solutions</a:t>
            </a:r>
            <a:endParaRPr sz="1600" b="1" dirty="0">
              <a:solidFill>
                <a:schemeClr val="bg1"/>
              </a:solidFill>
              <a:latin typeface="Helvetica Neue"/>
              <a:ea typeface="Helvetica Neue"/>
              <a:cs typeface="Helvetica Neue"/>
              <a:sym typeface="Helvetica Neue"/>
            </a:endParaRPr>
          </a:p>
          <a:p>
            <a:pPr marL="0" lvl="0" indent="0" algn="l" rtl="0">
              <a:spcBef>
                <a:spcPts val="0"/>
              </a:spcBef>
              <a:spcAft>
                <a:spcPts val="0"/>
              </a:spcAft>
              <a:buNone/>
            </a:pPr>
            <a:r>
              <a:rPr lang="en-US" sz="1600" b="1" dirty="0">
                <a:solidFill>
                  <a:schemeClr val="bg1"/>
                </a:solidFill>
                <a:latin typeface="Helvetica Neue"/>
                <a:ea typeface="Helvetica Neue"/>
                <a:cs typeface="Helvetica Neue"/>
                <a:sym typeface="Helvetica Neue"/>
              </a:rPr>
              <a:t>ICLEI Europe</a:t>
            </a:r>
            <a:endParaRPr sz="1600" dirty="0">
              <a:solidFill>
                <a:schemeClr val="bg1"/>
              </a:solidFill>
            </a:endParaRPr>
          </a:p>
        </p:txBody>
      </p:sp>
      <p:sp>
        <p:nvSpPr>
          <p:cNvPr id="9" name="Google Shape;91;p1">
            <a:extLst>
              <a:ext uri="{FF2B5EF4-FFF2-40B4-BE49-F238E27FC236}">
                <a16:creationId xmlns:a16="http://schemas.microsoft.com/office/drawing/2014/main" id="{1B7E34C6-954B-98B1-55B8-8C623F4D98D3}"/>
              </a:ext>
            </a:extLst>
          </p:cNvPr>
          <p:cNvSpPr txBox="1"/>
          <p:nvPr/>
        </p:nvSpPr>
        <p:spPr>
          <a:xfrm>
            <a:off x="4808062" y="1929361"/>
            <a:ext cx="3834101" cy="75401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chemeClr val="lt1"/>
              </a:buClr>
              <a:buSzPts val="1500"/>
              <a:buFont typeface="Helvetica Neue"/>
              <a:buNone/>
            </a:pPr>
            <a:r>
              <a:rPr lang="en-GB" sz="1500" b="1" i="0" u="none" strike="noStrike" cap="none" dirty="0">
                <a:solidFill>
                  <a:schemeClr val="lt1"/>
                </a:solidFill>
                <a:latin typeface="Helvetica Neue"/>
                <a:ea typeface="Helvetica Neue"/>
                <a:cs typeface="Helvetica Neue"/>
                <a:sym typeface="Helvetica Neue"/>
              </a:rPr>
              <a:t>ICLEI &amp; EUA Greening Cities Partnership </a:t>
            </a:r>
            <a:endParaRPr dirty="0"/>
          </a:p>
          <a:p>
            <a:pPr marL="0" marR="0" lvl="0" indent="0" algn="r" rtl="0">
              <a:lnSpc>
                <a:spcPct val="100000"/>
              </a:lnSpc>
              <a:spcBef>
                <a:spcPts val="0"/>
              </a:spcBef>
              <a:spcAft>
                <a:spcPts val="0"/>
              </a:spcAft>
              <a:buClr>
                <a:schemeClr val="lt1"/>
              </a:buClr>
              <a:buSzPts val="1300"/>
              <a:buFont typeface="Helvetica Neue"/>
              <a:buNone/>
            </a:pPr>
            <a:r>
              <a:rPr lang="en-US" sz="1300" b="0" i="1" u="none" strike="noStrike" cap="none" dirty="0">
                <a:solidFill>
                  <a:schemeClr val="lt1"/>
                </a:solidFill>
                <a:latin typeface="Helvetica Neue"/>
                <a:ea typeface="Helvetica Neue"/>
                <a:cs typeface="Helvetica Neue"/>
                <a:sym typeface="Helvetica Neue"/>
              </a:rPr>
              <a:t>27 May 2025</a:t>
            </a:r>
            <a:endParaRPr dirty="0"/>
          </a:p>
        </p:txBody>
      </p:sp>
    </p:spTree>
    <p:extLst>
      <p:ext uri="{BB962C8B-B14F-4D97-AF65-F5344CB8AC3E}">
        <p14:creationId xmlns:p14="http://schemas.microsoft.com/office/powerpoint/2010/main" val="3463847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EA5747-6FF3-D58B-6A79-0A0A0BAA445B}"/>
              </a:ext>
            </a:extLst>
          </p:cNvPr>
          <p:cNvSpPr txBox="1"/>
          <p:nvPr/>
        </p:nvSpPr>
        <p:spPr>
          <a:xfrm>
            <a:off x="2547544" y="9151"/>
            <a:ext cx="4570655" cy="1038746"/>
          </a:xfrm>
          <a:prstGeom prst="rect">
            <a:avLst/>
          </a:prstGeom>
          <a:noFill/>
        </p:spPr>
        <p:txBody>
          <a:bodyPr wrap="square">
            <a:spAutoFit/>
          </a:bodyPr>
          <a:lstStyle/>
          <a:p>
            <a:pPr defTabSz="685800" fontAlgn="base">
              <a:buClrTx/>
            </a:pPr>
            <a:r>
              <a:rPr lang="en-US" sz="1200" b="1" kern="1200" dirty="0">
                <a:latin typeface="Tahoma" panose="020B0604030504040204" pitchFamily="34" charset="0"/>
                <a:ea typeface="+mn-ea"/>
                <a:cs typeface="+mn-cs"/>
              </a:rPr>
              <a:t>Coordinator(-s) of the Greening cities Partnership (31 members) </a:t>
            </a:r>
          </a:p>
          <a:p>
            <a:pPr defTabSz="685800" fontAlgn="base">
              <a:buClrTx/>
              <a:buFont typeface="Arial" panose="020B0604020202020204" pitchFamily="34" charset="0"/>
              <a:buChar char="•"/>
            </a:pPr>
            <a:r>
              <a:rPr lang="en-US" sz="1200" kern="1200" dirty="0">
                <a:latin typeface="Tahoma" panose="020B0604030504040204" pitchFamily="34" charset="0"/>
                <a:ea typeface="+mn-ea"/>
                <a:cs typeface="+mn-cs"/>
              </a:rPr>
              <a:t>Ministry of Development, Public Works and Administration (RO) </a:t>
            </a:r>
          </a:p>
          <a:p>
            <a:pPr defTabSz="685800" fontAlgn="base">
              <a:buClrTx/>
              <a:buFont typeface="Arial" panose="020B0604020202020204" pitchFamily="34" charset="0"/>
              <a:buChar char="•"/>
            </a:pPr>
            <a:r>
              <a:rPr lang="en-US" sz="1200" kern="1200" dirty="0">
                <a:latin typeface="Tahoma" panose="020B0604030504040204" pitchFamily="34" charset="0"/>
                <a:ea typeface="+mn-ea"/>
                <a:cs typeface="+mn-cs"/>
              </a:rPr>
              <a:t>Nuovo </a:t>
            </a:r>
            <a:r>
              <a:rPr lang="en-US" sz="1200" kern="1200" dirty="0" err="1">
                <a:latin typeface="Tahoma" panose="020B0604030504040204" pitchFamily="34" charset="0"/>
                <a:ea typeface="+mn-ea"/>
                <a:cs typeface="+mn-cs"/>
              </a:rPr>
              <a:t>Circondario</a:t>
            </a:r>
            <a:r>
              <a:rPr lang="en-US" sz="1200" kern="1200" dirty="0">
                <a:latin typeface="Tahoma" panose="020B0604030504040204" pitchFamily="34" charset="0"/>
                <a:ea typeface="+mn-ea"/>
                <a:cs typeface="+mn-cs"/>
              </a:rPr>
              <a:t> </a:t>
            </a:r>
            <a:r>
              <a:rPr lang="en-US" sz="1200" kern="1200" dirty="0" err="1">
                <a:latin typeface="Tahoma" panose="020B0604030504040204" pitchFamily="34" charset="0"/>
                <a:ea typeface="+mn-ea"/>
                <a:cs typeface="+mn-cs"/>
              </a:rPr>
              <a:t>Imolese</a:t>
            </a:r>
            <a:r>
              <a:rPr lang="en-US" sz="1200" kern="1200" dirty="0">
                <a:latin typeface="Tahoma" panose="020B0604030504040204" pitchFamily="34" charset="0"/>
                <a:ea typeface="+mn-ea"/>
                <a:cs typeface="+mn-cs"/>
              </a:rPr>
              <a:t> (Bologna - IT) </a:t>
            </a:r>
          </a:p>
          <a:p>
            <a:pPr defTabSz="685800" fontAlgn="base">
              <a:buClrTx/>
            </a:pPr>
            <a:r>
              <a:rPr lang="en-US" sz="1350" kern="1200" dirty="0">
                <a:latin typeface="Tahoma" panose="020B0604030504040204" pitchFamily="34" charset="0"/>
                <a:ea typeface="+mn-ea"/>
                <a:cs typeface="+mn-cs"/>
              </a:rPr>
              <a:t> </a:t>
            </a:r>
          </a:p>
        </p:txBody>
      </p:sp>
      <p:sp>
        <p:nvSpPr>
          <p:cNvPr id="6" name="TextBox 5">
            <a:extLst>
              <a:ext uri="{FF2B5EF4-FFF2-40B4-BE49-F238E27FC236}">
                <a16:creationId xmlns:a16="http://schemas.microsoft.com/office/drawing/2014/main" id="{67B0B302-C696-E6F1-2AA7-1B29CF24421B}"/>
              </a:ext>
            </a:extLst>
          </p:cNvPr>
          <p:cNvSpPr txBox="1"/>
          <p:nvPr/>
        </p:nvSpPr>
        <p:spPr>
          <a:xfrm>
            <a:off x="58497" y="516983"/>
            <a:ext cx="2370043" cy="3254737"/>
          </a:xfrm>
          <a:prstGeom prst="rect">
            <a:avLst/>
          </a:prstGeom>
          <a:noFill/>
        </p:spPr>
        <p:txBody>
          <a:bodyPr wrap="square">
            <a:spAutoFit/>
          </a:bodyPr>
          <a:lstStyle/>
          <a:p>
            <a:pPr defTabSz="685800" fontAlgn="base">
              <a:buClrTx/>
            </a:pPr>
            <a:r>
              <a:rPr lang="en-US" sz="1350" kern="1200" dirty="0">
                <a:latin typeface="Tahoma" panose="020B0604030504040204" pitchFamily="34" charset="0"/>
                <a:ea typeface="+mn-ea"/>
                <a:cs typeface="+mn-cs"/>
              </a:rPr>
              <a:t> </a:t>
            </a:r>
          </a:p>
          <a:p>
            <a:pPr defTabSz="685800" fontAlgn="base">
              <a:buClrTx/>
            </a:pPr>
            <a:r>
              <a:rPr lang="en-US" sz="1350" kern="1200" dirty="0">
                <a:latin typeface="Tahoma" panose="020B0604030504040204" pitchFamily="34" charset="0"/>
                <a:ea typeface="+mn-ea"/>
                <a:cs typeface="+mn-cs"/>
              </a:rPr>
              <a:t> </a:t>
            </a:r>
          </a:p>
          <a:p>
            <a:pPr defTabSz="685800" fontAlgn="base">
              <a:buClrTx/>
            </a:pPr>
            <a:r>
              <a:rPr lang="en-US" sz="1050" b="1" kern="1200" dirty="0">
                <a:latin typeface="Tahoma" panose="020B0604030504040204" pitchFamily="34" charset="0"/>
                <a:ea typeface="+mn-ea"/>
                <a:cs typeface="+mn-cs"/>
              </a:rPr>
              <a:t>Cities (Urban Authorities) </a:t>
            </a:r>
          </a:p>
          <a:p>
            <a:pPr defTabSz="685800" fontAlgn="base">
              <a:buClrTx/>
            </a:pPr>
            <a:endParaRPr lang="en-US" sz="1050" b="1" kern="1200" dirty="0">
              <a:latin typeface="Tahoma" panose="020B0604030504040204" pitchFamily="34" charset="0"/>
              <a:ea typeface="+mn-ea"/>
              <a:cs typeface="+mn-cs"/>
            </a:endParaRP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Nuovo </a:t>
            </a:r>
            <a:r>
              <a:rPr lang="en-US" sz="1050" kern="1200" dirty="0" err="1">
                <a:latin typeface="Tahoma" panose="020B0604030504040204" pitchFamily="34" charset="0"/>
                <a:ea typeface="+mn-ea"/>
                <a:cs typeface="+mn-cs"/>
              </a:rPr>
              <a:t>Circondario</a:t>
            </a:r>
            <a:r>
              <a:rPr lang="en-US" sz="1050" kern="1200" dirty="0">
                <a:latin typeface="Tahoma" panose="020B0604030504040204" pitchFamily="34" charset="0"/>
                <a:ea typeface="+mn-ea"/>
                <a:cs typeface="+mn-cs"/>
              </a:rPr>
              <a:t> </a:t>
            </a:r>
            <a:r>
              <a:rPr lang="en-US" sz="1050" kern="1200" dirty="0" err="1">
                <a:latin typeface="Tahoma" panose="020B0604030504040204" pitchFamily="34" charset="0"/>
                <a:ea typeface="+mn-ea"/>
                <a:cs typeface="+mn-cs"/>
              </a:rPr>
              <a:t>Imolese</a:t>
            </a:r>
            <a:r>
              <a:rPr lang="en-US" sz="1050" kern="1200" dirty="0">
                <a:latin typeface="Tahoma" panose="020B0604030504040204" pitchFamily="34" charset="0"/>
                <a:ea typeface="+mn-ea"/>
                <a:cs typeface="+mn-cs"/>
              </a:rPr>
              <a:t> (IT) – </a:t>
            </a:r>
            <a:r>
              <a:rPr lang="en-US" sz="1050" b="1" kern="1200" dirty="0">
                <a:latin typeface="Tahoma" panose="020B0604030504040204" pitchFamily="34" charset="0"/>
                <a:ea typeface="+mn-ea"/>
                <a:cs typeface="+mn-cs"/>
              </a:rPr>
              <a:t>Co-coordinator</a:t>
            </a:r>
            <a:r>
              <a:rPr lang="en-US"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City of Roeselare (BE)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City of Ostrava (CZ)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City of Tampere (FI)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Roma </a:t>
            </a:r>
            <a:r>
              <a:rPr lang="en-US" sz="1050" kern="1200" dirty="0" err="1">
                <a:latin typeface="Tahoma" panose="020B0604030504040204" pitchFamily="34" charset="0"/>
                <a:ea typeface="+mn-ea"/>
                <a:cs typeface="+mn-cs"/>
              </a:rPr>
              <a:t>Capitale</a:t>
            </a:r>
            <a:r>
              <a:rPr lang="en-US" sz="1050" kern="1200" dirty="0">
                <a:latin typeface="Tahoma" panose="020B0604030504040204" pitchFamily="34" charset="0"/>
                <a:ea typeface="+mn-ea"/>
                <a:cs typeface="+mn-cs"/>
              </a:rPr>
              <a:t> (IT) </a:t>
            </a:r>
          </a:p>
          <a:p>
            <a:pPr defTabSz="685800" fontAlgn="base">
              <a:buClrTx/>
              <a:buFont typeface="Arial" panose="020B0604020202020204" pitchFamily="34" charset="0"/>
              <a:buChar char="•"/>
            </a:pPr>
            <a:r>
              <a:rPr lang="en-US" sz="1050" kern="1200" dirty="0" err="1">
                <a:latin typeface="Tahoma" panose="020B0604030504040204" pitchFamily="34" charset="0"/>
                <a:ea typeface="+mn-ea"/>
                <a:cs typeface="+mn-cs"/>
              </a:rPr>
              <a:t>Ādaži</a:t>
            </a:r>
            <a:r>
              <a:rPr lang="en-US" sz="1050" kern="1200" dirty="0">
                <a:latin typeface="Tahoma" panose="020B0604030504040204" pitchFamily="34" charset="0"/>
                <a:ea typeface="+mn-ea"/>
                <a:cs typeface="+mn-cs"/>
              </a:rPr>
              <a:t> municipality (LV)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City of Utrecht (NL) - </a:t>
            </a:r>
            <a:r>
              <a:rPr lang="en-US" sz="1050" b="1" kern="1200" dirty="0">
                <a:latin typeface="Tahoma" panose="020B0604030504040204" pitchFamily="34" charset="0"/>
                <a:ea typeface="+mn-ea"/>
                <a:cs typeface="+mn-cs"/>
              </a:rPr>
              <a:t>Action Leader</a:t>
            </a:r>
            <a:r>
              <a:rPr lang="en-US"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Lisbon Metropolitan Area (PT) - </a:t>
            </a:r>
            <a:r>
              <a:rPr lang="en-US" sz="1050" b="1" kern="1200" dirty="0">
                <a:latin typeface="Tahoma" panose="020B0604030504040204" pitchFamily="34" charset="0"/>
                <a:ea typeface="+mn-ea"/>
                <a:cs typeface="+mn-cs"/>
              </a:rPr>
              <a:t>Action Leader</a:t>
            </a:r>
            <a:r>
              <a:rPr lang="en-US"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City Council of Pontevedra (ES) - </a:t>
            </a:r>
            <a:r>
              <a:rPr lang="en-US" sz="1050" b="1" kern="1200" dirty="0">
                <a:latin typeface="Tahoma" panose="020B0604030504040204" pitchFamily="34" charset="0"/>
                <a:ea typeface="+mn-ea"/>
                <a:cs typeface="+mn-cs"/>
              </a:rPr>
              <a:t>Action Leader</a:t>
            </a:r>
            <a:r>
              <a:rPr lang="en-US"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City of 's-Hertogenbosch (NL) </a:t>
            </a:r>
          </a:p>
          <a:p>
            <a:pPr defTabSz="685800" fontAlgn="base">
              <a:buClrTx/>
              <a:buFont typeface="Arial" panose="020B0604020202020204" pitchFamily="34" charset="0"/>
              <a:buChar char="•"/>
            </a:pPr>
            <a:endParaRPr lang="en-US" sz="1050" kern="1200" dirty="0">
              <a:latin typeface="Tahoma" panose="020B0604030504040204" pitchFamily="34" charset="0"/>
              <a:ea typeface="+mn-ea"/>
              <a:cs typeface="+mn-cs"/>
            </a:endParaRPr>
          </a:p>
        </p:txBody>
      </p:sp>
      <p:sp>
        <p:nvSpPr>
          <p:cNvPr id="8" name="TextBox 7">
            <a:extLst>
              <a:ext uri="{FF2B5EF4-FFF2-40B4-BE49-F238E27FC236}">
                <a16:creationId xmlns:a16="http://schemas.microsoft.com/office/drawing/2014/main" id="{FCCF0F84-A3E5-0218-D593-E6D851F6083F}"/>
              </a:ext>
            </a:extLst>
          </p:cNvPr>
          <p:cNvSpPr txBox="1"/>
          <p:nvPr/>
        </p:nvSpPr>
        <p:spPr>
          <a:xfrm>
            <a:off x="4534347" y="944817"/>
            <a:ext cx="2614109" cy="1915909"/>
          </a:xfrm>
          <a:prstGeom prst="rect">
            <a:avLst/>
          </a:prstGeom>
          <a:noFill/>
        </p:spPr>
        <p:txBody>
          <a:bodyPr wrap="square" rtlCol="0">
            <a:spAutoFit/>
          </a:bodyPr>
          <a:lstStyle/>
          <a:p>
            <a:pPr defTabSz="685800" fontAlgn="base">
              <a:buClrTx/>
            </a:pPr>
            <a:r>
              <a:rPr lang="en-GB" sz="1050" b="1" kern="1200" dirty="0">
                <a:latin typeface="Tahoma" panose="020B0604030504040204" pitchFamily="34" charset="0"/>
                <a:ea typeface="+mn-ea"/>
                <a:cs typeface="+mn-cs"/>
              </a:rPr>
              <a:t>National Authorities</a:t>
            </a:r>
          </a:p>
          <a:p>
            <a:pPr defTabSz="685800" fontAlgn="base">
              <a:buClrTx/>
            </a:pPr>
            <a:r>
              <a:rPr lang="en-GB" sz="1050" b="1"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Ministry of Development, Public Works and Administration (RO) – </a:t>
            </a:r>
            <a:r>
              <a:rPr lang="en-GB" sz="1050" b="1" kern="1200" dirty="0">
                <a:latin typeface="Tahoma" panose="020B0604030504040204" pitchFamily="34" charset="0"/>
                <a:ea typeface="+mn-ea"/>
                <a:cs typeface="+mn-cs"/>
              </a:rPr>
              <a:t>Co-coordinator, Action Leader</a:t>
            </a:r>
            <a:r>
              <a:rPr lang="en-GB"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Ministry of Physical Planning, Construction and State Assets (HR) - </a:t>
            </a:r>
            <a:r>
              <a:rPr lang="en-GB" sz="1050" b="1" kern="1200" dirty="0">
                <a:latin typeface="Tahoma" panose="020B0604030504040204" pitchFamily="34" charset="0"/>
                <a:ea typeface="+mn-ea"/>
                <a:cs typeface="+mn-cs"/>
              </a:rPr>
              <a:t>Action Leader</a:t>
            </a:r>
            <a:r>
              <a:rPr lang="en-GB"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Ministry of Development Funds and Regional Policy (PL) </a:t>
            </a:r>
          </a:p>
          <a:p>
            <a:pPr defTabSz="685800">
              <a:buClrTx/>
            </a:pPr>
            <a:endParaRPr lang="fr-BE" sz="1350" kern="1200" dirty="0">
              <a:latin typeface="Tahoma"/>
              <a:ea typeface="+mn-ea"/>
              <a:cs typeface="+mn-cs"/>
            </a:endParaRPr>
          </a:p>
        </p:txBody>
      </p:sp>
      <p:sp>
        <p:nvSpPr>
          <p:cNvPr id="10" name="TextBox 9">
            <a:extLst>
              <a:ext uri="{FF2B5EF4-FFF2-40B4-BE49-F238E27FC236}">
                <a16:creationId xmlns:a16="http://schemas.microsoft.com/office/drawing/2014/main" id="{BB49EC33-D1E1-2F51-19F4-73796957A7D8}"/>
              </a:ext>
            </a:extLst>
          </p:cNvPr>
          <p:cNvSpPr txBox="1"/>
          <p:nvPr/>
        </p:nvSpPr>
        <p:spPr>
          <a:xfrm>
            <a:off x="2429631" y="3126129"/>
            <a:ext cx="2678654" cy="1754326"/>
          </a:xfrm>
          <a:prstGeom prst="rect">
            <a:avLst/>
          </a:prstGeom>
          <a:noFill/>
        </p:spPr>
        <p:txBody>
          <a:bodyPr wrap="square" rtlCol="0">
            <a:spAutoFit/>
          </a:bodyPr>
          <a:lstStyle/>
          <a:p>
            <a:pPr defTabSz="685800" fontAlgn="base">
              <a:buClrTx/>
            </a:pPr>
            <a:r>
              <a:rPr lang="en-GB" sz="1050" b="1" kern="1200" dirty="0">
                <a:latin typeface="Tahoma" panose="020B0604030504040204" pitchFamily="34" charset="0"/>
                <a:ea typeface="+mn-ea"/>
                <a:cs typeface="+mn-cs"/>
              </a:rPr>
              <a:t>European/National City Umbrella Organizations</a:t>
            </a:r>
          </a:p>
          <a:p>
            <a:pPr defTabSz="685800" fontAlgn="base">
              <a:buClrTx/>
            </a:pPr>
            <a:r>
              <a:rPr lang="en-GB"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GB" sz="1050" kern="1200" dirty="0" err="1">
                <a:latin typeface="Tahoma" panose="020B0604030504040204" pitchFamily="34" charset="0"/>
                <a:ea typeface="+mn-ea"/>
                <a:cs typeface="+mn-cs"/>
              </a:rPr>
              <a:t>Eurocities</a:t>
            </a:r>
            <a:r>
              <a:rPr lang="en-GB" sz="1050" kern="1200" dirty="0">
                <a:latin typeface="Tahoma" panose="020B0604030504040204" pitchFamily="34" charset="0"/>
                <a:ea typeface="+mn-ea"/>
                <a:cs typeface="+mn-cs"/>
              </a:rPr>
              <a:t> (BE) - </a:t>
            </a:r>
            <a:r>
              <a:rPr lang="en-GB" sz="1050" b="1" kern="1200" dirty="0">
                <a:latin typeface="Tahoma" panose="020B0604030504040204" pitchFamily="34" charset="0"/>
                <a:ea typeface="+mn-ea"/>
                <a:cs typeface="+mn-cs"/>
              </a:rPr>
              <a:t>Action Leader</a:t>
            </a:r>
            <a:r>
              <a:rPr lang="en-GB"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European Investment Bank (LU)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Association of Urban Municipalities of Slovenia (SI)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European Urban Knowledge Network (EUKN EGTC) (NL) - </a:t>
            </a:r>
            <a:r>
              <a:rPr lang="en-GB" sz="1050" b="1" kern="1200" dirty="0">
                <a:latin typeface="Tahoma" panose="020B0604030504040204" pitchFamily="34" charset="0"/>
                <a:ea typeface="+mn-ea"/>
                <a:cs typeface="+mn-cs"/>
              </a:rPr>
              <a:t>Action Leader</a:t>
            </a:r>
            <a:r>
              <a:rPr lang="en-GB" sz="1050" kern="1200" dirty="0">
                <a:latin typeface="Tahoma" panose="020B0604030504040204" pitchFamily="34" charset="0"/>
                <a:ea typeface="+mn-ea"/>
                <a:cs typeface="+mn-cs"/>
              </a:rPr>
              <a:t> </a:t>
            </a:r>
          </a:p>
          <a:p>
            <a:pPr defTabSz="685800">
              <a:buClrTx/>
            </a:pPr>
            <a:endParaRPr lang="fr-BE" sz="1350" kern="1200" dirty="0">
              <a:latin typeface="Tahoma"/>
              <a:ea typeface="+mn-ea"/>
              <a:cs typeface="+mn-cs"/>
            </a:endParaRPr>
          </a:p>
        </p:txBody>
      </p:sp>
      <p:sp>
        <p:nvSpPr>
          <p:cNvPr id="12" name="TextBox 11">
            <a:extLst>
              <a:ext uri="{FF2B5EF4-FFF2-40B4-BE49-F238E27FC236}">
                <a16:creationId xmlns:a16="http://schemas.microsoft.com/office/drawing/2014/main" id="{E083340C-18ED-044D-1AA2-04336ACB05A9}"/>
              </a:ext>
            </a:extLst>
          </p:cNvPr>
          <p:cNvSpPr txBox="1"/>
          <p:nvPr/>
        </p:nvSpPr>
        <p:spPr>
          <a:xfrm>
            <a:off x="5293688" y="3126128"/>
            <a:ext cx="1941754" cy="2077492"/>
          </a:xfrm>
          <a:prstGeom prst="rect">
            <a:avLst/>
          </a:prstGeom>
          <a:noFill/>
        </p:spPr>
        <p:txBody>
          <a:bodyPr wrap="square" rtlCol="0">
            <a:spAutoFit/>
          </a:bodyPr>
          <a:lstStyle/>
          <a:p>
            <a:pPr defTabSz="685800" fontAlgn="base">
              <a:buClrTx/>
            </a:pPr>
            <a:r>
              <a:rPr lang="en-GB" sz="1050" b="1" kern="1200" dirty="0">
                <a:latin typeface="Tahoma" panose="020B0604030504040204" pitchFamily="34" charset="0"/>
                <a:ea typeface="+mn-ea"/>
                <a:cs typeface="+mn-cs"/>
              </a:rPr>
              <a:t>European Institutions</a:t>
            </a:r>
          </a:p>
          <a:p>
            <a:pPr defTabSz="685800" fontAlgn="base">
              <a:buClrTx/>
            </a:pPr>
            <a:endParaRPr lang="en-GB" sz="1050" kern="1200" dirty="0">
              <a:latin typeface="Tahoma" panose="020B0604030504040204" pitchFamily="34" charset="0"/>
              <a:ea typeface="+mn-ea"/>
              <a:cs typeface="+mn-cs"/>
            </a:endParaRP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REGIO</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ENV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EMPL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GROW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CLIMA</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MARE</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EAC</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DG AGRI</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Joint Research Centre (JRC) </a:t>
            </a:r>
          </a:p>
          <a:p>
            <a:pPr defTabSz="685800">
              <a:buClrTx/>
            </a:pPr>
            <a:endParaRPr lang="fr-BE" sz="1350" kern="1200" dirty="0">
              <a:latin typeface="Tahoma"/>
              <a:ea typeface="+mn-ea"/>
              <a:cs typeface="+mn-cs"/>
            </a:endParaRPr>
          </a:p>
        </p:txBody>
      </p:sp>
      <p:sp>
        <p:nvSpPr>
          <p:cNvPr id="13" name="TextBox 12">
            <a:extLst>
              <a:ext uri="{FF2B5EF4-FFF2-40B4-BE49-F238E27FC236}">
                <a16:creationId xmlns:a16="http://schemas.microsoft.com/office/drawing/2014/main" id="{CD07E490-2A75-FAC2-15F1-30286F6FCC55}"/>
              </a:ext>
            </a:extLst>
          </p:cNvPr>
          <p:cNvSpPr txBox="1"/>
          <p:nvPr/>
        </p:nvSpPr>
        <p:spPr>
          <a:xfrm>
            <a:off x="2503171" y="944817"/>
            <a:ext cx="1912172" cy="1754326"/>
          </a:xfrm>
          <a:prstGeom prst="rect">
            <a:avLst/>
          </a:prstGeom>
          <a:noFill/>
        </p:spPr>
        <p:txBody>
          <a:bodyPr wrap="square" rtlCol="0">
            <a:spAutoFit/>
          </a:bodyPr>
          <a:lstStyle/>
          <a:p>
            <a:pPr defTabSz="685800" fontAlgn="base">
              <a:buClrTx/>
            </a:pPr>
            <a:r>
              <a:rPr lang="en-US" sz="1050" b="1" kern="1200" dirty="0">
                <a:latin typeface="Tahoma" panose="020B0604030504040204" pitchFamily="34" charset="0"/>
                <a:ea typeface="+mn-ea"/>
                <a:cs typeface="+mn-cs"/>
              </a:rPr>
              <a:t>Regions</a:t>
            </a:r>
            <a:endParaRPr lang="en-US" sz="1050" kern="1200" dirty="0">
              <a:latin typeface="Tahoma" panose="020B0604030504040204" pitchFamily="34" charset="0"/>
              <a:ea typeface="+mn-ea"/>
              <a:cs typeface="+mn-cs"/>
            </a:endParaRPr>
          </a:p>
          <a:p>
            <a:pPr defTabSz="685800" fontAlgn="base">
              <a:buClrTx/>
              <a:buFont typeface="Arial" panose="020B0604020202020204" pitchFamily="34" charset="0"/>
              <a:buChar char="•"/>
            </a:pPr>
            <a:endParaRPr lang="en-US" sz="1050" kern="1200" dirty="0">
              <a:latin typeface="Tahoma" panose="020B0604030504040204" pitchFamily="34" charset="0"/>
              <a:ea typeface="+mn-ea"/>
              <a:cs typeface="+mn-cs"/>
            </a:endParaRP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Brussels Environment (BE) - </a:t>
            </a:r>
            <a:r>
              <a:rPr lang="en-US" sz="1050" b="1" kern="1200" dirty="0">
                <a:latin typeface="Tahoma" panose="020B0604030504040204" pitchFamily="34" charset="0"/>
                <a:ea typeface="+mn-ea"/>
                <a:cs typeface="+mn-cs"/>
              </a:rPr>
              <a:t>Action Leader</a:t>
            </a:r>
            <a:r>
              <a:rPr lang="en-US" sz="1050" kern="1200" dirty="0">
                <a:latin typeface="Tahoma" panose="020B0604030504040204" pitchFamily="34" charset="0"/>
                <a:ea typeface="+mn-ea"/>
                <a:cs typeface="+mn-cs"/>
              </a:rPr>
              <a:t>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Marshal’s Office of the Masovian Voivodeship (PL) </a:t>
            </a:r>
          </a:p>
          <a:p>
            <a:pPr defTabSz="685800" fontAlgn="base">
              <a:buClrTx/>
              <a:buFont typeface="Arial" panose="020B0604020202020204" pitchFamily="34" charset="0"/>
              <a:buChar char="•"/>
            </a:pPr>
            <a:r>
              <a:rPr lang="en-US" sz="1050" kern="1200" dirty="0">
                <a:latin typeface="Tahoma" panose="020B0604030504040204" pitchFamily="34" charset="0"/>
                <a:ea typeface="+mn-ea"/>
                <a:cs typeface="+mn-cs"/>
              </a:rPr>
              <a:t>Flemish Environment Agency (BE) – [Active until December 2023] </a:t>
            </a:r>
          </a:p>
          <a:p>
            <a:pPr defTabSz="685800">
              <a:buClrTx/>
            </a:pPr>
            <a:endParaRPr lang="fr-BE" sz="1350" kern="1200" dirty="0">
              <a:latin typeface="Tahoma"/>
              <a:ea typeface="+mn-ea"/>
              <a:cs typeface="+mn-cs"/>
            </a:endParaRPr>
          </a:p>
        </p:txBody>
      </p:sp>
      <p:sp>
        <p:nvSpPr>
          <p:cNvPr id="14" name="TextBox 13">
            <a:extLst>
              <a:ext uri="{FF2B5EF4-FFF2-40B4-BE49-F238E27FC236}">
                <a16:creationId xmlns:a16="http://schemas.microsoft.com/office/drawing/2014/main" id="{6C7288D0-186D-37C8-F25C-EDE6201074F5}"/>
              </a:ext>
            </a:extLst>
          </p:cNvPr>
          <p:cNvSpPr txBox="1"/>
          <p:nvPr/>
        </p:nvSpPr>
        <p:spPr>
          <a:xfrm>
            <a:off x="7519261" y="944817"/>
            <a:ext cx="1339328" cy="2885405"/>
          </a:xfrm>
          <a:prstGeom prst="rect">
            <a:avLst/>
          </a:prstGeom>
          <a:noFill/>
        </p:spPr>
        <p:txBody>
          <a:bodyPr wrap="square" rtlCol="0">
            <a:spAutoFit/>
          </a:bodyPr>
          <a:lstStyle/>
          <a:p>
            <a:pPr defTabSz="685800" fontAlgn="base">
              <a:buClrTx/>
            </a:pPr>
            <a:r>
              <a:rPr lang="en-GB" sz="1050" b="1" kern="1200" dirty="0">
                <a:latin typeface="Tahoma" panose="020B0604030504040204" pitchFamily="34" charset="0"/>
                <a:ea typeface="+mn-ea"/>
                <a:cs typeface="+mn-cs"/>
              </a:rPr>
              <a:t>Other Stakeholders</a:t>
            </a:r>
          </a:p>
          <a:p>
            <a:pPr defTabSz="685800" fontAlgn="base">
              <a:buClrTx/>
            </a:pPr>
            <a:r>
              <a:rPr lang="en-GB" sz="1050" kern="1200" dirty="0">
                <a:latin typeface="Tahoma" panose="020B0604030504040204" pitchFamily="34" charset="0"/>
                <a:ea typeface="+mn-ea"/>
                <a:cs typeface="+mn-cs"/>
              </a:rPr>
              <a:t> </a:t>
            </a:r>
            <a:endParaRPr lang="en-GB" sz="1050" kern="1200" dirty="0">
              <a:latin typeface="Segoe UI" panose="020B0502040204020203" pitchFamily="34" charset="0"/>
              <a:ea typeface="+mn-ea"/>
              <a:cs typeface="+mn-cs"/>
            </a:endParaRP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INCASÒL – Catalan Land Institute (ES)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JPI Urban Europe/DUT Partnership (EU) </a:t>
            </a:r>
          </a:p>
          <a:p>
            <a:pPr defTabSz="685800" fontAlgn="base">
              <a:buClrTx/>
              <a:buFont typeface="Arial" panose="020B0604020202020204" pitchFamily="34" charset="0"/>
              <a:buChar char="•"/>
            </a:pPr>
            <a:r>
              <a:rPr lang="en-GB" sz="1050" kern="1200" dirty="0">
                <a:latin typeface="Tahoma" panose="020B0604030504040204" pitchFamily="34" charset="0"/>
                <a:ea typeface="+mn-ea"/>
                <a:cs typeface="+mn-cs"/>
              </a:rPr>
              <a:t>Aristotle University of Thessaloniki (AUTH) / Environmental Engineering Laboratory (</a:t>
            </a:r>
            <a:r>
              <a:rPr lang="en-GB" sz="1050" kern="1200" dirty="0" err="1">
                <a:latin typeface="Tahoma" panose="020B0604030504040204" pitchFamily="34" charset="0"/>
                <a:ea typeface="+mn-ea"/>
                <a:cs typeface="+mn-cs"/>
              </a:rPr>
              <a:t>Enve</a:t>
            </a:r>
            <a:r>
              <a:rPr lang="en-GB" sz="1050" kern="1200" dirty="0">
                <a:latin typeface="Tahoma" panose="020B0604030504040204" pitchFamily="34" charset="0"/>
                <a:ea typeface="+mn-ea"/>
                <a:cs typeface="+mn-cs"/>
              </a:rPr>
              <a:t>-Lab) (GR) </a:t>
            </a:r>
          </a:p>
          <a:p>
            <a:pPr defTabSz="685800">
              <a:buClrTx/>
            </a:pPr>
            <a:endParaRPr lang="fr-BE" sz="1350" kern="1200" dirty="0">
              <a:latin typeface="Tahoma"/>
              <a:ea typeface="+mn-ea"/>
              <a:cs typeface="+mn-cs"/>
            </a:endParaRPr>
          </a:p>
        </p:txBody>
      </p:sp>
      <p:pic>
        <p:nvPicPr>
          <p:cNvPr id="15" name="Picture 14" descr="A logo with buildings and a city in the background&#10;&#10;Description automatically generated">
            <a:extLst>
              <a:ext uri="{FF2B5EF4-FFF2-40B4-BE49-F238E27FC236}">
                <a16:creationId xmlns:a16="http://schemas.microsoft.com/office/drawing/2014/main" id="{A2423E46-8D67-4ACD-7EE3-D118A8DCCCC2}"/>
              </a:ext>
            </a:extLst>
          </p:cNvPr>
          <p:cNvPicPr>
            <a:picLocks noChangeAspect="1"/>
          </p:cNvPicPr>
          <p:nvPr/>
        </p:nvPicPr>
        <p:blipFill>
          <a:blip r:embed="rId2"/>
          <a:srcRect r="2" b="1301"/>
          <a:stretch/>
        </p:blipFill>
        <p:spPr>
          <a:xfrm>
            <a:off x="8284146" y="4364915"/>
            <a:ext cx="659554" cy="65756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74161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ogo with buildings and a city in the background&#10;&#10;Description automatically generated">
            <a:extLst>
              <a:ext uri="{FF2B5EF4-FFF2-40B4-BE49-F238E27FC236}">
                <a16:creationId xmlns:a16="http://schemas.microsoft.com/office/drawing/2014/main" id="{B1C47D6E-2C2E-9FFB-257A-B11BE2F0B053}"/>
              </a:ext>
            </a:extLst>
          </p:cNvPr>
          <p:cNvPicPr>
            <a:picLocks noChangeAspect="1"/>
          </p:cNvPicPr>
          <p:nvPr/>
        </p:nvPicPr>
        <p:blipFill>
          <a:blip r:embed="rId2"/>
          <a:srcRect r="2" b="1301"/>
          <a:stretch/>
        </p:blipFill>
        <p:spPr>
          <a:xfrm>
            <a:off x="7680960" y="3843796"/>
            <a:ext cx="1166068" cy="116254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F4AB3DB8-7407-FF6D-21F8-D98C35E5F04D}"/>
              </a:ext>
            </a:extLst>
          </p:cNvPr>
          <p:cNvSpPr txBox="1"/>
          <p:nvPr/>
        </p:nvSpPr>
        <p:spPr>
          <a:xfrm>
            <a:off x="138793" y="1551214"/>
            <a:ext cx="1435613" cy="1338828"/>
          </a:xfrm>
          <a:prstGeom prst="rect">
            <a:avLst/>
          </a:prstGeom>
          <a:noFill/>
        </p:spPr>
        <p:txBody>
          <a:bodyPr wrap="square" rtlCol="0">
            <a:spAutoFit/>
          </a:bodyPr>
          <a:lstStyle/>
          <a:p>
            <a:pPr defTabSz="685800">
              <a:buClrTx/>
            </a:pPr>
            <a:r>
              <a:rPr lang="fr-BE" sz="1350" kern="1200" dirty="0">
                <a:solidFill>
                  <a:prstClr val="black"/>
                </a:solidFill>
                <a:latin typeface="Aptos" panose="02110004020202020204"/>
                <a:ea typeface="+mn-ea"/>
                <a:cs typeface="+mn-cs"/>
                <a:hlinkClick r:id="rId3"/>
              </a:rPr>
              <a:t>https://www.urbanagenda.urban-initiative.eu/partnerships/greening-cities</a:t>
            </a:r>
            <a:r>
              <a:rPr lang="fr-BE" sz="1350" kern="1200" dirty="0">
                <a:solidFill>
                  <a:prstClr val="black"/>
                </a:solidFill>
                <a:latin typeface="Aptos" panose="02110004020202020204"/>
                <a:ea typeface="+mn-ea"/>
                <a:cs typeface="+mn-cs"/>
              </a:rPr>
              <a:t> </a:t>
            </a:r>
          </a:p>
        </p:txBody>
      </p:sp>
      <p:pic>
        <p:nvPicPr>
          <p:cNvPr id="5" name="Picture 4" descr="A diagram of a diagram&#10;&#10;AI-generated content may be incorrect.">
            <a:extLst>
              <a:ext uri="{FF2B5EF4-FFF2-40B4-BE49-F238E27FC236}">
                <a16:creationId xmlns:a16="http://schemas.microsoft.com/office/drawing/2014/main" id="{AC0511C0-38A3-5CA8-237E-D4355C665BE5}"/>
              </a:ext>
            </a:extLst>
          </p:cNvPr>
          <p:cNvPicPr>
            <a:picLocks noChangeAspect="1"/>
          </p:cNvPicPr>
          <p:nvPr/>
        </p:nvPicPr>
        <p:blipFill>
          <a:blip r:embed="rId4"/>
          <a:stretch>
            <a:fillRect/>
          </a:stretch>
        </p:blipFill>
        <p:spPr>
          <a:xfrm>
            <a:off x="2087832" y="-6347"/>
            <a:ext cx="4681679" cy="5149847"/>
          </a:xfrm>
          <a:prstGeom prst="rect">
            <a:avLst/>
          </a:prstGeom>
        </p:spPr>
      </p:pic>
    </p:spTree>
    <p:extLst>
      <p:ext uri="{BB962C8B-B14F-4D97-AF65-F5344CB8AC3E}">
        <p14:creationId xmlns:p14="http://schemas.microsoft.com/office/powerpoint/2010/main" val="138607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p:nvPr/>
        </p:nvSpPr>
        <p:spPr>
          <a:xfrm>
            <a:off x="4744377" y="392043"/>
            <a:ext cx="3961472" cy="1200288"/>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chemeClr val="lt1"/>
              </a:buClr>
              <a:buSzPts val="3000"/>
              <a:buFont typeface="Helvetica Neue"/>
              <a:buNone/>
            </a:pPr>
            <a:r>
              <a:rPr lang="en-GB" sz="2000" b="1" dirty="0">
                <a:solidFill>
                  <a:schemeClr val="lt1"/>
                </a:solidFill>
                <a:latin typeface="Helvetica Neue"/>
                <a:ea typeface="Helvetica Neue"/>
                <a:cs typeface="Helvetica Neue"/>
                <a:sym typeface="Helvetica Neue"/>
              </a:rPr>
              <a:t>Barriers &amp; Enablers to Funding Green Infrastructure in Cities: </a:t>
            </a:r>
            <a:r>
              <a:rPr lang="en-GB" sz="1600" b="1" dirty="0">
                <a:solidFill>
                  <a:schemeClr val="lt1"/>
                </a:solidFill>
                <a:latin typeface="Helvetica Neue"/>
                <a:ea typeface="Helvetica Neue"/>
                <a:cs typeface="Helvetica Neue"/>
                <a:sym typeface="Helvetica Neue"/>
              </a:rPr>
              <a:t>Results of the EUA Greening Cities Partnership Survey to Cities </a:t>
            </a:r>
            <a:endParaRPr sz="1600" b="1" i="0" u="none" strike="noStrike" cap="none" dirty="0">
              <a:solidFill>
                <a:schemeClr val="lt1"/>
              </a:solidFill>
              <a:latin typeface="Helvetica Neue"/>
              <a:ea typeface="Helvetica Neue"/>
              <a:cs typeface="Helvetica Neue"/>
              <a:sym typeface="Helvetica Neue"/>
            </a:endParaRPr>
          </a:p>
        </p:txBody>
      </p:sp>
      <p:sp>
        <p:nvSpPr>
          <p:cNvPr id="90" name="Google Shape;90;p1"/>
          <p:cNvSpPr txBox="1"/>
          <p:nvPr/>
        </p:nvSpPr>
        <p:spPr>
          <a:xfrm>
            <a:off x="5077691" y="1915359"/>
            <a:ext cx="3626571" cy="553957"/>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chemeClr val="lt1"/>
              </a:buClr>
              <a:buSzPts val="1500"/>
              <a:buFont typeface="Helvetica Neue"/>
              <a:buNone/>
            </a:pPr>
            <a:r>
              <a:rPr lang="en-US" sz="1500" b="1" i="0" u="none" strike="noStrike" cap="none" dirty="0">
                <a:solidFill>
                  <a:schemeClr val="lt1"/>
                </a:solidFill>
                <a:latin typeface="Helvetica Neue"/>
                <a:ea typeface="Helvetica Neue"/>
                <a:cs typeface="Helvetica Neue"/>
                <a:sym typeface="Helvetica Neue"/>
              </a:rPr>
              <a:t>Eileen Crowley, Funding Expert Greening Cities Partnership</a:t>
            </a:r>
            <a:endParaRPr dirty="0"/>
          </a:p>
        </p:txBody>
      </p:sp>
      <p:sp>
        <p:nvSpPr>
          <p:cNvPr id="91" name="Google Shape;91;p1"/>
          <p:cNvSpPr txBox="1"/>
          <p:nvPr/>
        </p:nvSpPr>
        <p:spPr>
          <a:xfrm>
            <a:off x="4682836" y="3683819"/>
            <a:ext cx="3834101" cy="75401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chemeClr val="lt1"/>
              </a:buClr>
              <a:buSzPts val="1500"/>
              <a:buFont typeface="Helvetica Neue"/>
              <a:buNone/>
            </a:pPr>
            <a:r>
              <a:rPr lang="en-GB" sz="1500" b="1" i="0" u="none" strike="noStrike" cap="none" dirty="0">
                <a:solidFill>
                  <a:schemeClr val="lt1"/>
                </a:solidFill>
                <a:latin typeface="Helvetica Neue"/>
                <a:ea typeface="Helvetica Neue"/>
                <a:cs typeface="Helvetica Neue"/>
                <a:sym typeface="Helvetica Neue"/>
              </a:rPr>
              <a:t>ICLEI &amp; EUA Greening Cities Partnership </a:t>
            </a:r>
            <a:endParaRPr dirty="0"/>
          </a:p>
          <a:p>
            <a:pPr marL="0" marR="0" lvl="0" indent="0" algn="r" rtl="0">
              <a:lnSpc>
                <a:spcPct val="100000"/>
              </a:lnSpc>
              <a:spcBef>
                <a:spcPts val="0"/>
              </a:spcBef>
              <a:spcAft>
                <a:spcPts val="0"/>
              </a:spcAft>
              <a:buClr>
                <a:schemeClr val="lt1"/>
              </a:buClr>
              <a:buSzPts val="1300"/>
              <a:buFont typeface="Helvetica Neue"/>
              <a:buNone/>
            </a:pPr>
            <a:r>
              <a:rPr lang="en-US" sz="1300" b="0" i="1" u="none" strike="noStrike" cap="none" dirty="0">
                <a:solidFill>
                  <a:schemeClr val="lt1"/>
                </a:solidFill>
                <a:latin typeface="Helvetica Neue"/>
                <a:ea typeface="Helvetica Neue"/>
                <a:cs typeface="Helvetica Neue"/>
                <a:sym typeface="Helvetica Neue"/>
              </a:rPr>
              <a:t>27 May 2025</a:t>
            </a:r>
            <a:endParaRPr dirty="0"/>
          </a:p>
        </p:txBody>
      </p:sp>
      <p:pic>
        <p:nvPicPr>
          <p:cNvPr id="3" name="Picture 2">
            <a:extLst>
              <a:ext uri="{FF2B5EF4-FFF2-40B4-BE49-F238E27FC236}">
                <a16:creationId xmlns:a16="http://schemas.microsoft.com/office/drawing/2014/main" id="{C07D5B3F-03EE-97D1-B614-A0B64F51A7A4}"/>
              </a:ext>
            </a:extLst>
          </p:cNvPr>
          <p:cNvPicPr>
            <a:picLocks noChangeAspect="1"/>
          </p:cNvPicPr>
          <p:nvPr/>
        </p:nvPicPr>
        <p:blipFill>
          <a:blip r:embed="rId4"/>
          <a:stretch>
            <a:fillRect/>
          </a:stretch>
        </p:blipFill>
        <p:spPr>
          <a:xfrm>
            <a:off x="0" y="65558"/>
            <a:ext cx="1528877" cy="1544166"/>
          </a:xfrm>
          <a:prstGeom prst="rect">
            <a:avLst/>
          </a:prstGeom>
        </p:spPr>
      </p:pic>
      <p:pic>
        <p:nvPicPr>
          <p:cNvPr id="4" name="Picture 3">
            <a:extLst>
              <a:ext uri="{FF2B5EF4-FFF2-40B4-BE49-F238E27FC236}">
                <a16:creationId xmlns:a16="http://schemas.microsoft.com/office/drawing/2014/main" id="{EDEA2212-A38B-A353-D86E-174EEF469EA0}"/>
              </a:ext>
            </a:extLst>
          </p:cNvPr>
          <p:cNvPicPr>
            <a:picLocks noChangeAspect="1"/>
          </p:cNvPicPr>
          <p:nvPr/>
        </p:nvPicPr>
        <p:blipFill>
          <a:blip r:embed="rId5"/>
          <a:stretch>
            <a:fillRect/>
          </a:stretch>
        </p:blipFill>
        <p:spPr>
          <a:xfrm>
            <a:off x="3049589" y="150151"/>
            <a:ext cx="1350036" cy="13500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457993" y="1067594"/>
            <a:ext cx="8253412" cy="1274762"/>
          </a:xfrm>
          <a:prstGeom prst="rect">
            <a:avLst/>
          </a:prstGeom>
          <a:noFill/>
          <a:ln>
            <a:noFill/>
          </a:ln>
        </p:spPr>
        <p:txBody>
          <a:bodyPr spcFirstLastPara="1" wrap="square" lIns="91425" tIns="45700" rIns="91425" bIns="45700" anchor="t" anchorCtr="0">
            <a:noAutofit/>
          </a:bodyPr>
          <a:lstStyle/>
          <a:p>
            <a:pPr marL="349250" marR="0" lvl="0" indent="-171450" algn="just"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Roboto Medium"/>
                <a:ea typeface="Roboto Medium"/>
                <a:cs typeface="Roboto Medium"/>
                <a:sym typeface="Roboto"/>
              </a:rPr>
              <a:t>2 Surveys prepared by Urban Agenda Partnership on Greening Cities – one for cities, one for financial actors</a:t>
            </a:r>
          </a:p>
          <a:p>
            <a:pPr marL="349250" marR="0" lvl="0" indent="-171450" algn="just"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Roboto Medium"/>
                <a:ea typeface="Roboto Medium"/>
                <a:cs typeface="Roboto Medium"/>
                <a:sym typeface="Roboto"/>
              </a:rPr>
              <a:t>Circulated during January &amp; February 2025 </a:t>
            </a:r>
          </a:p>
          <a:p>
            <a:pPr marL="349250" marR="0" lvl="0" indent="-171450" algn="just"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Roboto Medium"/>
                <a:ea typeface="Roboto Medium"/>
                <a:cs typeface="Roboto Medium"/>
                <a:sym typeface="Roboto"/>
              </a:rPr>
              <a:t>85 city responses, 3 financial actor responses.</a:t>
            </a:r>
          </a:p>
          <a:p>
            <a:pPr marL="349250" marR="0" lvl="0" indent="-171450" algn="just"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Roboto Medium"/>
                <a:ea typeface="Roboto Medium"/>
                <a:cs typeface="Roboto Medium"/>
                <a:sym typeface="Roboto"/>
              </a:rPr>
              <a:t>Survey focused on both GI development and maintenance </a:t>
            </a:r>
          </a:p>
          <a:p>
            <a:pPr marL="177800" marR="0" lvl="0" indent="0" algn="just" rtl="0">
              <a:lnSpc>
                <a:spcPct val="100000"/>
              </a:lnSpc>
              <a:spcBef>
                <a:spcPts val="0"/>
              </a:spcBef>
              <a:spcAft>
                <a:spcPts val="0"/>
              </a:spcAft>
              <a:buClr>
                <a:schemeClr val="dk1"/>
              </a:buClr>
              <a:buSzPts val="1200"/>
              <a:buFont typeface="Roboto"/>
              <a:buNone/>
            </a:pPr>
            <a:endParaRPr lang="en-US" dirty="0"/>
          </a:p>
          <a:p>
            <a:pPr marL="0" marR="0" lvl="0" indent="0" algn="l" rtl="0">
              <a:lnSpc>
                <a:spcPct val="100000"/>
              </a:lnSpc>
              <a:spcBef>
                <a:spcPts val="0"/>
              </a:spcBef>
              <a:spcAft>
                <a:spcPts val="0"/>
              </a:spcAft>
              <a:buNone/>
            </a:pPr>
            <a:endParaRPr sz="1200" b="0" i="0" u="none" dirty="0">
              <a:solidFill>
                <a:schemeClr val="dk1"/>
              </a:solidFill>
              <a:latin typeface="Roboto Medium"/>
              <a:ea typeface="Roboto Medium"/>
              <a:cs typeface="Roboto Medium"/>
              <a:sym typeface="Roboto"/>
            </a:endParaRPr>
          </a:p>
        </p:txBody>
      </p:sp>
      <p:graphicFrame>
        <p:nvGraphicFramePr>
          <p:cNvPr id="97" name="Google Shape;97;p2"/>
          <p:cNvGraphicFramePr/>
          <p:nvPr>
            <p:extLst>
              <p:ext uri="{D42A27DB-BD31-4B8C-83A1-F6EECF244321}">
                <p14:modId xmlns:p14="http://schemas.microsoft.com/office/powerpoint/2010/main" val="257244672"/>
              </p:ext>
            </p:extLst>
          </p:nvPr>
        </p:nvGraphicFramePr>
        <p:xfrm>
          <a:off x="588962" y="2274887"/>
          <a:ext cx="7991475" cy="2025650"/>
        </p:xfrm>
        <a:graphic>
          <a:graphicData uri="http://schemas.openxmlformats.org/drawingml/2006/table">
            <a:tbl>
              <a:tblPr>
                <a:noFill/>
                <a:tableStyleId>{9CDD4C3C-E8CD-47A2-904E-92F313EA8655}</a:tableStyleId>
              </a:tblPr>
              <a:tblGrid>
                <a:gridCol w="2663825">
                  <a:extLst>
                    <a:ext uri="{9D8B030D-6E8A-4147-A177-3AD203B41FA5}">
                      <a16:colId xmlns:a16="http://schemas.microsoft.com/office/drawing/2014/main" val="20000"/>
                    </a:ext>
                  </a:extLst>
                </a:gridCol>
                <a:gridCol w="2663825">
                  <a:extLst>
                    <a:ext uri="{9D8B030D-6E8A-4147-A177-3AD203B41FA5}">
                      <a16:colId xmlns:a16="http://schemas.microsoft.com/office/drawing/2014/main" val="20001"/>
                    </a:ext>
                  </a:extLst>
                </a:gridCol>
                <a:gridCol w="2663825">
                  <a:extLst>
                    <a:ext uri="{9D8B030D-6E8A-4147-A177-3AD203B41FA5}">
                      <a16:colId xmlns:a16="http://schemas.microsoft.com/office/drawing/2014/main" val="20002"/>
                    </a:ext>
                  </a:extLst>
                </a:gridCol>
              </a:tblGrid>
              <a:tr h="2025650">
                <a:tc>
                  <a:txBody>
                    <a:bodyPr/>
                    <a:lstStyle/>
                    <a:p>
                      <a:pPr marL="0" marR="0" lvl="0" indent="0" algn="l"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l"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rgbClr val="FFFFFF"/>
                        </a:buClr>
                        <a:buSzPts val="1000"/>
                        <a:buFont typeface="Roboto"/>
                        <a:buNone/>
                      </a:pPr>
                      <a:r>
                        <a:rPr lang="en-GB" sz="1000" b="1" i="0" u="none" strike="noStrike" cap="none" dirty="0">
                          <a:solidFill>
                            <a:srgbClr val="FFFFFF"/>
                          </a:solidFill>
                          <a:latin typeface="Roboto Black"/>
                          <a:ea typeface="Roboto Black"/>
                          <a:cs typeface="Roboto Black"/>
                          <a:sym typeface="Roboto"/>
                        </a:rPr>
                        <a:t>AIM</a:t>
                      </a:r>
                      <a:endParaRPr dirty="0"/>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rgbClr val="FFFFFF"/>
                        </a:buClr>
                        <a:buSzPts val="1000"/>
                        <a:buFont typeface="Roboto"/>
                        <a:buNone/>
                      </a:pPr>
                      <a:r>
                        <a:rPr lang="en-GB" sz="1000" b="0" i="0" u="none" strike="noStrike" cap="none" dirty="0">
                          <a:solidFill>
                            <a:srgbClr val="FFFFFF"/>
                          </a:solidFill>
                          <a:latin typeface="Roboto Medium"/>
                          <a:ea typeface="Roboto Medium"/>
                          <a:cs typeface="Roboto Medium"/>
                          <a:sym typeface="Roboto"/>
                        </a:rPr>
                        <a:t>To better understand the barriers &amp; enablers to funding GI in cities (outside of the core municipal budget) from the perspective of (a) cities &amp; (b) funders </a:t>
                      </a:r>
                      <a:endParaRPr dirty="0"/>
                    </a:p>
                  </a:txBody>
                  <a:tcPr marL="66775" marR="66775" marT="33375" marB="333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93936"/>
                    </a:solidFill>
                  </a:tcPr>
                </a:tc>
                <a:tc>
                  <a:txBody>
                    <a:bodyPr/>
                    <a:lstStyle/>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rgbClr val="FFFFFF"/>
                        </a:buClr>
                        <a:buSzPts val="1000"/>
                        <a:buFont typeface="Roboto"/>
                        <a:buNone/>
                      </a:pPr>
                      <a:r>
                        <a:rPr lang="en-US" sz="1000" b="1" i="0" u="none" strike="noStrike" cap="none" dirty="0">
                          <a:solidFill>
                            <a:srgbClr val="FFFFFF"/>
                          </a:solidFill>
                          <a:latin typeface="Roboto Black"/>
                          <a:ea typeface="Roboto Black"/>
                          <a:cs typeface="Roboto Black"/>
                          <a:sym typeface="Roboto"/>
                        </a:rPr>
                        <a:t>INTENDED OUTCOME</a:t>
                      </a:r>
                      <a:endParaRPr dirty="0"/>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193936"/>
                        </a:solidFill>
                        <a:latin typeface="Roboto Black"/>
                        <a:ea typeface="Roboto Black"/>
                        <a:cs typeface="Roboto Black"/>
                        <a:sym typeface="Roboto"/>
                      </a:endParaRPr>
                    </a:p>
                    <a:p>
                      <a:pPr marL="0" marR="0" lvl="0" indent="0" algn="ctr" rtl="0">
                        <a:lnSpc>
                          <a:spcPct val="100000"/>
                        </a:lnSpc>
                        <a:spcBef>
                          <a:spcPts val="0"/>
                        </a:spcBef>
                        <a:spcAft>
                          <a:spcPts val="0"/>
                        </a:spcAft>
                        <a:buClr>
                          <a:srgbClr val="FFFFFF"/>
                        </a:buClr>
                        <a:buSzPts val="1000"/>
                        <a:buFont typeface="Roboto"/>
                        <a:buNone/>
                      </a:pPr>
                      <a:r>
                        <a:rPr lang="en-GB" sz="1000" b="0" i="0" u="none" strike="noStrike" cap="none" dirty="0">
                          <a:solidFill>
                            <a:srgbClr val="FFFFFF"/>
                          </a:solidFill>
                          <a:latin typeface="Roboto Medium"/>
                          <a:ea typeface="Roboto Medium"/>
                          <a:cs typeface="Roboto Medium"/>
                          <a:sym typeface="Roboto"/>
                        </a:rPr>
                        <a:t>Gather feedback from cities and funders on the barriers and enablers to funding GI in cities so that we can use this as a starting point for constructive dialogue with strategic partners at the European level </a:t>
                      </a:r>
                    </a:p>
                  </a:txBody>
                  <a:tcPr marL="66775" marR="66775" marT="33375" marB="333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93936"/>
                    </a:solidFill>
                  </a:tcPr>
                </a:tc>
                <a:tc>
                  <a:txBody>
                    <a:bodyPr/>
                    <a:lstStyle/>
                    <a:p>
                      <a:pPr marL="0" marR="0" lvl="0" indent="0" algn="ctr" rtl="0">
                        <a:lnSpc>
                          <a:spcPct val="100000"/>
                        </a:lnSpc>
                        <a:spcBef>
                          <a:spcPts val="0"/>
                        </a:spcBef>
                        <a:spcAft>
                          <a:spcPts val="0"/>
                        </a:spcAft>
                        <a:buClr>
                          <a:schemeClr val="dk1"/>
                        </a:buClr>
                        <a:buSzPts val="1200"/>
                        <a:buFont typeface="Calibri"/>
                        <a:buNone/>
                      </a:pPr>
                      <a:endParaRPr sz="12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200"/>
                        <a:buFont typeface="Calibri"/>
                        <a:buNone/>
                      </a:pPr>
                      <a:endParaRPr sz="12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rgbClr val="FFFFFF"/>
                        </a:buClr>
                        <a:buSzPts val="1000"/>
                        <a:buFont typeface="Roboto"/>
                        <a:buNone/>
                      </a:pPr>
                      <a:r>
                        <a:rPr lang="en-US" sz="1000" b="1" i="0" u="none" strike="noStrike" cap="none" dirty="0">
                          <a:solidFill>
                            <a:srgbClr val="FFFFFF"/>
                          </a:solidFill>
                          <a:latin typeface="Roboto Black"/>
                          <a:ea typeface="Roboto Black"/>
                          <a:cs typeface="Roboto Black"/>
                          <a:sym typeface="Roboto"/>
                        </a:rPr>
                        <a:t>RESULTS</a:t>
                      </a:r>
                      <a:endParaRPr dirty="0"/>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dirty="0">
                        <a:solidFill>
                          <a:srgbClr val="FFFFFF"/>
                        </a:solidFill>
                        <a:latin typeface="Roboto Black"/>
                        <a:ea typeface="Roboto Black"/>
                        <a:cs typeface="Roboto Black"/>
                        <a:sym typeface="Roboto"/>
                      </a:endParaRPr>
                    </a:p>
                    <a:p>
                      <a:pPr marL="0" marR="0" lvl="0" indent="0" algn="ctr" rtl="0">
                        <a:lnSpc>
                          <a:spcPct val="100000"/>
                        </a:lnSpc>
                        <a:spcBef>
                          <a:spcPts val="0"/>
                        </a:spcBef>
                        <a:spcAft>
                          <a:spcPts val="0"/>
                        </a:spcAft>
                        <a:buClr>
                          <a:srgbClr val="FFFFFF"/>
                        </a:buClr>
                        <a:buSzPts val="1000"/>
                        <a:buFont typeface="Roboto"/>
                        <a:buNone/>
                      </a:pPr>
                      <a:r>
                        <a:rPr lang="en-US" sz="1000" b="0" i="0" u="none" strike="noStrike" cap="none" dirty="0">
                          <a:solidFill>
                            <a:srgbClr val="FFFFFF"/>
                          </a:solidFill>
                          <a:latin typeface="Roboto Medium"/>
                          <a:ea typeface="Roboto Medium"/>
                          <a:cs typeface="Roboto Medium"/>
                          <a:sym typeface="Roboto"/>
                        </a:rPr>
                        <a:t>85 city responses </a:t>
                      </a:r>
                    </a:p>
                    <a:p>
                      <a:pPr marL="0" marR="0" lvl="0" indent="0" algn="ctr" rtl="0">
                        <a:lnSpc>
                          <a:spcPct val="100000"/>
                        </a:lnSpc>
                        <a:spcBef>
                          <a:spcPts val="0"/>
                        </a:spcBef>
                        <a:spcAft>
                          <a:spcPts val="0"/>
                        </a:spcAft>
                        <a:buClr>
                          <a:srgbClr val="FFFFFF"/>
                        </a:buClr>
                        <a:buSzPts val="1000"/>
                        <a:buFont typeface="Roboto"/>
                        <a:buNone/>
                      </a:pPr>
                      <a:r>
                        <a:rPr lang="en-US" sz="1000" b="0" i="0" u="none" strike="noStrike" cap="none" dirty="0">
                          <a:solidFill>
                            <a:srgbClr val="FFFFFF"/>
                          </a:solidFill>
                          <a:latin typeface="Roboto Medium"/>
                          <a:ea typeface="Roboto Medium"/>
                          <a:cs typeface="Roboto Medium"/>
                          <a:sym typeface="Roboto"/>
                        </a:rPr>
                        <a:t>3 financial actor responses</a:t>
                      </a:r>
                      <a:endParaRPr dirty="0"/>
                    </a:p>
                  </a:txBody>
                  <a:tcPr marL="66775" marR="66775" marT="33375" marB="333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93936"/>
                    </a:solidFill>
                  </a:tcPr>
                </a:tc>
                <a:extLst>
                  <a:ext uri="{0D108BD9-81ED-4DB2-BD59-A6C34878D82A}">
                    <a16:rowId xmlns:a16="http://schemas.microsoft.com/office/drawing/2014/main" val="10000"/>
                  </a:ext>
                </a:extLst>
              </a:tr>
            </a:tbl>
          </a:graphicData>
        </a:graphic>
      </p:graphicFrame>
      <p:sp>
        <p:nvSpPr>
          <p:cNvPr id="98" name="Google Shape;98;p2"/>
          <p:cNvSpPr/>
          <p:nvPr/>
        </p:nvSpPr>
        <p:spPr>
          <a:xfrm>
            <a:off x="1763712" y="2490787"/>
            <a:ext cx="323850" cy="279400"/>
          </a:xfrm>
          <a:custGeom>
            <a:avLst/>
            <a:gdLst/>
            <a:ahLst/>
            <a:cxnLst/>
            <a:rect l="l" t="t" r="r" b="b"/>
            <a:pathLst>
              <a:path w="323850" h="279400" extrusionOk="0">
                <a:moveTo>
                  <a:pt x="0" y="106721"/>
                </a:moveTo>
                <a:lnTo>
                  <a:pt x="123700" y="106722"/>
                </a:lnTo>
                <a:lnTo>
                  <a:pt x="161925" y="0"/>
                </a:lnTo>
                <a:lnTo>
                  <a:pt x="200150" y="106722"/>
                </a:lnTo>
                <a:lnTo>
                  <a:pt x="323850" y="106721"/>
                </a:lnTo>
                <a:lnTo>
                  <a:pt x="223774" y="172678"/>
                </a:lnTo>
                <a:lnTo>
                  <a:pt x="262000" y="279399"/>
                </a:lnTo>
                <a:lnTo>
                  <a:pt x="161925" y="213441"/>
                </a:lnTo>
                <a:lnTo>
                  <a:pt x="61850" y="279399"/>
                </a:lnTo>
                <a:lnTo>
                  <a:pt x="100076" y="172678"/>
                </a:lnTo>
                <a:lnTo>
                  <a:pt x="0" y="106721"/>
                </a:lnTo>
                <a:close/>
              </a:path>
            </a:pathLst>
          </a:cu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99" name="Google Shape;99;p2"/>
          <p:cNvSpPr/>
          <p:nvPr/>
        </p:nvSpPr>
        <p:spPr>
          <a:xfrm>
            <a:off x="4452937" y="2498725"/>
            <a:ext cx="334962" cy="279400"/>
          </a:xfrm>
          <a:prstGeom prst="flowChartExtra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0" name="Google Shape;100;p2"/>
          <p:cNvSpPr/>
          <p:nvPr/>
        </p:nvSpPr>
        <p:spPr>
          <a:xfrm>
            <a:off x="7099300" y="2571750"/>
            <a:ext cx="280987" cy="279400"/>
          </a:xfrm>
          <a:prstGeom prst="mathPlus">
            <a:avLst>
              <a:gd name="adj1" fmla="val 23520"/>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1" name="Google Shape;101;p2"/>
          <p:cNvSpPr txBox="1"/>
          <p:nvPr/>
        </p:nvSpPr>
        <p:spPr>
          <a:xfrm>
            <a:off x="179387" y="41275"/>
            <a:ext cx="320112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i="0" u="none" dirty="0">
                <a:solidFill>
                  <a:schemeClr val="lt1"/>
                </a:solidFill>
                <a:latin typeface="Roboto Black"/>
                <a:ea typeface="Roboto Black"/>
                <a:cs typeface="Roboto Black"/>
                <a:sym typeface="Roboto"/>
              </a:rPr>
              <a:t>About the Survey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p:nvPr/>
        </p:nvSpPr>
        <p:spPr>
          <a:xfrm>
            <a:off x="3998805" y="717139"/>
            <a:ext cx="3119547" cy="1458912"/>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US" sz="1300" i="0" u="none" dirty="0">
                <a:solidFill>
                  <a:schemeClr val="dk1"/>
                </a:solidFill>
                <a:latin typeface="Roboto Medium"/>
                <a:ea typeface="Roboto Medium"/>
                <a:cs typeface="Roboto Medium"/>
                <a:sym typeface="Roboto"/>
              </a:rPr>
              <a:t>Examples: urban parks and gardens, green roofs and walls, SUDs, urban forests, ecological corridors</a:t>
            </a:r>
          </a:p>
        </p:txBody>
      </p:sp>
      <p:sp>
        <p:nvSpPr>
          <p:cNvPr id="168" name="Google Shape;168;p11"/>
          <p:cNvSpPr txBox="1"/>
          <p:nvPr/>
        </p:nvSpPr>
        <p:spPr>
          <a:xfrm>
            <a:off x="179386" y="41275"/>
            <a:ext cx="558685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i="0" u="none" dirty="0">
                <a:solidFill>
                  <a:schemeClr val="lt1"/>
                </a:solidFill>
                <a:latin typeface="Roboto Black"/>
                <a:ea typeface="Roboto Black"/>
                <a:cs typeface="Roboto Black"/>
                <a:sym typeface="Roboto"/>
              </a:rPr>
              <a:t>What do we mean by Urban Green Infrastructure?  </a:t>
            </a:r>
            <a:endParaRPr dirty="0"/>
          </a:p>
        </p:txBody>
      </p:sp>
      <p:pic>
        <p:nvPicPr>
          <p:cNvPr id="2" name="Picture 1">
            <a:extLst>
              <a:ext uri="{FF2B5EF4-FFF2-40B4-BE49-F238E27FC236}">
                <a16:creationId xmlns:a16="http://schemas.microsoft.com/office/drawing/2014/main" id="{F031ECA3-04A8-1E2F-D145-AB242651C080}"/>
              </a:ext>
            </a:extLst>
          </p:cNvPr>
          <p:cNvPicPr>
            <a:picLocks noChangeAspect="1"/>
          </p:cNvPicPr>
          <p:nvPr/>
        </p:nvPicPr>
        <p:blipFill>
          <a:blip r:embed="rId3"/>
          <a:stretch>
            <a:fillRect/>
          </a:stretch>
        </p:blipFill>
        <p:spPr>
          <a:xfrm>
            <a:off x="380287" y="734821"/>
            <a:ext cx="3489483" cy="2611410"/>
          </a:xfrm>
          <a:prstGeom prst="rect">
            <a:avLst/>
          </a:prstGeom>
        </p:spPr>
      </p:pic>
      <p:pic>
        <p:nvPicPr>
          <p:cNvPr id="3" name="Picture 2">
            <a:extLst>
              <a:ext uri="{FF2B5EF4-FFF2-40B4-BE49-F238E27FC236}">
                <a16:creationId xmlns:a16="http://schemas.microsoft.com/office/drawing/2014/main" id="{4D258BE8-90EF-AEDA-6C9E-DA6AF705F0C1}"/>
              </a:ext>
            </a:extLst>
          </p:cNvPr>
          <p:cNvPicPr>
            <a:picLocks noChangeAspect="1"/>
          </p:cNvPicPr>
          <p:nvPr/>
        </p:nvPicPr>
        <p:blipFill>
          <a:blip r:embed="rId4"/>
          <a:stretch>
            <a:fillRect/>
          </a:stretch>
        </p:blipFill>
        <p:spPr>
          <a:xfrm>
            <a:off x="4224967" y="2010040"/>
            <a:ext cx="4008573" cy="2672382"/>
          </a:xfrm>
          <a:prstGeom prst="rect">
            <a:avLst/>
          </a:prstGeom>
        </p:spPr>
      </p:pic>
      <p:sp>
        <p:nvSpPr>
          <p:cNvPr id="5" name="TextBox 4">
            <a:extLst>
              <a:ext uri="{FF2B5EF4-FFF2-40B4-BE49-F238E27FC236}">
                <a16:creationId xmlns:a16="http://schemas.microsoft.com/office/drawing/2014/main" id="{1652AC95-3F9F-9F0C-F209-15FB41DC9E7A}"/>
              </a:ext>
            </a:extLst>
          </p:cNvPr>
          <p:cNvSpPr txBox="1"/>
          <p:nvPr/>
        </p:nvSpPr>
        <p:spPr>
          <a:xfrm>
            <a:off x="457200" y="3443952"/>
            <a:ext cx="3121572" cy="1169551"/>
          </a:xfrm>
          <a:prstGeom prst="rect">
            <a:avLst/>
          </a:prstGeom>
          <a:noFill/>
        </p:spPr>
        <p:txBody>
          <a:bodyPr wrap="square">
            <a:spAutoFit/>
          </a:bodyPr>
          <a:lstStyle/>
          <a:p>
            <a:endParaRPr lang="en-IE" dirty="0"/>
          </a:p>
          <a:p>
            <a:pPr marL="285750" indent="-285750">
              <a:buFont typeface="Arial" panose="020B0604020202020204" pitchFamily="34" charset="0"/>
              <a:buChar char="•"/>
            </a:pPr>
            <a:r>
              <a:rPr lang="en-IE" dirty="0"/>
              <a:t>Can be at micro (neighbourhood scale), </a:t>
            </a:r>
            <a:r>
              <a:rPr lang="en-IE" dirty="0" err="1"/>
              <a:t>meso</a:t>
            </a:r>
            <a:r>
              <a:rPr lang="en-IE" dirty="0"/>
              <a:t> (urban scale) or macro (metropolitan/regional scale)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8"/>
          <p:cNvSpPr txBox="1"/>
          <p:nvPr/>
        </p:nvSpPr>
        <p:spPr>
          <a:xfrm>
            <a:off x="5823990" y="1877411"/>
            <a:ext cx="2430462"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IE" sz="1300" b="1" i="0" u="none" dirty="0">
                <a:solidFill>
                  <a:schemeClr val="dk1"/>
                </a:solidFill>
                <a:latin typeface="Roboto Black"/>
                <a:ea typeface="Roboto Black"/>
                <a:cs typeface="Roboto Black"/>
                <a:sym typeface="Roboto"/>
              </a:rPr>
              <a:t>85 city responses </a:t>
            </a:r>
          </a:p>
          <a:p>
            <a:pPr marR="0" lvl="0" algn="just" rtl="0">
              <a:lnSpc>
                <a:spcPct val="100000"/>
              </a:lnSpc>
              <a:spcBef>
                <a:spcPts val="0"/>
              </a:spcBef>
              <a:spcAft>
                <a:spcPts val="0"/>
              </a:spcAft>
              <a:buClr>
                <a:schemeClr val="dk1"/>
              </a:buClr>
              <a:buSzPts val="1300"/>
            </a:pPr>
            <a:endParaRPr lang="en-IE"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IE" sz="1300" b="1" dirty="0">
                <a:solidFill>
                  <a:schemeClr val="dk1"/>
                </a:solidFill>
                <a:latin typeface="Roboto Black"/>
                <a:ea typeface="Roboto Black"/>
                <a:cs typeface="Roboto Black"/>
                <a:sym typeface="Roboto"/>
              </a:rPr>
              <a:t>42% were cities of less than 50,000 population </a:t>
            </a:r>
            <a:endParaRPr dirty="0"/>
          </a:p>
        </p:txBody>
      </p:sp>
      <p:sp>
        <p:nvSpPr>
          <p:cNvPr id="220" name="Google Shape;220;p18"/>
          <p:cNvSpPr txBox="1"/>
          <p:nvPr/>
        </p:nvSpPr>
        <p:spPr>
          <a:xfrm>
            <a:off x="305510" y="49158"/>
            <a:ext cx="562232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i="0" u="none" dirty="0">
                <a:solidFill>
                  <a:schemeClr val="lt1"/>
                </a:solidFill>
                <a:latin typeface="Roboto Black"/>
                <a:ea typeface="Roboto Black"/>
                <a:cs typeface="Roboto Black"/>
                <a:sym typeface="Roboto"/>
              </a:rPr>
              <a:t>City Respondents by Population Size </a:t>
            </a:r>
            <a:endParaRPr dirty="0"/>
          </a:p>
        </p:txBody>
      </p:sp>
      <p:pic>
        <p:nvPicPr>
          <p:cNvPr id="3" name="Picture 2">
            <a:extLst>
              <a:ext uri="{FF2B5EF4-FFF2-40B4-BE49-F238E27FC236}">
                <a16:creationId xmlns:a16="http://schemas.microsoft.com/office/drawing/2014/main" id="{73A8188F-C05F-2B5F-960C-E367411931F9}"/>
              </a:ext>
            </a:extLst>
          </p:cNvPr>
          <p:cNvPicPr>
            <a:picLocks noChangeAspect="1"/>
          </p:cNvPicPr>
          <p:nvPr/>
        </p:nvPicPr>
        <p:blipFill>
          <a:blip r:embed="rId3"/>
          <a:stretch>
            <a:fillRect/>
          </a:stretch>
        </p:blipFill>
        <p:spPr>
          <a:xfrm>
            <a:off x="549328" y="1506920"/>
            <a:ext cx="4864545" cy="21782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BC6E51F4-573D-C3DC-ACCF-87D7CA20AD7F}"/>
            </a:ext>
          </a:extLst>
        </p:cNvPr>
        <p:cNvGrpSpPr/>
        <p:nvPr/>
      </p:nvGrpSpPr>
      <p:grpSpPr>
        <a:xfrm>
          <a:off x="0" y="0"/>
          <a:ext cx="0" cy="0"/>
          <a:chOff x="0" y="0"/>
          <a:chExt cx="0" cy="0"/>
        </a:xfrm>
      </p:grpSpPr>
      <p:sp>
        <p:nvSpPr>
          <p:cNvPr id="218" name="Google Shape;218;p18">
            <a:extLst>
              <a:ext uri="{FF2B5EF4-FFF2-40B4-BE49-F238E27FC236}">
                <a16:creationId xmlns:a16="http://schemas.microsoft.com/office/drawing/2014/main" id="{9540C514-CC7B-F405-51EA-33D25DC84E3E}"/>
              </a:ext>
            </a:extLst>
          </p:cNvPr>
          <p:cNvSpPr txBox="1"/>
          <p:nvPr/>
        </p:nvSpPr>
        <p:spPr>
          <a:xfrm>
            <a:off x="6182655" y="1731580"/>
            <a:ext cx="2430462"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IE" sz="1300" b="1" i="0" u="none" dirty="0">
                <a:solidFill>
                  <a:schemeClr val="dk1"/>
                </a:solidFill>
                <a:latin typeface="Roboto Black"/>
                <a:ea typeface="Roboto Black"/>
                <a:cs typeface="Roboto Black"/>
                <a:sym typeface="Roboto"/>
              </a:rPr>
              <a:t>67% of respondents from Poland</a:t>
            </a:r>
          </a:p>
          <a:p>
            <a:pPr marR="0" lvl="0" algn="just" rtl="0">
              <a:lnSpc>
                <a:spcPct val="100000"/>
              </a:lnSpc>
              <a:spcBef>
                <a:spcPts val="0"/>
              </a:spcBef>
              <a:spcAft>
                <a:spcPts val="0"/>
              </a:spcAft>
              <a:buClr>
                <a:schemeClr val="dk1"/>
              </a:buClr>
              <a:buSzPts val="1300"/>
            </a:pPr>
            <a:endParaRPr lang="en-IE" sz="1300" b="1" i="0" u="none" dirty="0">
              <a:solidFill>
                <a:schemeClr val="dk1"/>
              </a:solidFill>
              <a:latin typeface="Roboto Black"/>
              <a:ea typeface="Roboto Black"/>
              <a:cs typeface="Roboto Black"/>
              <a:sym typeface="Roboto"/>
            </a:endParaRPr>
          </a:p>
          <a:p>
            <a:pPr marR="0" lvl="0" algn="just" rtl="0">
              <a:lnSpc>
                <a:spcPct val="100000"/>
              </a:lnSpc>
              <a:spcBef>
                <a:spcPts val="0"/>
              </a:spcBef>
              <a:spcAft>
                <a:spcPts val="0"/>
              </a:spcAft>
              <a:buClr>
                <a:schemeClr val="dk1"/>
              </a:buClr>
              <a:buSzPts val="1300"/>
            </a:pPr>
            <a:endParaRPr lang="en-IE" sz="1300" b="1" i="0" u="none" dirty="0">
              <a:solidFill>
                <a:schemeClr val="dk1"/>
              </a:solidFill>
              <a:latin typeface="Roboto Black"/>
              <a:ea typeface="Roboto Black"/>
              <a:cs typeface="Roboto Black"/>
              <a:sym typeface="Roboto"/>
            </a:endParaRPr>
          </a:p>
        </p:txBody>
      </p:sp>
      <p:sp>
        <p:nvSpPr>
          <p:cNvPr id="220" name="Google Shape;220;p18">
            <a:extLst>
              <a:ext uri="{FF2B5EF4-FFF2-40B4-BE49-F238E27FC236}">
                <a16:creationId xmlns:a16="http://schemas.microsoft.com/office/drawing/2014/main" id="{DAF129D5-6C8F-8AC5-A0A4-CBE2FE323B12}"/>
              </a:ext>
            </a:extLst>
          </p:cNvPr>
          <p:cNvSpPr txBox="1"/>
          <p:nvPr/>
        </p:nvSpPr>
        <p:spPr>
          <a:xfrm>
            <a:off x="305510" y="49158"/>
            <a:ext cx="562232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i="0" u="none" dirty="0">
                <a:solidFill>
                  <a:schemeClr val="lt1"/>
                </a:solidFill>
                <a:latin typeface="Roboto Black"/>
                <a:ea typeface="Roboto Black"/>
                <a:cs typeface="Roboto Black"/>
                <a:sym typeface="Roboto"/>
              </a:rPr>
              <a:t>Respondent Cities by Country </a:t>
            </a:r>
            <a:endParaRPr dirty="0"/>
          </a:p>
        </p:txBody>
      </p:sp>
      <p:pic>
        <p:nvPicPr>
          <p:cNvPr id="4" name="Picture 3">
            <a:extLst>
              <a:ext uri="{FF2B5EF4-FFF2-40B4-BE49-F238E27FC236}">
                <a16:creationId xmlns:a16="http://schemas.microsoft.com/office/drawing/2014/main" id="{3B3FDE2F-96B8-7C17-846C-0C67C7BEEAFB}"/>
              </a:ext>
            </a:extLst>
          </p:cNvPr>
          <p:cNvPicPr>
            <a:picLocks noChangeAspect="1"/>
          </p:cNvPicPr>
          <p:nvPr/>
        </p:nvPicPr>
        <p:blipFill>
          <a:blip r:embed="rId3"/>
          <a:stretch>
            <a:fillRect/>
          </a:stretch>
        </p:blipFill>
        <p:spPr>
          <a:xfrm>
            <a:off x="338559" y="1376195"/>
            <a:ext cx="5715798" cy="2391109"/>
          </a:xfrm>
          <a:prstGeom prst="rect">
            <a:avLst/>
          </a:prstGeom>
        </p:spPr>
      </p:pic>
    </p:spTree>
    <p:extLst>
      <p:ext uri="{BB962C8B-B14F-4D97-AF65-F5344CB8AC3E}">
        <p14:creationId xmlns:p14="http://schemas.microsoft.com/office/powerpoint/2010/main" val="1071486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4EBEBF42-E12F-B843-BCD9-EBEC63B0BF61}"/>
            </a:ext>
          </a:extLst>
        </p:cNvPr>
        <p:cNvGrpSpPr/>
        <p:nvPr/>
      </p:nvGrpSpPr>
      <p:grpSpPr>
        <a:xfrm>
          <a:off x="0" y="0"/>
          <a:ext cx="0" cy="0"/>
          <a:chOff x="0" y="0"/>
          <a:chExt cx="0" cy="0"/>
        </a:xfrm>
      </p:grpSpPr>
      <p:sp>
        <p:nvSpPr>
          <p:cNvPr id="225" name="Google Shape;225;p19">
            <a:extLst>
              <a:ext uri="{FF2B5EF4-FFF2-40B4-BE49-F238E27FC236}">
                <a16:creationId xmlns:a16="http://schemas.microsoft.com/office/drawing/2014/main" id="{01DA532F-3291-E1AA-EFBD-4E0977C6B68D}"/>
              </a:ext>
            </a:extLst>
          </p:cNvPr>
          <p:cNvSpPr txBox="1"/>
          <p:nvPr/>
        </p:nvSpPr>
        <p:spPr>
          <a:xfrm>
            <a:off x="524204" y="1207989"/>
            <a:ext cx="3011815"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dirty="0">
                <a:solidFill>
                  <a:schemeClr val="dk1"/>
                </a:solidFill>
                <a:latin typeface="Roboto Black"/>
                <a:ea typeface="Roboto Black"/>
                <a:cs typeface="Roboto Black"/>
                <a:sym typeface="Roboto"/>
              </a:rPr>
              <a:t>46% listed local government funding as the primary GI funding source</a:t>
            </a:r>
            <a:r>
              <a:rPr lang="en-GB" sz="1300" b="1" i="0" u="none" dirty="0">
                <a:solidFill>
                  <a:schemeClr val="dk1"/>
                </a:solidFill>
                <a:latin typeface="Roboto Black"/>
                <a:ea typeface="Roboto Black"/>
                <a:cs typeface="Roboto Black"/>
                <a:sym typeface="Roboto"/>
              </a:rPr>
              <a:t>.</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38% listed EU regional funds (2 cities listed ‘other’ funding but specified European funds and Norway funds as the primary funding source)</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8% listed national funding</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No city listed private sector funding as a primary funding source.</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p:txBody>
      </p:sp>
      <p:sp>
        <p:nvSpPr>
          <p:cNvPr id="227" name="Google Shape;227;p19">
            <a:extLst>
              <a:ext uri="{FF2B5EF4-FFF2-40B4-BE49-F238E27FC236}">
                <a16:creationId xmlns:a16="http://schemas.microsoft.com/office/drawing/2014/main" id="{DC91BA99-3D45-48CC-7652-C12E0EBE57BD}"/>
              </a:ext>
            </a:extLst>
          </p:cNvPr>
          <p:cNvSpPr txBox="1"/>
          <p:nvPr/>
        </p:nvSpPr>
        <p:spPr>
          <a:xfrm>
            <a:off x="380397" y="37334"/>
            <a:ext cx="616623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i="0" u="none" dirty="0">
                <a:solidFill>
                  <a:schemeClr val="lt1"/>
                </a:solidFill>
                <a:latin typeface="Roboto Black"/>
                <a:ea typeface="Roboto Black"/>
                <a:cs typeface="Roboto Black"/>
                <a:sym typeface="Roboto"/>
              </a:rPr>
              <a:t>Cities Rely Heavily on Public Funds </a:t>
            </a:r>
            <a:endParaRPr dirty="0"/>
          </a:p>
        </p:txBody>
      </p:sp>
      <p:pic>
        <p:nvPicPr>
          <p:cNvPr id="3" name="Picture 2">
            <a:extLst>
              <a:ext uri="{FF2B5EF4-FFF2-40B4-BE49-F238E27FC236}">
                <a16:creationId xmlns:a16="http://schemas.microsoft.com/office/drawing/2014/main" id="{1296F220-0CA8-AEA9-437D-C70A7F8A4ABA}"/>
              </a:ext>
            </a:extLst>
          </p:cNvPr>
          <p:cNvPicPr>
            <a:picLocks noChangeAspect="1"/>
          </p:cNvPicPr>
          <p:nvPr/>
        </p:nvPicPr>
        <p:blipFill>
          <a:blip r:embed="rId3"/>
          <a:stretch>
            <a:fillRect/>
          </a:stretch>
        </p:blipFill>
        <p:spPr>
          <a:xfrm>
            <a:off x="3866830" y="1530849"/>
            <a:ext cx="4957718" cy="2378468"/>
          </a:xfrm>
          <a:prstGeom prst="rect">
            <a:avLst/>
          </a:prstGeom>
        </p:spPr>
      </p:pic>
    </p:spTree>
    <p:extLst>
      <p:ext uri="{BB962C8B-B14F-4D97-AF65-F5344CB8AC3E}">
        <p14:creationId xmlns:p14="http://schemas.microsoft.com/office/powerpoint/2010/main" val="355230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9"/>
          <p:cNvSpPr txBox="1"/>
          <p:nvPr/>
        </p:nvSpPr>
        <p:spPr>
          <a:xfrm>
            <a:off x="285418" y="1481658"/>
            <a:ext cx="2676798"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69% of cities use local government funding for GI implementation.</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EU regional funds (59%) and national funds (44%) follow </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Private and philanthropic finance is nearly absent. Only 1% use green bonds, 2% use crowdfunding, and 8% use PPPs and loans.</a:t>
            </a:r>
          </a:p>
        </p:txBody>
      </p:sp>
      <p:sp>
        <p:nvSpPr>
          <p:cNvPr id="227" name="Google Shape;227;p19"/>
          <p:cNvSpPr txBox="1"/>
          <p:nvPr/>
        </p:nvSpPr>
        <p:spPr>
          <a:xfrm>
            <a:off x="380397" y="37334"/>
            <a:ext cx="72430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GB" sz="1800" b="1" dirty="0">
                <a:solidFill>
                  <a:schemeClr val="lt1"/>
                </a:solidFill>
                <a:latin typeface="Roboto Black"/>
                <a:ea typeface="Roboto Black"/>
                <a:cs typeface="Roboto Black"/>
                <a:sym typeface="Roboto"/>
              </a:rPr>
              <a:t>For GI Implementation - </a:t>
            </a:r>
            <a:r>
              <a:rPr lang="en-GB" sz="1800" b="1" i="0" u="none" dirty="0">
                <a:solidFill>
                  <a:schemeClr val="lt1"/>
                </a:solidFill>
                <a:latin typeface="Roboto Black"/>
                <a:ea typeface="Roboto Black"/>
                <a:cs typeface="Roboto Black"/>
                <a:sym typeface="Roboto"/>
              </a:rPr>
              <a:t>Cities Rely Heavily on Public Funds </a:t>
            </a:r>
            <a:endParaRPr lang="en-GB" dirty="0"/>
          </a:p>
        </p:txBody>
      </p:sp>
      <p:pic>
        <p:nvPicPr>
          <p:cNvPr id="5" name="Picture 4">
            <a:extLst>
              <a:ext uri="{FF2B5EF4-FFF2-40B4-BE49-F238E27FC236}">
                <a16:creationId xmlns:a16="http://schemas.microsoft.com/office/drawing/2014/main" id="{61F8030C-62F8-B7B1-EC63-3B00B25C72E5}"/>
              </a:ext>
            </a:extLst>
          </p:cNvPr>
          <p:cNvPicPr>
            <a:picLocks noChangeAspect="1"/>
          </p:cNvPicPr>
          <p:nvPr/>
        </p:nvPicPr>
        <p:blipFill>
          <a:blip r:embed="rId3"/>
          <a:stretch>
            <a:fillRect/>
          </a:stretch>
        </p:blipFill>
        <p:spPr>
          <a:xfrm>
            <a:off x="3271009" y="1481658"/>
            <a:ext cx="5725324" cy="252447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DB755125-87F8-1530-C31F-4ADBFE09CE7B}"/>
            </a:ext>
          </a:extLst>
        </p:cNvPr>
        <p:cNvGrpSpPr/>
        <p:nvPr/>
      </p:nvGrpSpPr>
      <p:grpSpPr>
        <a:xfrm>
          <a:off x="0" y="0"/>
          <a:ext cx="0" cy="0"/>
          <a:chOff x="0" y="0"/>
          <a:chExt cx="0" cy="0"/>
        </a:xfrm>
      </p:grpSpPr>
      <p:sp>
        <p:nvSpPr>
          <p:cNvPr id="225" name="Google Shape;225;p19">
            <a:extLst>
              <a:ext uri="{FF2B5EF4-FFF2-40B4-BE49-F238E27FC236}">
                <a16:creationId xmlns:a16="http://schemas.microsoft.com/office/drawing/2014/main" id="{1F4DCE90-8340-654C-99AA-B4D5F81D7A44}"/>
              </a:ext>
            </a:extLst>
          </p:cNvPr>
          <p:cNvSpPr txBox="1"/>
          <p:nvPr/>
        </p:nvSpPr>
        <p:spPr>
          <a:xfrm>
            <a:off x="273594" y="1525013"/>
            <a:ext cx="2676798"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72% rely on local budgets for maintenance.</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21% rely on national government grants and/or EU regional funds</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Competitive EU grants and innovative financial schemes (bonds, PPPs, crowdfunding) are rarely used here.</a:t>
            </a:r>
          </a:p>
        </p:txBody>
      </p:sp>
      <p:sp>
        <p:nvSpPr>
          <p:cNvPr id="227" name="Google Shape;227;p19">
            <a:extLst>
              <a:ext uri="{FF2B5EF4-FFF2-40B4-BE49-F238E27FC236}">
                <a16:creationId xmlns:a16="http://schemas.microsoft.com/office/drawing/2014/main" id="{5C9EB161-25B3-9E32-632D-3A72E10C4B1F}"/>
              </a:ext>
            </a:extLst>
          </p:cNvPr>
          <p:cNvSpPr txBox="1"/>
          <p:nvPr/>
        </p:nvSpPr>
        <p:spPr>
          <a:xfrm>
            <a:off x="380397" y="37334"/>
            <a:ext cx="72430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GB" sz="1800" b="1" dirty="0">
                <a:solidFill>
                  <a:schemeClr val="lt1"/>
                </a:solidFill>
                <a:latin typeface="Roboto Black"/>
                <a:ea typeface="Roboto Black"/>
                <a:cs typeface="Roboto Black"/>
                <a:sym typeface="Roboto"/>
              </a:rPr>
              <a:t> Maintenance Funding is Even Harder to Secure</a:t>
            </a:r>
            <a:endParaRPr lang="en-GB" dirty="0"/>
          </a:p>
        </p:txBody>
      </p:sp>
      <p:pic>
        <p:nvPicPr>
          <p:cNvPr id="3" name="Picture 2">
            <a:extLst>
              <a:ext uri="{FF2B5EF4-FFF2-40B4-BE49-F238E27FC236}">
                <a16:creationId xmlns:a16="http://schemas.microsoft.com/office/drawing/2014/main" id="{688B7568-DAF4-E662-3564-52CE1E9DD763}"/>
              </a:ext>
            </a:extLst>
          </p:cNvPr>
          <p:cNvPicPr>
            <a:picLocks noChangeAspect="1"/>
          </p:cNvPicPr>
          <p:nvPr/>
        </p:nvPicPr>
        <p:blipFill>
          <a:blip r:embed="rId3"/>
          <a:stretch>
            <a:fillRect/>
          </a:stretch>
        </p:blipFill>
        <p:spPr>
          <a:xfrm>
            <a:off x="3216269" y="1446151"/>
            <a:ext cx="5572903" cy="2448267"/>
          </a:xfrm>
          <a:prstGeom prst="rect">
            <a:avLst/>
          </a:prstGeom>
        </p:spPr>
      </p:pic>
    </p:spTree>
    <p:extLst>
      <p:ext uri="{BB962C8B-B14F-4D97-AF65-F5344CB8AC3E}">
        <p14:creationId xmlns:p14="http://schemas.microsoft.com/office/powerpoint/2010/main" val="2403756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g35c933906c5_0_0" descr="Google Shape;51;p6"/>
          <p:cNvPicPr preferRelativeResize="0"/>
          <p:nvPr/>
        </p:nvPicPr>
        <p:blipFill rotWithShape="1">
          <a:blip r:embed="rId3">
            <a:alphaModFix/>
          </a:blip>
          <a:srcRect/>
          <a:stretch/>
        </p:blipFill>
        <p:spPr>
          <a:xfrm>
            <a:off x="722217" y="1120435"/>
            <a:ext cx="2901078" cy="3694975"/>
          </a:xfrm>
          <a:prstGeom prst="rect">
            <a:avLst/>
          </a:prstGeom>
          <a:noFill/>
          <a:ln>
            <a:noFill/>
          </a:ln>
        </p:spPr>
      </p:pic>
      <p:pic>
        <p:nvPicPr>
          <p:cNvPr id="239" name="Google Shape;239;g35c933906c5_0_0" descr="Google Shape;52;p6"/>
          <p:cNvPicPr preferRelativeResize="0"/>
          <p:nvPr/>
        </p:nvPicPr>
        <p:blipFill rotWithShape="1">
          <a:blip r:embed="rId4">
            <a:alphaModFix/>
          </a:blip>
          <a:srcRect/>
          <a:stretch/>
        </p:blipFill>
        <p:spPr>
          <a:xfrm>
            <a:off x="4060199" y="1188700"/>
            <a:ext cx="4179700" cy="3414778"/>
          </a:xfrm>
          <a:prstGeom prst="rect">
            <a:avLst/>
          </a:prstGeom>
          <a:noFill/>
          <a:ln>
            <a:noFill/>
          </a:ln>
        </p:spPr>
      </p:pic>
      <p:sp>
        <p:nvSpPr>
          <p:cNvPr id="240" name="Google Shape;240;g35c933906c5_0_0"/>
          <p:cNvSpPr/>
          <p:nvPr/>
        </p:nvSpPr>
        <p:spPr>
          <a:xfrm>
            <a:off x="223250" y="4472449"/>
            <a:ext cx="167400" cy="1674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35c933906c5_0_0"/>
          <p:cNvSpPr/>
          <p:nvPr/>
        </p:nvSpPr>
        <p:spPr>
          <a:xfrm>
            <a:off x="223250" y="4249025"/>
            <a:ext cx="167400" cy="167400"/>
          </a:xfrm>
          <a:prstGeom prst="rect">
            <a:avLst/>
          </a:prstGeom>
          <a:solidFill>
            <a:srgbClr val="4D51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35c933906c5_0_0"/>
          <p:cNvSpPr/>
          <p:nvPr/>
        </p:nvSpPr>
        <p:spPr>
          <a:xfrm>
            <a:off x="223250" y="4695873"/>
            <a:ext cx="167400" cy="1674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3" name="Google Shape;243;g35c933906c5_0_0"/>
          <p:cNvGrpSpPr/>
          <p:nvPr/>
        </p:nvGrpSpPr>
        <p:grpSpPr>
          <a:xfrm>
            <a:off x="938846" y="1647698"/>
            <a:ext cx="853810" cy="612889"/>
            <a:chOff x="-1" y="-4"/>
            <a:chExt cx="853810" cy="612889"/>
          </a:xfrm>
        </p:grpSpPr>
        <p:grpSp>
          <p:nvGrpSpPr>
            <p:cNvPr id="244" name="Google Shape;244;g35c933906c5_0_0"/>
            <p:cNvGrpSpPr/>
            <p:nvPr/>
          </p:nvGrpSpPr>
          <p:grpSpPr>
            <a:xfrm>
              <a:off x="-1" y="-4"/>
              <a:ext cx="853800" cy="446400"/>
              <a:chOff x="0" y="-1"/>
              <a:chExt cx="853800" cy="446400"/>
            </a:xfrm>
          </p:grpSpPr>
          <p:sp>
            <p:nvSpPr>
              <p:cNvPr id="245" name="Google Shape;245;g35c933906c5_0_0"/>
              <p:cNvSpPr/>
              <p:nvPr/>
            </p:nvSpPr>
            <p:spPr>
              <a:xfrm>
                <a:off x="0" y="27946"/>
                <a:ext cx="853800" cy="3936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246" name="Google Shape;246;g35c933906c5_0_0"/>
              <p:cNvSpPr txBox="1"/>
              <p:nvPr/>
            </p:nvSpPr>
            <p:spPr>
              <a:xfrm>
                <a:off x="0" y="-1"/>
                <a:ext cx="8538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USA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Denver, USA</a:t>
                </a:r>
                <a:endParaRPr sz="1400" b="0" i="0" u="none" strike="noStrike" cap="none">
                  <a:solidFill>
                    <a:srgbClr val="000000"/>
                  </a:solidFill>
                  <a:latin typeface="Arial"/>
                  <a:ea typeface="Arial"/>
                  <a:cs typeface="Arial"/>
                  <a:sym typeface="Arial"/>
                </a:endParaRPr>
              </a:p>
            </p:txBody>
          </p:sp>
        </p:grpSp>
        <p:sp>
          <p:nvSpPr>
            <p:cNvPr id="247" name="Google Shape;247;g35c933906c5_0_0"/>
            <p:cNvSpPr/>
            <p:nvPr/>
          </p:nvSpPr>
          <p:spPr>
            <a:xfrm rot="10800000">
              <a:off x="682143" y="386949"/>
              <a:ext cx="171666" cy="22593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8" name="Google Shape;248;g35c933906c5_0_0"/>
          <p:cNvGrpSpPr/>
          <p:nvPr/>
        </p:nvGrpSpPr>
        <p:grpSpPr>
          <a:xfrm>
            <a:off x="2522144" y="1902549"/>
            <a:ext cx="989400" cy="612900"/>
            <a:chOff x="-3" y="-3"/>
            <a:chExt cx="989400" cy="612900"/>
          </a:xfrm>
        </p:grpSpPr>
        <p:grpSp>
          <p:nvGrpSpPr>
            <p:cNvPr id="249" name="Google Shape;249;g35c933906c5_0_0"/>
            <p:cNvGrpSpPr/>
            <p:nvPr/>
          </p:nvGrpSpPr>
          <p:grpSpPr>
            <a:xfrm>
              <a:off x="-3" y="-3"/>
              <a:ext cx="989400" cy="446400"/>
              <a:chOff x="-1" y="-1"/>
              <a:chExt cx="989400" cy="446400"/>
            </a:xfrm>
          </p:grpSpPr>
          <p:sp>
            <p:nvSpPr>
              <p:cNvPr id="250" name="Google Shape;250;g35c933906c5_0_0"/>
              <p:cNvSpPr/>
              <p:nvPr/>
            </p:nvSpPr>
            <p:spPr>
              <a:xfrm>
                <a:off x="-1" y="27945"/>
                <a:ext cx="989400" cy="3936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251" name="Google Shape;251;g35c933906c5_0_0"/>
              <p:cNvSpPr txBox="1"/>
              <p:nvPr/>
            </p:nvSpPr>
            <p:spPr>
              <a:xfrm>
                <a:off x="-1" y="-1"/>
                <a:ext cx="9894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Canada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Toronto, Canada</a:t>
                </a:r>
                <a:endParaRPr sz="1400" b="0" i="0" u="none" strike="noStrike" cap="none">
                  <a:solidFill>
                    <a:srgbClr val="000000"/>
                  </a:solidFill>
                  <a:latin typeface="Arial"/>
                  <a:ea typeface="Arial"/>
                  <a:cs typeface="Arial"/>
                  <a:sym typeface="Arial"/>
                </a:endParaRPr>
              </a:p>
            </p:txBody>
          </p:sp>
        </p:grpSp>
        <p:sp>
          <p:nvSpPr>
            <p:cNvPr id="252" name="Google Shape;252;g35c933906c5_0_0"/>
            <p:cNvSpPr/>
            <p:nvPr/>
          </p:nvSpPr>
          <p:spPr>
            <a:xfrm rot="10800000" flipH="1">
              <a:off x="70" y="386961"/>
              <a:ext cx="157626" cy="22593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3" name="Google Shape;253;g35c933906c5_0_0"/>
          <p:cNvGrpSpPr/>
          <p:nvPr/>
        </p:nvGrpSpPr>
        <p:grpSpPr>
          <a:xfrm>
            <a:off x="343947" y="2389884"/>
            <a:ext cx="1544400" cy="778349"/>
            <a:chOff x="-2" y="-4"/>
            <a:chExt cx="1544400" cy="778349"/>
          </a:xfrm>
        </p:grpSpPr>
        <p:grpSp>
          <p:nvGrpSpPr>
            <p:cNvPr id="254" name="Google Shape;254;g35c933906c5_0_0"/>
            <p:cNvGrpSpPr/>
            <p:nvPr/>
          </p:nvGrpSpPr>
          <p:grpSpPr>
            <a:xfrm>
              <a:off x="-2" y="-4"/>
              <a:ext cx="1544400" cy="587135"/>
              <a:chOff x="0" y="-1"/>
              <a:chExt cx="1544400" cy="587135"/>
            </a:xfrm>
          </p:grpSpPr>
          <p:sp>
            <p:nvSpPr>
              <p:cNvPr id="255" name="Google Shape;255;g35c933906c5_0_0"/>
              <p:cNvSpPr/>
              <p:nvPr/>
            </p:nvSpPr>
            <p:spPr>
              <a:xfrm>
                <a:off x="0" y="2134"/>
                <a:ext cx="1544400" cy="5850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256" name="Google Shape;256;g35c933906c5_0_0"/>
              <p:cNvSpPr txBox="1"/>
              <p:nvPr/>
            </p:nvSpPr>
            <p:spPr>
              <a:xfrm>
                <a:off x="0" y="-1"/>
                <a:ext cx="15444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Mexico, Central America &amp; Caribbean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Mexico City, Mexico</a:t>
                </a:r>
                <a:endParaRPr sz="1400" b="0" i="0" u="none" strike="noStrike" cap="none">
                  <a:solidFill>
                    <a:srgbClr val="000000"/>
                  </a:solidFill>
                  <a:latin typeface="Arial"/>
                  <a:ea typeface="Arial"/>
                  <a:cs typeface="Arial"/>
                  <a:sym typeface="Arial"/>
                </a:endParaRPr>
              </a:p>
            </p:txBody>
          </p:sp>
        </p:grpSp>
        <p:sp>
          <p:nvSpPr>
            <p:cNvPr id="257" name="Google Shape;257;g35c933906c5_0_0"/>
            <p:cNvSpPr/>
            <p:nvPr/>
          </p:nvSpPr>
          <p:spPr>
            <a:xfrm rot="10800000">
              <a:off x="1398797" y="552409"/>
              <a:ext cx="145476" cy="225936"/>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1400"/>
                <a:buFont typeface="Arial"/>
                <a:buNone/>
              </a:pPr>
              <a:endParaRPr sz="1400" b="0" i="0" u="none" strike="noStrike" cap="none">
                <a:solidFill>
                  <a:srgbClr val="00636C"/>
                </a:solidFill>
                <a:latin typeface="Arial"/>
                <a:ea typeface="Arial"/>
                <a:cs typeface="Arial"/>
                <a:sym typeface="Arial"/>
              </a:endParaRPr>
            </a:p>
          </p:txBody>
        </p:sp>
      </p:grpSp>
      <p:grpSp>
        <p:nvGrpSpPr>
          <p:cNvPr id="258" name="Google Shape;258;g35c933906c5_0_0"/>
          <p:cNvGrpSpPr/>
          <p:nvPr/>
        </p:nvGrpSpPr>
        <p:grpSpPr>
          <a:xfrm>
            <a:off x="1660512" y="3275505"/>
            <a:ext cx="1120500" cy="756545"/>
            <a:chOff x="-4" y="0"/>
            <a:chExt cx="1120500" cy="756545"/>
          </a:xfrm>
        </p:grpSpPr>
        <p:grpSp>
          <p:nvGrpSpPr>
            <p:cNvPr id="259" name="Google Shape;259;g35c933906c5_0_0"/>
            <p:cNvGrpSpPr/>
            <p:nvPr/>
          </p:nvGrpSpPr>
          <p:grpSpPr>
            <a:xfrm>
              <a:off x="-4" y="0"/>
              <a:ext cx="1120500" cy="584700"/>
              <a:chOff x="-2" y="0"/>
              <a:chExt cx="1120500" cy="584700"/>
            </a:xfrm>
          </p:grpSpPr>
          <p:sp>
            <p:nvSpPr>
              <p:cNvPr id="260" name="Google Shape;260;g35c933906c5_0_0"/>
              <p:cNvSpPr/>
              <p:nvPr/>
            </p:nvSpPr>
            <p:spPr>
              <a:xfrm>
                <a:off x="-2" y="24166"/>
                <a:ext cx="1120500" cy="5409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261" name="Google Shape;261;g35c933906c5_0_0"/>
              <p:cNvSpPr txBox="1"/>
              <p:nvPr/>
            </p:nvSpPr>
            <p:spPr>
              <a:xfrm>
                <a:off x="-2" y="0"/>
                <a:ext cx="11205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South America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São Paulo, Brasil</a:t>
                </a:r>
                <a:endParaRPr sz="1400" b="0" i="0" u="none" strike="noStrike" cap="none">
                  <a:solidFill>
                    <a:srgbClr val="000000"/>
                  </a:solidFill>
                  <a:latin typeface="Arial"/>
                  <a:ea typeface="Arial"/>
                  <a:cs typeface="Arial"/>
                  <a:sym typeface="Arial"/>
                </a:endParaRPr>
              </a:p>
            </p:txBody>
          </p:sp>
        </p:grpSp>
        <p:sp>
          <p:nvSpPr>
            <p:cNvPr id="262" name="Google Shape;262;g35c933906c5_0_0"/>
            <p:cNvSpPr/>
            <p:nvPr/>
          </p:nvSpPr>
          <p:spPr>
            <a:xfrm rot="10800000">
              <a:off x="951461" y="530609"/>
              <a:ext cx="168966" cy="225936"/>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1400"/>
                <a:buFont typeface="Arial"/>
                <a:buNone/>
              </a:pPr>
              <a:endParaRPr sz="1400" b="0" i="0" u="none" strike="noStrike" cap="none">
                <a:solidFill>
                  <a:srgbClr val="00636C"/>
                </a:solidFill>
                <a:latin typeface="Arial"/>
                <a:ea typeface="Arial"/>
                <a:cs typeface="Arial"/>
                <a:sym typeface="Arial"/>
              </a:endParaRPr>
            </a:p>
          </p:txBody>
        </p:sp>
      </p:grpSp>
      <p:grpSp>
        <p:nvGrpSpPr>
          <p:cNvPr id="263" name="Google Shape;263;g35c933906c5_0_0"/>
          <p:cNvGrpSpPr/>
          <p:nvPr/>
        </p:nvGrpSpPr>
        <p:grpSpPr>
          <a:xfrm>
            <a:off x="3762398" y="1697433"/>
            <a:ext cx="989431" cy="778670"/>
            <a:chOff x="-2" y="-4"/>
            <a:chExt cx="989431" cy="778670"/>
          </a:xfrm>
        </p:grpSpPr>
        <p:grpSp>
          <p:nvGrpSpPr>
            <p:cNvPr id="264" name="Google Shape;264;g35c933906c5_0_0"/>
            <p:cNvGrpSpPr/>
            <p:nvPr/>
          </p:nvGrpSpPr>
          <p:grpSpPr>
            <a:xfrm>
              <a:off x="-2" y="-4"/>
              <a:ext cx="989400" cy="587135"/>
              <a:chOff x="0" y="-1"/>
              <a:chExt cx="989400" cy="587135"/>
            </a:xfrm>
          </p:grpSpPr>
          <p:sp>
            <p:nvSpPr>
              <p:cNvPr id="265" name="Google Shape;265;g35c933906c5_0_0"/>
              <p:cNvSpPr/>
              <p:nvPr/>
            </p:nvSpPr>
            <p:spPr>
              <a:xfrm>
                <a:off x="0" y="2134"/>
                <a:ext cx="989400" cy="585000"/>
              </a:xfrm>
              <a:prstGeom prst="rect">
                <a:avLst/>
              </a:prstGeom>
              <a:solidFill>
                <a:srgbClr val="FEE14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266" name="Google Shape;266;g35c933906c5_0_0"/>
              <p:cNvSpPr txBox="1"/>
              <p:nvPr/>
            </p:nvSpPr>
            <p:spPr>
              <a:xfrm>
                <a:off x="0" y="-1"/>
                <a:ext cx="9894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World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Bonn, Germany</a:t>
                </a:r>
                <a:endParaRPr sz="1400" b="0" i="0" u="none" strike="noStrike" cap="none">
                  <a:solidFill>
                    <a:srgbClr val="000000"/>
                  </a:solidFill>
                  <a:latin typeface="Arial"/>
                  <a:ea typeface="Arial"/>
                  <a:cs typeface="Arial"/>
                  <a:sym typeface="Arial"/>
                </a:endParaRPr>
              </a:p>
            </p:txBody>
          </p:sp>
        </p:grpSp>
        <p:sp>
          <p:nvSpPr>
            <p:cNvPr id="267" name="Google Shape;267;g35c933906c5_0_0"/>
            <p:cNvSpPr/>
            <p:nvPr/>
          </p:nvSpPr>
          <p:spPr>
            <a:xfrm rot="10800000">
              <a:off x="805991" y="552730"/>
              <a:ext cx="183438" cy="225936"/>
            </a:xfrm>
            <a:custGeom>
              <a:avLst/>
              <a:gdLst/>
              <a:ahLst/>
              <a:cxnLst/>
              <a:rect l="l" t="t" r="r" b="b"/>
              <a:pathLst>
                <a:path w="21600" h="21600" extrusionOk="0">
                  <a:moveTo>
                    <a:pt x="0" y="21600"/>
                  </a:moveTo>
                  <a:lnTo>
                    <a:pt x="0" y="0"/>
                  </a:lnTo>
                  <a:lnTo>
                    <a:pt x="21600" y="21600"/>
                  </a:lnTo>
                  <a:close/>
                </a:path>
              </a:pathLst>
            </a:custGeom>
            <a:solidFill>
              <a:srgbClr val="FEE14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8" name="Google Shape;268;g35c933906c5_0_0"/>
          <p:cNvGrpSpPr/>
          <p:nvPr/>
        </p:nvGrpSpPr>
        <p:grpSpPr>
          <a:xfrm>
            <a:off x="4794372" y="1799104"/>
            <a:ext cx="949500" cy="677010"/>
            <a:chOff x="-2" y="-4"/>
            <a:chExt cx="949500" cy="677010"/>
          </a:xfrm>
        </p:grpSpPr>
        <p:grpSp>
          <p:nvGrpSpPr>
            <p:cNvPr id="269" name="Google Shape;269;g35c933906c5_0_0"/>
            <p:cNvGrpSpPr/>
            <p:nvPr/>
          </p:nvGrpSpPr>
          <p:grpSpPr>
            <a:xfrm>
              <a:off x="-2" y="-4"/>
              <a:ext cx="949500" cy="485700"/>
              <a:chOff x="-1" y="-2"/>
              <a:chExt cx="949500" cy="485700"/>
            </a:xfrm>
          </p:grpSpPr>
          <p:sp>
            <p:nvSpPr>
              <p:cNvPr id="270" name="Google Shape;270;g35c933906c5_0_0"/>
              <p:cNvSpPr/>
              <p:nvPr/>
            </p:nvSpPr>
            <p:spPr>
              <a:xfrm>
                <a:off x="-1" y="-2"/>
                <a:ext cx="949500" cy="4857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271" name="Google Shape;271;g35c933906c5_0_0"/>
              <p:cNvSpPr txBox="1"/>
              <p:nvPr/>
            </p:nvSpPr>
            <p:spPr>
              <a:xfrm>
                <a:off x="-1" y="18076"/>
                <a:ext cx="9495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Berlin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Berlin, Germany</a:t>
                </a:r>
                <a:endParaRPr sz="1400" b="0" i="0" u="none" strike="noStrike" cap="none">
                  <a:solidFill>
                    <a:srgbClr val="000000"/>
                  </a:solidFill>
                  <a:latin typeface="Arial"/>
                  <a:ea typeface="Arial"/>
                  <a:cs typeface="Arial"/>
                  <a:sym typeface="Arial"/>
                </a:endParaRPr>
              </a:p>
            </p:txBody>
          </p:sp>
        </p:grpSp>
        <p:sp>
          <p:nvSpPr>
            <p:cNvPr id="272" name="Google Shape;272;g35c933906c5_0_0"/>
            <p:cNvSpPr/>
            <p:nvPr/>
          </p:nvSpPr>
          <p:spPr>
            <a:xfrm rot="10800000" flipH="1">
              <a:off x="72" y="451070"/>
              <a:ext cx="157626" cy="22593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3" name="Google Shape;273;g35c933906c5_0_0"/>
          <p:cNvGrpSpPr/>
          <p:nvPr/>
        </p:nvGrpSpPr>
        <p:grpSpPr>
          <a:xfrm>
            <a:off x="3623296" y="2476098"/>
            <a:ext cx="1095080" cy="644348"/>
            <a:chOff x="-4" y="-1"/>
            <a:chExt cx="1095080" cy="644348"/>
          </a:xfrm>
        </p:grpSpPr>
        <p:grpSp>
          <p:nvGrpSpPr>
            <p:cNvPr id="274" name="Google Shape;274;g35c933906c5_0_0"/>
            <p:cNvGrpSpPr/>
            <p:nvPr/>
          </p:nvGrpSpPr>
          <p:grpSpPr>
            <a:xfrm>
              <a:off x="-4" y="197947"/>
              <a:ext cx="1095000" cy="446400"/>
              <a:chOff x="-2" y="-2"/>
              <a:chExt cx="1095000" cy="446400"/>
            </a:xfrm>
          </p:grpSpPr>
          <p:sp>
            <p:nvSpPr>
              <p:cNvPr id="275" name="Google Shape;275;g35c933906c5_0_0"/>
              <p:cNvSpPr/>
              <p:nvPr/>
            </p:nvSpPr>
            <p:spPr>
              <a:xfrm>
                <a:off x="-2" y="27974"/>
                <a:ext cx="1095000" cy="3936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276" name="Google Shape;276;g35c933906c5_0_0"/>
              <p:cNvSpPr txBox="1"/>
              <p:nvPr/>
            </p:nvSpPr>
            <p:spPr>
              <a:xfrm>
                <a:off x="-2" y="-2"/>
                <a:ext cx="10950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Brussels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Brussels, Belgium</a:t>
                </a:r>
                <a:endParaRPr sz="1400" b="0" i="0" u="none" strike="noStrike" cap="none">
                  <a:solidFill>
                    <a:srgbClr val="000000"/>
                  </a:solidFill>
                  <a:latin typeface="Arial"/>
                  <a:ea typeface="Arial"/>
                  <a:cs typeface="Arial"/>
                  <a:sym typeface="Arial"/>
                </a:endParaRPr>
              </a:p>
            </p:txBody>
          </p:sp>
        </p:grpSp>
        <p:sp>
          <p:nvSpPr>
            <p:cNvPr id="277" name="Google Shape;277;g35c933906c5_0_0"/>
            <p:cNvSpPr/>
            <p:nvPr/>
          </p:nvSpPr>
          <p:spPr>
            <a:xfrm flipH="1">
              <a:off x="958078" y="-1"/>
              <a:ext cx="136998" cy="268812"/>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8" name="Google Shape;278;g35c933906c5_0_0"/>
          <p:cNvGrpSpPr/>
          <p:nvPr/>
        </p:nvGrpSpPr>
        <p:grpSpPr>
          <a:xfrm>
            <a:off x="4794270" y="2476098"/>
            <a:ext cx="1019700" cy="882151"/>
            <a:chOff x="0" y="-1"/>
            <a:chExt cx="1019700" cy="882151"/>
          </a:xfrm>
        </p:grpSpPr>
        <p:grpSp>
          <p:nvGrpSpPr>
            <p:cNvPr id="279" name="Google Shape;279;g35c933906c5_0_0"/>
            <p:cNvGrpSpPr/>
            <p:nvPr/>
          </p:nvGrpSpPr>
          <p:grpSpPr>
            <a:xfrm>
              <a:off x="0" y="174150"/>
              <a:ext cx="1019700" cy="708000"/>
              <a:chOff x="-2" y="0"/>
              <a:chExt cx="1019700" cy="708000"/>
            </a:xfrm>
          </p:grpSpPr>
          <p:sp>
            <p:nvSpPr>
              <p:cNvPr id="280" name="Google Shape;280;g35c933906c5_0_0"/>
              <p:cNvSpPr/>
              <p:nvPr/>
            </p:nvSpPr>
            <p:spPr>
              <a:xfrm>
                <a:off x="-2" y="51775"/>
                <a:ext cx="1019700" cy="4857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281" name="Google Shape;281;g35c933906c5_0_0"/>
              <p:cNvSpPr txBox="1"/>
              <p:nvPr/>
            </p:nvSpPr>
            <p:spPr>
              <a:xfrm>
                <a:off x="-2" y="0"/>
                <a:ext cx="1019700" cy="7080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European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Freiburg, Germany</a:t>
                </a:r>
                <a:endParaRPr sz="1400" b="0" i="0" u="none" strike="noStrike" cap="none">
                  <a:solidFill>
                    <a:srgbClr val="000000"/>
                  </a:solidFill>
                  <a:latin typeface="Arial"/>
                  <a:ea typeface="Arial"/>
                  <a:cs typeface="Arial"/>
                  <a:sym typeface="Arial"/>
                </a:endParaRPr>
              </a:p>
            </p:txBody>
          </p:sp>
        </p:grpSp>
        <p:sp>
          <p:nvSpPr>
            <p:cNvPr id="282" name="Google Shape;282;g35c933906c5_0_0"/>
            <p:cNvSpPr/>
            <p:nvPr/>
          </p:nvSpPr>
          <p:spPr>
            <a:xfrm>
              <a:off x="0" y="-1"/>
              <a:ext cx="167400" cy="268812"/>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1400"/>
                <a:buFont typeface="Arial"/>
                <a:buNone/>
              </a:pPr>
              <a:endParaRPr sz="1400" b="0" i="0" u="none" strike="noStrike" cap="none">
                <a:solidFill>
                  <a:srgbClr val="00636C"/>
                </a:solidFill>
                <a:latin typeface="Arial"/>
                <a:ea typeface="Arial"/>
                <a:cs typeface="Arial"/>
                <a:sym typeface="Arial"/>
              </a:endParaRPr>
            </a:p>
          </p:txBody>
        </p:sp>
      </p:grpSp>
      <p:grpSp>
        <p:nvGrpSpPr>
          <p:cNvPr id="283" name="Google Shape;283;g35c933906c5_0_0"/>
          <p:cNvGrpSpPr/>
          <p:nvPr/>
        </p:nvGrpSpPr>
        <p:grpSpPr>
          <a:xfrm>
            <a:off x="7355459" y="1922645"/>
            <a:ext cx="890113" cy="553427"/>
            <a:chOff x="-2" y="-1"/>
            <a:chExt cx="890113" cy="553427"/>
          </a:xfrm>
        </p:grpSpPr>
        <p:grpSp>
          <p:nvGrpSpPr>
            <p:cNvPr id="284" name="Google Shape;284;g35c933906c5_0_0"/>
            <p:cNvGrpSpPr/>
            <p:nvPr/>
          </p:nvGrpSpPr>
          <p:grpSpPr>
            <a:xfrm>
              <a:off x="11" y="-1"/>
              <a:ext cx="890100" cy="446400"/>
              <a:chOff x="-1" y="0"/>
              <a:chExt cx="890100" cy="446400"/>
            </a:xfrm>
          </p:grpSpPr>
          <p:sp>
            <p:nvSpPr>
              <p:cNvPr id="285" name="Google Shape;285;g35c933906c5_0_0"/>
              <p:cNvSpPr/>
              <p:nvPr/>
            </p:nvSpPr>
            <p:spPr>
              <a:xfrm>
                <a:off x="-1" y="40202"/>
                <a:ext cx="890100" cy="3693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286" name="Google Shape;286;g35c933906c5_0_0"/>
              <p:cNvSpPr txBox="1"/>
              <p:nvPr/>
            </p:nvSpPr>
            <p:spPr>
              <a:xfrm>
                <a:off x="-1" y="0"/>
                <a:ext cx="8901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Japan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Tokyo, Japan</a:t>
                </a:r>
                <a:endParaRPr sz="1400" b="0" i="0" u="none" strike="noStrike" cap="none">
                  <a:solidFill>
                    <a:srgbClr val="000000"/>
                  </a:solidFill>
                  <a:latin typeface="Arial"/>
                  <a:ea typeface="Arial"/>
                  <a:cs typeface="Arial"/>
                  <a:sym typeface="Arial"/>
                </a:endParaRPr>
              </a:p>
            </p:txBody>
          </p:sp>
        </p:grpSp>
        <p:sp>
          <p:nvSpPr>
            <p:cNvPr id="287" name="Google Shape;287;g35c933906c5_0_0"/>
            <p:cNvSpPr/>
            <p:nvPr/>
          </p:nvSpPr>
          <p:spPr>
            <a:xfrm rot="10800000" flipH="1">
              <a:off x="-2" y="383164"/>
              <a:ext cx="164052" cy="170262"/>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8" name="Google Shape;288;g35c933906c5_0_0"/>
          <p:cNvGrpSpPr/>
          <p:nvPr/>
        </p:nvGrpSpPr>
        <p:grpSpPr>
          <a:xfrm>
            <a:off x="5819575" y="2483524"/>
            <a:ext cx="1235682" cy="446400"/>
            <a:chOff x="0" y="-3"/>
            <a:chExt cx="1235682" cy="446400"/>
          </a:xfrm>
        </p:grpSpPr>
        <p:grpSp>
          <p:nvGrpSpPr>
            <p:cNvPr id="289" name="Google Shape;289;g35c933906c5_0_0"/>
            <p:cNvGrpSpPr/>
            <p:nvPr/>
          </p:nvGrpSpPr>
          <p:grpSpPr>
            <a:xfrm>
              <a:off x="0" y="-3"/>
              <a:ext cx="1065300" cy="446400"/>
              <a:chOff x="0" y="-1"/>
              <a:chExt cx="1065300" cy="446400"/>
            </a:xfrm>
          </p:grpSpPr>
          <p:sp>
            <p:nvSpPr>
              <p:cNvPr id="290" name="Google Shape;290;g35c933906c5_0_0"/>
              <p:cNvSpPr/>
              <p:nvPr/>
            </p:nvSpPr>
            <p:spPr>
              <a:xfrm>
                <a:off x="0" y="4372"/>
                <a:ext cx="1065300" cy="4407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291" name="Google Shape;291;g35c933906c5_0_0"/>
              <p:cNvSpPr txBox="1"/>
              <p:nvPr/>
            </p:nvSpPr>
            <p:spPr>
              <a:xfrm>
                <a:off x="0" y="-1"/>
                <a:ext cx="10653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Korea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Seoul, South Korea</a:t>
                </a:r>
                <a:endParaRPr sz="1400" b="0" i="0" u="none" strike="noStrike" cap="none">
                  <a:solidFill>
                    <a:srgbClr val="000000"/>
                  </a:solidFill>
                  <a:latin typeface="Arial"/>
                  <a:ea typeface="Arial"/>
                  <a:cs typeface="Arial"/>
                  <a:sym typeface="Arial"/>
                </a:endParaRPr>
              </a:p>
            </p:txBody>
          </p:sp>
        </p:grpSp>
        <p:sp>
          <p:nvSpPr>
            <p:cNvPr id="292" name="Google Shape;292;g35c933906c5_0_0"/>
            <p:cNvSpPr/>
            <p:nvPr/>
          </p:nvSpPr>
          <p:spPr>
            <a:xfrm rot="5400000">
              <a:off x="1065258" y="-34401"/>
              <a:ext cx="131652" cy="20919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3" name="Google Shape;293;g35c933906c5_0_0"/>
          <p:cNvGrpSpPr/>
          <p:nvPr/>
        </p:nvGrpSpPr>
        <p:grpSpPr>
          <a:xfrm>
            <a:off x="5934826" y="1674867"/>
            <a:ext cx="1120500" cy="801776"/>
            <a:chOff x="-2" y="-2"/>
            <a:chExt cx="1120500" cy="801776"/>
          </a:xfrm>
        </p:grpSpPr>
        <p:grpSp>
          <p:nvGrpSpPr>
            <p:cNvPr id="294" name="Google Shape;294;g35c933906c5_0_0"/>
            <p:cNvGrpSpPr/>
            <p:nvPr/>
          </p:nvGrpSpPr>
          <p:grpSpPr>
            <a:xfrm>
              <a:off x="-2" y="-2"/>
              <a:ext cx="1120500" cy="584700"/>
              <a:chOff x="-1" y="-1"/>
              <a:chExt cx="1120500" cy="584700"/>
            </a:xfrm>
          </p:grpSpPr>
          <p:sp>
            <p:nvSpPr>
              <p:cNvPr id="295" name="Google Shape;295;g35c933906c5_0_0"/>
              <p:cNvSpPr/>
              <p:nvPr/>
            </p:nvSpPr>
            <p:spPr>
              <a:xfrm>
                <a:off x="-1" y="24166"/>
                <a:ext cx="1120500" cy="5409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296" name="Google Shape;296;g35c933906c5_0_0"/>
              <p:cNvSpPr txBox="1"/>
              <p:nvPr/>
            </p:nvSpPr>
            <p:spPr>
              <a:xfrm>
                <a:off x="-1" y="-1"/>
                <a:ext cx="11205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East Asia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Seoul, South Korea</a:t>
                </a:r>
                <a:endParaRPr sz="1400" b="0" i="0" u="none" strike="noStrike" cap="none">
                  <a:solidFill>
                    <a:srgbClr val="000000"/>
                  </a:solidFill>
                  <a:latin typeface="Arial"/>
                  <a:ea typeface="Arial"/>
                  <a:cs typeface="Arial"/>
                  <a:sym typeface="Arial"/>
                </a:endParaRPr>
              </a:p>
            </p:txBody>
          </p:sp>
        </p:grpSp>
        <p:sp>
          <p:nvSpPr>
            <p:cNvPr id="297" name="Google Shape;297;g35c933906c5_0_0"/>
            <p:cNvSpPr/>
            <p:nvPr/>
          </p:nvSpPr>
          <p:spPr>
            <a:xfrm rot="10800000">
              <a:off x="951473" y="530640"/>
              <a:ext cx="168966" cy="271134"/>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1400"/>
                <a:buFont typeface="Arial"/>
                <a:buNone/>
              </a:pPr>
              <a:endParaRPr sz="1400" b="0" i="0" u="none" strike="noStrike" cap="none">
                <a:solidFill>
                  <a:srgbClr val="00636C"/>
                </a:solidFill>
                <a:latin typeface="Arial"/>
                <a:ea typeface="Arial"/>
                <a:cs typeface="Arial"/>
                <a:sym typeface="Arial"/>
              </a:endParaRPr>
            </a:p>
          </p:txBody>
        </p:sp>
      </p:grpSp>
      <p:grpSp>
        <p:nvGrpSpPr>
          <p:cNvPr id="298" name="Google Shape;298;g35c933906c5_0_0"/>
          <p:cNvGrpSpPr/>
          <p:nvPr/>
        </p:nvGrpSpPr>
        <p:grpSpPr>
          <a:xfrm>
            <a:off x="5278345" y="3095624"/>
            <a:ext cx="949500" cy="793327"/>
            <a:chOff x="-4" y="0"/>
            <a:chExt cx="949500" cy="793327"/>
          </a:xfrm>
        </p:grpSpPr>
        <p:grpSp>
          <p:nvGrpSpPr>
            <p:cNvPr id="299" name="Google Shape;299;g35c933906c5_0_0"/>
            <p:cNvGrpSpPr/>
            <p:nvPr/>
          </p:nvGrpSpPr>
          <p:grpSpPr>
            <a:xfrm>
              <a:off x="-4" y="208627"/>
              <a:ext cx="949500" cy="584700"/>
              <a:chOff x="-2" y="-1"/>
              <a:chExt cx="949500" cy="584700"/>
            </a:xfrm>
          </p:grpSpPr>
          <p:sp>
            <p:nvSpPr>
              <p:cNvPr id="300" name="Google Shape;300;g35c933906c5_0_0"/>
              <p:cNvSpPr/>
              <p:nvPr/>
            </p:nvSpPr>
            <p:spPr>
              <a:xfrm>
                <a:off x="-2" y="51820"/>
                <a:ext cx="949500" cy="4857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301" name="Google Shape;301;g35c933906c5_0_0"/>
              <p:cNvSpPr txBox="1"/>
              <p:nvPr/>
            </p:nvSpPr>
            <p:spPr>
              <a:xfrm>
                <a:off x="-2" y="-1"/>
                <a:ext cx="9495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South Asia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New Delhi, India</a:t>
                </a:r>
                <a:endParaRPr sz="1400" b="0" i="0" u="none" strike="noStrike" cap="none">
                  <a:solidFill>
                    <a:srgbClr val="000000"/>
                  </a:solidFill>
                  <a:latin typeface="Arial"/>
                  <a:ea typeface="Arial"/>
                  <a:cs typeface="Arial"/>
                  <a:sym typeface="Arial"/>
                </a:endParaRPr>
              </a:p>
            </p:txBody>
          </p:sp>
        </p:grpSp>
        <p:sp>
          <p:nvSpPr>
            <p:cNvPr id="302" name="Google Shape;302;g35c933906c5_0_0"/>
            <p:cNvSpPr/>
            <p:nvPr/>
          </p:nvSpPr>
          <p:spPr>
            <a:xfrm flipH="1">
              <a:off x="782059" y="0"/>
              <a:ext cx="167346" cy="271134"/>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1400"/>
                <a:buFont typeface="Arial"/>
                <a:buNone/>
              </a:pPr>
              <a:endParaRPr sz="1400" b="0" i="0" u="none" strike="noStrike" cap="none">
                <a:solidFill>
                  <a:srgbClr val="00636C"/>
                </a:solidFill>
                <a:latin typeface="Arial"/>
                <a:ea typeface="Arial"/>
                <a:cs typeface="Arial"/>
                <a:sym typeface="Arial"/>
              </a:endParaRPr>
            </a:p>
          </p:txBody>
        </p:sp>
      </p:grpSp>
      <p:grpSp>
        <p:nvGrpSpPr>
          <p:cNvPr id="303" name="Google Shape;303;g35c933906c5_0_0"/>
          <p:cNvGrpSpPr/>
          <p:nvPr/>
        </p:nvGrpSpPr>
        <p:grpSpPr>
          <a:xfrm>
            <a:off x="3623297" y="3903260"/>
            <a:ext cx="1432203" cy="644348"/>
            <a:chOff x="-3" y="-1"/>
            <a:chExt cx="1432203" cy="644348"/>
          </a:xfrm>
        </p:grpSpPr>
        <p:grpSp>
          <p:nvGrpSpPr>
            <p:cNvPr id="304" name="Google Shape;304;g35c933906c5_0_0"/>
            <p:cNvGrpSpPr/>
            <p:nvPr/>
          </p:nvGrpSpPr>
          <p:grpSpPr>
            <a:xfrm>
              <a:off x="-3" y="197947"/>
              <a:ext cx="1432200" cy="446400"/>
              <a:chOff x="-2" y="-2"/>
              <a:chExt cx="1432200" cy="446400"/>
            </a:xfrm>
          </p:grpSpPr>
          <p:sp>
            <p:nvSpPr>
              <p:cNvPr id="305" name="Google Shape;305;g35c933906c5_0_0"/>
              <p:cNvSpPr/>
              <p:nvPr/>
            </p:nvSpPr>
            <p:spPr>
              <a:xfrm>
                <a:off x="-2" y="27974"/>
                <a:ext cx="1432200" cy="3936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306" name="Google Shape;306;g35c933906c5_0_0"/>
              <p:cNvSpPr txBox="1"/>
              <p:nvPr/>
            </p:nvSpPr>
            <p:spPr>
              <a:xfrm>
                <a:off x="-2" y="-2"/>
                <a:ext cx="14322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Africa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Cape Town, South Africa</a:t>
                </a:r>
                <a:endParaRPr sz="1400" b="0" i="0" u="none" strike="noStrike" cap="none">
                  <a:solidFill>
                    <a:srgbClr val="000000"/>
                  </a:solidFill>
                  <a:latin typeface="Arial"/>
                  <a:ea typeface="Arial"/>
                  <a:cs typeface="Arial"/>
                  <a:sym typeface="Arial"/>
                </a:endParaRPr>
              </a:p>
            </p:txBody>
          </p:sp>
        </p:grpSp>
        <p:sp>
          <p:nvSpPr>
            <p:cNvPr id="307" name="Google Shape;307;g35c933906c5_0_0"/>
            <p:cNvSpPr/>
            <p:nvPr/>
          </p:nvSpPr>
          <p:spPr>
            <a:xfrm flipH="1">
              <a:off x="1295202" y="-1"/>
              <a:ext cx="136998" cy="268812"/>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8" name="Google Shape;308;g35c933906c5_0_0"/>
          <p:cNvGrpSpPr/>
          <p:nvPr/>
        </p:nvGrpSpPr>
        <p:grpSpPr>
          <a:xfrm>
            <a:off x="7304198" y="3903270"/>
            <a:ext cx="1298709" cy="792573"/>
            <a:chOff x="-1" y="-2"/>
            <a:chExt cx="1298709" cy="792573"/>
          </a:xfrm>
        </p:grpSpPr>
        <p:grpSp>
          <p:nvGrpSpPr>
            <p:cNvPr id="309" name="Google Shape;309;g35c933906c5_0_0"/>
            <p:cNvGrpSpPr/>
            <p:nvPr/>
          </p:nvGrpSpPr>
          <p:grpSpPr>
            <a:xfrm>
              <a:off x="8" y="287971"/>
              <a:ext cx="1298700" cy="504600"/>
              <a:chOff x="-1" y="-2"/>
              <a:chExt cx="1298700" cy="504600"/>
            </a:xfrm>
          </p:grpSpPr>
          <p:sp>
            <p:nvSpPr>
              <p:cNvPr id="310" name="Google Shape;310;g35c933906c5_0_0"/>
              <p:cNvSpPr/>
              <p:nvPr/>
            </p:nvSpPr>
            <p:spPr>
              <a:xfrm>
                <a:off x="-1" y="-2"/>
                <a:ext cx="1298700" cy="504600"/>
              </a:xfrm>
              <a:prstGeom prst="rect">
                <a:avLst/>
              </a:pr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800"/>
                  <a:buFont typeface="Arial"/>
                  <a:buNone/>
                </a:pPr>
                <a:endParaRPr sz="800" b="0" i="0" u="none" strike="noStrike" cap="none">
                  <a:solidFill>
                    <a:srgbClr val="00636C"/>
                  </a:solidFill>
                  <a:latin typeface="Arial"/>
                  <a:ea typeface="Arial"/>
                  <a:cs typeface="Arial"/>
                  <a:sym typeface="Arial"/>
                </a:endParaRPr>
              </a:p>
            </p:txBody>
          </p:sp>
          <p:sp>
            <p:nvSpPr>
              <p:cNvPr id="311" name="Google Shape;311;g35c933906c5_0_0"/>
              <p:cNvSpPr txBox="1"/>
              <p:nvPr/>
            </p:nvSpPr>
            <p:spPr>
              <a:xfrm>
                <a:off x="-1" y="27538"/>
                <a:ext cx="1298700" cy="4464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636C"/>
                  </a:buClr>
                  <a:buSzPts val="900"/>
                  <a:buFont typeface="Arial"/>
                  <a:buNone/>
                </a:pPr>
                <a:r>
                  <a:rPr lang="en-US" sz="900" b="1" i="0" u="none" strike="noStrike" cap="none">
                    <a:solidFill>
                      <a:srgbClr val="00636C"/>
                    </a:solidFill>
                    <a:latin typeface="Arial"/>
                    <a:ea typeface="Arial"/>
                    <a:cs typeface="Arial"/>
                    <a:sym typeface="Arial"/>
                  </a:rPr>
                  <a:t>Oceania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36C"/>
                  </a:buClr>
                  <a:buSzPts val="800"/>
                  <a:buFont typeface="Arial"/>
                  <a:buNone/>
                </a:pPr>
                <a:r>
                  <a:rPr lang="en-US" sz="800" b="0" i="0" u="none" strike="noStrike" cap="none">
                    <a:solidFill>
                      <a:srgbClr val="00636C"/>
                    </a:solidFill>
                    <a:latin typeface="Arial"/>
                    <a:ea typeface="Arial"/>
                    <a:cs typeface="Arial"/>
                    <a:sym typeface="Arial"/>
                  </a:rPr>
                  <a:t>Melbourne, Australia</a:t>
                </a:r>
                <a:endParaRPr sz="1400" b="0" i="0" u="none" strike="noStrike" cap="none">
                  <a:solidFill>
                    <a:srgbClr val="000000"/>
                  </a:solidFill>
                  <a:latin typeface="Arial"/>
                  <a:ea typeface="Arial"/>
                  <a:cs typeface="Arial"/>
                  <a:sym typeface="Arial"/>
                </a:endParaRPr>
              </a:p>
            </p:txBody>
          </p:sp>
        </p:grpSp>
        <p:sp>
          <p:nvSpPr>
            <p:cNvPr id="312" name="Google Shape;312;g35c933906c5_0_0"/>
            <p:cNvSpPr/>
            <p:nvPr/>
          </p:nvSpPr>
          <p:spPr>
            <a:xfrm>
              <a:off x="-1" y="-2"/>
              <a:ext cx="204282" cy="333288"/>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636C"/>
                </a:buClr>
                <a:buSzPts val="1400"/>
                <a:buFont typeface="Arial"/>
                <a:buNone/>
              </a:pPr>
              <a:endParaRPr sz="1400" b="0" i="0" u="none" strike="noStrike" cap="none">
                <a:solidFill>
                  <a:srgbClr val="00636C"/>
                </a:solidFill>
                <a:latin typeface="Arial"/>
                <a:ea typeface="Arial"/>
                <a:cs typeface="Arial"/>
                <a:sym typeface="Arial"/>
              </a:endParaRPr>
            </a:p>
          </p:txBody>
        </p:sp>
      </p:grpSp>
      <p:grpSp>
        <p:nvGrpSpPr>
          <p:cNvPr id="313" name="Google Shape;313;g35c933906c5_0_0"/>
          <p:cNvGrpSpPr/>
          <p:nvPr/>
        </p:nvGrpSpPr>
        <p:grpSpPr>
          <a:xfrm>
            <a:off x="7026498" y="2449145"/>
            <a:ext cx="1763705" cy="584700"/>
            <a:chOff x="-1" y="-3"/>
            <a:chExt cx="1763705" cy="584700"/>
          </a:xfrm>
        </p:grpSpPr>
        <p:grpSp>
          <p:nvGrpSpPr>
            <p:cNvPr id="314" name="Google Shape;314;g35c933906c5_0_0"/>
            <p:cNvGrpSpPr/>
            <p:nvPr/>
          </p:nvGrpSpPr>
          <p:grpSpPr>
            <a:xfrm>
              <a:off x="608104" y="-3"/>
              <a:ext cx="1155600" cy="584700"/>
              <a:chOff x="-2" y="-1"/>
              <a:chExt cx="1155600" cy="584700"/>
            </a:xfrm>
          </p:grpSpPr>
          <p:sp>
            <p:nvSpPr>
              <p:cNvPr id="315" name="Google Shape;315;g35c933906c5_0_0"/>
              <p:cNvSpPr/>
              <p:nvPr/>
            </p:nvSpPr>
            <p:spPr>
              <a:xfrm>
                <a:off x="-2" y="26887"/>
                <a:ext cx="1155600" cy="5355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316" name="Google Shape;316;g35c933906c5_0_0"/>
              <p:cNvSpPr txBox="1"/>
              <p:nvPr/>
            </p:nvSpPr>
            <p:spPr>
              <a:xfrm>
                <a:off x="-2" y="-1"/>
                <a:ext cx="11556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Kaohsiung Capacity Center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Seoul, South Korea</a:t>
                </a:r>
                <a:endParaRPr sz="1400" b="0" i="0" u="none" strike="noStrike" cap="none">
                  <a:solidFill>
                    <a:srgbClr val="000000"/>
                  </a:solidFill>
                  <a:latin typeface="Arial"/>
                  <a:ea typeface="Arial"/>
                  <a:cs typeface="Arial"/>
                  <a:sym typeface="Arial"/>
                </a:endParaRPr>
              </a:p>
            </p:txBody>
          </p:sp>
        </p:grpSp>
        <p:sp>
          <p:nvSpPr>
            <p:cNvPr id="317" name="Google Shape;317;g35c933906c5_0_0"/>
            <p:cNvSpPr/>
            <p:nvPr/>
          </p:nvSpPr>
          <p:spPr>
            <a:xfrm rot="-5400000">
              <a:off x="249182" y="127210"/>
              <a:ext cx="185976" cy="684342"/>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8" name="Google Shape;318;g35c933906c5_0_0"/>
          <p:cNvGrpSpPr/>
          <p:nvPr/>
        </p:nvGrpSpPr>
        <p:grpSpPr>
          <a:xfrm>
            <a:off x="7184671" y="3221124"/>
            <a:ext cx="1399625" cy="584700"/>
            <a:chOff x="-2" y="-3"/>
            <a:chExt cx="1399625" cy="584700"/>
          </a:xfrm>
        </p:grpSpPr>
        <p:grpSp>
          <p:nvGrpSpPr>
            <p:cNvPr id="319" name="Google Shape;319;g35c933906c5_0_0"/>
            <p:cNvGrpSpPr/>
            <p:nvPr/>
          </p:nvGrpSpPr>
          <p:grpSpPr>
            <a:xfrm>
              <a:off x="244023" y="-3"/>
              <a:ext cx="1155600" cy="584700"/>
              <a:chOff x="-1" y="-1"/>
              <a:chExt cx="1155600" cy="584700"/>
            </a:xfrm>
          </p:grpSpPr>
          <p:sp>
            <p:nvSpPr>
              <p:cNvPr id="320" name="Google Shape;320;g35c933906c5_0_0"/>
              <p:cNvSpPr/>
              <p:nvPr/>
            </p:nvSpPr>
            <p:spPr>
              <a:xfrm>
                <a:off x="-1" y="26894"/>
                <a:ext cx="1155600" cy="535500"/>
              </a:xfrm>
              <a:prstGeom prst="rect">
                <a:avLst/>
              </a:pr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endParaRPr sz="900" b="1" i="0" u="none" strike="noStrike" cap="none">
                  <a:solidFill>
                    <a:srgbClr val="FFFFFF"/>
                  </a:solidFill>
                  <a:latin typeface="Arial"/>
                  <a:ea typeface="Arial"/>
                  <a:cs typeface="Arial"/>
                  <a:sym typeface="Arial"/>
                </a:endParaRPr>
              </a:p>
            </p:txBody>
          </p:sp>
          <p:sp>
            <p:nvSpPr>
              <p:cNvPr id="321" name="Google Shape;321;g35c933906c5_0_0"/>
              <p:cNvSpPr txBox="1"/>
              <p:nvPr/>
            </p:nvSpPr>
            <p:spPr>
              <a:xfrm>
                <a:off x="-1" y="-1"/>
                <a:ext cx="11556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South East Asia Secretariat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Manila, Philippines</a:t>
                </a:r>
                <a:endParaRPr sz="1400" b="0" i="0" u="none" strike="noStrike" cap="none">
                  <a:solidFill>
                    <a:srgbClr val="000000"/>
                  </a:solidFill>
                  <a:latin typeface="Arial"/>
                  <a:ea typeface="Arial"/>
                  <a:cs typeface="Arial"/>
                  <a:sym typeface="Arial"/>
                </a:endParaRPr>
              </a:p>
            </p:txBody>
          </p:sp>
        </p:grpSp>
        <p:sp>
          <p:nvSpPr>
            <p:cNvPr id="322" name="Google Shape;322;g35c933906c5_0_0"/>
            <p:cNvSpPr/>
            <p:nvPr/>
          </p:nvSpPr>
          <p:spPr>
            <a:xfrm rot="-5400000" flipH="1">
              <a:off x="70630" y="-43739"/>
              <a:ext cx="143046" cy="284310"/>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3" name="Google Shape;323;g35c933906c5_0_0"/>
          <p:cNvGrpSpPr/>
          <p:nvPr/>
        </p:nvGrpSpPr>
        <p:grpSpPr>
          <a:xfrm>
            <a:off x="5743797" y="3542696"/>
            <a:ext cx="1071931" cy="949361"/>
            <a:chOff x="-2" y="-2"/>
            <a:chExt cx="1071931" cy="949361"/>
          </a:xfrm>
        </p:grpSpPr>
        <p:grpSp>
          <p:nvGrpSpPr>
            <p:cNvPr id="324" name="Google Shape;324;g35c933906c5_0_0"/>
            <p:cNvGrpSpPr/>
            <p:nvPr/>
          </p:nvGrpSpPr>
          <p:grpSpPr>
            <a:xfrm>
              <a:off x="-2" y="364659"/>
              <a:ext cx="1071900" cy="584700"/>
              <a:chOff x="-1" y="0"/>
              <a:chExt cx="1071900" cy="584700"/>
            </a:xfrm>
          </p:grpSpPr>
          <p:sp>
            <p:nvSpPr>
              <p:cNvPr id="325" name="Google Shape;325;g35c933906c5_0_0"/>
              <p:cNvSpPr/>
              <p:nvPr/>
            </p:nvSpPr>
            <p:spPr>
              <a:xfrm>
                <a:off x="-1" y="24166"/>
                <a:ext cx="1071900" cy="540900"/>
              </a:xfrm>
              <a:prstGeom prst="rect">
                <a:avLst/>
              </a:prstGeom>
              <a:solidFill>
                <a:srgbClr val="59595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sz="800" b="0" i="0" u="none" strike="noStrike" cap="none">
                  <a:solidFill>
                    <a:srgbClr val="FFFFFF"/>
                  </a:solidFill>
                  <a:latin typeface="Arial"/>
                  <a:ea typeface="Arial"/>
                  <a:cs typeface="Arial"/>
                  <a:sym typeface="Arial"/>
                </a:endParaRPr>
              </a:p>
            </p:txBody>
          </p:sp>
          <p:sp>
            <p:nvSpPr>
              <p:cNvPr id="326" name="Google Shape;326;g35c933906c5_0_0"/>
              <p:cNvSpPr txBox="1"/>
              <p:nvPr/>
            </p:nvSpPr>
            <p:spPr>
              <a:xfrm>
                <a:off x="-1" y="0"/>
                <a:ext cx="1071900" cy="584700"/>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1" i="0" u="none" strike="noStrike" cap="none">
                    <a:solidFill>
                      <a:srgbClr val="FFFFFF"/>
                    </a:solidFill>
                    <a:latin typeface="Arial"/>
                    <a:ea typeface="Arial"/>
                    <a:cs typeface="Arial"/>
                    <a:sym typeface="Arial"/>
                  </a:rPr>
                  <a:t>Indonesia Project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Jakarta, Indonesia</a:t>
                </a:r>
                <a:endParaRPr sz="1400" b="0" i="0" u="none" strike="noStrike" cap="none">
                  <a:solidFill>
                    <a:srgbClr val="000000"/>
                  </a:solidFill>
                  <a:latin typeface="Arial"/>
                  <a:ea typeface="Arial"/>
                  <a:cs typeface="Arial"/>
                  <a:sym typeface="Arial"/>
                </a:endParaRPr>
              </a:p>
            </p:txBody>
          </p:sp>
        </p:grpSp>
        <p:sp>
          <p:nvSpPr>
            <p:cNvPr id="327" name="Google Shape;327;g35c933906c5_0_0"/>
            <p:cNvSpPr/>
            <p:nvPr/>
          </p:nvSpPr>
          <p:spPr>
            <a:xfrm flipH="1">
              <a:off x="904583" y="-2"/>
              <a:ext cx="167346" cy="399492"/>
            </a:xfrm>
            <a:custGeom>
              <a:avLst/>
              <a:gdLst/>
              <a:ahLst/>
              <a:cxnLst/>
              <a:rect l="l" t="t" r="r" b="b"/>
              <a:pathLst>
                <a:path w="21600" h="21600" extrusionOk="0">
                  <a:moveTo>
                    <a:pt x="0" y="21600"/>
                  </a:moveTo>
                  <a:lnTo>
                    <a:pt x="1383" y="0"/>
                  </a:lnTo>
                  <a:lnTo>
                    <a:pt x="21600" y="21600"/>
                  </a:lnTo>
                  <a:close/>
                </a:path>
              </a:pathLst>
            </a:custGeom>
            <a:solidFill>
              <a:srgbClr val="59595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28" name="Google Shape;328;g35c933906c5_0_0"/>
          <p:cNvSpPr txBox="1"/>
          <p:nvPr/>
        </p:nvSpPr>
        <p:spPr>
          <a:xfrm>
            <a:off x="420150" y="4159922"/>
            <a:ext cx="1628700" cy="7389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636C"/>
              </a:buClr>
              <a:buSzPts val="900"/>
              <a:buFont typeface="Arial"/>
              <a:buNone/>
            </a:pPr>
            <a:r>
              <a:rPr lang="en-US" sz="900" b="0" i="0" u="none" strike="noStrike" cap="none">
                <a:solidFill>
                  <a:srgbClr val="00636C"/>
                </a:solidFill>
                <a:latin typeface="Arial"/>
                <a:ea typeface="Arial"/>
                <a:cs typeface="Arial"/>
                <a:sym typeface="Arial"/>
              </a:rPr>
              <a:t>Project Office</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636C"/>
              </a:buClr>
              <a:buSzPts val="900"/>
              <a:buFont typeface="Arial"/>
              <a:buNone/>
            </a:pPr>
            <a:r>
              <a:rPr lang="en-US" sz="900" b="0" i="0" u="none" strike="noStrike" cap="none">
                <a:solidFill>
                  <a:srgbClr val="00636C"/>
                </a:solidFill>
                <a:latin typeface="Arial"/>
                <a:ea typeface="Arial"/>
                <a:cs typeface="Arial"/>
                <a:sym typeface="Arial"/>
              </a:rPr>
              <a:t>Country Office</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636C"/>
              </a:buClr>
              <a:buSzPts val="900"/>
              <a:buFont typeface="Arial"/>
              <a:buNone/>
            </a:pPr>
            <a:r>
              <a:rPr lang="en-US" sz="900" b="0" i="0" u="none" strike="noStrike" cap="none">
                <a:solidFill>
                  <a:srgbClr val="00636C"/>
                </a:solidFill>
                <a:latin typeface="Arial"/>
                <a:ea typeface="Arial"/>
                <a:cs typeface="Arial"/>
                <a:sym typeface="Arial"/>
              </a:rPr>
              <a:t>Secretariat office</a:t>
            </a:r>
            <a:endParaRPr sz="1400" b="0" i="0" u="none" strike="noStrike" cap="none">
              <a:solidFill>
                <a:srgbClr val="000000"/>
              </a:solidFill>
              <a:latin typeface="Arial"/>
              <a:ea typeface="Arial"/>
              <a:cs typeface="Arial"/>
              <a:sym typeface="Arial"/>
            </a:endParaRPr>
          </a:p>
        </p:txBody>
      </p:sp>
      <p:sp>
        <p:nvSpPr>
          <p:cNvPr id="329" name="Google Shape;329;g35c933906c5_0_0"/>
          <p:cNvSpPr txBox="1"/>
          <p:nvPr/>
        </p:nvSpPr>
        <p:spPr>
          <a:xfrm>
            <a:off x="531773" y="771311"/>
            <a:ext cx="4746600" cy="393600"/>
          </a:xfrm>
          <a:prstGeom prst="rect">
            <a:avLst/>
          </a:prstGeom>
          <a:noFill/>
          <a:ln>
            <a:noFill/>
          </a:ln>
        </p:spPr>
        <p:txBody>
          <a:bodyPr spcFirstLastPara="1" wrap="square" lIns="91400" tIns="91400" rIns="91400" bIns="91400" anchor="t" anchorCtr="0">
            <a:normAutofit fontScale="92500" lnSpcReduction="10000"/>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636C"/>
              </a:solidFill>
              <a:latin typeface="Arial"/>
              <a:ea typeface="Arial"/>
              <a:cs typeface="Arial"/>
              <a:sym typeface="Arial"/>
            </a:endParaRPr>
          </a:p>
        </p:txBody>
      </p:sp>
      <p:sp>
        <p:nvSpPr>
          <p:cNvPr id="330" name="Google Shape;330;g35c933906c5_0_0"/>
          <p:cNvSpPr txBox="1"/>
          <p:nvPr/>
        </p:nvSpPr>
        <p:spPr>
          <a:xfrm>
            <a:off x="531775" y="368848"/>
            <a:ext cx="6123300" cy="333300"/>
          </a:xfrm>
          <a:prstGeom prst="rect">
            <a:avLst/>
          </a:prstGeom>
          <a:noFill/>
          <a:ln>
            <a:noFill/>
          </a:ln>
        </p:spPr>
        <p:txBody>
          <a:bodyPr spcFirstLastPara="1" wrap="square" lIns="91400" tIns="91400" rIns="91400" bIns="91400" anchor="t" anchorCtr="0">
            <a:normAutofit fontScale="47500" lnSpcReduction="20000"/>
          </a:bodyPr>
          <a:lstStyle/>
          <a:p>
            <a:pPr marL="0" marR="0" lvl="0" indent="0" algn="l" rtl="0">
              <a:lnSpc>
                <a:spcPct val="100000"/>
              </a:lnSpc>
              <a:spcBef>
                <a:spcPts val="0"/>
              </a:spcBef>
              <a:spcAft>
                <a:spcPts val="0"/>
              </a:spcAft>
              <a:buClr>
                <a:srgbClr val="000000"/>
              </a:buClr>
              <a:buSzPct val="100000"/>
              <a:buFont typeface="Arial"/>
              <a:buNone/>
            </a:pPr>
            <a:endParaRPr sz="2400" b="1" i="0" u="none" strike="noStrike" cap="none">
              <a:solidFill>
                <a:srgbClr val="00636C"/>
              </a:solidFill>
              <a:latin typeface="Arial"/>
              <a:ea typeface="Arial"/>
              <a:cs typeface="Arial"/>
              <a:sym typeface="Arial"/>
            </a:endParaRPr>
          </a:p>
        </p:txBody>
      </p:sp>
      <p:sp>
        <p:nvSpPr>
          <p:cNvPr id="331" name="Google Shape;331;g35c933906c5_0_0"/>
          <p:cNvSpPr txBox="1"/>
          <p:nvPr/>
        </p:nvSpPr>
        <p:spPr>
          <a:xfrm>
            <a:off x="6279548" y="4635137"/>
            <a:ext cx="2736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
        <p:nvSpPr>
          <p:cNvPr id="332" name="Google Shape;332;g35c933906c5_0_0"/>
          <p:cNvSpPr txBox="1"/>
          <p:nvPr/>
        </p:nvSpPr>
        <p:spPr>
          <a:xfrm>
            <a:off x="531773" y="368848"/>
            <a:ext cx="7361100" cy="8712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636C"/>
                </a:solidFill>
                <a:latin typeface="Arial"/>
                <a:ea typeface="Arial"/>
                <a:cs typeface="Arial"/>
                <a:sym typeface="Arial"/>
              </a:rPr>
              <a:t>ICLEI, Local Governments for Sustainability</a:t>
            </a:r>
            <a:endParaRPr sz="2400" b="1" i="0" u="none" strike="noStrike" cap="none">
              <a:solidFill>
                <a:srgbClr val="00636C"/>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6C87405D-CD2E-BCEC-568E-18702D992F0A}"/>
            </a:ext>
          </a:extLst>
        </p:cNvPr>
        <p:cNvGrpSpPr/>
        <p:nvPr/>
      </p:nvGrpSpPr>
      <p:grpSpPr>
        <a:xfrm>
          <a:off x="0" y="0"/>
          <a:ext cx="0" cy="0"/>
          <a:chOff x="0" y="0"/>
          <a:chExt cx="0" cy="0"/>
        </a:xfrm>
      </p:grpSpPr>
      <p:sp>
        <p:nvSpPr>
          <p:cNvPr id="225" name="Google Shape;225;p19">
            <a:extLst>
              <a:ext uri="{FF2B5EF4-FFF2-40B4-BE49-F238E27FC236}">
                <a16:creationId xmlns:a16="http://schemas.microsoft.com/office/drawing/2014/main" id="{D238DB88-FD05-7143-0B83-F8FE857E7EB4}"/>
              </a:ext>
            </a:extLst>
          </p:cNvPr>
          <p:cNvSpPr txBox="1"/>
          <p:nvPr/>
        </p:nvSpPr>
        <p:spPr>
          <a:xfrm>
            <a:off x="273594" y="1525013"/>
            <a:ext cx="2676798"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Administrative complexity (67%) - </a:t>
            </a:r>
            <a:r>
              <a:rPr lang="en-GB" sz="1300" i="0" u="none" dirty="0">
                <a:solidFill>
                  <a:schemeClr val="dk1"/>
                </a:solidFill>
                <a:latin typeface="Roboto Medium"/>
                <a:ea typeface="Roboto Medium"/>
                <a:cs typeface="Roboto Medium"/>
                <a:sym typeface="Roboto"/>
              </a:rPr>
              <a:t>lengthy, bureaucratic processes.</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Institutional gaps (46%) – </a:t>
            </a:r>
            <a:r>
              <a:rPr lang="en-GB" sz="1300" i="0" u="none" dirty="0">
                <a:solidFill>
                  <a:schemeClr val="dk1"/>
                </a:solidFill>
                <a:latin typeface="Roboto Medium"/>
                <a:ea typeface="Roboto Medium"/>
                <a:cs typeface="Roboto Medium"/>
                <a:sym typeface="Roboto"/>
              </a:rPr>
              <a:t>capacity, coordination, political will</a:t>
            </a:r>
            <a:r>
              <a:rPr lang="en-GB" sz="1300" b="1" i="0" u="none" dirty="0">
                <a:solidFill>
                  <a:schemeClr val="dk1"/>
                </a:solidFill>
                <a:latin typeface="Roboto Black"/>
                <a:ea typeface="Roboto Black"/>
                <a:cs typeface="Roboto Black"/>
                <a:sym typeface="Roboto"/>
              </a:rPr>
              <a:t>.</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Financial limitations (41%) – </a:t>
            </a:r>
            <a:r>
              <a:rPr lang="en-GB" sz="1300" i="0" u="none" dirty="0">
                <a:solidFill>
                  <a:schemeClr val="dk1"/>
                </a:solidFill>
                <a:latin typeface="Roboto Medium"/>
                <a:ea typeface="Roboto Medium"/>
                <a:cs typeface="Roboto Medium"/>
                <a:sym typeface="Roboto"/>
              </a:rPr>
              <a:t>unattractiveness to investors, lack of eligible structures</a:t>
            </a:r>
          </a:p>
        </p:txBody>
      </p:sp>
      <p:sp>
        <p:nvSpPr>
          <p:cNvPr id="227" name="Google Shape;227;p19">
            <a:extLst>
              <a:ext uri="{FF2B5EF4-FFF2-40B4-BE49-F238E27FC236}">
                <a16:creationId xmlns:a16="http://schemas.microsoft.com/office/drawing/2014/main" id="{42791612-90EA-001A-AE2F-322C89B2203D}"/>
              </a:ext>
            </a:extLst>
          </p:cNvPr>
          <p:cNvSpPr txBox="1"/>
          <p:nvPr/>
        </p:nvSpPr>
        <p:spPr>
          <a:xfrm>
            <a:off x="392221" y="37334"/>
            <a:ext cx="72430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GB" sz="1800" b="1" dirty="0">
                <a:solidFill>
                  <a:schemeClr val="lt1"/>
                </a:solidFill>
                <a:latin typeface="Roboto Black"/>
                <a:ea typeface="Roboto Black"/>
                <a:cs typeface="Roboto Black"/>
                <a:sym typeface="Roboto"/>
              </a:rPr>
              <a:t> Top Barriers to long term GI investment for cities </a:t>
            </a:r>
            <a:endParaRPr lang="en-GB" dirty="0"/>
          </a:p>
        </p:txBody>
      </p:sp>
      <p:pic>
        <p:nvPicPr>
          <p:cNvPr id="4" name="Picture 3">
            <a:extLst>
              <a:ext uri="{FF2B5EF4-FFF2-40B4-BE49-F238E27FC236}">
                <a16:creationId xmlns:a16="http://schemas.microsoft.com/office/drawing/2014/main" id="{BB2033DF-BE84-8F89-0173-B07CBFBB8361}"/>
              </a:ext>
            </a:extLst>
          </p:cNvPr>
          <p:cNvPicPr>
            <a:picLocks noChangeAspect="1"/>
          </p:cNvPicPr>
          <p:nvPr/>
        </p:nvPicPr>
        <p:blipFill>
          <a:blip r:embed="rId3"/>
          <a:stretch>
            <a:fillRect/>
          </a:stretch>
        </p:blipFill>
        <p:spPr>
          <a:xfrm>
            <a:off x="3462932" y="1138037"/>
            <a:ext cx="5591955" cy="2867425"/>
          </a:xfrm>
          <a:prstGeom prst="rect">
            <a:avLst/>
          </a:prstGeom>
        </p:spPr>
      </p:pic>
    </p:spTree>
    <p:extLst>
      <p:ext uri="{BB962C8B-B14F-4D97-AF65-F5344CB8AC3E}">
        <p14:creationId xmlns:p14="http://schemas.microsoft.com/office/powerpoint/2010/main" val="1449695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815C3353-D1B4-8BC4-58A6-EE188DE741B4}"/>
            </a:ext>
          </a:extLst>
        </p:cNvPr>
        <p:cNvGrpSpPr/>
        <p:nvPr/>
      </p:nvGrpSpPr>
      <p:grpSpPr>
        <a:xfrm>
          <a:off x="0" y="0"/>
          <a:ext cx="0" cy="0"/>
          <a:chOff x="0" y="0"/>
          <a:chExt cx="0" cy="0"/>
        </a:xfrm>
      </p:grpSpPr>
      <p:sp>
        <p:nvSpPr>
          <p:cNvPr id="225" name="Google Shape;225;p19">
            <a:extLst>
              <a:ext uri="{FF2B5EF4-FFF2-40B4-BE49-F238E27FC236}">
                <a16:creationId xmlns:a16="http://schemas.microsoft.com/office/drawing/2014/main" id="{213D4472-C837-01A9-6696-44CB7FCEAAD8}"/>
              </a:ext>
            </a:extLst>
          </p:cNvPr>
          <p:cNvSpPr txBox="1"/>
          <p:nvPr/>
        </p:nvSpPr>
        <p:spPr>
          <a:xfrm>
            <a:off x="273594" y="1525013"/>
            <a:ext cx="2676798"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Institutional support (52% for development, 41% for maintenance) - </a:t>
            </a:r>
            <a:r>
              <a:rPr lang="en-GB" sz="1300" i="0" u="none" dirty="0">
                <a:solidFill>
                  <a:schemeClr val="dk1"/>
                </a:solidFill>
                <a:latin typeface="Roboto Medium"/>
                <a:ea typeface="Roboto Medium"/>
                <a:cs typeface="Roboto Medium"/>
                <a:sym typeface="Roboto"/>
              </a:rPr>
              <a:t> cross-department collaboration, strong leadership.</a:t>
            </a:r>
          </a:p>
          <a:p>
            <a:pPr marR="0" lvl="0" algn="just" rtl="0">
              <a:lnSpc>
                <a:spcPct val="100000"/>
              </a:lnSpc>
              <a:spcBef>
                <a:spcPts val="0"/>
              </a:spcBef>
              <a:spcAft>
                <a:spcPts val="0"/>
              </a:spcAft>
              <a:buClr>
                <a:schemeClr val="dk1"/>
              </a:buClr>
              <a:buSzPts val="1300"/>
            </a:pPr>
            <a:endParaRPr lang="en-GB" sz="1300" b="1"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Grants and dedicated revenue streams (47% development, 75% maintenance): </a:t>
            </a:r>
            <a:r>
              <a:rPr lang="en-GB" sz="1300" i="0" u="none" dirty="0">
                <a:solidFill>
                  <a:schemeClr val="dk1"/>
                </a:solidFill>
                <a:latin typeface="Roboto Medium"/>
                <a:ea typeface="Roboto Medium"/>
                <a:cs typeface="Roboto Medium"/>
                <a:sym typeface="Roboto"/>
              </a:rPr>
              <a:t>critical to both funding and sustaining GI.</a:t>
            </a:r>
          </a:p>
        </p:txBody>
      </p:sp>
      <p:sp>
        <p:nvSpPr>
          <p:cNvPr id="227" name="Google Shape;227;p19">
            <a:extLst>
              <a:ext uri="{FF2B5EF4-FFF2-40B4-BE49-F238E27FC236}">
                <a16:creationId xmlns:a16="http://schemas.microsoft.com/office/drawing/2014/main" id="{AAABE046-9581-5AE1-3163-F5E8CA6B312B}"/>
              </a:ext>
            </a:extLst>
          </p:cNvPr>
          <p:cNvSpPr txBox="1"/>
          <p:nvPr/>
        </p:nvSpPr>
        <p:spPr>
          <a:xfrm>
            <a:off x="415870" y="53099"/>
            <a:ext cx="72430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GB" sz="1800" b="1" dirty="0">
                <a:solidFill>
                  <a:schemeClr val="lt1"/>
                </a:solidFill>
                <a:latin typeface="Roboto Black"/>
                <a:ea typeface="Roboto Black"/>
                <a:cs typeface="Roboto Black"/>
                <a:sym typeface="Roboto"/>
              </a:rPr>
              <a:t>Key Enablers</a:t>
            </a:r>
            <a:endParaRPr lang="en-GB" dirty="0"/>
          </a:p>
        </p:txBody>
      </p:sp>
      <p:pic>
        <p:nvPicPr>
          <p:cNvPr id="4" name="Picture 3">
            <a:extLst>
              <a:ext uri="{FF2B5EF4-FFF2-40B4-BE49-F238E27FC236}">
                <a16:creationId xmlns:a16="http://schemas.microsoft.com/office/drawing/2014/main" id="{5077438D-2290-A667-37C0-F47054339F64}"/>
              </a:ext>
            </a:extLst>
          </p:cNvPr>
          <p:cNvPicPr>
            <a:picLocks noChangeAspect="1"/>
          </p:cNvPicPr>
          <p:nvPr/>
        </p:nvPicPr>
        <p:blipFill>
          <a:blip r:embed="rId3"/>
          <a:stretch>
            <a:fillRect/>
          </a:stretch>
        </p:blipFill>
        <p:spPr>
          <a:xfrm>
            <a:off x="3192604" y="1147563"/>
            <a:ext cx="5801535" cy="2848373"/>
          </a:xfrm>
          <a:prstGeom prst="rect">
            <a:avLst/>
          </a:prstGeom>
        </p:spPr>
      </p:pic>
    </p:spTree>
    <p:extLst>
      <p:ext uri="{BB962C8B-B14F-4D97-AF65-F5344CB8AC3E}">
        <p14:creationId xmlns:p14="http://schemas.microsoft.com/office/powerpoint/2010/main" val="225289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296F2156-C498-A275-5260-5DB6131FBF9A}"/>
            </a:ext>
          </a:extLst>
        </p:cNvPr>
        <p:cNvGrpSpPr/>
        <p:nvPr/>
      </p:nvGrpSpPr>
      <p:grpSpPr>
        <a:xfrm>
          <a:off x="0" y="0"/>
          <a:ext cx="0" cy="0"/>
          <a:chOff x="0" y="0"/>
          <a:chExt cx="0" cy="0"/>
        </a:xfrm>
      </p:grpSpPr>
      <p:sp>
        <p:nvSpPr>
          <p:cNvPr id="225" name="Google Shape;225;p19">
            <a:extLst>
              <a:ext uri="{FF2B5EF4-FFF2-40B4-BE49-F238E27FC236}">
                <a16:creationId xmlns:a16="http://schemas.microsoft.com/office/drawing/2014/main" id="{AC1CA7E4-6505-0FEE-00E0-AF0920F732CF}"/>
              </a:ext>
            </a:extLst>
          </p:cNvPr>
          <p:cNvSpPr txBox="1"/>
          <p:nvPr/>
        </p:nvSpPr>
        <p:spPr>
          <a:xfrm>
            <a:off x="273594" y="1505306"/>
            <a:ext cx="2676798" cy="3024187"/>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86% call for simplified EU funding processes.</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endParaRPr lang="en-GB" sz="1300" b="1" dirty="0">
              <a:solidFill>
                <a:schemeClr val="dk1"/>
              </a:solidFill>
              <a:latin typeface="Roboto Black"/>
              <a:ea typeface="Roboto Black"/>
              <a:cs typeface="Roboto Black"/>
              <a:sym typeface="Roboto"/>
            </a:endParaRPr>
          </a:p>
          <a:p>
            <a:pPr marR="0" lvl="0" algn="just" rtl="0">
              <a:lnSpc>
                <a:spcPct val="100000"/>
              </a:lnSpc>
              <a:spcBef>
                <a:spcPts val="0"/>
              </a:spcBef>
              <a:spcAft>
                <a:spcPts val="0"/>
              </a:spcAft>
              <a:buClr>
                <a:schemeClr val="dk1"/>
              </a:buClr>
              <a:buSzPts val="1300"/>
            </a:pPr>
            <a:r>
              <a:rPr lang="en-GB" sz="1300" b="1" i="0" u="none" dirty="0">
                <a:solidFill>
                  <a:schemeClr val="dk1"/>
                </a:solidFill>
                <a:latin typeface="Roboto Black"/>
                <a:ea typeface="Roboto Black"/>
                <a:cs typeface="Roboto Black"/>
                <a:sym typeface="Roboto"/>
              </a:rPr>
              <a:t>Strong support for: </a:t>
            </a:r>
          </a:p>
          <a:p>
            <a:pPr marR="0" lvl="0" algn="just" rtl="0">
              <a:lnSpc>
                <a:spcPct val="100000"/>
              </a:lnSpc>
              <a:spcBef>
                <a:spcPts val="0"/>
              </a:spcBef>
              <a:spcAft>
                <a:spcPts val="0"/>
              </a:spcAft>
              <a:buClr>
                <a:schemeClr val="dk1"/>
              </a:buClr>
              <a:buSzPts val="1300"/>
            </a:pPr>
            <a:endParaRPr lang="en-GB" sz="1300" b="1" i="0" u="none" dirty="0">
              <a:solidFill>
                <a:schemeClr val="dk1"/>
              </a:solidFill>
              <a:latin typeface="Roboto Black"/>
              <a:ea typeface="Roboto Black"/>
              <a:cs typeface="Roboto Black"/>
              <a:sym typeface="Roboto"/>
            </a:endParaRP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Mandatory ERDF allocation for urban GI </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Technical assistance and staff capacity programs</a:t>
            </a:r>
          </a:p>
          <a:p>
            <a:pPr marL="285750" marR="0" lvl="0" indent="-285750" algn="just"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Tailored support for smaller cities</a:t>
            </a:r>
          </a:p>
        </p:txBody>
      </p:sp>
      <p:sp>
        <p:nvSpPr>
          <p:cNvPr id="227" name="Google Shape;227;p19">
            <a:extLst>
              <a:ext uri="{FF2B5EF4-FFF2-40B4-BE49-F238E27FC236}">
                <a16:creationId xmlns:a16="http://schemas.microsoft.com/office/drawing/2014/main" id="{CE0F350F-3751-CE07-3E9E-2030730A6A85}"/>
              </a:ext>
            </a:extLst>
          </p:cNvPr>
          <p:cNvSpPr txBox="1"/>
          <p:nvPr/>
        </p:nvSpPr>
        <p:spPr>
          <a:xfrm>
            <a:off x="356750" y="57041"/>
            <a:ext cx="72430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GB" sz="1800" b="1" dirty="0">
                <a:solidFill>
                  <a:schemeClr val="lt1"/>
                </a:solidFill>
                <a:latin typeface="Roboto Black"/>
                <a:ea typeface="Roboto Black"/>
                <a:cs typeface="Roboto Black"/>
                <a:sym typeface="Roboto"/>
              </a:rPr>
              <a:t>Cities Want Simpler, More Accessible Support </a:t>
            </a:r>
            <a:endParaRPr lang="en-GB" dirty="0"/>
          </a:p>
        </p:txBody>
      </p:sp>
      <p:pic>
        <p:nvPicPr>
          <p:cNvPr id="4" name="Picture 3">
            <a:extLst>
              <a:ext uri="{FF2B5EF4-FFF2-40B4-BE49-F238E27FC236}">
                <a16:creationId xmlns:a16="http://schemas.microsoft.com/office/drawing/2014/main" id="{5DBE6407-112D-8C1F-1913-E49E740181B9}"/>
              </a:ext>
            </a:extLst>
          </p:cNvPr>
          <p:cNvPicPr>
            <a:picLocks noChangeAspect="1"/>
          </p:cNvPicPr>
          <p:nvPr/>
        </p:nvPicPr>
        <p:blipFill>
          <a:blip r:embed="rId3"/>
          <a:stretch>
            <a:fillRect/>
          </a:stretch>
        </p:blipFill>
        <p:spPr>
          <a:xfrm>
            <a:off x="3187355" y="1128830"/>
            <a:ext cx="5725324" cy="3019846"/>
          </a:xfrm>
          <a:prstGeom prst="rect">
            <a:avLst/>
          </a:prstGeom>
        </p:spPr>
      </p:pic>
    </p:spTree>
    <p:extLst>
      <p:ext uri="{BB962C8B-B14F-4D97-AF65-F5344CB8AC3E}">
        <p14:creationId xmlns:p14="http://schemas.microsoft.com/office/powerpoint/2010/main" val="263941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F11C3AAB-0E6D-6459-3945-DCDAAFB477EB}"/>
            </a:ext>
          </a:extLst>
        </p:cNvPr>
        <p:cNvGrpSpPr/>
        <p:nvPr/>
      </p:nvGrpSpPr>
      <p:grpSpPr>
        <a:xfrm>
          <a:off x="0" y="0"/>
          <a:ext cx="0" cy="0"/>
          <a:chOff x="0" y="0"/>
          <a:chExt cx="0" cy="0"/>
        </a:xfrm>
      </p:grpSpPr>
      <p:sp>
        <p:nvSpPr>
          <p:cNvPr id="225" name="Google Shape;225;p19">
            <a:extLst>
              <a:ext uri="{FF2B5EF4-FFF2-40B4-BE49-F238E27FC236}">
                <a16:creationId xmlns:a16="http://schemas.microsoft.com/office/drawing/2014/main" id="{DA5E755F-8FAF-49F8-7F1C-BD70C6EDE2DE}"/>
              </a:ext>
            </a:extLst>
          </p:cNvPr>
          <p:cNvSpPr txBox="1"/>
          <p:nvPr/>
        </p:nvSpPr>
        <p:spPr>
          <a:xfrm>
            <a:off x="147470" y="1178172"/>
            <a:ext cx="2410485" cy="3024187"/>
          </a:xfrm>
          <a:prstGeom prst="rect">
            <a:avLst/>
          </a:prstGeom>
          <a:noFill/>
          <a:ln>
            <a:noFill/>
          </a:ln>
        </p:spPr>
        <p:txBody>
          <a:bodyPr spcFirstLastPara="1" wrap="square" lIns="91425" tIns="45700" rIns="91425" bIns="45700" anchor="t" anchorCtr="0">
            <a:noAutofit/>
          </a:bodyPr>
          <a:lstStyle/>
          <a:p>
            <a:pPr marL="285750" marR="0" lvl="0" indent="-285750"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Cities in general are not using tools like: Green bonds, Impact investing, Philanthropic grants (23 identified)</a:t>
            </a:r>
          </a:p>
          <a:p>
            <a:pPr marL="285750" marR="0" lvl="0" indent="-285750" rtl="0">
              <a:lnSpc>
                <a:spcPct val="100000"/>
              </a:lnSpc>
              <a:spcBef>
                <a:spcPts val="0"/>
              </a:spcBef>
              <a:spcAft>
                <a:spcPts val="0"/>
              </a:spcAft>
              <a:buClr>
                <a:schemeClr val="dk1"/>
              </a:buClr>
              <a:buSzPts val="1300"/>
              <a:buFont typeface="Arial" panose="020B0604020202020204" pitchFamily="34" charset="0"/>
              <a:buChar char="•"/>
            </a:pPr>
            <a:endParaRPr lang="en-GB" sz="1300" b="1" i="0" u="none" dirty="0">
              <a:solidFill>
                <a:schemeClr val="dk1"/>
              </a:solidFill>
              <a:latin typeface="Roboto Black"/>
              <a:ea typeface="Roboto Black"/>
              <a:cs typeface="Roboto Black"/>
              <a:sym typeface="Roboto"/>
            </a:endParaRPr>
          </a:p>
          <a:p>
            <a:pPr marL="285750" marR="0" lvl="0" indent="-285750" rtl="0">
              <a:lnSpc>
                <a:spcPct val="100000"/>
              </a:lnSpc>
              <a:spcBef>
                <a:spcPts val="0"/>
              </a:spcBef>
              <a:spcAft>
                <a:spcPts val="0"/>
              </a:spcAft>
              <a:buClr>
                <a:schemeClr val="dk1"/>
              </a:buClr>
              <a:buSzPts val="1300"/>
              <a:buFont typeface="Arial" panose="020B0604020202020204" pitchFamily="34" charset="0"/>
              <a:buChar char="•"/>
            </a:pPr>
            <a:r>
              <a:rPr lang="en-GB" sz="1300" b="1" i="0" u="none" dirty="0">
                <a:solidFill>
                  <a:schemeClr val="dk1"/>
                </a:solidFill>
                <a:latin typeface="Roboto Black"/>
                <a:ea typeface="Roboto Black"/>
                <a:cs typeface="Roboto Black"/>
                <a:sym typeface="Roboto"/>
              </a:rPr>
              <a:t>Many cite lack of awareness, skills, or viable project packaging.</a:t>
            </a:r>
          </a:p>
        </p:txBody>
      </p:sp>
      <p:sp>
        <p:nvSpPr>
          <p:cNvPr id="227" name="Google Shape;227;p19">
            <a:extLst>
              <a:ext uri="{FF2B5EF4-FFF2-40B4-BE49-F238E27FC236}">
                <a16:creationId xmlns:a16="http://schemas.microsoft.com/office/drawing/2014/main" id="{784DCA05-32FE-3930-39E2-AC9CEB80DBC9}"/>
              </a:ext>
            </a:extLst>
          </p:cNvPr>
          <p:cNvSpPr txBox="1"/>
          <p:nvPr/>
        </p:nvSpPr>
        <p:spPr>
          <a:xfrm>
            <a:off x="356749" y="57041"/>
            <a:ext cx="83852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GB" sz="1800" b="1" dirty="0">
                <a:solidFill>
                  <a:schemeClr val="lt1"/>
                </a:solidFill>
                <a:latin typeface="Roboto Black"/>
                <a:ea typeface="Roboto Black"/>
                <a:cs typeface="Roboto Black"/>
                <a:sym typeface="Roboto"/>
              </a:rPr>
              <a:t>Missed Opportunities in Innovative Finance</a:t>
            </a:r>
            <a:endParaRPr lang="en-GB" dirty="0"/>
          </a:p>
        </p:txBody>
      </p:sp>
      <p:pic>
        <p:nvPicPr>
          <p:cNvPr id="4" name="Picture 3">
            <a:extLst>
              <a:ext uri="{FF2B5EF4-FFF2-40B4-BE49-F238E27FC236}">
                <a16:creationId xmlns:a16="http://schemas.microsoft.com/office/drawing/2014/main" id="{A19B5516-CB27-DB8F-B780-3B71FB3C6A38}"/>
              </a:ext>
            </a:extLst>
          </p:cNvPr>
          <p:cNvPicPr>
            <a:picLocks noChangeAspect="1"/>
          </p:cNvPicPr>
          <p:nvPr/>
        </p:nvPicPr>
        <p:blipFill>
          <a:blip r:embed="rId3"/>
          <a:srcRect l="797" r="3908" b="797"/>
          <a:stretch/>
        </p:blipFill>
        <p:spPr>
          <a:xfrm>
            <a:off x="2636784" y="733096"/>
            <a:ext cx="6310148" cy="4214276"/>
          </a:xfrm>
          <a:prstGeom prst="rect">
            <a:avLst/>
          </a:prstGeom>
        </p:spPr>
      </p:pic>
    </p:spTree>
    <p:extLst>
      <p:ext uri="{BB962C8B-B14F-4D97-AF65-F5344CB8AC3E}">
        <p14:creationId xmlns:p14="http://schemas.microsoft.com/office/powerpoint/2010/main" val="392736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24"/>
          <p:cNvSpPr txBox="1"/>
          <p:nvPr/>
        </p:nvSpPr>
        <p:spPr>
          <a:xfrm>
            <a:off x="0" y="-155082"/>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p:cNvSpPr txBox="1"/>
          <p:nvPr/>
        </p:nvSpPr>
        <p:spPr>
          <a:xfrm>
            <a:off x="735806" y="829035"/>
            <a:ext cx="8049528" cy="2923837"/>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chemeClr val="lt1"/>
              </a:buClr>
              <a:buSzPts val="7000"/>
              <a:buFont typeface="Roboto"/>
              <a:buNone/>
            </a:pPr>
            <a:r>
              <a:rPr lang="en-GB" sz="2400" b="1" dirty="0">
                <a:solidFill>
                  <a:schemeClr val="lt1"/>
                </a:solidFill>
                <a:latin typeface="Roboto Black"/>
                <a:ea typeface="Roboto Black"/>
                <a:cs typeface="Roboto Black"/>
                <a:sym typeface="Roboto"/>
              </a:rPr>
              <a:t>Survey Finding 1: </a:t>
            </a:r>
            <a:r>
              <a:rPr lang="en-GB" sz="2400" b="1" i="0" u="none" dirty="0">
                <a:solidFill>
                  <a:schemeClr val="lt1"/>
                </a:solidFill>
                <a:latin typeface="Roboto Black"/>
                <a:ea typeface="Roboto Black"/>
                <a:cs typeface="Roboto Black"/>
                <a:sym typeface="Roboto"/>
              </a:rPr>
              <a:t>Cities Rely Heavily on Public Funds  </a:t>
            </a:r>
          </a:p>
          <a:p>
            <a:pPr marL="0" marR="0" lvl="0" indent="0" algn="ctr" rtl="0">
              <a:lnSpc>
                <a:spcPct val="100000"/>
              </a:lnSpc>
              <a:spcBef>
                <a:spcPts val="0"/>
              </a:spcBef>
              <a:spcAft>
                <a:spcPts val="0"/>
              </a:spcAft>
              <a:buClr>
                <a:schemeClr val="lt1"/>
              </a:buClr>
              <a:buSzPts val="7000"/>
              <a:buFont typeface="Roboto"/>
              <a:buNone/>
            </a:pPr>
            <a:endParaRPr lang="en-GB" sz="2000" b="1" dirty="0">
              <a:solidFill>
                <a:schemeClr val="lt1"/>
              </a:solidFill>
              <a:latin typeface="Roboto Black"/>
              <a:ea typeface="Roboto Black"/>
              <a:cs typeface="Roboto Black"/>
              <a:sym typeface="Roboto"/>
            </a:endParaRPr>
          </a:p>
          <a:p>
            <a:pPr marL="0" marR="0" lvl="0" indent="0" algn="l" defTabSz="914400" rtl="0" eaLnBrk="1" fontAlgn="auto" latinLnBrk="0" hangingPunct="1">
              <a:lnSpc>
                <a:spcPct val="100000"/>
              </a:lnSpc>
              <a:spcBef>
                <a:spcPts val="0"/>
              </a:spcBef>
              <a:spcAft>
                <a:spcPts val="0"/>
              </a:spcAft>
              <a:buClr>
                <a:srgbClr val="FFFFFF"/>
              </a:buClr>
              <a:buSzPts val="7000"/>
              <a:buFont typeface="Arial"/>
              <a:buNone/>
              <a:tabLst/>
              <a:defRPr/>
            </a:pPr>
            <a:r>
              <a:rPr kumimoji="0" lang="en-US" sz="2000" b="1" i="0" u="none" strike="noStrike" kern="0" cap="none" spc="0" normalizeH="0" baseline="0" noProof="0" dirty="0">
                <a:ln>
                  <a:noFill/>
                </a:ln>
                <a:solidFill>
                  <a:srgbClr val="FFFFFF"/>
                </a:solidFill>
                <a:effectLst/>
                <a:uLnTx/>
                <a:uFillTx/>
                <a:latin typeface="Roboto Black"/>
                <a:ea typeface="Roboto Black"/>
                <a:cs typeface="Roboto Black"/>
                <a:sym typeface="Roboto"/>
              </a:rPr>
              <a:t>– </a:t>
            </a:r>
            <a:r>
              <a:rPr kumimoji="0" lang="en-US" sz="2000" b="1" i="0" u="none" strike="noStrike" kern="0" cap="none" spc="0" normalizeH="0" baseline="0" noProof="0" dirty="0" err="1">
                <a:ln>
                  <a:noFill/>
                </a:ln>
                <a:solidFill>
                  <a:srgbClr val="FFFFFF"/>
                </a:solidFill>
                <a:effectLst/>
                <a:uLnTx/>
                <a:uFillTx/>
                <a:latin typeface="Roboto Black"/>
                <a:ea typeface="Roboto Black"/>
                <a:cs typeface="Roboto Black"/>
                <a:sym typeface="Roboto"/>
              </a:rPr>
              <a:t>Slido</a:t>
            </a:r>
            <a:r>
              <a:rPr kumimoji="0" lang="en-US" sz="2000" b="1" i="0" u="none" strike="noStrike" kern="0" cap="none" spc="0" normalizeH="0" baseline="0" noProof="0" dirty="0">
                <a:ln>
                  <a:noFill/>
                </a:ln>
                <a:solidFill>
                  <a:srgbClr val="FFFFFF"/>
                </a:solidFill>
                <a:effectLst/>
                <a:uLnTx/>
                <a:uFillTx/>
                <a:latin typeface="Roboto Black"/>
                <a:ea typeface="Roboto Black"/>
                <a:cs typeface="Roboto Black"/>
                <a:sym typeface="Roboto"/>
              </a:rPr>
              <a:t> </a:t>
            </a:r>
            <a:r>
              <a:rPr kumimoji="0" lang="en-US" sz="2000" b="1" i="1" u="none" strike="noStrike" kern="0" cap="none" spc="0" normalizeH="0" baseline="0" noProof="0" dirty="0">
                <a:ln>
                  <a:noFill/>
                </a:ln>
                <a:solidFill>
                  <a:srgbClr val="FFFFFF"/>
                </a:solidFill>
                <a:effectLst/>
                <a:uLnTx/>
                <a:uFillTx/>
                <a:latin typeface="Roboto Black"/>
                <a:ea typeface="Roboto Black"/>
                <a:cs typeface="Roboto Black"/>
                <a:sym typeface="Roboto"/>
              </a:rPr>
              <a:t>‘</a:t>
            </a:r>
            <a:r>
              <a:rPr kumimoji="0" lang="en-GB" sz="2000" b="1" i="1" u="none" strike="noStrike" kern="0" cap="none" spc="0" normalizeH="0" baseline="0" noProof="0" dirty="0">
                <a:ln>
                  <a:noFill/>
                </a:ln>
                <a:solidFill>
                  <a:srgbClr val="FFFFFF"/>
                </a:solidFill>
                <a:effectLst/>
                <a:uLnTx/>
                <a:uFillTx/>
                <a:latin typeface="Roboto Black"/>
                <a:ea typeface="Roboto Black"/>
                <a:cs typeface="Roboto Black"/>
                <a:sym typeface="Roboto"/>
              </a:rPr>
              <a:t>What’s one change that would unlock private/philanthropic finance for your city?’</a:t>
            </a:r>
          </a:p>
          <a:p>
            <a:pPr marL="0" marR="0" lvl="0" indent="0" algn="ctr" rtl="0">
              <a:lnSpc>
                <a:spcPct val="100000"/>
              </a:lnSpc>
              <a:spcBef>
                <a:spcPts val="0"/>
              </a:spcBef>
              <a:spcAft>
                <a:spcPts val="0"/>
              </a:spcAft>
              <a:buClr>
                <a:schemeClr val="lt1"/>
              </a:buClr>
              <a:buSzPts val="7000"/>
              <a:buFont typeface="Roboto"/>
              <a:buNone/>
            </a:pPr>
            <a:endParaRPr lang="en-GB" sz="2000" b="1" dirty="0">
              <a:solidFill>
                <a:schemeClr val="lt1"/>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lt1"/>
              </a:buClr>
              <a:buSzPts val="7000"/>
              <a:buFont typeface="Roboto"/>
              <a:buNone/>
            </a:pPr>
            <a:endParaRPr lang="en-GB" sz="2000" b="1" dirty="0">
              <a:solidFill>
                <a:schemeClr val="lt1"/>
              </a:solidFill>
              <a:latin typeface="Roboto Black"/>
              <a:ea typeface="Roboto Black"/>
              <a:cs typeface="Roboto Black"/>
              <a:sym typeface="Roboto"/>
            </a:endParaRPr>
          </a:p>
          <a:p>
            <a:pPr marR="0" lvl="0" rtl="0">
              <a:lnSpc>
                <a:spcPct val="100000"/>
              </a:lnSpc>
              <a:spcBef>
                <a:spcPts val="0"/>
              </a:spcBef>
              <a:spcAft>
                <a:spcPts val="0"/>
              </a:spcAft>
              <a:buClr>
                <a:schemeClr val="lt1"/>
              </a:buClr>
              <a:buSzPts val="7000"/>
            </a:pPr>
            <a:r>
              <a:rPr lang="en-GB" sz="2000" b="1" dirty="0">
                <a:solidFill>
                  <a:schemeClr val="lt1"/>
                </a:solidFill>
                <a:latin typeface="Roboto Black"/>
                <a:ea typeface="Roboto Black"/>
                <a:cs typeface="Roboto Black"/>
                <a:sym typeface="Roboto"/>
              </a:rPr>
              <a:t>- </a:t>
            </a:r>
            <a:r>
              <a:rPr lang="en-GB" sz="2000" b="1" i="0" u="none" dirty="0">
                <a:solidFill>
                  <a:schemeClr val="lt1"/>
                </a:solidFill>
                <a:latin typeface="Roboto Black"/>
                <a:ea typeface="Roboto Black"/>
                <a:cs typeface="Roboto Black"/>
                <a:sym typeface="Roboto"/>
              </a:rPr>
              <a:t>Why are cities not accessing private or philanthropic finance?</a:t>
            </a:r>
          </a:p>
          <a:p>
            <a:pPr marR="0" lvl="0" rtl="0">
              <a:lnSpc>
                <a:spcPct val="100000"/>
              </a:lnSpc>
              <a:spcBef>
                <a:spcPts val="0"/>
              </a:spcBef>
              <a:spcAft>
                <a:spcPts val="0"/>
              </a:spcAft>
              <a:buClr>
                <a:schemeClr val="lt1"/>
              </a:buClr>
              <a:buSzPts val="7000"/>
            </a:pPr>
            <a:r>
              <a:rPr lang="en-GB" sz="2000" b="1" i="0" u="none" dirty="0">
                <a:solidFill>
                  <a:schemeClr val="lt1"/>
                </a:solidFill>
                <a:latin typeface="Roboto Black"/>
                <a:ea typeface="Roboto Black"/>
                <a:cs typeface="Roboto Black"/>
                <a:sym typeface="Roboto"/>
              </a:rPr>
              <a:t>- What is missing – project pipeline, risk appetite, or knowledge?</a:t>
            </a:r>
          </a:p>
          <a:p>
            <a:pPr marR="0" lvl="0" rtl="0">
              <a:lnSpc>
                <a:spcPct val="100000"/>
              </a:lnSpc>
              <a:spcBef>
                <a:spcPts val="0"/>
              </a:spcBef>
              <a:spcAft>
                <a:spcPts val="0"/>
              </a:spcAft>
              <a:buClr>
                <a:schemeClr val="lt1"/>
              </a:buClr>
              <a:buSzPts val="7000"/>
            </a:pPr>
            <a:r>
              <a:rPr lang="en-GB" sz="2000" b="1" i="0" u="none" dirty="0">
                <a:solidFill>
                  <a:schemeClr val="lt1"/>
                </a:solidFill>
                <a:latin typeface="Roboto Black"/>
                <a:ea typeface="Roboto Black"/>
                <a:cs typeface="Roboto Black"/>
                <a:sym typeface="Roboto"/>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FFAC7C-894A-1DA2-461B-7DAF683F2569}"/>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8"/>
            <a:ext cx="1778772" cy="1778772"/>
          </a:xfrm>
          <a:prstGeom prst="rect">
            <a:avLst/>
          </a:prstGeom>
        </p:spPr>
      </p:pic>
      <p:sp>
        <p:nvSpPr>
          <p:cNvPr id="4" name="Rectangle 3">
            <a:extLst>
              <a:ext uri="{FF2B5EF4-FFF2-40B4-BE49-F238E27FC236}">
                <a16:creationId xmlns:a16="http://schemas.microsoft.com/office/drawing/2014/main" id="{99A52BCB-33E0-E2E0-D8E6-122449B2FC60}"/>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What’s one change that would unlock private/philanthropic finance for your city?</a:t>
            </a:r>
          </a:p>
        </p:txBody>
      </p:sp>
      <p:sp>
        <p:nvSpPr>
          <p:cNvPr id="5" name="Rectangle 4">
            <a:extLst>
              <a:ext uri="{FF2B5EF4-FFF2-40B4-BE49-F238E27FC236}">
                <a16:creationId xmlns:a16="http://schemas.microsoft.com/office/drawing/2014/main" id="{35791B7E-BC72-3713-4489-6682EEF55FBF}"/>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08C64112-F0D7-0774-AD02-1642C398F9D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D931478C-D0FC-F039-56F1-1ED9765A896E}"/>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FFF3F7A7-EFCA-C827-EDB3-FF5DB668B69C}"/>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1514298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CF9639A-E35F-C6A5-FF54-F9B0AA1106F5}"/>
              </a:ext>
            </a:extLst>
          </p:cNvPr>
          <p:cNvSpPr>
            <a:spLocks noGrp="1"/>
          </p:cNvSpPr>
          <p:nvPr>
            <p:ph type="title"/>
          </p:nvPr>
        </p:nvSpPr>
        <p:spPr>
          <a:xfrm>
            <a:off x="509258" y="1736385"/>
            <a:ext cx="8417766" cy="903548"/>
          </a:xfrm>
        </p:spPr>
        <p:txBody>
          <a:bodyPr>
            <a:noAutofit/>
          </a:bodyPr>
          <a:lstStyle/>
          <a:p>
            <a:r>
              <a:rPr lang="en-US" sz="3300" b="1" dirty="0">
                <a:solidFill>
                  <a:srgbClr val="156082"/>
                </a:solidFill>
                <a:latin typeface="Aptos" panose="020B0004020202020204" pitchFamily="34" charset="0"/>
                <a:ea typeface="Times New Roman" panose="02020603050405020304" pitchFamily="18" charset="0"/>
                <a:cs typeface="Aptos" panose="020B0004020202020204" pitchFamily="34" charset="0"/>
              </a:rPr>
              <a:t>Advancing Nature-based Solutions through Innovative Resilience Finance: Exploring Funding Mechanisms for Cities and Towns</a:t>
            </a:r>
            <a:endParaRPr lang="en-GB" sz="3300" dirty="0"/>
          </a:p>
        </p:txBody>
      </p:sp>
      <p:sp>
        <p:nvSpPr>
          <p:cNvPr id="4" name="Espace réservé du contenu 3">
            <a:extLst>
              <a:ext uri="{FF2B5EF4-FFF2-40B4-BE49-F238E27FC236}">
                <a16:creationId xmlns:a16="http://schemas.microsoft.com/office/drawing/2014/main" id="{36C449C2-AFEB-39A9-B1A7-707F85433C8E}"/>
              </a:ext>
            </a:extLst>
          </p:cNvPr>
          <p:cNvSpPr>
            <a:spLocks noGrp="1"/>
          </p:cNvSpPr>
          <p:nvPr>
            <p:ph sz="quarter" idx="12"/>
          </p:nvPr>
        </p:nvSpPr>
        <p:spPr>
          <a:xfrm>
            <a:off x="518866" y="3016339"/>
            <a:ext cx="3929187" cy="690635"/>
          </a:xfrm>
        </p:spPr>
        <p:txBody>
          <a:bodyPr/>
          <a:lstStyle/>
          <a:p>
            <a:r>
              <a:rPr lang="fr-FR" sz="2700" dirty="0"/>
              <a:t>Case </a:t>
            </a:r>
            <a:r>
              <a:rPr lang="fr-FR" sz="2700" dirty="0" err="1"/>
              <a:t>study</a:t>
            </a:r>
            <a:r>
              <a:rPr lang="fr-FR" sz="2700" dirty="0"/>
              <a:t>. </a:t>
            </a:r>
            <a:r>
              <a:rPr lang="fr-FR" sz="2700" dirty="0" err="1"/>
              <a:t>Further</a:t>
            </a:r>
            <a:r>
              <a:rPr lang="fr-FR" sz="2700" dirty="0"/>
              <a:t> </a:t>
            </a:r>
            <a:r>
              <a:rPr lang="fr-FR" sz="2700" dirty="0" err="1"/>
              <a:t>steps</a:t>
            </a:r>
            <a:r>
              <a:rPr lang="fr-FR" sz="2700" dirty="0"/>
              <a:t>.</a:t>
            </a:r>
            <a:endParaRPr lang="en-GB" sz="2700" dirty="0"/>
          </a:p>
        </p:txBody>
      </p:sp>
      <p:pic>
        <p:nvPicPr>
          <p:cNvPr id="5" name="Image 4">
            <a:extLst>
              <a:ext uri="{FF2B5EF4-FFF2-40B4-BE49-F238E27FC236}">
                <a16:creationId xmlns:a16="http://schemas.microsoft.com/office/drawing/2014/main" id="{BFF39C87-6D47-75B0-320C-68C7F95DD7F7}"/>
              </a:ext>
            </a:extLst>
          </p:cNvPr>
          <p:cNvPicPr>
            <a:picLocks noChangeAspect="1"/>
          </p:cNvPicPr>
          <p:nvPr/>
        </p:nvPicPr>
        <p:blipFill>
          <a:blip r:embed="rId2"/>
          <a:srcRect/>
          <a:stretch/>
        </p:blipFill>
        <p:spPr>
          <a:xfrm>
            <a:off x="645390" y="375408"/>
            <a:ext cx="1058995" cy="845659"/>
          </a:xfrm>
          <a:prstGeom prst="rect">
            <a:avLst/>
          </a:prstGeom>
        </p:spPr>
      </p:pic>
      <p:sp>
        <p:nvSpPr>
          <p:cNvPr id="8" name="TextBox 7">
            <a:extLst>
              <a:ext uri="{FF2B5EF4-FFF2-40B4-BE49-F238E27FC236}">
                <a16:creationId xmlns:a16="http://schemas.microsoft.com/office/drawing/2014/main" id="{E1A0B5C1-3939-39F1-E1DB-BE80673D9EAC}"/>
              </a:ext>
            </a:extLst>
          </p:cNvPr>
          <p:cNvSpPr txBox="1"/>
          <p:nvPr/>
        </p:nvSpPr>
        <p:spPr>
          <a:xfrm>
            <a:off x="524656" y="3854083"/>
            <a:ext cx="4766649" cy="923330"/>
          </a:xfrm>
          <a:prstGeom prst="rect">
            <a:avLst/>
          </a:prstGeom>
          <a:noFill/>
        </p:spPr>
        <p:txBody>
          <a:bodyPr wrap="square">
            <a:spAutoFit/>
          </a:bodyPr>
          <a:lstStyle/>
          <a:p>
            <a:pPr algn="r" defTabSz="685800">
              <a:buClrTx/>
            </a:pPr>
            <a:r>
              <a:rPr lang="en-GB" sz="1350" b="1" kern="1200" dirty="0">
                <a:solidFill>
                  <a:srgbClr val="156082"/>
                </a:solidFill>
                <a:latin typeface="Aptos" panose="020B0004020202020204" pitchFamily="34" charset="0"/>
                <a:ea typeface="Times New Roman" panose="02020603050405020304" pitchFamily="18" charset="0"/>
                <a:cs typeface="Aptos" panose="020B0004020202020204" pitchFamily="34" charset="0"/>
              </a:rPr>
              <a:t>Ana-Maria MITROI-CIOBICA</a:t>
            </a:r>
          </a:p>
          <a:p>
            <a:pPr algn="r" defTabSz="685800">
              <a:buClrTx/>
            </a:pPr>
            <a:endParaRPr lang="en-GB" sz="1350" kern="1200" dirty="0">
              <a:solidFill>
                <a:srgbClr val="156082"/>
              </a:solidFill>
              <a:latin typeface="Aptos" panose="020B0004020202020204" pitchFamily="34" charset="0"/>
              <a:ea typeface="+mn-ea"/>
              <a:cs typeface="+mn-cs"/>
            </a:endParaRPr>
          </a:p>
          <a:p>
            <a:pPr algn="r" defTabSz="685800">
              <a:buClrTx/>
            </a:pPr>
            <a:r>
              <a:rPr lang="en-GB" sz="1350" kern="1200" dirty="0">
                <a:solidFill>
                  <a:srgbClr val="156082"/>
                </a:solidFill>
                <a:latin typeface="Aptos" panose="020B0004020202020204" pitchFamily="34" charset="0"/>
                <a:ea typeface="+mn-ea"/>
                <a:cs typeface="+mn-cs"/>
              </a:rPr>
              <a:t>Projects Directorate</a:t>
            </a:r>
          </a:p>
          <a:p>
            <a:pPr algn="r" defTabSz="685800">
              <a:buClrTx/>
            </a:pPr>
            <a:r>
              <a:rPr lang="en-GB" sz="1350" kern="1200" dirty="0">
                <a:solidFill>
                  <a:srgbClr val="156082"/>
                </a:solidFill>
                <a:latin typeface="Aptos" panose="020B0004020202020204" pitchFamily="34" charset="0"/>
                <a:ea typeface="+mn-ea"/>
                <a:cs typeface="+mn-cs"/>
              </a:rPr>
              <a:t>Housing, Cities &amp; Regions Department</a:t>
            </a:r>
            <a:endParaRPr lang="en-GB" sz="1350" kern="1200" dirty="0">
              <a:latin typeface="Calibri" panose="020F0502020204030204"/>
              <a:ea typeface="+mn-ea"/>
              <a:cs typeface="+mn-cs"/>
            </a:endParaRPr>
          </a:p>
        </p:txBody>
      </p:sp>
      <p:pic>
        <p:nvPicPr>
          <p:cNvPr id="2" name="Picture 1">
            <a:extLst>
              <a:ext uri="{FF2B5EF4-FFF2-40B4-BE49-F238E27FC236}">
                <a16:creationId xmlns:a16="http://schemas.microsoft.com/office/drawing/2014/main" id="{A5D76ED7-2197-55F7-F12E-0E80A83A0F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1105" y="2812943"/>
            <a:ext cx="1741035" cy="978872"/>
          </a:xfrm>
          <a:prstGeom prst="rect">
            <a:avLst/>
          </a:prstGeom>
        </p:spPr>
      </p:pic>
      <p:pic>
        <p:nvPicPr>
          <p:cNvPr id="6" name="Picture Placeholder 5">
            <a:extLst>
              <a:ext uri="{FF2B5EF4-FFF2-40B4-BE49-F238E27FC236}">
                <a16:creationId xmlns:a16="http://schemas.microsoft.com/office/drawing/2014/main" id="{D489E3C7-802E-ECEA-7E66-B0957D5F0ED3}"/>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4729" r="4729"/>
          <a:stretch>
            <a:fillRect/>
          </a:stretch>
        </p:blipFill>
        <p:spPr>
          <a:xfrm>
            <a:off x="5504090" y="3590785"/>
            <a:ext cx="2082042" cy="1289417"/>
          </a:xfrm>
          <a:prstGeom prst="rect">
            <a:avLst/>
          </a:prstGeom>
        </p:spPr>
      </p:pic>
      <p:pic>
        <p:nvPicPr>
          <p:cNvPr id="9" name="Picture 8">
            <a:extLst>
              <a:ext uri="{FF2B5EF4-FFF2-40B4-BE49-F238E27FC236}">
                <a16:creationId xmlns:a16="http://schemas.microsoft.com/office/drawing/2014/main" id="{9CD4D6EE-7C3C-E78F-A87F-A69352AB4C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6725" y="2945755"/>
            <a:ext cx="1860299" cy="990884"/>
          </a:xfrm>
          <a:prstGeom prst="rect">
            <a:avLst/>
          </a:prstGeom>
        </p:spPr>
      </p:pic>
      <p:pic>
        <p:nvPicPr>
          <p:cNvPr id="10" name="Picture 7">
            <a:extLst>
              <a:ext uri="{FF2B5EF4-FFF2-40B4-BE49-F238E27FC236}">
                <a16:creationId xmlns:a16="http://schemas.microsoft.com/office/drawing/2014/main" id="{084536B4-9979-87CD-0CBA-16152F50B36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22140" y="3854084"/>
            <a:ext cx="2027214" cy="109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092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59CBB6-ECCF-327E-CA4E-8521803167F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408ACA-31A2-5C88-D0D2-D282B140A2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5" y="7"/>
            <a:ext cx="9143985" cy="5143493"/>
          </a:xfrm>
          <a:prstGeom prst="rect">
            <a:avLst/>
          </a:prstGeom>
        </p:spPr>
      </p:pic>
      <p:sp>
        <p:nvSpPr>
          <p:cNvPr id="47" name="Rectangle 4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7"/>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35CE0C0E-75F5-90B8-6934-58958E99AC32}"/>
              </a:ext>
            </a:extLst>
          </p:cNvPr>
          <p:cNvSpPr>
            <a:spLocks noGrp="1"/>
          </p:cNvSpPr>
          <p:nvPr>
            <p:ph type="title"/>
          </p:nvPr>
        </p:nvSpPr>
        <p:spPr>
          <a:xfrm>
            <a:off x="392907" y="3987930"/>
            <a:ext cx="8408194" cy="558627"/>
          </a:xfrm>
        </p:spPr>
        <p:txBody>
          <a:bodyPr vert="horz" lIns="68580" tIns="34290" rIns="68580" bIns="34290" rtlCol="0" anchor="ctr">
            <a:normAutofit/>
          </a:bodyPr>
          <a:lstStyle/>
          <a:p>
            <a:pPr algn="ctr"/>
            <a:r>
              <a:rPr lang="en-US" sz="2700" b="1" dirty="0">
                <a:solidFill>
                  <a:schemeClr val="tx1">
                    <a:lumMod val="85000"/>
                    <a:lumOff val="15000"/>
                  </a:schemeClr>
                </a:solidFill>
              </a:rPr>
              <a:t>NCFF experience – investing in </a:t>
            </a:r>
            <a:r>
              <a:rPr lang="en-US" sz="2700" b="1" dirty="0" err="1">
                <a:solidFill>
                  <a:schemeClr val="tx1">
                    <a:lumMod val="85000"/>
                    <a:lumOff val="15000"/>
                  </a:schemeClr>
                </a:solidFill>
              </a:rPr>
              <a:t>NbS</a:t>
            </a:r>
            <a:endParaRPr lang="en-US" sz="2700" dirty="0">
              <a:solidFill>
                <a:schemeClr val="tx1">
                  <a:lumMod val="85000"/>
                  <a:lumOff val="15000"/>
                </a:schemeClr>
              </a:solidFill>
            </a:endParaRPr>
          </a:p>
        </p:txBody>
      </p:sp>
      <p:cxnSp>
        <p:nvCxnSpPr>
          <p:cNvPr id="49" name="Straight Connector 4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Image 3">
            <a:extLst>
              <a:ext uri="{FF2B5EF4-FFF2-40B4-BE49-F238E27FC236}">
                <a16:creationId xmlns:a16="http://schemas.microsoft.com/office/drawing/2014/main" id="{72783CA2-690D-B325-1D15-A1269FC9DBDA}"/>
              </a:ext>
            </a:extLst>
          </p:cNvPr>
          <p:cNvPicPr>
            <a:picLocks noChangeAspect="1"/>
          </p:cNvPicPr>
          <p:nvPr/>
        </p:nvPicPr>
        <p:blipFill>
          <a:blip r:embed="rId4"/>
          <a:srcRect/>
          <a:stretch/>
        </p:blipFill>
        <p:spPr>
          <a:xfrm>
            <a:off x="50007" y="4058779"/>
            <a:ext cx="551108" cy="440087"/>
          </a:xfrm>
          <a:prstGeom prst="rect">
            <a:avLst/>
          </a:prstGeom>
        </p:spPr>
      </p:pic>
    </p:spTree>
    <p:extLst>
      <p:ext uri="{BB962C8B-B14F-4D97-AF65-F5344CB8AC3E}">
        <p14:creationId xmlns:p14="http://schemas.microsoft.com/office/powerpoint/2010/main" val="25971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B8E0F8EA-BD41-C005-198D-F861697233EF}"/>
              </a:ext>
            </a:extLst>
          </p:cNvPr>
          <p:cNvSpPr>
            <a:spLocks noGrp="1"/>
          </p:cNvSpPr>
          <p:nvPr>
            <p:ph type="title"/>
          </p:nvPr>
        </p:nvSpPr>
        <p:spPr>
          <a:xfrm>
            <a:off x="429370" y="178905"/>
            <a:ext cx="8263890" cy="1075811"/>
          </a:xfrm>
        </p:spPr>
        <p:txBody>
          <a:bodyPr anchor="b">
            <a:normAutofit/>
          </a:bodyPr>
          <a:lstStyle/>
          <a:p>
            <a:r>
              <a:rPr lang="en-GB" sz="4050"/>
              <a:t>Key insights</a:t>
            </a:r>
          </a:p>
        </p:txBody>
      </p:sp>
      <p:sp>
        <p:nvSpPr>
          <p:cNvPr id="4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70" y="126115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pic>
        <p:nvPicPr>
          <p:cNvPr id="4" name="Image 3">
            <a:extLst>
              <a:ext uri="{FF2B5EF4-FFF2-40B4-BE49-F238E27FC236}">
                <a16:creationId xmlns:a16="http://schemas.microsoft.com/office/drawing/2014/main" id="{4065FA03-1063-94BE-2345-FFF6551FF824}"/>
              </a:ext>
            </a:extLst>
          </p:cNvPr>
          <p:cNvPicPr>
            <a:picLocks noChangeAspect="1"/>
          </p:cNvPicPr>
          <p:nvPr/>
        </p:nvPicPr>
        <p:blipFill>
          <a:blip r:embed="rId3"/>
          <a:srcRect/>
          <a:stretch/>
        </p:blipFill>
        <p:spPr>
          <a:xfrm>
            <a:off x="717451" y="4668918"/>
            <a:ext cx="551108" cy="440087"/>
          </a:xfrm>
          <a:prstGeom prst="rect">
            <a:avLst/>
          </a:prstGeom>
        </p:spPr>
      </p:pic>
      <p:graphicFrame>
        <p:nvGraphicFramePr>
          <p:cNvPr id="8" name="Diagram 7">
            <a:extLst>
              <a:ext uri="{FF2B5EF4-FFF2-40B4-BE49-F238E27FC236}">
                <a16:creationId xmlns:a16="http://schemas.microsoft.com/office/drawing/2014/main" id="{5EEAD7C4-FC59-0372-C31E-43AF2A920FFE}"/>
              </a:ext>
            </a:extLst>
          </p:cNvPr>
          <p:cNvGraphicFramePr/>
          <p:nvPr/>
        </p:nvGraphicFramePr>
        <p:xfrm>
          <a:off x="429370" y="1553487"/>
          <a:ext cx="5035164" cy="30893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Flowchart: Connector 8">
            <a:extLst>
              <a:ext uri="{FF2B5EF4-FFF2-40B4-BE49-F238E27FC236}">
                <a16:creationId xmlns:a16="http://schemas.microsoft.com/office/drawing/2014/main" id="{47FCFBB9-BF48-93A9-8206-6DA0BAF800B5}"/>
              </a:ext>
            </a:extLst>
          </p:cNvPr>
          <p:cNvSpPr/>
          <p:nvPr/>
        </p:nvSpPr>
        <p:spPr>
          <a:xfrm>
            <a:off x="5786437" y="1433620"/>
            <a:ext cx="1500188" cy="1180993"/>
          </a:xfrm>
          <a:prstGeom prst="flowChartConnector">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900" kern="1200">
                <a:solidFill>
                  <a:prstClr val="white"/>
                </a:solidFill>
                <a:latin typeface="Aptos" panose="02110004020202020204"/>
              </a:rPr>
              <a:t>Support </a:t>
            </a:r>
            <a:r>
              <a:rPr lang="en-US" sz="900" b="1" kern="1200">
                <a:solidFill>
                  <a:prstClr val="white"/>
                </a:solidFill>
                <a:latin typeface="Aptos" panose="02110004020202020204"/>
              </a:rPr>
              <a:t>nature-based solutions (NbS)</a:t>
            </a:r>
            <a:r>
              <a:rPr lang="en-US" sz="900" kern="1200">
                <a:solidFill>
                  <a:prstClr val="white"/>
                </a:solidFill>
                <a:latin typeface="Aptos" panose="02110004020202020204"/>
              </a:rPr>
              <a:t> with clear </a:t>
            </a:r>
            <a:r>
              <a:rPr lang="en-US" sz="900" b="1" kern="1200">
                <a:solidFill>
                  <a:prstClr val="white"/>
                </a:solidFill>
                <a:latin typeface="Aptos" panose="02110004020202020204"/>
              </a:rPr>
              <a:t>biodiversity and climate adaptation benefits</a:t>
            </a:r>
            <a:endParaRPr lang="en-US" sz="900" kern="1200">
              <a:solidFill>
                <a:prstClr val="white"/>
              </a:solidFill>
              <a:latin typeface="Aptos" panose="02110004020202020204"/>
            </a:endParaRPr>
          </a:p>
        </p:txBody>
      </p:sp>
      <p:sp>
        <p:nvSpPr>
          <p:cNvPr id="10" name="Flowchart: Connector 9">
            <a:extLst>
              <a:ext uri="{FF2B5EF4-FFF2-40B4-BE49-F238E27FC236}">
                <a16:creationId xmlns:a16="http://schemas.microsoft.com/office/drawing/2014/main" id="{2A8CA492-46EC-824C-5499-1647604A1174}"/>
              </a:ext>
            </a:extLst>
          </p:cNvPr>
          <p:cNvSpPr/>
          <p:nvPr/>
        </p:nvSpPr>
        <p:spPr>
          <a:xfrm>
            <a:off x="7084686" y="1972294"/>
            <a:ext cx="1707633" cy="1368089"/>
          </a:xfrm>
          <a:prstGeom prst="flowChartConnector">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900" kern="1200" dirty="0">
                <a:solidFill>
                  <a:prstClr val="white"/>
                </a:solidFill>
                <a:latin typeface="Aptos" panose="02110004020202020204"/>
              </a:rPr>
              <a:t>Projects =&gt; revenue streams  (e.g., from biodiversity credits, eco-tourism) + environmental outcomes (e.g., restored wetlands or forests)</a:t>
            </a:r>
          </a:p>
        </p:txBody>
      </p:sp>
      <p:sp>
        <p:nvSpPr>
          <p:cNvPr id="11" name="Flowchart: Connector 10">
            <a:extLst>
              <a:ext uri="{FF2B5EF4-FFF2-40B4-BE49-F238E27FC236}">
                <a16:creationId xmlns:a16="http://schemas.microsoft.com/office/drawing/2014/main" id="{E7D68A09-CCB6-244F-343E-FB44A0EE8643}"/>
              </a:ext>
            </a:extLst>
          </p:cNvPr>
          <p:cNvSpPr/>
          <p:nvPr/>
        </p:nvSpPr>
        <p:spPr>
          <a:xfrm>
            <a:off x="5584498" y="2698063"/>
            <a:ext cx="1500188" cy="1180993"/>
          </a:xfrm>
          <a:prstGeom prst="flowChartConnector">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0" fontAlgn="base" hangingPunct="0">
              <a:spcBef>
                <a:spcPct val="0"/>
              </a:spcBef>
              <a:spcAft>
                <a:spcPct val="0"/>
              </a:spcAft>
              <a:buClrTx/>
            </a:pPr>
            <a:r>
              <a:rPr lang="en-US" altLang="en-US" sz="900" kern="1200" dirty="0">
                <a:solidFill>
                  <a:prstClr val="white"/>
                </a:solidFill>
                <a:latin typeface="Aptos" panose="02110004020202020204"/>
              </a:rPr>
              <a:t>Offered </a:t>
            </a:r>
            <a:r>
              <a:rPr lang="en-US" altLang="en-US" sz="900" b="1" kern="1200" dirty="0">
                <a:solidFill>
                  <a:prstClr val="white"/>
                </a:solidFill>
                <a:latin typeface="Aptos" panose="02110004020202020204"/>
              </a:rPr>
              <a:t>technical assistance </a:t>
            </a:r>
            <a:r>
              <a:rPr lang="en-US" altLang="en-US" sz="900" kern="1200" dirty="0">
                <a:solidFill>
                  <a:prstClr val="white"/>
                </a:solidFill>
                <a:latin typeface="Aptos" panose="02110004020202020204"/>
              </a:rPr>
              <a:t>for structuring, monitoring, and capacity building</a:t>
            </a:r>
          </a:p>
        </p:txBody>
      </p:sp>
      <p:sp>
        <p:nvSpPr>
          <p:cNvPr id="14" name="Flowchart: Connector 13">
            <a:extLst>
              <a:ext uri="{FF2B5EF4-FFF2-40B4-BE49-F238E27FC236}">
                <a16:creationId xmlns:a16="http://schemas.microsoft.com/office/drawing/2014/main" id="{E1C10E0F-CF88-FFBF-3D50-7F19B0D72CDA}"/>
              </a:ext>
            </a:extLst>
          </p:cNvPr>
          <p:cNvSpPr/>
          <p:nvPr/>
        </p:nvSpPr>
        <p:spPr>
          <a:xfrm>
            <a:off x="7003043" y="3523395"/>
            <a:ext cx="1500188" cy="1180993"/>
          </a:xfrm>
          <a:prstGeom prst="flowChartConnector">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0" fontAlgn="base" hangingPunct="0">
              <a:spcBef>
                <a:spcPct val="0"/>
              </a:spcBef>
              <a:spcAft>
                <a:spcPct val="0"/>
              </a:spcAft>
              <a:buClrTx/>
            </a:pPr>
            <a:r>
              <a:rPr lang="en-US" sz="900" kern="1200" dirty="0">
                <a:solidFill>
                  <a:prstClr val="white"/>
                </a:solidFill>
                <a:latin typeface="Aptos" panose="02110004020202020204"/>
              </a:rPr>
              <a:t>Required </a:t>
            </a:r>
            <a:r>
              <a:rPr lang="en-US" sz="900" b="1" kern="1200" dirty="0">
                <a:solidFill>
                  <a:prstClr val="white"/>
                </a:solidFill>
                <a:latin typeface="Aptos" panose="02110004020202020204"/>
              </a:rPr>
              <a:t>bankable business models</a:t>
            </a:r>
            <a:r>
              <a:rPr lang="en-US" sz="900" kern="1200" dirty="0">
                <a:solidFill>
                  <a:prstClr val="white"/>
                </a:solidFill>
                <a:latin typeface="Aptos" panose="02110004020202020204"/>
              </a:rPr>
              <a:t>, ideally with direct or indirect ROI</a:t>
            </a:r>
            <a:endParaRPr lang="en-US" altLang="en-US" sz="900" kern="1200" dirty="0">
              <a:solidFill>
                <a:prstClr val="white"/>
              </a:solidFill>
              <a:latin typeface="Aptos" panose="02110004020202020204"/>
            </a:endParaRPr>
          </a:p>
        </p:txBody>
      </p:sp>
    </p:spTree>
    <p:extLst>
      <p:ext uri="{BB962C8B-B14F-4D97-AF65-F5344CB8AC3E}">
        <p14:creationId xmlns:p14="http://schemas.microsoft.com/office/powerpoint/2010/main" val="2460459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75A0E0-3A6A-1AF8-493D-E01BE36B1CA0}"/>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40532B1-7622-4602-B898-5C84C974A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51" name="Rectangle 50">
            <a:extLst>
              <a:ext uri="{FF2B5EF4-FFF2-40B4-BE49-F238E27FC236}">
                <a16:creationId xmlns:a16="http://schemas.microsoft.com/office/drawing/2014/main" id="{8EBC75B0-D5AF-40AB-915B-EBC590D746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53" name="Rectangle 52">
            <a:extLst>
              <a:ext uri="{FF2B5EF4-FFF2-40B4-BE49-F238E27FC236}">
                <a16:creationId xmlns:a16="http://schemas.microsoft.com/office/drawing/2014/main" id="{70D16B3C-0901-4FFD-9DBF-5BC78ABC0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5777" y="0"/>
            <a:ext cx="5800865" cy="1181596"/>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55" name="Rectangle 54">
            <a:extLst>
              <a:ext uri="{FF2B5EF4-FFF2-40B4-BE49-F238E27FC236}">
                <a16:creationId xmlns:a16="http://schemas.microsoft.com/office/drawing/2014/main" id="{6D49CA2C-9593-4085-9ED2-049819E74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80833" y="-3980834"/>
            <a:ext cx="1182335" cy="9144002"/>
          </a:xfrm>
          <a:prstGeom prst="rect">
            <a:avLst/>
          </a:prstGeom>
          <a:gradFill>
            <a:gsLst>
              <a:gs pos="23000">
                <a:schemeClr val="accent1">
                  <a:alpha val="0"/>
                </a:schemeClr>
              </a:gs>
              <a:gs pos="99000">
                <a:schemeClr val="accent1">
                  <a:lumMod val="50000"/>
                  <a:alpha val="72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 name="Title 1">
            <a:extLst>
              <a:ext uri="{FF2B5EF4-FFF2-40B4-BE49-F238E27FC236}">
                <a16:creationId xmlns:a16="http://schemas.microsoft.com/office/drawing/2014/main" id="{DDCCFA4B-B307-2487-CB2F-DE938EFF9224}"/>
              </a:ext>
            </a:extLst>
          </p:cNvPr>
          <p:cNvSpPr>
            <a:spLocks noGrp="1"/>
          </p:cNvSpPr>
          <p:nvPr>
            <p:ph type="title"/>
          </p:nvPr>
        </p:nvSpPr>
        <p:spPr>
          <a:xfrm>
            <a:off x="1028699" y="186668"/>
            <a:ext cx="7522517" cy="743310"/>
          </a:xfrm>
        </p:spPr>
        <p:txBody>
          <a:bodyPr anchor="ctr">
            <a:normAutofit/>
          </a:bodyPr>
          <a:lstStyle/>
          <a:p>
            <a:r>
              <a:rPr lang="en-GB" sz="3000">
                <a:solidFill>
                  <a:srgbClr val="FFFFFF"/>
                </a:solidFill>
              </a:rPr>
              <a:t>Case studies</a:t>
            </a:r>
          </a:p>
        </p:txBody>
      </p:sp>
      <p:pic>
        <p:nvPicPr>
          <p:cNvPr id="18" name="Shape 112">
            <a:extLst>
              <a:ext uri="{FF2B5EF4-FFF2-40B4-BE49-F238E27FC236}">
                <a16:creationId xmlns:a16="http://schemas.microsoft.com/office/drawing/2014/main" id="{BFD7841B-C2DC-4D1C-1B92-224238DF7E93}"/>
              </a:ext>
            </a:extLst>
          </p:cNvPr>
          <p:cNvPicPr/>
          <p:nvPr/>
        </p:nvPicPr>
        <p:blipFill>
          <a:blip r:embed="rId3"/>
          <a:stretch/>
        </p:blipFill>
        <p:spPr>
          <a:xfrm>
            <a:off x="91940" y="1173902"/>
            <a:ext cx="1493302" cy="1411171"/>
          </a:xfrm>
          <a:prstGeom prst="rect">
            <a:avLst/>
          </a:prstGeom>
        </p:spPr>
      </p:pic>
      <p:pic>
        <p:nvPicPr>
          <p:cNvPr id="15" name="Picture 14">
            <a:extLst>
              <a:ext uri="{FF2B5EF4-FFF2-40B4-BE49-F238E27FC236}">
                <a16:creationId xmlns:a16="http://schemas.microsoft.com/office/drawing/2014/main" id="{53077C05-80DF-E974-44B8-3B405254087F}"/>
              </a:ext>
            </a:extLst>
          </p:cNvPr>
          <p:cNvPicPr>
            <a:picLocks noChangeAspect="1"/>
          </p:cNvPicPr>
          <p:nvPr/>
        </p:nvPicPr>
        <p:blipFill>
          <a:blip r:embed="rId4"/>
          <a:stretch>
            <a:fillRect/>
          </a:stretch>
        </p:blipFill>
        <p:spPr>
          <a:xfrm>
            <a:off x="4094529" y="2077326"/>
            <a:ext cx="1661698" cy="967939"/>
          </a:xfrm>
          <a:prstGeom prst="rect">
            <a:avLst/>
          </a:prstGeom>
        </p:spPr>
      </p:pic>
      <p:pic>
        <p:nvPicPr>
          <p:cNvPr id="16" name="Picture 15">
            <a:extLst>
              <a:ext uri="{FF2B5EF4-FFF2-40B4-BE49-F238E27FC236}">
                <a16:creationId xmlns:a16="http://schemas.microsoft.com/office/drawing/2014/main" id="{3ECDA3B0-03AB-0772-C62B-00939C8365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9970" y="1239765"/>
            <a:ext cx="1661698" cy="685450"/>
          </a:xfrm>
          <a:prstGeom prst="rect">
            <a:avLst/>
          </a:prstGeom>
        </p:spPr>
      </p:pic>
      <p:pic>
        <p:nvPicPr>
          <p:cNvPr id="17" name="Picture 16">
            <a:extLst>
              <a:ext uri="{FF2B5EF4-FFF2-40B4-BE49-F238E27FC236}">
                <a16:creationId xmlns:a16="http://schemas.microsoft.com/office/drawing/2014/main" id="{4F9FBD3E-9794-C096-4F1E-F3C126CE028B}"/>
              </a:ext>
            </a:extLst>
          </p:cNvPr>
          <p:cNvPicPr>
            <a:picLocks noChangeAspect="1"/>
          </p:cNvPicPr>
          <p:nvPr/>
        </p:nvPicPr>
        <p:blipFill>
          <a:blip r:embed="rId6"/>
          <a:stretch>
            <a:fillRect/>
          </a:stretch>
        </p:blipFill>
        <p:spPr>
          <a:xfrm>
            <a:off x="1585242" y="2499063"/>
            <a:ext cx="1661698" cy="643907"/>
          </a:xfrm>
          <a:prstGeom prst="rect">
            <a:avLst/>
          </a:prstGeom>
        </p:spPr>
      </p:pic>
      <p:pic>
        <p:nvPicPr>
          <p:cNvPr id="4" name="Image 3">
            <a:extLst>
              <a:ext uri="{FF2B5EF4-FFF2-40B4-BE49-F238E27FC236}">
                <a16:creationId xmlns:a16="http://schemas.microsoft.com/office/drawing/2014/main" id="{AAB06BFD-4062-0ED7-5B1D-AA6F746EC9C8}"/>
              </a:ext>
            </a:extLst>
          </p:cNvPr>
          <p:cNvPicPr>
            <a:picLocks noChangeAspect="1"/>
          </p:cNvPicPr>
          <p:nvPr/>
        </p:nvPicPr>
        <p:blipFill>
          <a:blip r:embed="rId7"/>
          <a:srcRect/>
          <a:stretch/>
        </p:blipFill>
        <p:spPr>
          <a:xfrm>
            <a:off x="717451" y="4668918"/>
            <a:ext cx="551108" cy="440087"/>
          </a:xfrm>
          <a:prstGeom prst="rect">
            <a:avLst/>
          </a:prstGeom>
        </p:spPr>
      </p:pic>
      <p:graphicFrame>
        <p:nvGraphicFramePr>
          <p:cNvPr id="3" name="Diagram 2">
            <a:extLst>
              <a:ext uri="{FF2B5EF4-FFF2-40B4-BE49-F238E27FC236}">
                <a16:creationId xmlns:a16="http://schemas.microsoft.com/office/drawing/2014/main" id="{9FBA135D-3B3C-92C3-B573-F722FA4AFFEA}"/>
              </a:ext>
            </a:extLst>
          </p:cNvPr>
          <p:cNvGraphicFramePr/>
          <p:nvPr/>
        </p:nvGraphicFramePr>
        <p:xfrm>
          <a:off x="1028699" y="3066550"/>
          <a:ext cx="7236817" cy="15954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11614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35c933906c5_0_1940"/>
          <p:cNvSpPr txBox="1">
            <a:spLocks noGrp="1"/>
          </p:cNvSpPr>
          <p:nvPr>
            <p:ph type="title"/>
          </p:nvPr>
        </p:nvSpPr>
        <p:spPr>
          <a:xfrm>
            <a:off x="457199" y="228600"/>
            <a:ext cx="7602000" cy="685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C4751"/>
              </a:buClr>
              <a:buSzPts val="3000"/>
              <a:buFont typeface="Lato"/>
              <a:buNone/>
            </a:pPr>
            <a:r>
              <a:rPr lang="en-US">
                <a:latin typeface="Noto Sans"/>
                <a:ea typeface="Noto Sans"/>
                <a:cs typeface="Noto Sans"/>
                <a:sym typeface="Noto Sans"/>
              </a:rPr>
              <a:t>ICLEI in EUROPE:  &gt;210 Members, &gt;39 countries</a:t>
            </a:r>
            <a:endParaRPr/>
          </a:p>
        </p:txBody>
      </p:sp>
      <p:grpSp>
        <p:nvGrpSpPr>
          <p:cNvPr id="339" name="Google Shape;339;g35c933906c5_0_1940"/>
          <p:cNvGrpSpPr/>
          <p:nvPr/>
        </p:nvGrpSpPr>
        <p:grpSpPr>
          <a:xfrm>
            <a:off x="456946" y="4322744"/>
            <a:ext cx="1258685" cy="678150"/>
            <a:chOff x="5137075" y="1632762"/>
            <a:chExt cx="1107900" cy="904200"/>
          </a:xfrm>
          <a:solidFill>
            <a:srgbClr val="AFD679"/>
          </a:solidFill>
        </p:grpSpPr>
        <p:sp>
          <p:nvSpPr>
            <p:cNvPr id="340" name="Google Shape;340;g35c933906c5_0_1940"/>
            <p:cNvSpPr/>
            <p:nvPr/>
          </p:nvSpPr>
          <p:spPr>
            <a:xfrm>
              <a:off x="5137075" y="1632762"/>
              <a:ext cx="1107900" cy="904200"/>
            </a:xfrm>
            <a:prstGeom prst="rect">
              <a:avLst/>
            </a:prstGeom>
            <a:grpFill/>
            <a:ln w="9525" cap="flat" cmpd="sng">
              <a:solidFill>
                <a:srgbClr val="08958F"/>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a:ea typeface="Noto Sans"/>
                <a:cs typeface="Noto Sans"/>
                <a:sym typeface="Noto Sans"/>
              </a:endParaRPr>
            </a:p>
          </p:txBody>
        </p:sp>
        <p:sp>
          <p:nvSpPr>
            <p:cNvPr id="341" name="Google Shape;341;g35c933906c5_0_1940"/>
            <p:cNvSpPr txBox="1"/>
            <p:nvPr/>
          </p:nvSpPr>
          <p:spPr>
            <a:xfrm>
              <a:off x="5208324" y="1822422"/>
              <a:ext cx="965400" cy="607500"/>
            </a:xfrm>
            <a:prstGeom prst="rect">
              <a:avLst/>
            </a:prstGeom>
            <a:grp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tx1"/>
                  </a:solidFill>
                  <a:latin typeface="Noto Sans"/>
                  <a:ea typeface="Noto Sans"/>
                  <a:cs typeface="Noto Sans"/>
                  <a:sym typeface="Noto Sans"/>
                </a:rPr>
                <a:t>Projects &amp; funding</a:t>
              </a:r>
              <a:endParaRPr sz="1200" b="1" i="0" u="none" strike="noStrike" cap="none" dirty="0">
                <a:solidFill>
                  <a:schemeClr val="tx1"/>
                </a:solidFill>
                <a:latin typeface="Noto Sans"/>
                <a:ea typeface="Noto Sans"/>
                <a:cs typeface="Noto Sans"/>
                <a:sym typeface="Noto Sans"/>
              </a:endParaRPr>
            </a:p>
          </p:txBody>
        </p:sp>
      </p:grpSp>
      <p:grpSp>
        <p:nvGrpSpPr>
          <p:cNvPr id="342" name="Google Shape;342;g35c933906c5_0_1940"/>
          <p:cNvGrpSpPr/>
          <p:nvPr/>
        </p:nvGrpSpPr>
        <p:grpSpPr>
          <a:xfrm>
            <a:off x="2229006" y="4322744"/>
            <a:ext cx="1258685" cy="678150"/>
            <a:chOff x="5137075" y="1632762"/>
            <a:chExt cx="1107900" cy="904200"/>
          </a:xfrm>
          <a:solidFill>
            <a:srgbClr val="AFD679"/>
          </a:solidFill>
        </p:grpSpPr>
        <p:sp>
          <p:nvSpPr>
            <p:cNvPr id="343" name="Google Shape;343;g35c933906c5_0_1940"/>
            <p:cNvSpPr/>
            <p:nvPr/>
          </p:nvSpPr>
          <p:spPr>
            <a:xfrm>
              <a:off x="5137075" y="1632762"/>
              <a:ext cx="1107900" cy="904200"/>
            </a:xfrm>
            <a:prstGeom prst="rect">
              <a:avLst/>
            </a:prstGeom>
            <a:grpFill/>
            <a:ln w="9525" cap="flat" cmpd="sng">
              <a:solidFill>
                <a:srgbClr val="08958F"/>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a:ea typeface="Noto Sans"/>
                <a:cs typeface="Noto Sans"/>
                <a:sym typeface="Noto Sans"/>
              </a:endParaRPr>
            </a:p>
          </p:txBody>
        </p:sp>
        <p:sp>
          <p:nvSpPr>
            <p:cNvPr id="344" name="Google Shape;344;g35c933906c5_0_1940"/>
            <p:cNvSpPr txBox="1"/>
            <p:nvPr/>
          </p:nvSpPr>
          <p:spPr>
            <a:xfrm>
              <a:off x="5208324" y="1822422"/>
              <a:ext cx="965400" cy="607500"/>
            </a:xfrm>
            <a:prstGeom prst="rect">
              <a:avLst/>
            </a:prstGeom>
            <a:grp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tx1"/>
                  </a:solidFill>
                  <a:latin typeface="Noto Sans"/>
                  <a:ea typeface="Noto Sans"/>
                  <a:cs typeface="Noto Sans"/>
                  <a:sym typeface="Noto Sans"/>
                </a:rPr>
                <a:t>Platforms &amp; campaigns</a:t>
              </a:r>
              <a:endParaRPr sz="1200" b="1" i="0" u="none" strike="noStrike" cap="none" dirty="0">
                <a:solidFill>
                  <a:schemeClr val="tx1"/>
                </a:solidFill>
                <a:latin typeface="Noto Sans"/>
                <a:ea typeface="Noto Sans"/>
                <a:cs typeface="Noto Sans"/>
                <a:sym typeface="Noto Sans"/>
              </a:endParaRPr>
            </a:p>
          </p:txBody>
        </p:sp>
      </p:grpSp>
      <p:grpSp>
        <p:nvGrpSpPr>
          <p:cNvPr id="345" name="Google Shape;345;g35c933906c5_0_1940"/>
          <p:cNvGrpSpPr/>
          <p:nvPr/>
        </p:nvGrpSpPr>
        <p:grpSpPr>
          <a:xfrm>
            <a:off x="4001066" y="4322744"/>
            <a:ext cx="1258685" cy="678150"/>
            <a:chOff x="5137075" y="1632762"/>
            <a:chExt cx="1107900" cy="904200"/>
          </a:xfrm>
          <a:solidFill>
            <a:srgbClr val="AFD679"/>
          </a:solidFill>
        </p:grpSpPr>
        <p:sp>
          <p:nvSpPr>
            <p:cNvPr id="346" name="Google Shape;346;g35c933906c5_0_1940"/>
            <p:cNvSpPr/>
            <p:nvPr/>
          </p:nvSpPr>
          <p:spPr>
            <a:xfrm>
              <a:off x="5137075" y="1632762"/>
              <a:ext cx="1107900" cy="904200"/>
            </a:xfrm>
            <a:prstGeom prst="rect">
              <a:avLst/>
            </a:prstGeom>
            <a:grpFill/>
            <a:ln w="9525" cap="flat" cmpd="sng">
              <a:solidFill>
                <a:srgbClr val="08958F"/>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a:ea typeface="Noto Sans"/>
                <a:cs typeface="Noto Sans"/>
                <a:sym typeface="Noto Sans"/>
              </a:endParaRPr>
            </a:p>
          </p:txBody>
        </p:sp>
        <p:sp>
          <p:nvSpPr>
            <p:cNvPr id="347" name="Google Shape;347;g35c933906c5_0_1940"/>
            <p:cNvSpPr txBox="1"/>
            <p:nvPr/>
          </p:nvSpPr>
          <p:spPr>
            <a:xfrm>
              <a:off x="5208324" y="1822422"/>
              <a:ext cx="965400" cy="607500"/>
            </a:xfrm>
            <a:prstGeom prst="rect">
              <a:avLst/>
            </a:prstGeom>
            <a:grp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tx1"/>
                  </a:solidFill>
                  <a:latin typeface="Noto Sans"/>
                  <a:ea typeface="Noto Sans"/>
                  <a:cs typeface="Noto Sans"/>
                  <a:sym typeface="Noto Sans"/>
                </a:rPr>
                <a:t>Consultancy &amp; trainings</a:t>
              </a:r>
              <a:endParaRPr sz="1200" b="1" i="0" u="none" strike="noStrike" cap="none" dirty="0">
                <a:solidFill>
                  <a:schemeClr val="tx1"/>
                </a:solidFill>
                <a:latin typeface="Noto Sans"/>
                <a:ea typeface="Noto Sans"/>
                <a:cs typeface="Noto Sans"/>
                <a:sym typeface="Noto Sans"/>
              </a:endParaRPr>
            </a:p>
          </p:txBody>
        </p:sp>
      </p:grpSp>
      <p:grpSp>
        <p:nvGrpSpPr>
          <p:cNvPr id="348" name="Google Shape;348;g35c933906c5_0_1940"/>
          <p:cNvGrpSpPr/>
          <p:nvPr/>
        </p:nvGrpSpPr>
        <p:grpSpPr>
          <a:xfrm>
            <a:off x="5773126" y="4322744"/>
            <a:ext cx="1258685" cy="678150"/>
            <a:chOff x="5137075" y="1632762"/>
            <a:chExt cx="1107900" cy="904200"/>
          </a:xfrm>
          <a:solidFill>
            <a:srgbClr val="AFD679"/>
          </a:solidFill>
        </p:grpSpPr>
        <p:sp>
          <p:nvSpPr>
            <p:cNvPr id="349" name="Google Shape;349;g35c933906c5_0_1940"/>
            <p:cNvSpPr/>
            <p:nvPr/>
          </p:nvSpPr>
          <p:spPr>
            <a:xfrm>
              <a:off x="5137075" y="1632762"/>
              <a:ext cx="1107900" cy="904200"/>
            </a:xfrm>
            <a:prstGeom prst="rect">
              <a:avLst/>
            </a:prstGeom>
            <a:grpFill/>
            <a:ln w="9525" cap="flat" cmpd="sng">
              <a:solidFill>
                <a:srgbClr val="08958F"/>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a:ea typeface="Noto Sans"/>
                <a:cs typeface="Noto Sans"/>
                <a:sym typeface="Noto Sans"/>
              </a:endParaRPr>
            </a:p>
          </p:txBody>
        </p:sp>
        <p:sp>
          <p:nvSpPr>
            <p:cNvPr id="350" name="Google Shape;350;g35c933906c5_0_1940"/>
            <p:cNvSpPr txBox="1"/>
            <p:nvPr/>
          </p:nvSpPr>
          <p:spPr>
            <a:xfrm>
              <a:off x="5208324" y="1822422"/>
              <a:ext cx="965400" cy="607500"/>
            </a:xfrm>
            <a:prstGeom prst="rect">
              <a:avLst/>
            </a:prstGeom>
            <a:grp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tx1"/>
                  </a:solidFill>
                  <a:latin typeface="Noto Sans"/>
                  <a:ea typeface="Noto Sans"/>
                  <a:cs typeface="Noto Sans"/>
                  <a:sym typeface="Noto Sans"/>
                </a:rPr>
                <a:t>Events &amp; capacity building</a:t>
              </a:r>
              <a:endParaRPr sz="1200" b="1" i="0" u="none" strike="noStrike" cap="none" dirty="0">
                <a:solidFill>
                  <a:schemeClr val="tx1"/>
                </a:solidFill>
                <a:latin typeface="Noto Sans"/>
                <a:ea typeface="Noto Sans"/>
                <a:cs typeface="Noto Sans"/>
                <a:sym typeface="Noto Sans"/>
              </a:endParaRPr>
            </a:p>
          </p:txBody>
        </p:sp>
      </p:grpSp>
      <p:grpSp>
        <p:nvGrpSpPr>
          <p:cNvPr id="351" name="Google Shape;351;g35c933906c5_0_1940"/>
          <p:cNvGrpSpPr/>
          <p:nvPr/>
        </p:nvGrpSpPr>
        <p:grpSpPr>
          <a:xfrm>
            <a:off x="7545188" y="4322744"/>
            <a:ext cx="1258685" cy="678150"/>
            <a:chOff x="5137075" y="1632762"/>
            <a:chExt cx="1107900" cy="904200"/>
          </a:xfrm>
          <a:solidFill>
            <a:srgbClr val="AFD679"/>
          </a:solidFill>
        </p:grpSpPr>
        <p:sp>
          <p:nvSpPr>
            <p:cNvPr id="352" name="Google Shape;352;g35c933906c5_0_1940"/>
            <p:cNvSpPr/>
            <p:nvPr/>
          </p:nvSpPr>
          <p:spPr>
            <a:xfrm>
              <a:off x="5137075" y="1632762"/>
              <a:ext cx="1107900" cy="904200"/>
            </a:xfrm>
            <a:prstGeom prst="rect">
              <a:avLst/>
            </a:prstGeom>
            <a:grpFill/>
            <a:ln w="9525" cap="flat" cmpd="sng">
              <a:solidFill>
                <a:srgbClr val="08958F"/>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a:ea typeface="Noto Sans"/>
                <a:cs typeface="Noto Sans"/>
                <a:sym typeface="Noto Sans"/>
              </a:endParaRPr>
            </a:p>
          </p:txBody>
        </p:sp>
        <p:sp>
          <p:nvSpPr>
            <p:cNvPr id="353" name="Google Shape;353;g35c933906c5_0_1940"/>
            <p:cNvSpPr txBox="1"/>
            <p:nvPr/>
          </p:nvSpPr>
          <p:spPr>
            <a:xfrm>
              <a:off x="5208324" y="1822422"/>
              <a:ext cx="965400" cy="607500"/>
            </a:xfrm>
            <a:prstGeom prst="rect">
              <a:avLst/>
            </a:prstGeom>
            <a:grp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tx1"/>
                  </a:solidFill>
                  <a:latin typeface="Noto Sans"/>
                  <a:ea typeface="Noto Sans"/>
                  <a:cs typeface="Noto Sans"/>
                  <a:sym typeface="Noto Sans"/>
                </a:rPr>
                <a:t>Advocacy</a:t>
              </a:r>
              <a:endParaRPr sz="1200" b="1" i="0" u="none" strike="noStrike" cap="none" dirty="0">
                <a:solidFill>
                  <a:schemeClr val="tx1"/>
                </a:solidFill>
                <a:latin typeface="Noto Sans"/>
                <a:ea typeface="Noto Sans"/>
                <a:cs typeface="Noto Sans"/>
                <a:sym typeface="Noto Sans"/>
              </a:endParaRPr>
            </a:p>
          </p:txBody>
        </p:sp>
      </p:grpSp>
      <p:sp>
        <p:nvSpPr>
          <p:cNvPr id="354" name="Google Shape;354;g35c933906c5_0_1940"/>
          <p:cNvSpPr txBox="1"/>
          <p:nvPr/>
        </p:nvSpPr>
        <p:spPr>
          <a:xfrm>
            <a:off x="494881" y="3553497"/>
            <a:ext cx="1642500" cy="455700"/>
          </a:xfrm>
          <a:prstGeom prst="rect">
            <a:avLst/>
          </a:prstGeom>
          <a:no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rgbClr val="FFFFFF"/>
                </a:solidFill>
                <a:latin typeface="Noto Sans"/>
                <a:ea typeface="Noto Sans"/>
                <a:cs typeface="Noto Sans"/>
                <a:sym typeface="Noto Sans"/>
              </a:rPr>
              <a:t>35</a:t>
            </a:r>
            <a:endParaRPr sz="2700" b="1" i="0" u="none" strike="noStrike" cap="none">
              <a:solidFill>
                <a:srgbClr val="FFFFFF"/>
              </a:solidFill>
              <a:latin typeface="Noto Sans"/>
              <a:ea typeface="Noto Sans"/>
              <a:cs typeface="Noto Sans"/>
              <a:sym typeface="Noto Sans"/>
            </a:endParaRPr>
          </a:p>
        </p:txBody>
      </p:sp>
      <p:pic>
        <p:nvPicPr>
          <p:cNvPr id="355" name="Google Shape;355;g35c933906c5_0_1940"/>
          <p:cNvPicPr preferRelativeResize="0"/>
          <p:nvPr/>
        </p:nvPicPr>
        <p:blipFill rotWithShape="1">
          <a:blip r:embed="rId3">
            <a:alphaModFix/>
          </a:blip>
          <a:srcRect/>
          <a:stretch/>
        </p:blipFill>
        <p:spPr>
          <a:xfrm>
            <a:off x="0" y="1145734"/>
            <a:ext cx="9144000" cy="28520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9FCBD3-C871-2485-F3A1-C027126ABE04}"/>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E438AE1A-950B-EC55-FA5D-A5FD1A849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51" name="Rectangle 50">
            <a:extLst>
              <a:ext uri="{FF2B5EF4-FFF2-40B4-BE49-F238E27FC236}">
                <a16:creationId xmlns:a16="http://schemas.microsoft.com/office/drawing/2014/main" id="{421F4315-2CE7-BB6D-8416-B3E1BCBE2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53" name="Rectangle 52">
            <a:extLst>
              <a:ext uri="{FF2B5EF4-FFF2-40B4-BE49-F238E27FC236}">
                <a16:creationId xmlns:a16="http://schemas.microsoft.com/office/drawing/2014/main" id="{52F58927-88DB-8DF8-83A1-1ABB721DE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5777" y="0"/>
            <a:ext cx="5800865" cy="1181596"/>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55" name="Rectangle 54">
            <a:extLst>
              <a:ext uri="{FF2B5EF4-FFF2-40B4-BE49-F238E27FC236}">
                <a16:creationId xmlns:a16="http://schemas.microsoft.com/office/drawing/2014/main" id="{15614989-A72F-A195-15E8-2B939F552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80833" y="-3980834"/>
            <a:ext cx="1182335" cy="9144002"/>
          </a:xfrm>
          <a:prstGeom prst="rect">
            <a:avLst/>
          </a:prstGeom>
          <a:gradFill>
            <a:gsLst>
              <a:gs pos="23000">
                <a:schemeClr val="accent1">
                  <a:alpha val="0"/>
                </a:schemeClr>
              </a:gs>
              <a:gs pos="99000">
                <a:schemeClr val="accent1">
                  <a:lumMod val="50000"/>
                  <a:alpha val="72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 name="Title 1">
            <a:extLst>
              <a:ext uri="{FF2B5EF4-FFF2-40B4-BE49-F238E27FC236}">
                <a16:creationId xmlns:a16="http://schemas.microsoft.com/office/drawing/2014/main" id="{1431775C-81F5-24C7-4D48-CF5A6B863D00}"/>
              </a:ext>
            </a:extLst>
          </p:cNvPr>
          <p:cNvSpPr>
            <a:spLocks noGrp="1"/>
          </p:cNvSpPr>
          <p:nvPr>
            <p:ph type="title"/>
          </p:nvPr>
        </p:nvSpPr>
        <p:spPr>
          <a:xfrm>
            <a:off x="1028699" y="186668"/>
            <a:ext cx="7522517" cy="743310"/>
          </a:xfrm>
        </p:spPr>
        <p:txBody>
          <a:bodyPr anchor="ctr">
            <a:normAutofit/>
          </a:bodyPr>
          <a:lstStyle/>
          <a:p>
            <a:r>
              <a:rPr lang="en-GB" sz="3000">
                <a:solidFill>
                  <a:srgbClr val="FFFFFF"/>
                </a:solidFill>
              </a:rPr>
              <a:t>Case studies</a:t>
            </a:r>
          </a:p>
        </p:txBody>
      </p:sp>
      <p:pic>
        <p:nvPicPr>
          <p:cNvPr id="4" name="Image 3">
            <a:extLst>
              <a:ext uri="{FF2B5EF4-FFF2-40B4-BE49-F238E27FC236}">
                <a16:creationId xmlns:a16="http://schemas.microsoft.com/office/drawing/2014/main" id="{283A2913-3155-2F4F-6AE4-C90792871047}"/>
              </a:ext>
            </a:extLst>
          </p:cNvPr>
          <p:cNvPicPr>
            <a:picLocks noChangeAspect="1"/>
          </p:cNvPicPr>
          <p:nvPr/>
        </p:nvPicPr>
        <p:blipFill>
          <a:blip r:embed="rId3"/>
          <a:srcRect/>
          <a:stretch/>
        </p:blipFill>
        <p:spPr>
          <a:xfrm>
            <a:off x="717451" y="4668918"/>
            <a:ext cx="551108" cy="440087"/>
          </a:xfrm>
          <a:prstGeom prst="rect">
            <a:avLst/>
          </a:prstGeom>
        </p:spPr>
      </p:pic>
      <p:graphicFrame>
        <p:nvGraphicFramePr>
          <p:cNvPr id="5" name="Table 18">
            <a:extLst>
              <a:ext uri="{FF2B5EF4-FFF2-40B4-BE49-F238E27FC236}">
                <a16:creationId xmlns:a16="http://schemas.microsoft.com/office/drawing/2014/main" id="{B60A6B91-35C5-5016-BF75-797E1E0ECC72}"/>
              </a:ext>
            </a:extLst>
          </p:cNvPr>
          <p:cNvGraphicFramePr>
            <a:graphicFrameLocks noGrp="1"/>
          </p:cNvGraphicFramePr>
          <p:nvPr/>
        </p:nvGraphicFramePr>
        <p:xfrm>
          <a:off x="65081" y="1191449"/>
          <a:ext cx="8833757" cy="3545244"/>
        </p:xfrm>
        <a:graphic>
          <a:graphicData uri="http://schemas.openxmlformats.org/drawingml/2006/table">
            <a:tbl>
              <a:tblPr firstRow="1" bandRow="1">
                <a:tableStyleId>{5C22544A-7EE6-4342-B048-85BDC9FD1C3A}</a:tableStyleId>
              </a:tblPr>
              <a:tblGrid>
                <a:gridCol w="2183958">
                  <a:extLst>
                    <a:ext uri="{9D8B030D-6E8A-4147-A177-3AD203B41FA5}">
                      <a16:colId xmlns:a16="http://schemas.microsoft.com/office/drawing/2014/main" val="3126119805"/>
                    </a:ext>
                  </a:extLst>
                </a:gridCol>
                <a:gridCol w="2199468">
                  <a:extLst>
                    <a:ext uri="{9D8B030D-6E8A-4147-A177-3AD203B41FA5}">
                      <a16:colId xmlns:a16="http://schemas.microsoft.com/office/drawing/2014/main" val="3354001388"/>
                    </a:ext>
                  </a:extLst>
                </a:gridCol>
                <a:gridCol w="2241891">
                  <a:extLst>
                    <a:ext uri="{9D8B030D-6E8A-4147-A177-3AD203B41FA5}">
                      <a16:colId xmlns:a16="http://schemas.microsoft.com/office/drawing/2014/main" val="2262603524"/>
                    </a:ext>
                  </a:extLst>
                </a:gridCol>
                <a:gridCol w="2208440">
                  <a:extLst>
                    <a:ext uri="{9D8B030D-6E8A-4147-A177-3AD203B41FA5}">
                      <a16:colId xmlns:a16="http://schemas.microsoft.com/office/drawing/2014/main" val="414862572"/>
                    </a:ext>
                  </a:extLst>
                </a:gridCol>
              </a:tblGrid>
              <a:tr h="1772622">
                <a:tc>
                  <a:txBody>
                    <a:bodyPr/>
                    <a:lstStyle/>
                    <a:p>
                      <a:r>
                        <a:rPr lang="en-GB" sz="1200" b="1" dirty="0">
                          <a:solidFill>
                            <a:srgbClr val="0070C0"/>
                          </a:solidFill>
                        </a:rPr>
                        <a:t>Rewilding Europe Capital - EU</a:t>
                      </a:r>
                    </a:p>
                    <a:p>
                      <a:r>
                        <a:rPr lang="en-GB" sz="1200" b="0" dirty="0">
                          <a:solidFill>
                            <a:srgbClr val="0070C0"/>
                          </a:solidFill>
                        </a:rPr>
                        <a:t>1.4m loan to SPV</a:t>
                      </a:r>
                    </a:p>
                    <a:p>
                      <a:r>
                        <a:rPr lang="en-GB" sz="1300" dirty="0">
                          <a:solidFill>
                            <a:schemeClr val="accent6"/>
                          </a:solidFill>
                        </a:rPr>
                        <a:t>Rural pro nature SMEs</a:t>
                      </a:r>
                    </a:p>
                  </a:txBody>
                  <a:tcPr marL="68580" marR="68580" marT="34290" marB="34290">
                    <a:solidFill>
                      <a:schemeClr val="accent2">
                        <a:lumMod val="20000"/>
                        <a:lumOff val="80000"/>
                      </a:schemeClr>
                    </a:solidFill>
                  </a:tcPr>
                </a:tc>
                <a:tc>
                  <a:txBody>
                    <a:bodyPr/>
                    <a:lstStyle/>
                    <a:p>
                      <a:r>
                        <a:rPr lang="en-GB" sz="1200" b="1" kern="1200" dirty="0">
                          <a:solidFill>
                            <a:srgbClr val="0070C0"/>
                          </a:solidFill>
                          <a:latin typeface="+mn-lt"/>
                          <a:ea typeface="+mn-ea"/>
                          <a:cs typeface="+mn-cs"/>
                        </a:rPr>
                        <a:t>Athens Resilient City</a:t>
                      </a:r>
                      <a:r>
                        <a:rPr lang="en-GB" sz="900" b="1" kern="1200" dirty="0">
                          <a:solidFill>
                            <a:srgbClr val="0070C0"/>
                          </a:solidFill>
                          <a:latin typeface="+mn-lt"/>
                          <a:ea typeface="+mn-ea"/>
                          <a:cs typeface="+mn-cs"/>
                        </a:rPr>
                        <a:t> </a:t>
                      </a:r>
                      <a:r>
                        <a:rPr lang="en-GB" sz="1200" b="1" kern="1200" dirty="0">
                          <a:solidFill>
                            <a:srgbClr val="0070C0"/>
                          </a:solidFill>
                          <a:latin typeface="+mn-lt"/>
                          <a:ea typeface="+mn-ea"/>
                          <a:cs typeface="+mn-cs"/>
                        </a:rPr>
                        <a:t>NBS</a:t>
                      </a:r>
                    </a:p>
                    <a:p>
                      <a:r>
                        <a:rPr lang="en-GB" sz="1200" b="0" kern="1200" dirty="0">
                          <a:solidFill>
                            <a:srgbClr val="0070C0"/>
                          </a:solidFill>
                          <a:latin typeface="+mn-lt"/>
                          <a:ea typeface="+mn-ea"/>
                          <a:cs typeface="+mn-cs"/>
                        </a:rPr>
                        <a:t>EUR 5m loan for municipality</a:t>
                      </a:r>
                    </a:p>
                    <a:p>
                      <a:r>
                        <a:rPr lang="en-GB" sz="1300" dirty="0">
                          <a:solidFill>
                            <a:schemeClr val="accent6"/>
                          </a:solidFill>
                        </a:rPr>
                        <a:t>Urban Green Infrastructure</a:t>
                      </a:r>
                    </a:p>
                  </a:txBody>
                  <a:tcPr marL="68580" marR="68580" marT="34290" marB="34290">
                    <a:solidFill>
                      <a:schemeClr val="accent2">
                        <a:lumMod val="20000"/>
                        <a:lumOff val="80000"/>
                      </a:schemeClr>
                    </a:solidFill>
                  </a:tcPr>
                </a:tc>
                <a:tc>
                  <a:txBody>
                    <a:bodyPr/>
                    <a:lstStyle/>
                    <a:p>
                      <a:r>
                        <a:rPr lang="en-GB" sz="1200" b="1" kern="1200" dirty="0">
                          <a:solidFill>
                            <a:srgbClr val="0070C0"/>
                          </a:solidFill>
                          <a:latin typeface="+mn-lt"/>
                          <a:ea typeface="+mn-ea"/>
                          <a:cs typeface="+mn-cs"/>
                        </a:rPr>
                        <a:t>SLB Forestry - Romania</a:t>
                      </a:r>
                    </a:p>
                    <a:p>
                      <a:r>
                        <a:rPr lang="en-GB" sz="1200" b="0" dirty="0">
                          <a:solidFill>
                            <a:srgbClr val="0070C0"/>
                          </a:solidFill>
                        </a:rPr>
                        <a:t>9.5m secured loan for corporate</a:t>
                      </a:r>
                    </a:p>
                    <a:p>
                      <a:r>
                        <a:rPr lang="en-GB" sz="1300" dirty="0">
                          <a:solidFill>
                            <a:schemeClr val="accent6"/>
                          </a:solidFill>
                        </a:rPr>
                        <a:t>Close-to-nature forestry</a:t>
                      </a:r>
                    </a:p>
                  </a:txBody>
                  <a:tcPr marL="68580" marR="68580" marT="34290" marB="34290">
                    <a:solidFill>
                      <a:schemeClr val="accent2">
                        <a:lumMod val="20000"/>
                        <a:lumOff val="80000"/>
                      </a:schemeClr>
                    </a:solidFill>
                  </a:tcPr>
                </a:tc>
                <a:tc>
                  <a:txBody>
                    <a:bodyPr/>
                    <a:lstStyle/>
                    <a:p>
                      <a:r>
                        <a:rPr lang="en-GB" sz="1200" b="1" kern="1200" dirty="0" err="1">
                          <a:solidFill>
                            <a:srgbClr val="0070C0"/>
                          </a:solidFill>
                          <a:latin typeface="+mn-lt"/>
                          <a:ea typeface="+mn-ea"/>
                          <a:cs typeface="+mn-cs"/>
                        </a:rPr>
                        <a:t>Alzette</a:t>
                      </a:r>
                      <a:r>
                        <a:rPr lang="en-GB" sz="1200" b="1" kern="1200" dirty="0">
                          <a:solidFill>
                            <a:srgbClr val="0070C0"/>
                          </a:solidFill>
                          <a:latin typeface="+mn-lt"/>
                          <a:ea typeface="+mn-ea"/>
                          <a:cs typeface="+mn-cs"/>
                        </a:rPr>
                        <a:t> River Renaturing - Lux</a:t>
                      </a:r>
                    </a:p>
                    <a:p>
                      <a:r>
                        <a:rPr lang="en-GB" sz="1200" b="0" dirty="0">
                          <a:solidFill>
                            <a:srgbClr val="0070C0"/>
                          </a:solidFill>
                        </a:rPr>
                        <a:t>9m loan for State Water Fund</a:t>
                      </a:r>
                    </a:p>
                    <a:p>
                      <a:r>
                        <a:rPr lang="en-GB" sz="1200" dirty="0">
                          <a:solidFill>
                            <a:schemeClr val="accent6"/>
                          </a:solidFill>
                        </a:rPr>
                        <a:t>River restoration</a:t>
                      </a:r>
                    </a:p>
                    <a:p>
                      <a:endParaRPr lang="en-GB" sz="10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1679958250"/>
                  </a:ext>
                </a:extLst>
              </a:tr>
              <a:tr h="1772622">
                <a:tc>
                  <a:txBody>
                    <a:bodyPr/>
                    <a:lstStyle/>
                    <a:p>
                      <a:r>
                        <a:rPr lang="en-GB" sz="1200" b="1" kern="1200" dirty="0">
                          <a:solidFill>
                            <a:srgbClr val="0070C0"/>
                          </a:solidFill>
                          <a:latin typeface="+mn-lt"/>
                          <a:ea typeface="+mn-ea"/>
                          <a:cs typeface="+mn-cs"/>
                        </a:rPr>
                        <a:t>CDC </a:t>
                      </a:r>
                      <a:r>
                        <a:rPr lang="en-GB" sz="1200" b="1" kern="1200" dirty="0" err="1">
                          <a:solidFill>
                            <a:srgbClr val="0070C0"/>
                          </a:solidFill>
                          <a:latin typeface="+mn-lt"/>
                          <a:ea typeface="+mn-ea"/>
                          <a:cs typeface="+mn-cs"/>
                        </a:rPr>
                        <a:t>Biodiversite</a:t>
                      </a:r>
                      <a:r>
                        <a:rPr lang="en-GB" sz="1200" b="1" kern="1200" dirty="0">
                          <a:solidFill>
                            <a:srgbClr val="0070C0"/>
                          </a:solidFill>
                          <a:latin typeface="+mn-lt"/>
                          <a:ea typeface="+mn-ea"/>
                          <a:cs typeface="+mn-cs"/>
                        </a:rPr>
                        <a:t> - France</a:t>
                      </a:r>
                    </a:p>
                    <a:p>
                      <a:r>
                        <a:rPr lang="en-GB" sz="1200" b="0" dirty="0">
                          <a:solidFill>
                            <a:srgbClr val="0070C0"/>
                          </a:solidFill>
                        </a:rPr>
                        <a:t>EUR 5m loan, part contingent</a:t>
                      </a:r>
                    </a:p>
                    <a:p>
                      <a:r>
                        <a:rPr lang="en-GB" sz="1200" b="1" dirty="0">
                          <a:solidFill>
                            <a:schemeClr val="accent6"/>
                          </a:solidFill>
                        </a:rPr>
                        <a:t>Habitat banking/</a:t>
                      </a:r>
                      <a:r>
                        <a:rPr lang="en-GB" sz="1200" b="1" dirty="0" err="1">
                          <a:solidFill>
                            <a:schemeClr val="accent6"/>
                          </a:solidFill>
                        </a:rPr>
                        <a:t>biodiv</a:t>
                      </a:r>
                      <a:r>
                        <a:rPr lang="en-GB" sz="1200" b="1" dirty="0">
                          <a:solidFill>
                            <a:schemeClr val="accent6"/>
                          </a:solidFill>
                        </a:rPr>
                        <a:t>. credits</a:t>
                      </a:r>
                    </a:p>
                    <a:p>
                      <a:endParaRPr lang="en-GB" sz="1200" b="1" kern="1200" dirty="0">
                        <a:solidFill>
                          <a:srgbClr val="0070C0"/>
                        </a:solidFill>
                        <a:latin typeface="+mn-lt"/>
                        <a:ea typeface="+mn-ea"/>
                        <a:cs typeface="+mn-cs"/>
                      </a:endParaRPr>
                    </a:p>
                  </a:txBody>
                  <a:tcPr marL="68580" marR="68580" marT="34290" marB="34290">
                    <a:solidFill>
                      <a:schemeClr val="accent2">
                        <a:lumMod val="20000"/>
                        <a:lumOff val="80000"/>
                      </a:schemeClr>
                    </a:solidFill>
                  </a:tcPr>
                </a:tc>
                <a:tc>
                  <a:txBody>
                    <a:bodyPr/>
                    <a:lstStyle/>
                    <a:p>
                      <a:r>
                        <a:rPr lang="en-GB" sz="1200" b="1" kern="1200" dirty="0">
                          <a:solidFill>
                            <a:srgbClr val="0070C0"/>
                          </a:solidFill>
                          <a:latin typeface="+mn-lt"/>
                          <a:ea typeface="+mn-ea"/>
                          <a:cs typeface="+mn-cs"/>
                        </a:rPr>
                        <a:t>Gingko Fund III - EU</a:t>
                      </a:r>
                    </a:p>
                    <a:p>
                      <a:r>
                        <a:rPr lang="en-GB" sz="1200" dirty="0">
                          <a:solidFill>
                            <a:srgbClr val="0070C0"/>
                          </a:solidFill>
                        </a:rPr>
                        <a:t>EUR 15m loan to equity fund</a:t>
                      </a:r>
                    </a:p>
                    <a:p>
                      <a:r>
                        <a:rPr lang="en-GB" sz="1200" b="1" dirty="0">
                          <a:solidFill>
                            <a:schemeClr val="accent6"/>
                          </a:solidFill>
                        </a:rPr>
                        <a:t>Brownfield development w. NBS</a:t>
                      </a:r>
                      <a:endParaRPr lang="en-GB" sz="1200" dirty="0"/>
                    </a:p>
                    <a:p>
                      <a:endParaRPr lang="en-GB" sz="1300" b="1" dirty="0">
                        <a:solidFill>
                          <a:schemeClr val="accent6"/>
                        </a:solidFill>
                      </a:endParaRPr>
                    </a:p>
                  </a:txBody>
                  <a:tcPr marL="68580" marR="68580" marT="34290" marB="34290">
                    <a:solidFill>
                      <a:schemeClr val="accent2">
                        <a:lumMod val="20000"/>
                        <a:lumOff val="80000"/>
                      </a:schemeClr>
                    </a:solidFill>
                  </a:tcPr>
                </a:tc>
                <a:tc>
                  <a:txBody>
                    <a:bodyPr/>
                    <a:lstStyle/>
                    <a:p>
                      <a:r>
                        <a:rPr lang="en-GB" sz="1200" b="1" dirty="0">
                          <a:solidFill>
                            <a:srgbClr val="0070C0"/>
                          </a:solidFill>
                        </a:rPr>
                        <a:t>SLM Silva Fund - </a:t>
                      </a:r>
                      <a:r>
                        <a:rPr lang="en-GB" sz="1200" b="1" i="0" dirty="0">
                          <a:solidFill>
                            <a:srgbClr val="0070C0"/>
                          </a:solidFill>
                        </a:rPr>
                        <a:t>I</a:t>
                      </a:r>
                      <a:r>
                        <a:rPr lang="en-GB" sz="1200" b="1" dirty="0">
                          <a:solidFill>
                            <a:srgbClr val="0070C0"/>
                          </a:solidFill>
                        </a:rPr>
                        <a:t>reland</a:t>
                      </a:r>
                    </a:p>
                    <a:p>
                      <a:r>
                        <a:rPr lang="en-GB" sz="1200" dirty="0">
                          <a:solidFill>
                            <a:srgbClr val="0070C0"/>
                          </a:solidFill>
                        </a:rPr>
                        <a:t>EUR 7.4m for equity fund</a:t>
                      </a:r>
                    </a:p>
                    <a:p>
                      <a:r>
                        <a:rPr lang="en-GB" sz="1300" b="1" dirty="0">
                          <a:solidFill>
                            <a:schemeClr val="accent6"/>
                          </a:solidFill>
                        </a:rPr>
                        <a:t>CFF forestry portfolio</a:t>
                      </a:r>
                    </a:p>
                  </a:txBody>
                  <a:tcPr marL="68580" marR="68580" marT="34290" marB="34290">
                    <a:solidFill>
                      <a:schemeClr val="accent2">
                        <a:lumMod val="20000"/>
                        <a:lumOff val="80000"/>
                      </a:schemeClr>
                    </a:solidFill>
                  </a:tcPr>
                </a:tc>
                <a:tc>
                  <a:txBody>
                    <a:bodyPr/>
                    <a:lstStyle/>
                    <a:p>
                      <a:r>
                        <a:rPr lang="en-GB" sz="1200" b="1" dirty="0">
                          <a:solidFill>
                            <a:srgbClr val="0070C0"/>
                          </a:solidFill>
                        </a:rPr>
                        <a:t>SPGE Wastewater - Belgium</a:t>
                      </a:r>
                    </a:p>
                    <a:p>
                      <a:r>
                        <a:rPr lang="en-GB" sz="1200" dirty="0">
                          <a:solidFill>
                            <a:srgbClr val="0070C0"/>
                          </a:solidFill>
                        </a:rPr>
                        <a:t>EUR 4.5m loan to a utility</a:t>
                      </a:r>
                    </a:p>
                    <a:p>
                      <a:r>
                        <a:rPr lang="en-GB" sz="1200" b="1" dirty="0">
                          <a:solidFill>
                            <a:schemeClr val="accent6"/>
                          </a:solidFill>
                        </a:rPr>
                        <a:t>Beyond compliance….</a:t>
                      </a:r>
                    </a:p>
                    <a:p>
                      <a:endParaRPr lang="en-GB" sz="10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3339376362"/>
                  </a:ext>
                </a:extLst>
              </a:tr>
            </a:tbl>
          </a:graphicData>
        </a:graphic>
      </p:graphicFrame>
      <p:pic>
        <p:nvPicPr>
          <p:cNvPr id="6" name="Picture 5">
            <a:extLst>
              <a:ext uri="{FF2B5EF4-FFF2-40B4-BE49-F238E27FC236}">
                <a16:creationId xmlns:a16="http://schemas.microsoft.com/office/drawing/2014/main" id="{BB7DBA0D-69BC-BCE3-FEF3-960F8B33B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6839" y="3660800"/>
            <a:ext cx="1769606" cy="990884"/>
          </a:xfrm>
          <a:prstGeom prst="rect">
            <a:avLst/>
          </a:prstGeom>
        </p:spPr>
      </p:pic>
      <p:pic>
        <p:nvPicPr>
          <p:cNvPr id="7" name="Picture 6">
            <a:extLst>
              <a:ext uri="{FF2B5EF4-FFF2-40B4-BE49-F238E27FC236}">
                <a16:creationId xmlns:a16="http://schemas.microsoft.com/office/drawing/2014/main" id="{2B083AE9-D4AF-5C40-CCF9-F30C7AAAE4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9942" y="3678679"/>
            <a:ext cx="1741035" cy="979069"/>
          </a:xfrm>
          <a:prstGeom prst="rect">
            <a:avLst/>
          </a:prstGeom>
        </p:spPr>
      </p:pic>
      <p:pic>
        <p:nvPicPr>
          <p:cNvPr id="8" name="Picture 7">
            <a:extLst>
              <a:ext uri="{FF2B5EF4-FFF2-40B4-BE49-F238E27FC236}">
                <a16:creationId xmlns:a16="http://schemas.microsoft.com/office/drawing/2014/main" id="{731D2AD5-4180-BADA-BC6D-3632EC6C73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2504" y="3757822"/>
            <a:ext cx="1808509" cy="978872"/>
          </a:xfrm>
          <a:prstGeom prst="rect">
            <a:avLst/>
          </a:prstGeom>
        </p:spPr>
      </p:pic>
      <p:pic>
        <p:nvPicPr>
          <p:cNvPr id="9" name="Picture 8">
            <a:extLst>
              <a:ext uri="{FF2B5EF4-FFF2-40B4-BE49-F238E27FC236}">
                <a16:creationId xmlns:a16="http://schemas.microsoft.com/office/drawing/2014/main" id="{E0879215-5CD5-A1DE-D311-187D436289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9346" y="1838041"/>
            <a:ext cx="1860299" cy="97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528DB5C9-3967-A724-C68A-3A855F48C98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25150" y="1838041"/>
            <a:ext cx="1814752" cy="97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1B4326B-DFF2-DDE5-F4FE-B79B9E9FEB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06839" y="1813968"/>
            <a:ext cx="1807174" cy="978872"/>
          </a:xfrm>
          <a:prstGeom prst="rect">
            <a:avLst/>
          </a:prstGeom>
        </p:spPr>
      </p:pic>
      <p:pic>
        <p:nvPicPr>
          <p:cNvPr id="12" name="Picture 11">
            <a:extLst>
              <a:ext uri="{FF2B5EF4-FFF2-40B4-BE49-F238E27FC236}">
                <a16:creationId xmlns:a16="http://schemas.microsoft.com/office/drawing/2014/main" id="{9C0353A4-A969-D721-0D5A-122CE59B5C6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25758" y="1844104"/>
            <a:ext cx="1741035" cy="978872"/>
          </a:xfrm>
          <a:prstGeom prst="rect">
            <a:avLst/>
          </a:prstGeom>
        </p:spPr>
      </p:pic>
      <p:pic>
        <p:nvPicPr>
          <p:cNvPr id="13" name="Picture 12">
            <a:extLst>
              <a:ext uri="{FF2B5EF4-FFF2-40B4-BE49-F238E27FC236}">
                <a16:creationId xmlns:a16="http://schemas.microsoft.com/office/drawing/2014/main" id="{137B072B-C5D4-83BE-46ED-129B4CA0B65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5456" y="3745810"/>
            <a:ext cx="1860299" cy="990884"/>
          </a:xfrm>
          <a:prstGeom prst="rect">
            <a:avLst/>
          </a:prstGeom>
        </p:spPr>
      </p:pic>
    </p:spTree>
    <p:extLst>
      <p:ext uri="{BB962C8B-B14F-4D97-AF65-F5344CB8AC3E}">
        <p14:creationId xmlns:p14="http://schemas.microsoft.com/office/powerpoint/2010/main" val="3552154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useBgFill="1">
        <p:nvSpPr>
          <p:cNvPr id="22" name="Rectangle 2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7" y="0"/>
            <a:ext cx="8375585" cy="151410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150876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03D20060-F1A3-5732-2A72-AFC18CEACE1A}"/>
              </a:ext>
            </a:extLst>
          </p:cNvPr>
          <p:cNvSpPr>
            <a:spLocks noGrp="1"/>
          </p:cNvSpPr>
          <p:nvPr>
            <p:ph type="title"/>
          </p:nvPr>
        </p:nvSpPr>
        <p:spPr>
          <a:xfrm>
            <a:off x="836676" y="411480"/>
            <a:ext cx="7626096" cy="884682"/>
          </a:xfrm>
        </p:spPr>
        <p:txBody>
          <a:bodyPr>
            <a:normAutofit/>
          </a:bodyPr>
          <a:lstStyle/>
          <a:p>
            <a:r>
              <a:rPr lang="en-GB" sz="3000" dirty="0">
                <a:solidFill>
                  <a:srgbClr val="002060"/>
                </a:solidFill>
              </a:rPr>
              <a:t>Key challenges</a:t>
            </a:r>
          </a:p>
        </p:txBody>
      </p:sp>
      <p:sp>
        <p:nvSpPr>
          <p:cNvPr id="26" name="Rectangle 2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6" y="569214"/>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Image 3">
            <a:extLst>
              <a:ext uri="{FF2B5EF4-FFF2-40B4-BE49-F238E27FC236}">
                <a16:creationId xmlns:a16="http://schemas.microsoft.com/office/drawing/2014/main" id="{8DCB5A65-6306-2342-C8FF-05E3AAA86D6A}"/>
              </a:ext>
            </a:extLst>
          </p:cNvPr>
          <p:cNvPicPr>
            <a:picLocks noChangeAspect="1"/>
          </p:cNvPicPr>
          <p:nvPr/>
        </p:nvPicPr>
        <p:blipFill>
          <a:blip r:embed="rId3"/>
          <a:srcRect/>
          <a:stretch/>
        </p:blipFill>
        <p:spPr>
          <a:xfrm>
            <a:off x="717451" y="4601020"/>
            <a:ext cx="551108" cy="440087"/>
          </a:xfrm>
          <a:prstGeom prst="rect">
            <a:avLst/>
          </a:prstGeom>
        </p:spPr>
      </p:pic>
      <p:graphicFrame>
        <p:nvGraphicFramePr>
          <p:cNvPr id="13" name="Diagram 12">
            <a:extLst>
              <a:ext uri="{FF2B5EF4-FFF2-40B4-BE49-F238E27FC236}">
                <a16:creationId xmlns:a16="http://schemas.microsoft.com/office/drawing/2014/main" id="{FD0805EE-EE4B-9AF0-1F28-6B0FE26B5BF1}"/>
              </a:ext>
            </a:extLst>
          </p:cNvPr>
          <p:cNvGraphicFramePr/>
          <p:nvPr/>
        </p:nvGraphicFramePr>
        <p:xfrm>
          <a:off x="75438" y="1395359"/>
          <a:ext cx="4303518" cy="2892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5" name="Group 74">
            <a:extLst>
              <a:ext uri="{FF2B5EF4-FFF2-40B4-BE49-F238E27FC236}">
                <a16:creationId xmlns:a16="http://schemas.microsoft.com/office/drawing/2014/main" id="{B4BF3B7C-B4CB-D25E-4D26-BF5C6358C3C9}"/>
              </a:ext>
            </a:extLst>
          </p:cNvPr>
          <p:cNvGrpSpPr/>
          <p:nvPr/>
        </p:nvGrpSpPr>
        <p:grpSpPr>
          <a:xfrm>
            <a:off x="4436361" y="1553177"/>
            <a:ext cx="4736501" cy="2375258"/>
            <a:chOff x="746234" y="471342"/>
            <a:chExt cx="11729547" cy="5067609"/>
          </a:xfrm>
        </p:grpSpPr>
        <p:pic>
          <p:nvPicPr>
            <p:cNvPr id="70" name="Picture 69" descr="A picture containing chart&#10;&#10;Description automatically generated">
              <a:extLst>
                <a:ext uri="{FF2B5EF4-FFF2-40B4-BE49-F238E27FC236}">
                  <a16:creationId xmlns:a16="http://schemas.microsoft.com/office/drawing/2014/main" id="{028772CD-67A8-C5E0-CDDB-548A3D8FBE53}"/>
                </a:ext>
              </a:extLst>
            </p:cNvPr>
            <p:cNvPicPr>
              <a:picLocks noChangeAspect="1"/>
            </p:cNvPicPr>
            <p:nvPr/>
          </p:nvPicPr>
          <p:blipFill>
            <a:blip r:embed="rId9">
              <a:alphaModFix/>
              <a:extLst>
                <a:ext uri="{28A0092B-C50C-407E-A947-70E740481C1C}">
                  <a14:useLocalDpi xmlns:a14="http://schemas.microsoft.com/office/drawing/2010/main"/>
                </a:ext>
              </a:extLst>
            </a:blip>
            <a:stretch>
              <a:fillRect/>
            </a:stretch>
          </p:blipFill>
          <p:spPr>
            <a:xfrm>
              <a:off x="746234" y="471342"/>
              <a:ext cx="10962290" cy="5067609"/>
            </a:xfrm>
            <a:prstGeom prst="rect">
              <a:avLst/>
            </a:prstGeom>
          </p:spPr>
        </p:pic>
        <p:cxnSp>
          <p:nvCxnSpPr>
            <p:cNvPr id="71" name="Straight Arrow Connector 70">
              <a:extLst>
                <a:ext uri="{FF2B5EF4-FFF2-40B4-BE49-F238E27FC236}">
                  <a16:creationId xmlns:a16="http://schemas.microsoft.com/office/drawing/2014/main" id="{AD761A67-7EF6-47D5-E087-9434B28054E1}"/>
                </a:ext>
              </a:extLst>
            </p:cNvPr>
            <p:cNvCxnSpPr>
              <a:cxnSpLocks/>
            </p:cNvCxnSpPr>
            <p:nvPr/>
          </p:nvCxnSpPr>
          <p:spPr>
            <a:xfrm flipV="1">
              <a:off x="10625958" y="1135117"/>
              <a:ext cx="0" cy="562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67C9564-A023-E53F-B814-71A2D3BB9401}"/>
                </a:ext>
              </a:extLst>
            </p:cNvPr>
            <p:cNvCxnSpPr>
              <a:cxnSpLocks/>
            </p:cNvCxnSpPr>
            <p:nvPr/>
          </p:nvCxnSpPr>
          <p:spPr>
            <a:xfrm>
              <a:off x="10625958" y="2481809"/>
              <a:ext cx="0" cy="524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4E5689-3074-DA85-B5A8-46E475DBE379}"/>
                </a:ext>
              </a:extLst>
            </p:cNvPr>
            <p:cNvSpPr txBox="1"/>
            <p:nvPr/>
          </p:nvSpPr>
          <p:spPr>
            <a:xfrm>
              <a:off x="10325506" y="1761530"/>
              <a:ext cx="2150275" cy="787969"/>
            </a:xfrm>
            <a:prstGeom prst="rect">
              <a:avLst/>
            </a:prstGeom>
            <a:noFill/>
          </p:spPr>
          <p:txBody>
            <a:bodyPr wrap="square">
              <a:spAutoFit/>
            </a:bodyPr>
            <a:lstStyle/>
            <a:p>
              <a:pPr defTabSz="685800">
                <a:buClrTx/>
              </a:pPr>
              <a:r>
                <a:rPr lang="en-GB" sz="900" b="1" i="1" kern="1200" dirty="0">
                  <a:solidFill>
                    <a:srgbClr val="FF0000"/>
                  </a:solidFill>
                  <a:latin typeface="Aptos" panose="02110004020202020204"/>
                  <a:ea typeface="+mn-ea"/>
                  <a:cs typeface="+mn-cs"/>
                </a:rPr>
                <a:t>Monetisation</a:t>
              </a:r>
            </a:p>
            <a:p>
              <a:pPr defTabSz="685800">
                <a:buClrTx/>
              </a:pPr>
              <a:r>
                <a:rPr lang="en-GB" sz="900" b="1" i="1" kern="1200" dirty="0">
                  <a:solidFill>
                    <a:srgbClr val="FF0000"/>
                  </a:solidFill>
                  <a:latin typeface="Aptos" panose="02110004020202020204"/>
                  <a:ea typeface="+mn-ea"/>
                  <a:cs typeface="+mn-cs"/>
                </a:rPr>
                <a:t>challenge</a:t>
              </a:r>
              <a:endParaRPr lang="en-GB" sz="900" i="1" kern="1200" dirty="0">
                <a:solidFill>
                  <a:prstClr val="black"/>
                </a:solidFill>
                <a:latin typeface="Aptos" panose="02110004020202020204"/>
                <a:ea typeface="+mn-ea"/>
                <a:cs typeface="+mn-cs"/>
              </a:endParaRPr>
            </a:p>
          </p:txBody>
        </p:sp>
        <p:sp>
          <p:nvSpPr>
            <p:cNvPr id="74" name="TextBox 73">
              <a:extLst>
                <a:ext uri="{FF2B5EF4-FFF2-40B4-BE49-F238E27FC236}">
                  <a16:creationId xmlns:a16="http://schemas.microsoft.com/office/drawing/2014/main" id="{C1165791-FECA-6E2B-D9CC-1CAEB410023F}"/>
                </a:ext>
              </a:extLst>
            </p:cNvPr>
            <p:cNvSpPr txBox="1"/>
            <p:nvPr/>
          </p:nvSpPr>
          <p:spPr>
            <a:xfrm>
              <a:off x="5649823" y="4417697"/>
              <a:ext cx="6566054" cy="787969"/>
            </a:xfrm>
            <a:prstGeom prst="rect">
              <a:avLst/>
            </a:prstGeom>
            <a:noFill/>
          </p:spPr>
          <p:txBody>
            <a:bodyPr wrap="square">
              <a:spAutoFit/>
            </a:bodyPr>
            <a:lstStyle/>
            <a:p>
              <a:pPr defTabSz="685800">
                <a:buClrTx/>
              </a:pPr>
              <a:r>
                <a:rPr lang="en-US" sz="900" b="1" i="1" kern="1200" dirty="0">
                  <a:solidFill>
                    <a:srgbClr val="FF0000"/>
                  </a:solidFill>
                  <a:latin typeface="Calibri" panose="020F0502020204030204" pitchFamily="34" charset="0"/>
                  <a:ea typeface="+mn-ea"/>
                  <a:cs typeface="Calibri" panose="020F0502020204030204" pitchFamily="34" charset="0"/>
                </a:rPr>
                <a:t>Private interests will only invest in public goods at scale if the benefits accruing to them exceed costs</a:t>
              </a:r>
            </a:p>
          </p:txBody>
        </p:sp>
      </p:grpSp>
      <p:sp>
        <p:nvSpPr>
          <p:cNvPr id="76" name="TextBox 75">
            <a:extLst>
              <a:ext uri="{FF2B5EF4-FFF2-40B4-BE49-F238E27FC236}">
                <a16:creationId xmlns:a16="http://schemas.microsoft.com/office/drawing/2014/main" id="{3184D465-E701-D36D-7670-8D149BE9B826}"/>
              </a:ext>
            </a:extLst>
          </p:cNvPr>
          <p:cNvSpPr txBox="1"/>
          <p:nvPr/>
        </p:nvSpPr>
        <p:spPr>
          <a:xfrm>
            <a:off x="3387005" y="3777138"/>
            <a:ext cx="6747641" cy="553998"/>
          </a:xfrm>
          <a:prstGeom prst="rect">
            <a:avLst/>
          </a:prstGeom>
          <a:noFill/>
        </p:spPr>
        <p:txBody>
          <a:bodyPr wrap="square">
            <a:spAutoFit/>
          </a:bodyPr>
          <a:lstStyle/>
          <a:p>
            <a:pPr algn="ctr" defTabSz="685800">
              <a:buClrTx/>
            </a:pPr>
            <a:r>
              <a:rPr lang="en-GB" sz="1500" b="1" i="1" kern="1200" dirty="0">
                <a:solidFill>
                  <a:srgbClr val="D9117E"/>
                </a:solidFill>
                <a:latin typeface="Calibri" panose="020F0502020204030204" pitchFamily="34" charset="0"/>
                <a:ea typeface="+mn-ea"/>
                <a:cs typeface="Calibri" panose="020F0502020204030204" pitchFamily="34" charset="0"/>
              </a:rPr>
              <a:t>A funding, not a financing problem</a:t>
            </a:r>
          </a:p>
          <a:p>
            <a:pPr algn="ctr" defTabSz="685800">
              <a:buClrTx/>
            </a:pPr>
            <a:r>
              <a:rPr lang="en-GB" sz="1500" i="1" kern="1200" dirty="0">
                <a:solidFill>
                  <a:srgbClr val="D9117E"/>
                </a:solidFill>
                <a:latin typeface="Calibri" panose="020F0502020204030204" pitchFamily="34" charset="0"/>
                <a:ea typeface="+mn-ea"/>
                <a:cs typeface="Calibri" panose="020F0502020204030204" pitchFamily="34" charset="0"/>
              </a:rPr>
              <a:t>-&gt; willingness to pay &amp; ability to pay</a:t>
            </a:r>
          </a:p>
        </p:txBody>
      </p:sp>
    </p:spTree>
    <p:extLst>
      <p:ext uri="{BB962C8B-B14F-4D97-AF65-F5344CB8AC3E}">
        <p14:creationId xmlns:p14="http://schemas.microsoft.com/office/powerpoint/2010/main" val="3901359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B089FD-FAE0-7AE2-4BD1-A94598DB7D5D}"/>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5DC0A1F-BE5D-00A8-A348-75CF0BBAC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useBgFill="1">
        <p:nvSpPr>
          <p:cNvPr id="22" name="Rectangle 21">
            <a:extLst>
              <a:ext uri="{FF2B5EF4-FFF2-40B4-BE49-F238E27FC236}">
                <a16:creationId xmlns:a16="http://schemas.microsoft.com/office/drawing/2014/main" id="{C322DE5F-D789-053B-6ACD-7C3021EC2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7" y="0"/>
            <a:ext cx="8375585" cy="151410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3D373A9B-7A28-3DE6-E679-66983BDFB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150876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F6E4BD80-5BF3-0915-3000-62A9B3880DDD}"/>
              </a:ext>
            </a:extLst>
          </p:cNvPr>
          <p:cNvSpPr>
            <a:spLocks noGrp="1"/>
          </p:cNvSpPr>
          <p:nvPr>
            <p:ph type="title"/>
          </p:nvPr>
        </p:nvSpPr>
        <p:spPr>
          <a:xfrm>
            <a:off x="836676" y="411480"/>
            <a:ext cx="7626096" cy="884682"/>
          </a:xfrm>
        </p:spPr>
        <p:txBody>
          <a:bodyPr>
            <a:normAutofit/>
          </a:bodyPr>
          <a:lstStyle/>
          <a:p>
            <a:r>
              <a:rPr lang="en-GB" sz="3000" dirty="0">
                <a:solidFill>
                  <a:srgbClr val="002060"/>
                </a:solidFill>
              </a:rPr>
              <a:t>Lessons learnt</a:t>
            </a:r>
          </a:p>
        </p:txBody>
      </p:sp>
      <p:sp>
        <p:nvSpPr>
          <p:cNvPr id="26" name="Rectangle 25">
            <a:extLst>
              <a:ext uri="{FF2B5EF4-FFF2-40B4-BE49-F238E27FC236}">
                <a16:creationId xmlns:a16="http://schemas.microsoft.com/office/drawing/2014/main" id="{F34CB3F0-F13F-05E9-EC64-1EBC6B2D0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6" y="569214"/>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Image 3">
            <a:extLst>
              <a:ext uri="{FF2B5EF4-FFF2-40B4-BE49-F238E27FC236}">
                <a16:creationId xmlns:a16="http://schemas.microsoft.com/office/drawing/2014/main" id="{65FD6A30-4DB4-61BA-DCC6-690D2ADEC539}"/>
              </a:ext>
            </a:extLst>
          </p:cNvPr>
          <p:cNvPicPr>
            <a:picLocks noChangeAspect="1"/>
          </p:cNvPicPr>
          <p:nvPr/>
        </p:nvPicPr>
        <p:blipFill>
          <a:blip r:embed="rId3"/>
          <a:srcRect/>
          <a:stretch/>
        </p:blipFill>
        <p:spPr>
          <a:xfrm>
            <a:off x="717451" y="4601020"/>
            <a:ext cx="551108" cy="440087"/>
          </a:xfrm>
          <a:prstGeom prst="rect">
            <a:avLst/>
          </a:prstGeom>
        </p:spPr>
      </p:pic>
      <p:grpSp>
        <p:nvGrpSpPr>
          <p:cNvPr id="12" name="Group 11">
            <a:extLst>
              <a:ext uri="{FF2B5EF4-FFF2-40B4-BE49-F238E27FC236}">
                <a16:creationId xmlns:a16="http://schemas.microsoft.com/office/drawing/2014/main" id="{7499C6FF-9496-30EF-B3C8-EF355D814922}"/>
              </a:ext>
            </a:extLst>
          </p:cNvPr>
          <p:cNvGrpSpPr/>
          <p:nvPr/>
        </p:nvGrpSpPr>
        <p:grpSpPr>
          <a:xfrm>
            <a:off x="113298" y="1514105"/>
            <a:ext cx="5269008" cy="3151159"/>
            <a:chOff x="279628" y="1127528"/>
            <a:chExt cx="11909649" cy="4584622"/>
          </a:xfrm>
        </p:grpSpPr>
        <p:sp>
          <p:nvSpPr>
            <p:cNvPr id="5" name="TextBox 4">
              <a:extLst>
                <a:ext uri="{FF2B5EF4-FFF2-40B4-BE49-F238E27FC236}">
                  <a16:creationId xmlns:a16="http://schemas.microsoft.com/office/drawing/2014/main" id="{0E5481D6-5367-5B59-C9A7-DC20828FDEB0}"/>
                </a:ext>
              </a:extLst>
            </p:cNvPr>
            <p:cNvSpPr txBox="1"/>
            <p:nvPr/>
          </p:nvSpPr>
          <p:spPr>
            <a:xfrm>
              <a:off x="279628" y="2221993"/>
              <a:ext cx="6094639" cy="154485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defTabSz="685800">
                <a:buClrTx/>
              </a:pPr>
              <a:r>
                <a:rPr lang="en-US" sz="900" b="1" kern="1200" dirty="0">
                  <a:solidFill>
                    <a:prstClr val="black"/>
                  </a:solidFill>
                  <a:latin typeface="Aptos" panose="02110004020202020204"/>
                </a:rPr>
                <a:t>A. Market Readiness &amp; </a:t>
              </a:r>
              <a:r>
                <a:rPr lang="en-US" sz="900" b="1" kern="1200" dirty="0" err="1">
                  <a:solidFill>
                    <a:prstClr val="black"/>
                  </a:solidFill>
                  <a:latin typeface="Aptos" panose="02110004020202020204"/>
                </a:rPr>
                <a:t>Monetisation</a:t>
              </a:r>
              <a:r>
                <a:rPr lang="en-US" sz="900" b="1" kern="1200" dirty="0">
                  <a:solidFill>
                    <a:prstClr val="black"/>
                  </a:solidFill>
                  <a:latin typeface="Aptos" panose="02110004020202020204"/>
                </a:rPr>
                <a:t> Gap</a:t>
              </a:r>
            </a:p>
            <a:p>
              <a:pPr defTabSz="685800">
                <a:buClrTx/>
                <a:buFont typeface="Arial" panose="020B0604020202020204" pitchFamily="34" charset="0"/>
                <a:buChar char="•"/>
              </a:pPr>
              <a:r>
                <a:rPr lang="en-US" sz="900" kern="1200" dirty="0">
                  <a:solidFill>
                    <a:prstClr val="black"/>
                  </a:solidFill>
                  <a:latin typeface="Aptos" panose="02110004020202020204"/>
                </a:rPr>
                <a:t>There is </a:t>
              </a:r>
              <a:r>
                <a:rPr lang="en-US" sz="900" b="1" kern="1200" dirty="0">
                  <a:solidFill>
                    <a:prstClr val="black"/>
                  </a:solidFill>
                  <a:latin typeface="Aptos" panose="02110004020202020204"/>
                </a:rPr>
                <a:t>no natural financial return</a:t>
              </a:r>
              <a:r>
                <a:rPr lang="en-US" sz="900" kern="1200" dirty="0">
                  <a:solidFill>
                    <a:prstClr val="black"/>
                  </a:solidFill>
                  <a:latin typeface="Aptos" panose="02110004020202020204"/>
                </a:rPr>
                <a:t> for many </a:t>
              </a:r>
              <a:r>
                <a:rPr lang="en-US" sz="900" kern="1200" dirty="0" err="1">
                  <a:solidFill>
                    <a:prstClr val="black"/>
                  </a:solidFill>
                  <a:latin typeface="Aptos" panose="02110004020202020204"/>
                </a:rPr>
                <a:t>NbS</a:t>
              </a:r>
              <a:r>
                <a:rPr lang="en-US" sz="900" kern="1200" dirty="0">
                  <a:solidFill>
                    <a:prstClr val="black"/>
                  </a:solidFill>
                  <a:latin typeface="Aptos" panose="02110004020202020204"/>
                </a:rPr>
                <a:t>; benefits are diffuse and long-term.</a:t>
              </a:r>
            </a:p>
            <a:p>
              <a:pPr defTabSz="685800">
                <a:buClrTx/>
                <a:buFont typeface="Arial" panose="020B0604020202020204" pitchFamily="34" charset="0"/>
                <a:buChar char="•"/>
              </a:pPr>
              <a:endParaRPr lang="en-US" sz="900" kern="1200" dirty="0">
                <a:solidFill>
                  <a:prstClr val="black"/>
                </a:solidFill>
                <a:latin typeface="Aptos" panose="02110004020202020204"/>
              </a:endParaRPr>
            </a:p>
            <a:p>
              <a:pPr defTabSz="685800">
                <a:buClrTx/>
                <a:buFont typeface="Arial" panose="020B0604020202020204" pitchFamily="34" charset="0"/>
                <a:buChar char="•"/>
              </a:pPr>
              <a:r>
                <a:rPr lang="en-US" sz="900" b="1" kern="1200" dirty="0">
                  <a:solidFill>
                    <a:prstClr val="black"/>
                  </a:solidFill>
                  <a:latin typeface="Aptos" panose="02110004020202020204"/>
                </a:rPr>
                <a:t>Markets alone cannot scale</a:t>
              </a:r>
              <a:r>
                <a:rPr lang="en-US" sz="900" kern="1200" dirty="0">
                  <a:solidFill>
                    <a:prstClr val="black"/>
                  </a:solidFill>
                  <a:latin typeface="Aptos" panose="02110004020202020204"/>
                </a:rPr>
                <a:t> these investments—grants, public co-financing, or compliance-based demand (e.g. mandatory offsetting) are needed.</a:t>
              </a:r>
            </a:p>
          </p:txBody>
        </p:sp>
        <p:sp>
          <p:nvSpPr>
            <p:cNvPr id="7" name="TextBox 6">
              <a:extLst>
                <a:ext uri="{FF2B5EF4-FFF2-40B4-BE49-F238E27FC236}">
                  <a16:creationId xmlns:a16="http://schemas.microsoft.com/office/drawing/2014/main" id="{C20E8A48-8807-CBA9-2E1A-3D6A6D8C69E0}"/>
                </a:ext>
              </a:extLst>
            </p:cNvPr>
            <p:cNvSpPr txBox="1"/>
            <p:nvPr/>
          </p:nvSpPr>
          <p:spPr>
            <a:xfrm>
              <a:off x="6094638" y="1127528"/>
              <a:ext cx="6094639" cy="134335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defTabSz="685800">
                <a:buClrTx/>
              </a:pPr>
              <a:r>
                <a:rPr lang="en-US" sz="900" b="1" kern="1200" dirty="0">
                  <a:solidFill>
                    <a:prstClr val="black"/>
                  </a:solidFill>
                  <a:latin typeface="Aptos" panose="02110004020202020204"/>
                </a:rPr>
                <a:t>B. Project Structuring Complexity</a:t>
              </a:r>
            </a:p>
            <a:p>
              <a:pPr defTabSz="685800">
                <a:buClrTx/>
                <a:buFont typeface="Arial" panose="020B0604020202020204" pitchFamily="34" charset="0"/>
                <a:buChar char="•"/>
              </a:pPr>
              <a:r>
                <a:rPr lang="en-US" sz="900" kern="1200" dirty="0">
                  <a:solidFill>
                    <a:prstClr val="black"/>
                  </a:solidFill>
                  <a:latin typeface="Aptos" panose="02110004020202020204"/>
                </a:rPr>
                <a:t>NCFF required financial and legal capacity often </a:t>
              </a:r>
              <a:r>
                <a:rPr lang="en-US" sz="900" b="1" kern="1200" dirty="0">
                  <a:solidFill>
                    <a:prstClr val="black"/>
                  </a:solidFill>
                  <a:latin typeface="Aptos" panose="02110004020202020204"/>
                </a:rPr>
                <a:t>beyond smaller promoters’ reach</a:t>
              </a:r>
            </a:p>
            <a:p>
              <a:pPr defTabSz="685800">
                <a:buClrTx/>
              </a:pPr>
              <a:endParaRPr lang="en-US" sz="900" kern="1200" dirty="0">
                <a:solidFill>
                  <a:prstClr val="black"/>
                </a:solidFill>
                <a:latin typeface="Aptos" panose="02110004020202020204"/>
              </a:endParaRPr>
            </a:p>
            <a:p>
              <a:pPr defTabSz="685800">
                <a:buClrTx/>
                <a:buFont typeface="Arial" panose="020B0604020202020204" pitchFamily="34" charset="0"/>
                <a:buChar char="•"/>
              </a:pPr>
              <a:r>
                <a:rPr lang="en-US" sz="900" kern="1200" dirty="0">
                  <a:solidFill>
                    <a:prstClr val="black"/>
                  </a:solidFill>
                  <a:latin typeface="Aptos" panose="02110004020202020204"/>
                </a:rPr>
                <a:t>Pre-structuring and capacity building need to be embedded earlier, ideally through advisory support</a:t>
              </a:r>
            </a:p>
          </p:txBody>
        </p:sp>
        <p:sp>
          <p:nvSpPr>
            <p:cNvPr id="9" name="TextBox 8">
              <a:extLst>
                <a:ext uri="{FF2B5EF4-FFF2-40B4-BE49-F238E27FC236}">
                  <a16:creationId xmlns:a16="http://schemas.microsoft.com/office/drawing/2014/main" id="{0F700F75-1515-69E2-0D3A-77301F2F9154}"/>
                </a:ext>
              </a:extLst>
            </p:cNvPr>
            <p:cNvSpPr txBox="1"/>
            <p:nvPr/>
          </p:nvSpPr>
          <p:spPr>
            <a:xfrm>
              <a:off x="6052458" y="3099155"/>
              <a:ext cx="6136819" cy="17463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685800">
                <a:buClrTx/>
              </a:pPr>
              <a:r>
                <a:rPr lang="en-US" sz="900" b="1" kern="1200" dirty="0">
                  <a:solidFill>
                    <a:prstClr val="black"/>
                  </a:solidFill>
                  <a:latin typeface="Aptos" panose="02110004020202020204"/>
                </a:rPr>
                <a:t>C. Limited Suitability for Small Projects</a:t>
              </a:r>
            </a:p>
            <a:p>
              <a:pPr defTabSz="685800">
                <a:buClrTx/>
                <a:buFont typeface="Arial" panose="020B0604020202020204" pitchFamily="34" charset="0"/>
                <a:buChar char="•"/>
              </a:pPr>
              <a:r>
                <a:rPr lang="en-US" sz="900" kern="1200" dirty="0">
                  <a:solidFill>
                    <a:prstClr val="black"/>
                  </a:solidFill>
                  <a:latin typeface="Aptos" panose="02110004020202020204"/>
                </a:rPr>
                <a:t>Standard financial instruments are </a:t>
              </a:r>
              <a:r>
                <a:rPr lang="en-US" sz="900" b="1" kern="1200" dirty="0">
                  <a:solidFill>
                    <a:prstClr val="black"/>
                  </a:solidFill>
                  <a:latin typeface="Aptos" panose="02110004020202020204"/>
                </a:rPr>
                <a:t>not well adapted for small, community-level interventions</a:t>
              </a:r>
            </a:p>
            <a:p>
              <a:pPr defTabSz="685800">
                <a:buClrTx/>
              </a:pPr>
              <a:endParaRPr lang="en-US" sz="900" kern="1200" dirty="0">
                <a:solidFill>
                  <a:prstClr val="black"/>
                </a:solidFill>
                <a:latin typeface="Aptos" panose="02110004020202020204"/>
              </a:endParaRPr>
            </a:p>
            <a:p>
              <a:pPr defTabSz="685800">
                <a:buClrTx/>
                <a:buFont typeface="Arial" panose="020B0604020202020204" pitchFamily="34" charset="0"/>
                <a:buChar char="•"/>
              </a:pPr>
              <a:r>
                <a:rPr lang="en-US" sz="900" kern="1200" dirty="0">
                  <a:solidFill>
                    <a:prstClr val="black"/>
                  </a:solidFill>
                  <a:latin typeface="Aptos" panose="02110004020202020204"/>
                </a:rPr>
                <a:t>There is a need for </a:t>
              </a:r>
              <a:r>
                <a:rPr lang="en-US" sz="900" b="1" kern="1200" dirty="0">
                  <a:solidFill>
                    <a:prstClr val="black"/>
                  </a:solidFill>
                  <a:latin typeface="Aptos" panose="02110004020202020204"/>
                </a:rPr>
                <a:t>aggregators</a:t>
              </a:r>
              <a:r>
                <a:rPr lang="en-US" sz="900" kern="1200" dirty="0">
                  <a:solidFill>
                    <a:prstClr val="black"/>
                  </a:solidFill>
                  <a:latin typeface="Aptos" panose="02110004020202020204"/>
                </a:rPr>
                <a:t> or </a:t>
              </a:r>
              <a:r>
                <a:rPr lang="en-US" sz="900" b="1" kern="1200" dirty="0">
                  <a:solidFill>
                    <a:prstClr val="black"/>
                  </a:solidFill>
                  <a:latin typeface="Aptos" panose="02110004020202020204"/>
                </a:rPr>
                <a:t>platforms</a:t>
              </a:r>
              <a:r>
                <a:rPr lang="en-US" sz="900" kern="1200" dirty="0">
                  <a:solidFill>
                    <a:prstClr val="black"/>
                  </a:solidFill>
                  <a:latin typeface="Aptos" panose="02110004020202020204"/>
                </a:rPr>
                <a:t> to bundle smaller </a:t>
              </a:r>
              <a:r>
                <a:rPr lang="en-US" sz="900" kern="1200" dirty="0" err="1">
                  <a:solidFill>
                    <a:prstClr val="black"/>
                  </a:solidFill>
                  <a:latin typeface="Aptos" panose="02110004020202020204"/>
                </a:rPr>
                <a:t>NbS</a:t>
              </a:r>
              <a:r>
                <a:rPr lang="en-US" sz="900" kern="1200" dirty="0">
                  <a:solidFill>
                    <a:prstClr val="black"/>
                  </a:solidFill>
                  <a:latin typeface="Aptos" panose="02110004020202020204"/>
                </a:rPr>
                <a:t> projects and absorb complexity</a:t>
              </a:r>
            </a:p>
          </p:txBody>
        </p:sp>
        <p:sp>
          <p:nvSpPr>
            <p:cNvPr id="11" name="TextBox 10">
              <a:extLst>
                <a:ext uri="{FF2B5EF4-FFF2-40B4-BE49-F238E27FC236}">
                  <a16:creationId xmlns:a16="http://schemas.microsoft.com/office/drawing/2014/main" id="{C1D07AC5-2CCF-9C9A-EBCA-CF514C57AC80}"/>
                </a:ext>
              </a:extLst>
            </p:cNvPr>
            <p:cNvSpPr txBox="1"/>
            <p:nvPr/>
          </p:nvSpPr>
          <p:spPr>
            <a:xfrm>
              <a:off x="1321713" y="4368797"/>
              <a:ext cx="6597646" cy="13433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defTabSz="685800">
                <a:buClrTx/>
              </a:pPr>
              <a:r>
                <a:rPr lang="en-US" sz="900" b="1" kern="1200" dirty="0">
                  <a:solidFill>
                    <a:prstClr val="black"/>
                  </a:solidFill>
                  <a:latin typeface="Aptos" panose="02110004020202020204"/>
                </a:rPr>
                <a:t>D. </a:t>
              </a:r>
              <a:r>
                <a:rPr lang="en-US" sz="900" b="1" kern="1200" dirty="0" err="1">
                  <a:solidFill>
                    <a:prstClr val="black"/>
                  </a:solidFill>
                  <a:latin typeface="Aptos" panose="02110004020202020204"/>
                </a:rPr>
                <a:t>Concessionality</a:t>
              </a:r>
              <a:r>
                <a:rPr lang="en-US" sz="900" b="1" kern="1200" dirty="0">
                  <a:solidFill>
                    <a:prstClr val="black"/>
                  </a:solidFill>
                  <a:latin typeface="Aptos" panose="02110004020202020204"/>
                </a:rPr>
                <a:t> and Layering are Key</a:t>
              </a:r>
            </a:p>
            <a:p>
              <a:pPr defTabSz="685800">
                <a:buClrTx/>
                <a:buFont typeface="Arial" panose="020B0604020202020204" pitchFamily="34" charset="0"/>
                <a:buChar char="•"/>
              </a:pPr>
              <a:r>
                <a:rPr lang="en-US" sz="900" kern="1200" dirty="0">
                  <a:solidFill>
                    <a:prstClr val="black"/>
                  </a:solidFill>
                  <a:latin typeface="Aptos" panose="02110004020202020204"/>
                </a:rPr>
                <a:t>Success depends on </a:t>
              </a:r>
              <a:r>
                <a:rPr lang="en-US" sz="900" b="1" kern="1200" dirty="0">
                  <a:solidFill>
                    <a:prstClr val="black"/>
                  </a:solidFill>
                  <a:latin typeface="Aptos" panose="02110004020202020204"/>
                </a:rPr>
                <a:t>blending multiple sources</a:t>
              </a:r>
              <a:r>
                <a:rPr lang="en-US" sz="900" kern="1200" dirty="0">
                  <a:solidFill>
                    <a:prstClr val="black"/>
                  </a:solidFill>
                  <a:latin typeface="Aptos" panose="02110004020202020204"/>
                </a:rPr>
                <a:t> (e.g., CAP, CSR, LIFE, biodiversity funds)</a:t>
              </a:r>
            </a:p>
            <a:p>
              <a:pPr defTabSz="685800">
                <a:buClrTx/>
              </a:pPr>
              <a:endParaRPr lang="en-US" sz="900" kern="1200" dirty="0">
                <a:solidFill>
                  <a:prstClr val="black"/>
                </a:solidFill>
                <a:latin typeface="Aptos" panose="02110004020202020204"/>
              </a:endParaRPr>
            </a:p>
            <a:p>
              <a:pPr defTabSz="685800">
                <a:buClrTx/>
                <a:buFont typeface="Arial" panose="020B0604020202020204" pitchFamily="34" charset="0"/>
                <a:buChar char="•"/>
              </a:pPr>
              <a:r>
                <a:rPr lang="en-US" sz="900" kern="1200" dirty="0">
                  <a:solidFill>
                    <a:prstClr val="black"/>
                  </a:solidFill>
                  <a:latin typeface="Aptos" panose="02110004020202020204"/>
                </a:rPr>
                <a:t>New approaches must balance </a:t>
              </a:r>
              <a:r>
                <a:rPr lang="en-US" sz="900" b="1" kern="1200" dirty="0">
                  <a:solidFill>
                    <a:prstClr val="black"/>
                  </a:solidFill>
                  <a:latin typeface="Aptos" panose="02110004020202020204"/>
                </a:rPr>
                <a:t>additionality</a:t>
              </a:r>
              <a:r>
                <a:rPr lang="en-US" sz="900" kern="1200" dirty="0">
                  <a:solidFill>
                    <a:prstClr val="black"/>
                  </a:solidFill>
                  <a:latin typeface="Aptos" panose="02110004020202020204"/>
                </a:rPr>
                <a:t> and </a:t>
              </a:r>
              <a:r>
                <a:rPr lang="en-US" sz="900" b="1" kern="1200" dirty="0">
                  <a:solidFill>
                    <a:prstClr val="black"/>
                  </a:solidFill>
                  <a:latin typeface="Aptos" panose="02110004020202020204"/>
                </a:rPr>
                <a:t>affordability</a:t>
              </a:r>
              <a:r>
                <a:rPr lang="en-US" sz="900" kern="1200" dirty="0">
                  <a:solidFill>
                    <a:prstClr val="black"/>
                  </a:solidFill>
                  <a:latin typeface="Aptos" panose="02110004020202020204"/>
                </a:rPr>
                <a:t> while keeping design simple</a:t>
              </a:r>
            </a:p>
          </p:txBody>
        </p:sp>
      </p:grpSp>
      <p:sp>
        <p:nvSpPr>
          <p:cNvPr id="15" name="TextBox 14">
            <a:extLst>
              <a:ext uri="{FF2B5EF4-FFF2-40B4-BE49-F238E27FC236}">
                <a16:creationId xmlns:a16="http://schemas.microsoft.com/office/drawing/2014/main" id="{E0CE2643-63C7-C2CB-796D-5A4B29CD197C}"/>
              </a:ext>
            </a:extLst>
          </p:cNvPr>
          <p:cNvSpPr txBox="1"/>
          <p:nvPr/>
        </p:nvSpPr>
        <p:spPr>
          <a:xfrm>
            <a:off x="6189974" y="1634048"/>
            <a:ext cx="2453879" cy="3000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defTabSz="685800">
              <a:buClrTx/>
            </a:pPr>
            <a:r>
              <a:rPr lang="en-US" sz="1350" kern="1200" dirty="0">
                <a:solidFill>
                  <a:prstClr val="black"/>
                </a:solidFill>
                <a:latin typeface="Aptos" panose="02110004020202020204"/>
              </a:rPr>
              <a:t>🌿 Way Forward After NCFF</a:t>
            </a:r>
          </a:p>
        </p:txBody>
      </p:sp>
      <p:sp>
        <p:nvSpPr>
          <p:cNvPr id="18" name="Rectangle: Rounded Corners 17">
            <a:extLst>
              <a:ext uri="{FF2B5EF4-FFF2-40B4-BE49-F238E27FC236}">
                <a16:creationId xmlns:a16="http://schemas.microsoft.com/office/drawing/2014/main" id="{09799F16-C62A-122D-AEE6-109F0B785FDA}"/>
              </a:ext>
            </a:extLst>
          </p:cNvPr>
          <p:cNvSpPr/>
          <p:nvPr/>
        </p:nvSpPr>
        <p:spPr>
          <a:xfrm>
            <a:off x="5927272" y="2030992"/>
            <a:ext cx="3037115" cy="2701028"/>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214313" indent="-214313" defTabSz="685800">
              <a:buClrTx/>
              <a:buFont typeface="Arial" panose="020B0604020202020204" pitchFamily="34" charset="0"/>
              <a:buChar char="•"/>
            </a:pPr>
            <a:r>
              <a:rPr lang="en-US" sz="1200" kern="1200" dirty="0" err="1">
                <a:solidFill>
                  <a:prstClr val="white"/>
                </a:solidFill>
                <a:latin typeface="Aptos" panose="02110004020202020204"/>
              </a:rPr>
              <a:t>InvestEU</a:t>
            </a:r>
            <a:r>
              <a:rPr lang="en-US" sz="1200" kern="1200" dirty="0">
                <a:solidFill>
                  <a:prstClr val="white"/>
                </a:solidFill>
                <a:latin typeface="Aptos" panose="02110004020202020204"/>
              </a:rPr>
              <a:t> now includes climate, nature, and social windows with more flexible blending</a:t>
            </a:r>
          </a:p>
          <a:p>
            <a:pPr defTabSz="685800">
              <a:buClrTx/>
            </a:pPr>
            <a:endParaRPr lang="en-US" sz="1200" kern="1200" dirty="0">
              <a:solidFill>
                <a:prstClr val="white"/>
              </a:solidFill>
              <a:latin typeface="Aptos" panose="02110004020202020204"/>
            </a:endParaRPr>
          </a:p>
          <a:p>
            <a:pPr marL="214313" indent="-214313" defTabSz="685800">
              <a:buClrTx/>
              <a:buFont typeface="Arial" panose="020B0604020202020204" pitchFamily="34" charset="0"/>
              <a:buChar char="•"/>
            </a:pPr>
            <a:r>
              <a:rPr lang="en-US" sz="1200" kern="1200" dirty="0">
                <a:solidFill>
                  <a:prstClr val="white"/>
                </a:solidFill>
                <a:latin typeface="Aptos" panose="02110004020202020204"/>
              </a:rPr>
              <a:t>EIB and WWF partnership explores further </a:t>
            </a:r>
            <a:r>
              <a:rPr lang="en-US" sz="1200" kern="1200" dirty="0" err="1">
                <a:solidFill>
                  <a:prstClr val="white"/>
                </a:solidFill>
                <a:latin typeface="Aptos" panose="02110004020202020204"/>
              </a:rPr>
              <a:t>NbS</a:t>
            </a:r>
            <a:r>
              <a:rPr lang="en-US" sz="1200" kern="1200" dirty="0">
                <a:solidFill>
                  <a:prstClr val="white"/>
                </a:solidFill>
                <a:latin typeface="Aptos" panose="02110004020202020204"/>
              </a:rPr>
              <a:t> mainstreaming</a:t>
            </a:r>
          </a:p>
          <a:p>
            <a:pPr defTabSz="685800">
              <a:buClrTx/>
            </a:pPr>
            <a:endParaRPr lang="en-US" sz="1200" kern="1200" dirty="0">
              <a:solidFill>
                <a:prstClr val="white"/>
              </a:solidFill>
              <a:latin typeface="Aptos" panose="02110004020202020204"/>
            </a:endParaRPr>
          </a:p>
          <a:p>
            <a:pPr marL="214313" indent="-214313" defTabSz="685800">
              <a:buClrTx/>
              <a:buFont typeface="Arial" panose="020B0604020202020204" pitchFamily="34" charset="0"/>
              <a:buChar char="•"/>
            </a:pPr>
            <a:r>
              <a:rPr lang="en-US" sz="1200" kern="1200" dirty="0">
                <a:solidFill>
                  <a:prstClr val="white"/>
                </a:solidFill>
                <a:latin typeface="Aptos" panose="02110004020202020204"/>
              </a:rPr>
              <a:t>New models like the Irish Peatland Standard, nature credit markets, and regional mechanisms (e.g. Lombardy’s BIOCLIMA) offer replicable lessons</a:t>
            </a:r>
          </a:p>
        </p:txBody>
      </p:sp>
    </p:spTree>
    <p:extLst>
      <p:ext uri="{BB962C8B-B14F-4D97-AF65-F5344CB8AC3E}">
        <p14:creationId xmlns:p14="http://schemas.microsoft.com/office/powerpoint/2010/main" val="936933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a:extLst>
            <a:ext uri="{FF2B5EF4-FFF2-40B4-BE49-F238E27FC236}">
              <a16:creationId xmlns:a16="http://schemas.microsoft.com/office/drawing/2014/main" id="{130DE9C0-8CBF-07B4-D87C-403ADDA91849}"/>
            </a:ext>
          </a:extLst>
        </p:cNvPr>
        <p:cNvGrpSpPr/>
        <p:nvPr/>
      </p:nvGrpSpPr>
      <p:grpSpPr>
        <a:xfrm>
          <a:off x="0" y="0"/>
          <a:ext cx="0" cy="0"/>
          <a:chOff x="0" y="0"/>
          <a:chExt cx="0" cy="0"/>
        </a:xfrm>
      </p:grpSpPr>
      <p:sp>
        <p:nvSpPr>
          <p:cNvPr id="262" name="Google Shape;262;p24">
            <a:extLst>
              <a:ext uri="{FF2B5EF4-FFF2-40B4-BE49-F238E27FC236}">
                <a16:creationId xmlns:a16="http://schemas.microsoft.com/office/drawing/2014/main" id="{8ECAD8C5-9B18-6BAB-245E-F88609EA243D}"/>
              </a:ext>
            </a:extLst>
          </p:cNvPr>
          <p:cNvSpPr txBox="1"/>
          <p:nvPr/>
        </p:nvSpPr>
        <p:spPr>
          <a:xfrm>
            <a:off x="0" y="-198437"/>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a:extLst>
              <a:ext uri="{FF2B5EF4-FFF2-40B4-BE49-F238E27FC236}">
                <a16:creationId xmlns:a16="http://schemas.microsoft.com/office/drawing/2014/main" id="{464A13D9-7222-C831-B697-B3645753A7F7}"/>
              </a:ext>
            </a:extLst>
          </p:cNvPr>
          <p:cNvSpPr txBox="1"/>
          <p:nvPr/>
        </p:nvSpPr>
        <p:spPr>
          <a:xfrm>
            <a:off x="986823" y="1216740"/>
            <a:ext cx="7416198" cy="1754286"/>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chemeClr val="lt1"/>
              </a:buClr>
              <a:buSzPts val="7000"/>
              <a:buFont typeface="Roboto"/>
              <a:buNone/>
            </a:pPr>
            <a:r>
              <a:rPr lang="en-GB" sz="2400" b="1" dirty="0">
                <a:solidFill>
                  <a:schemeClr val="lt1"/>
                </a:solidFill>
                <a:latin typeface="Roboto Black"/>
                <a:ea typeface="Roboto Black"/>
                <a:cs typeface="Roboto Black"/>
                <a:sym typeface="Roboto"/>
              </a:rPr>
              <a:t>Survey Finding 2: </a:t>
            </a:r>
            <a:r>
              <a:rPr lang="en-GB" sz="2400" b="1" i="0" u="none" dirty="0">
                <a:solidFill>
                  <a:schemeClr val="lt1"/>
                </a:solidFill>
                <a:latin typeface="Roboto Black"/>
                <a:ea typeface="Roboto Black"/>
                <a:cs typeface="Roboto Black"/>
                <a:sym typeface="Roboto"/>
              </a:rPr>
              <a:t>Maintenance Funding is Even Harder to Secure</a:t>
            </a:r>
          </a:p>
          <a:p>
            <a:pPr marL="0" marR="0" lvl="0" indent="0" algn="ctr" rtl="0">
              <a:lnSpc>
                <a:spcPct val="100000"/>
              </a:lnSpc>
              <a:spcBef>
                <a:spcPts val="0"/>
              </a:spcBef>
              <a:spcAft>
                <a:spcPts val="0"/>
              </a:spcAft>
              <a:buClr>
                <a:schemeClr val="lt1"/>
              </a:buClr>
              <a:buSzPts val="7000"/>
              <a:buFont typeface="Roboto"/>
              <a:buNone/>
            </a:pPr>
            <a:endParaRPr lang="en-GB" sz="2000" b="1" dirty="0">
              <a:solidFill>
                <a:schemeClr val="lt1"/>
              </a:solidFill>
              <a:latin typeface="Roboto Black"/>
              <a:ea typeface="Roboto Black"/>
              <a:cs typeface="Roboto Black"/>
              <a:sym typeface="Roboto"/>
            </a:endParaRPr>
          </a:p>
          <a:p>
            <a:pPr marR="0" lvl="0" rtl="0">
              <a:lnSpc>
                <a:spcPct val="100000"/>
              </a:lnSpc>
              <a:spcBef>
                <a:spcPts val="0"/>
              </a:spcBef>
              <a:spcAft>
                <a:spcPts val="0"/>
              </a:spcAft>
              <a:buClr>
                <a:schemeClr val="lt1"/>
              </a:buClr>
              <a:buSzPts val="7000"/>
            </a:pPr>
            <a:r>
              <a:rPr lang="en-GB" sz="2000" b="1" dirty="0">
                <a:solidFill>
                  <a:schemeClr val="lt1"/>
                </a:solidFill>
                <a:latin typeface="Roboto Black"/>
                <a:ea typeface="Roboto Black"/>
                <a:cs typeface="Roboto Black"/>
                <a:sym typeface="Roboto"/>
              </a:rPr>
              <a:t>- </a:t>
            </a:r>
            <a:r>
              <a:rPr lang="en-GB" sz="2000" b="1" i="0" u="none" dirty="0">
                <a:solidFill>
                  <a:schemeClr val="lt1"/>
                </a:solidFill>
                <a:latin typeface="Roboto Black"/>
                <a:ea typeface="Roboto Black"/>
                <a:cs typeface="Roboto Black"/>
                <a:sym typeface="Roboto"/>
              </a:rPr>
              <a:t>Can funders offer long-term, flexible support models that include maintenance, not just capital investment?</a:t>
            </a:r>
            <a:endParaRPr lang="en-US" sz="2000" dirty="0"/>
          </a:p>
        </p:txBody>
      </p:sp>
    </p:spTree>
    <p:extLst>
      <p:ext uri="{BB962C8B-B14F-4D97-AF65-F5344CB8AC3E}">
        <p14:creationId xmlns:p14="http://schemas.microsoft.com/office/powerpoint/2010/main" val="1181604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51DB91-9084-43C7-5926-CBFAD9DD980D}"/>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FB617C8-C5F3-B309-34F6-84FCE0394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useBgFill="1">
        <p:nvSpPr>
          <p:cNvPr id="22" name="Rectangle 21">
            <a:extLst>
              <a:ext uri="{FF2B5EF4-FFF2-40B4-BE49-F238E27FC236}">
                <a16:creationId xmlns:a16="http://schemas.microsoft.com/office/drawing/2014/main" id="{349A703A-A92D-5EC3-9D14-3C4623D4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7" y="0"/>
            <a:ext cx="8375585" cy="151410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92FA3EE-F5C9-0B3A-2BFD-355610BE2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150876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F34AE0B-8CF3-FAF2-D05E-B778929D2FC8}"/>
              </a:ext>
            </a:extLst>
          </p:cNvPr>
          <p:cNvSpPr>
            <a:spLocks noGrp="1"/>
          </p:cNvSpPr>
          <p:nvPr>
            <p:ph type="title"/>
          </p:nvPr>
        </p:nvSpPr>
        <p:spPr>
          <a:xfrm>
            <a:off x="836676" y="411480"/>
            <a:ext cx="7626096" cy="884682"/>
          </a:xfrm>
        </p:spPr>
        <p:txBody>
          <a:bodyPr>
            <a:normAutofit/>
          </a:bodyPr>
          <a:lstStyle/>
          <a:p>
            <a:r>
              <a:rPr lang="en-GB" sz="3000" dirty="0">
                <a:solidFill>
                  <a:srgbClr val="002060"/>
                </a:solidFill>
              </a:rPr>
              <a:t>Long-term maintenance funding of </a:t>
            </a:r>
            <a:r>
              <a:rPr lang="en-GB" sz="3000" dirty="0" err="1">
                <a:solidFill>
                  <a:srgbClr val="002060"/>
                </a:solidFill>
              </a:rPr>
              <a:t>NbS</a:t>
            </a:r>
            <a:endParaRPr lang="en-GB" sz="3000" dirty="0">
              <a:solidFill>
                <a:srgbClr val="002060"/>
              </a:solidFill>
            </a:endParaRPr>
          </a:p>
        </p:txBody>
      </p:sp>
      <p:sp>
        <p:nvSpPr>
          <p:cNvPr id="26" name="Rectangle 25">
            <a:extLst>
              <a:ext uri="{FF2B5EF4-FFF2-40B4-BE49-F238E27FC236}">
                <a16:creationId xmlns:a16="http://schemas.microsoft.com/office/drawing/2014/main" id="{81DC983A-2BEE-799F-1B64-A6D38FE31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6" y="569214"/>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Image 3">
            <a:extLst>
              <a:ext uri="{FF2B5EF4-FFF2-40B4-BE49-F238E27FC236}">
                <a16:creationId xmlns:a16="http://schemas.microsoft.com/office/drawing/2014/main" id="{B2D70F3E-13EF-9CAB-FCF1-2DE0A8D3F5CA}"/>
              </a:ext>
            </a:extLst>
          </p:cNvPr>
          <p:cNvPicPr>
            <a:picLocks noChangeAspect="1"/>
          </p:cNvPicPr>
          <p:nvPr/>
        </p:nvPicPr>
        <p:blipFill>
          <a:blip r:embed="rId3"/>
          <a:srcRect/>
          <a:stretch/>
        </p:blipFill>
        <p:spPr>
          <a:xfrm>
            <a:off x="717451" y="4601020"/>
            <a:ext cx="551108" cy="440087"/>
          </a:xfrm>
          <a:prstGeom prst="rect">
            <a:avLst/>
          </a:prstGeom>
        </p:spPr>
      </p:pic>
      <p:graphicFrame>
        <p:nvGraphicFramePr>
          <p:cNvPr id="6" name="Diagram 5">
            <a:extLst>
              <a:ext uri="{FF2B5EF4-FFF2-40B4-BE49-F238E27FC236}">
                <a16:creationId xmlns:a16="http://schemas.microsoft.com/office/drawing/2014/main" id="{936415D1-FD30-684E-F9D1-F9971CEC5A5D}"/>
              </a:ext>
            </a:extLst>
          </p:cNvPr>
          <p:cNvGraphicFramePr/>
          <p:nvPr/>
        </p:nvGraphicFramePr>
        <p:xfrm>
          <a:off x="-441552" y="1595873"/>
          <a:ext cx="5244030" cy="3384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859427D4-F98C-E564-F10E-44C2C0A8FCD8}"/>
              </a:ext>
            </a:extLst>
          </p:cNvPr>
          <p:cNvGraphicFramePr/>
          <p:nvPr/>
        </p:nvGraphicFramePr>
        <p:xfrm>
          <a:off x="4050846" y="1595873"/>
          <a:ext cx="5244030" cy="33844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683190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a:extLst>
            <a:ext uri="{FF2B5EF4-FFF2-40B4-BE49-F238E27FC236}">
              <a16:creationId xmlns:a16="http://schemas.microsoft.com/office/drawing/2014/main" id="{F4A49794-51D9-131C-842A-26539C0DAE36}"/>
            </a:ext>
          </a:extLst>
        </p:cNvPr>
        <p:cNvGrpSpPr/>
        <p:nvPr/>
      </p:nvGrpSpPr>
      <p:grpSpPr>
        <a:xfrm>
          <a:off x="0" y="0"/>
          <a:ext cx="0" cy="0"/>
          <a:chOff x="0" y="0"/>
          <a:chExt cx="0" cy="0"/>
        </a:xfrm>
      </p:grpSpPr>
      <p:sp>
        <p:nvSpPr>
          <p:cNvPr id="262" name="Google Shape;262;p24">
            <a:extLst>
              <a:ext uri="{FF2B5EF4-FFF2-40B4-BE49-F238E27FC236}">
                <a16:creationId xmlns:a16="http://schemas.microsoft.com/office/drawing/2014/main" id="{18C6AE29-3EFF-C2E9-5732-FCEA91FD0C36}"/>
              </a:ext>
            </a:extLst>
          </p:cNvPr>
          <p:cNvSpPr txBox="1"/>
          <p:nvPr/>
        </p:nvSpPr>
        <p:spPr>
          <a:xfrm>
            <a:off x="0" y="0"/>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a:extLst>
              <a:ext uri="{FF2B5EF4-FFF2-40B4-BE49-F238E27FC236}">
                <a16:creationId xmlns:a16="http://schemas.microsoft.com/office/drawing/2014/main" id="{796E4D05-6951-D225-067D-59A0289D7BB5}"/>
              </a:ext>
            </a:extLst>
          </p:cNvPr>
          <p:cNvSpPr txBox="1"/>
          <p:nvPr/>
        </p:nvSpPr>
        <p:spPr>
          <a:xfrm>
            <a:off x="785290" y="595989"/>
            <a:ext cx="8174421" cy="3477835"/>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chemeClr val="lt1"/>
              </a:buClr>
              <a:buSzPts val="7000"/>
              <a:buFont typeface="Roboto"/>
              <a:buNone/>
            </a:pPr>
            <a:endParaRPr lang="en-GB" sz="2400" b="1" dirty="0">
              <a:solidFill>
                <a:schemeClr val="lt1"/>
              </a:solidFill>
              <a:latin typeface="Roboto Black"/>
              <a:ea typeface="Roboto Black"/>
              <a:cs typeface="Roboto Black"/>
              <a:sym typeface="Roboto"/>
            </a:endParaRPr>
          </a:p>
          <a:p>
            <a:pPr marL="0" marR="0" lvl="0" indent="0" rtl="0">
              <a:lnSpc>
                <a:spcPct val="100000"/>
              </a:lnSpc>
              <a:spcBef>
                <a:spcPts val="0"/>
              </a:spcBef>
              <a:spcAft>
                <a:spcPts val="0"/>
              </a:spcAft>
              <a:buClr>
                <a:schemeClr val="lt1"/>
              </a:buClr>
              <a:buSzPts val="7000"/>
              <a:buFont typeface="Roboto"/>
              <a:buNone/>
            </a:pPr>
            <a:r>
              <a:rPr lang="en-GB" sz="2400" b="1" dirty="0">
                <a:solidFill>
                  <a:schemeClr val="lt1"/>
                </a:solidFill>
                <a:latin typeface="Roboto Black"/>
                <a:ea typeface="Roboto Black"/>
                <a:cs typeface="Roboto Black"/>
                <a:sym typeface="Roboto"/>
              </a:rPr>
              <a:t>Survey Finding 3: C</a:t>
            </a:r>
            <a:r>
              <a:rPr lang="en-GB" sz="2400" b="1" i="0" u="none" dirty="0">
                <a:solidFill>
                  <a:schemeClr val="lt1"/>
                </a:solidFill>
                <a:latin typeface="Roboto Black"/>
                <a:ea typeface="Roboto Black"/>
                <a:cs typeface="Roboto Black"/>
                <a:sym typeface="Roboto"/>
              </a:rPr>
              <a:t>ities cite administrative complexity, institutional gaps (capacity, political will..) and financial limitations (unattractiveness to investors) as top barriers.</a:t>
            </a:r>
          </a:p>
          <a:p>
            <a:pPr marL="0" marR="0" lvl="0" indent="0" rtl="0">
              <a:lnSpc>
                <a:spcPct val="100000"/>
              </a:lnSpc>
              <a:spcBef>
                <a:spcPts val="0"/>
              </a:spcBef>
              <a:spcAft>
                <a:spcPts val="0"/>
              </a:spcAft>
              <a:buClr>
                <a:schemeClr val="lt1"/>
              </a:buClr>
              <a:buSzPts val="7000"/>
              <a:buFont typeface="Roboto"/>
              <a:buNone/>
            </a:pPr>
            <a:endParaRPr lang="en-GB" sz="2400" b="1" i="0" u="none" dirty="0">
              <a:solidFill>
                <a:schemeClr val="lt1"/>
              </a:solidFill>
              <a:latin typeface="Roboto Black"/>
              <a:ea typeface="Roboto Black"/>
              <a:cs typeface="Roboto Black"/>
              <a:sym typeface="Roboto"/>
            </a:endParaRPr>
          </a:p>
          <a:p>
            <a:pPr marL="0" marR="0" lvl="0" indent="0" algn="ctr" rtl="0">
              <a:lnSpc>
                <a:spcPct val="100000"/>
              </a:lnSpc>
              <a:spcBef>
                <a:spcPts val="0"/>
              </a:spcBef>
              <a:spcAft>
                <a:spcPts val="0"/>
              </a:spcAft>
              <a:buClr>
                <a:schemeClr val="lt1"/>
              </a:buClr>
              <a:buSzPts val="7000"/>
              <a:buFont typeface="Roboto"/>
              <a:buNone/>
            </a:pPr>
            <a:r>
              <a:rPr lang="en-GB" sz="2000" b="1" dirty="0" err="1">
                <a:solidFill>
                  <a:schemeClr val="lt1"/>
                </a:solidFill>
                <a:latin typeface="Roboto Black"/>
                <a:ea typeface="Roboto Black"/>
                <a:cs typeface="Roboto Black"/>
                <a:sym typeface="Roboto"/>
              </a:rPr>
              <a:t>Slido</a:t>
            </a:r>
            <a:r>
              <a:rPr lang="en-GB" sz="2000" b="1" dirty="0">
                <a:solidFill>
                  <a:schemeClr val="lt1"/>
                </a:solidFill>
                <a:latin typeface="Roboto Black"/>
                <a:ea typeface="Roboto Black"/>
                <a:cs typeface="Roboto Black"/>
                <a:sym typeface="Roboto"/>
              </a:rPr>
              <a:t>: </a:t>
            </a:r>
            <a:r>
              <a:rPr lang="en-GB" sz="2000" b="1" i="1" dirty="0">
                <a:solidFill>
                  <a:schemeClr val="lt1"/>
                </a:solidFill>
                <a:latin typeface="Roboto Black"/>
                <a:ea typeface="Roboto Black"/>
                <a:cs typeface="Roboto Black"/>
                <a:sym typeface="Roboto"/>
              </a:rPr>
              <a:t>What is the most important way financial actors can better support cities to access green infrastructure funding?</a:t>
            </a:r>
          </a:p>
          <a:p>
            <a:pPr marL="0" marR="0" lvl="0" indent="0" rtl="0">
              <a:lnSpc>
                <a:spcPct val="100000"/>
              </a:lnSpc>
              <a:spcBef>
                <a:spcPts val="0"/>
              </a:spcBef>
              <a:spcAft>
                <a:spcPts val="0"/>
              </a:spcAft>
              <a:buClr>
                <a:schemeClr val="lt1"/>
              </a:buClr>
              <a:buSzPts val="7000"/>
              <a:buFont typeface="Roboto"/>
              <a:buNone/>
            </a:pPr>
            <a:endParaRPr lang="en-GB" sz="2000" b="1" dirty="0">
              <a:solidFill>
                <a:schemeClr val="lt1"/>
              </a:solidFill>
              <a:latin typeface="Roboto Black"/>
              <a:ea typeface="Roboto Black"/>
              <a:cs typeface="Roboto Black"/>
              <a:sym typeface="Roboto"/>
            </a:endParaRPr>
          </a:p>
          <a:p>
            <a:pPr marR="0" lvl="0" rtl="0">
              <a:lnSpc>
                <a:spcPct val="100000"/>
              </a:lnSpc>
              <a:spcBef>
                <a:spcPts val="0"/>
              </a:spcBef>
              <a:spcAft>
                <a:spcPts val="0"/>
              </a:spcAft>
              <a:buClr>
                <a:schemeClr val="lt1"/>
              </a:buClr>
              <a:buSzPts val="7000"/>
            </a:pPr>
            <a:r>
              <a:rPr lang="en-GB" sz="2000" b="1" i="0" u="none" dirty="0">
                <a:solidFill>
                  <a:schemeClr val="lt1"/>
                </a:solidFill>
                <a:latin typeface="Roboto Black"/>
                <a:ea typeface="Roboto Black"/>
                <a:cs typeface="Roboto Black"/>
                <a:sym typeface="Roboto"/>
              </a:rPr>
              <a:t>How can financial actors reduce complexity, build capacity, and tailor tools to city contexts?  </a:t>
            </a:r>
          </a:p>
        </p:txBody>
      </p:sp>
    </p:spTree>
    <p:extLst>
      <p:ext uri="{BB962C8B-B14F-4D97-AF65-F5344CB8AC3E}">
        <p14:creationId xmlns:p14="http://schemas.microsoft.com/office/powerpoint/2010/main" val="2888490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03A4381-6A2E-6456-AAFD-D3F12CEC06B5}"/>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8"/>
            <a:ext cx="1778772" cy="1778772"/>
          </a:xfrm>
          <a:prstGeom prst="rect">
            <a:avLst/>
          </a:prstGeom>
        </p:spPr>
      </p:pic>
      <p:sp>
        <p:nvSpPr>
          <p:cNvPr id="4" name="Rectangle 3">
            <a:extLst>
              <a:ext uri="{FF2B5EF4-FFF2-40B4-BE49-F238E27FC236}">
                <a16:creationId xmlns:a16="http://schemas.microsoft.com/office/drawing/2014/main" id="{E4CC9088-20B1-6B1C-777B-E35BB37B1CD4}"/>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000000"/>
                </a:solidFill>
              </a:rPr>
              <a:t>What is the most important way financial actors can better support cities to access green infrastructure funding?</a:t>
            </a:r>
          </a:p>
        </p:txBody>
      </p:sp>
      <p:sp>
        <p:nvSpPr>
          <p:cNvPr id="5" name="Rectangle 4">
            <a:extLst>
              <a:ext uri="{FF2B5EF4-FFF2-40B4-BE49-F238E27FC236}">
                <a16:creationId xmlns:a16="http://schemas.microsoft.com/office/drawing/2014/main" id="{F299411F-78EC-ED22-0B23-E6F87B057F09}"/>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D49889F7-430C-B2D7-F40F-B366126270C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2634D3C8-1D0F-5229-62B6-6F97FBDF30E8}"/>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5F5C08DA-EACD-7236-A8BE-212476FD7190}"/>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1861359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A3D3F2-D767-90A9-027F-F19E4362EA4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BE23DF7-E7F2-91EB-741E-88AB203E3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useBgFill="1">
        <p:nvSpPr>
          <p:cNvPr id="22" name="Rectangle 21">
            <a:extLst>
              <a:ext uri="{FF2B5EF4-FFF2-40B4-BE49-F238E27FC236}">
                <a16:creationId xmlns:a16="http://schemas.microsoft.com/office/drawing/2014/main" id="{70BAF3AF-298D-D7A1-98EB-825450AE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7" y="0"/>
            <a:ext cx="8375585" cy="151410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useBgFill="1">
        <p:nvSpPr>
          <p:cNvPr id="24" name="Rectangle 23">
            <a:extLst>
              <a:ext uri="{FF2B5EF4-FFF2-40B4-BE49-F238E27FC236}">
                <a16:creationId xmlns:a16="http://schemas.microsoft.com/office/drawing/2014/main" id="{750ADFA9-B8DA-AE38-3C8E-146433470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150876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7AEABE7F-5C47-3312-5E3C-61BE8EA2CC99}"/>
              </a:ext>
            </a:extLst>
          </p:cNvPr>
          <p:cNvSpPr>
            <a:spLocks noGrp="1"/>
          </p:cNvSpPr>
          <p:nvPr>
            <p:ph type="title"/>
          </p:nvPr>
        </p:nvSpPr>
        <p:spPr>
          <a:xfrm>
            <a:off x="836676" y="411480"/>
            <a:ext cx="7626096" cy="884682"/>
          </a:xfrm>
        </p:spPr>
        <p:txBody>
          <a:bodyPr>
            <a:normAutofit/>
          </a:bodyPr>
          <a:lstStyle/>
          <a:p>
            <a:r>
              <a:rPr lang="en-GB" sz="3000" dirty="0">
                <a:solidFill>
                  <a:srgbClr val="002060"/>
                </a:solidFill>
              </a:rPr>
              <a:t>Enablers for financing </a:t>
            </a:r>
            <a:r>
              <a:rPr lang="en-GB" sz="3000" dirty="0" err="1">
                <a:solidFill>
                  <a:srgbClr val="002060"/>
                </a:solidFill>
              </a:rPr>
              <a:t>NbS</a:t>
            </a:r>
            <a:endParaRPr lang="en-GB" sz="3000" dirty="0">
              <a:solidFill>
                <a:srgbClr val="002060"/>
              </a:solidFill>
            </a:endParaRPr>
          </a:p>
        </p:txBody>
      </p:sp>
      <p:sp>
        <p:nvSpPr>
          <p:cNvPr id="26" name="Rectangle 25">
            <a:extLst>
              <a:ext uri="{FF2B5EF4-FFF2-40B4-BE49-F238E27FC236}">
                <a16:creationId xmlns:a16="http://schemas.microsoft.com/office/drawing/2014/main" id="{BD2CE5F4-E87B-64CC-6DC0-C10CED0CC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6" y="569214"/>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Image 3">
            <a:extLst>
              <a:ext uri="{FF2B5EF4-FFF2-40B4-BE49-F238E27FC236}">
                <a16:creationId xmlns:a16="http://schemas.microsoft.com/office/drawing/2014/main" id="{5BA83DE8-00AD-1F07-6EF5-3BEB6CEE1F35}"/>
              </a:ext>
            </a:extLst>
          </p:cNvPr>
          <p:cNvPicPr>
            <a:picLocks noChangeAspect="1"/>
          </p:cNvPicPr>
          <p:nvPr/>
        </p:nvPicPr>
        <p:blipFill>
          <a:blip r:embed="rId3"/>
          <a:srcRect/>
          <a:stretch/>
        </p:blipFill>
        <p:spPr>
          <a:xfrm>
            <a:off x="717451" y="4601020"/>
            <a:ext cx="551108" cy="440087"/>
          </a:xfrm>
          <a:prstGeom prst="rect">
            <a:avLst/>
          </a:prstGeom>
        </p:spPr>
      </p:pic>
      <p:sp>
        <p:nvSpPr>
          <p:cNvPr id="3" name="Rectangle: Rounded Corners 2">
            <a:extLst>
              <a:ext uri="{FF2B5EF4-FFF2-40B4-BE49-F238E27FC236}">
                <a16:creationId xmlns:a16="http://schemas.microsoft.com/office/drawing/2014/main" id="{C91DC74F-67FC-DABF-C891-85345853ADC5}"/>
              </a:ext>
            </a:extLst>
          </p:cNvPr>
          <p:cNvSpPr/>
          <p:nvPr/>
        </p:nvSpPr>
        <p:spPr>
          <a:xfrm>
            <a:off x="160507" y="1514105"/>
            <a:ext cx="4041842" cy="9153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sym typeface="Arial"/>
              </a:rPr>
              <a:t>Aggregation and Critical Mass of Investments: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programmatic lending</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 that bundle multiple small projects into a single financing envelope</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regional or thematic aggregators</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 that consolidate similar </a:t>
            </a:r>
            <a:r>
              <a:rPr kumimoji="0" lang="en-US" sz="1050" b="0"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NbS</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 from multiple town</a:t>
            </a:r>
          </a:p>
        </p:txBody>
      </p:sp>
      <p:sp>
        <p:nvSpPr>
          <p:cNvPr id="9" name="Rectangle: Rounded Corners 8">
            <a:extLst>
              <a:ext uri="{FF2B5EF4-FFF2-40B4-BE49-F238E27FC236}">
                <a16:creationId xmlns:a16="http://schemas.microsoft.com/office/drawing/2014/main" id="{7754CD2B-A1B6-167D-A596-8DA7A7FFE612}"/>
              </a:ext>
            </a:extLst>
          </p:cNvPr>
          <p:cNvSpPr/>
          <p:nvPr/>
        </p:nvSpPr>
        <p:spPr>
          <a:xfrm>
            <a:off x="4046707" y="1684389"/>
            <a:ext cx="4041842" cy="13438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sym typeface="Arial"/>
              </a:rPr>
              <a:t>Institutional and Regulatory Clarity</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Clear </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national guidance on </a:t>
            </a:r>
            <a:r>
              <a:rPr kumimoji="0" lang="en-US" sz="105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NbS</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eligibility </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under climate, biodiversity, or recovery investment streams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Integration of </a:t>
            </a:r>
            <a:r>
              <a:rPr kumimoji="0" lang="en-US" sz="1050" b="0"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NbS</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 into </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urban development codes</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 master plans, and resilience strategies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Simplified </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procurement frameworks </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allowing for long-term maintenance and ecosystem stewardship</a:t>
            </a:r>
          </a:p>
        </p:txBody>
      </p:sp>
      <p:sp>
        <p:nvSpPr>
          <p:cNvPr id="11" name="Rectangle: Rounded Corners 10">
            <a:extLst>
              <a:ext uri="{FF2B5EF4-FFF2-40B4-BE49-F238E27FC236}">
                <a16:creationId xmlns:a16="http://schemas.microsoft.com/office/drawing/2014/main" id="{B7A83D67-4392-C4A8-C03F-20AC729BAB72}"/>
              </a:ext>
            </a:extLst>
          </p:cNvPr>
          <p:cNvSpPr/>
          <p:nvPr/>
        </p:nvSpPr>
        <p:spPr>
          <a:xfrm>
            <a:off x="160507" y="2544100"/>
            <a:ext cx="4041842" cy="13192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sym typeface="Arial"/>
              </a:rPr>
              <a:t>Project Preparation and Technical Assistance:</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750" b="1" i="1" u="none" strike="noStrike" kern="1200" cap="none" spc="0" normalizeH="0" baseline="0" noProof="0" dirty="0">
              <a:ln>
                <a:noFill/>
              </a:ln>
              <a:solidFill>
                <a:prstClr val="black"/>
              </a:solidFill>
              <a:effectLst/>
              <a:uLnTx/>
              <a:uFillTx/>
              <a:latin typeface="Aptos" panose="02110004020202020204"/>
              <a:ea typeface="+mn-ea"/>
              <a:cs typeface="+mn-cs"/>
              <a:sym typeface="Arial"/>
            </a:endParaRPr>
          </a:p>
          <a:p>
            <a:pPr marL="214313" marR="0" lvl="0" indent="-214313"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rPr>
              <a:t>Advisory support through TA mandates</a:t>
            </a:r>
            <a:r>
              <a:rPr kumimoji="0" lang="en-US" altLang="en-US" sz="12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rPr>
              <a:t> like </a:t>
            </a:r>
            <a:r>
              <a:rPr kumimoji="0" lang="en-US" altLang="en-US" sz="12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rPr>
              <a:t>JASPERS</a:t>
            </a:r>
            <a:r>
              <a:rPr kumimoji="0" lang="en-US" altLang="en-US" sz="12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rPr>
              <a:t>, </a:t>
            </a:r>
            <a:r>
              <a:rPr kumimoji="0" lang="en-US" altLang="en-US" sz="12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rPr>
              <a:t>ELENA</a:t>
            </a:r>
            <a:r>
              <a:rPr kumimoji="0" lang="en-US" altLang="en-US" sz="12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rPr>
              <a:t>, or the </a:t>
            </a:r>
            <a:r>
              <a:rPr kumimoji="0" lang="en-US" altLang="en-US" sz="1200" b="1"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sym typeface="Arial"/>
              </a:rPr>
              <a:t>InvestEU</a:t>
            </a:r>
            <a:r>
              <a:rPr kumimoji="0" lang="en-US" altLang="en-US" sz="12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rPr>
              <a:t> Advisory Hub</a:t>
            </a:r>
            <a:endParaRPr kumimoji="0" lang="en-US" altLang="en-US" sz="12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sym typeface="Arial"/>
            </a:endParaRPr>
          </a:p>
          <a:p>
            <a:pPr marL="214313" marR="0" lvl="0" indent="-214313"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Standardised</a:t>
            </a:r>
            <a:r>
              <a:rPr kumimoji="0" lang="en-US" alt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 templates for </a:t>
            </a:r>
            <a:r>
              <a:rPr kumimoji="0" lang="en-US" altLang="en-US" sz="1050" b="0"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NbS</a:t>
            </a:r>
            <a:r>
              <a:rPr kumimoji="0" lang="en-US" alt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 project pipelines, monitoring plans, and financing structures</a:t>
            </a:r>
          </a:p>
          <a:p>
            <a:pPr marL="214313" marR="0" lvl="0" indent="-214313"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Regional hubs or technical assistance units embedded in inter-municipal associations</a:t>
            </a:r>
            <a:endPar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sym typeface="Arial"/>
            </a:endParaRPr>
          </a:p>
        </p:txBody>
      </p:sp>
      <p:sp>
        <p:nvSpPr>
          <p:cNvPr id="14" name="Rectangle: Rounded Corners 13">
            <a:extLst>
              <a:ext uri="{FF2B5EF4-FFF2-40B4-BE49-F238E27FC236}">
                <a16:creationId xmlns:a16="http://schemas.microsoft.com/office/drawing/2014/main" id="{516B0CFE-CC51-7465-B407-4ADD31AACB9F}"/>
              </a:ext>
            </a:extLst>
          </p:cNvPr>
          <p:cNvSpPr/>
          <p:nvPr/>
        </p:nvSpPr>
        <p:spPr>
          <a:xfrm>
            <a:off x="4124529" y="3125060"/>
            <a:ext cx="4041842" cy="131923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sym typeface="Arial"/>
              </a:rPr>
              <a:t>Risk Management and Creditworthiness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Use of </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EU guarantees (</a:t>
            </a:r>
            <a:r>
              <a:rPr kumimoji="0" lang="en-US" sz="105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InvestEU</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risk-sharing instruments) </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to improve lending terms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Pooling risks through </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inter-municipal cooperatives </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or loan guarantee schemes</a:t>
            </a:r>
          </a:p>
          <a:p>
            <a:pPr marL="214313" marR="0" lvl="0" indent="-214313"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Development of </a:t>
            </a:r>
            <a:r>
              <a:rPr kumimoji="0" lang="en-US" sz="105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NbS</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scoring models </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aligned with </a:t>
            </a:r>
            <a:r>
              <a:rPr kumimoji="0" lang="en-US" sz="105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EIB Climate Bank Roadmap and Do No Significant Harm (DNSH) principles</a:t>
            </a:r>
          </a:p>
        </p:txBody>
      </p:sp>
    </p:spTree>
    <p:extLst>
      <p:ext uri="{BB962C8B-B14F-4D97-AF65-F5344CB8AC3E}">
        <p14:creationId xmlns:p14="http://schemas.microsoft.com/office/powerpoint/2010/main" val="1594526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a:extLst>
            <a:ext uri="{FF2B5EF4-FFF2-40B4-BE49-F238E27FC236}">
              <a16:creationId xmlns:a16="http://schemas.microsoft.com/office/drawing/2014/main" id="{F7412ED2-679D-4858-741A-393A5515CAF5}"/>
            </a:ext>
          </a:extLst>
        </p:cNvPr>
        <p:cNvGrpSpPr/>
        <p:nvPr/>
      </p:nvGrpSpPr>
      <p:grpSpPr>
        <a:xfrm>
          <a:off x="0" y="0"/>
          <a:ext cx="0" cy="0"/>
          <a:chOff x="0" y="0"/>
          <a:chExt cx="0" cy="0"/>
        </a:xfrm>
      </p:grpSpPr>
      <p:sp>
        <p:nvSpPr>
          <p:cNvPr id="262" name="Google Shape;262;p24">
            <a:extLst>
              <a:ext uri="{FF2B5EF4-FFF2-40B4-BE49-F238E27FC236}">
                <a16:creationId xmlns:a16="http://schemas.microsoft.com/office/drawing/2014/main" id="{56D79756-C324-5D42-4D72-A8C68A99F9A1}"/>
              </a:ext>
            </a:extLst>
          </p:cNvPr>
          <p:cNvSpPr txBox="1"/>
          <p:nvPr/>
        </p:nvSpPr>
        <p:spPr>
          <a:xfrm>
            <a:off x="0" y="-60488"/>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a:extLst>
              <a:ext uri="{FF2B5EF4-FFF2-40B4-BE49-F238E27FC236}">
                <a16:creationId xmlns:a16="http://schemas.microsoft.com/office/drawing/2014/main" id="{FADA3602-5B42-4034-2F2A-ECCA03B4E3F5}"/>
              </a:ext>
            </a:extLst>
          </p:cNvPr>
          <p:cNvSpPr txBox="1"/>
          <p:nvPr/>
        </p:nvSpPr>
        <p:spPr>
          <a:xfrm>
            <a:off x="892230" y="1540717"/>
            <a:ext cx="7416198" cy="2062063"/>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chemeClr val="lt1"/>
              </a:buClr>
              <a:buSzPts val="7000"/>
              <a:buFont typeface="Roboto"/>
              <a:buNone/>
            </a:pPr>
            <a:r>
              <a:rPr lang="en-GB" sz="2400" b="1" dirty="0">
                <a:solidFill>
                  <a:schemeClr val="lt1"/>
                </a:solidFill>
                <a:latin typeface="Roboto Black"/>
                <a:ea typeface="Roboto Black"/>
                <a:cs typeface="Roboto Black"/>
                <a:sym typeface="Roboto"/>
              </a:rPr>
              <a:t>Survey Finding 4: </a:t>
            </a:r>
            <a:r>
              <a:rPr lang="en-GB" sz="2400" b="1" i="0" u="none" dirty="0">
                <a:solidFill>
                  <a:schemeClr val="lt1"/>
                </a:solidFill>
                <a:latin typeface="Roboto Black"/>
                <a:ea typeface="Roboto Black"/>
                <a:cs typeface="Roboto Black"/>
                <a:sym typeface="Roboto"/>
              </a:rPr>
              <a:t>Missed Opportunities in Innovative Finance</a:t>
            </a:r>
          </a:p>
          <a:p>
            <a:pPr marR="0" lvl="0" rtl="0">
              <a:lnSpc>
                <a:spcPct val="100000"/>
              </a:lnSpc>
              <a:spcBef>
                <a:spcPts val="0"/>
              </a:spcBef>
              <a:spcAft>
                <a:spcPts val="0"/>
              </a:spcAft>
              <a:buClr>
                <a:schemeClr val="lt1"/>
              </a:buClr>
              <a:buSzPts val="7000"/>
            </a:pPr>
            <a:endParaRPr lang="en-GB" sz="2000" b="1" i="0" u="none" dirty="0">
              <a:solidFill>
                <a:schemeClr val="lt1"/>
              </a:solidFill>
              <a:latin typeface="Roboto Black"/>
              <a:ea typeface="Roboto Black"/>
              <a:cs typeface="Roboto Black"/>
              <a:sym typeface="Roboto"/>
            </a:endParaRPr>
          </a:p>
          <a:p>
            <a:pPr marR="0" lvl="0" algn="ctr" rtl="0">
              <a:lnSpc>
                <a:spcPct val="100000"/>
              </a:lnSpc>
              <a:spcBef>
                <a:spcPts val="0"/>
              </a:spcBef>
              <a:spcAft>
                <a:spcPts val="0"/>
              </a:spcAft>
              <a:buClr>
                <a:schemeClr val="lt1"/>
              </a:buClr>
              <a:buSzPts val="7000"/>
            </a:pPr>
            <a:r>
              <a:rPr lang="en-GB" sz="2000" b="1" i="0" u="none" dirty="0" err="1">
                <a:solidFill>
                  <a:schemeClr val="lt1"/>
                </a:solidFill>
                <a:latin typeface="Roboto Black"/>
                <a:ea typeface="Roboto Black"/>
                <a:cs typeface="Roboto Black"/>
                <a:sym typeface="Roboto"/>
              </a:rPr>
              <a:t>Slido</a:t>
            </a:r>
            <a:r>
              <a:rPr lang="en-GB" sz="2000" b="1" i="0" u="none" dirty="0">
                <a:solidFill>
                  <a:schemeClr val="lt1"/>
                </a:solidFill>
                <a:latin typeface="Roboto Black"/>
                <a:ea typeface="Roboto Black"/>
                <a:cs typeface="Roboto Black"/>
                <a:sym typeface="Roboto"/>
              </a:rPr>
              <a:t> - </a:t>
            </a:r>
            <a:r>
              <a:rPr lang="en-GB" sz="2000" b="1" i="1" u="none" dirty="0">
                <a:solidFill>
                  <a:schemeClr val="lt1"/>
                </a:solidFill>
                <a:latin typeface="Roboto Black"/>
                <a:ea typeface="Roboto Black"/>
                <a:cs typeface="Roboto Black"/>
                <a:sym typeface="Roboto"/>
              </a:rPr>
              <a:t>Which funding mechanisms have you used for Green Infrastructure development or maintenance?</a:t>
            </a:r>
            <a:r>
              <a:rPr lang="en-US" sz="2000" b="1" i="1" u="none" dirty="0">
                <a:solidFill>
                  <a:schemeClr val="lt1"/>
                </a:solidFill>
                <a:latin typeface="Roboto Black"/>
                <a:ea typeface="Roboto Black"/>
                <a:cs typeface="Roboto Black"/>
                <a:sym typeface="Roboto"/>
              </a:rPr>
              <a:t> </a:t>
            </a:r>
            <a:r>
              <a:rPr lang="en-GB" sz="2000" b="1" dirty="0">
                <a:solidFill>
                  <a:schemeClr val="lt1"/>
                </a:solidFill>
                <a:latin typeface="Roboto Black"/>
                <a:ea typeface="Roboto Black"/>
                <a:cs typeface="Roboto Black"/>
                <a:sym typeface="Roboto"/>
              </a:rPr>
              <a:t> </a:t>
            </a:r>
          </a:p>
          <a:p>
            <a:pPr marR="0" lvl="0" rtl="0">
              <a:lnSpc>
                <a:spcPct val="100000"/>
              </a:lnSpc>
              <a:spcBef>
                <a:spcPts val="0"/>
              </a:spcBef>
              <a:spcAft>
                <a:spcPts val="0"/>
              </a:spcAft>
              <a:buClr>
                <a:schemeClr val="lt1"/>
              </a:buClr>
              <a:buSzPts val="7000"/>
            </a:pPr>
            <a:endParaRPr lang="en-US" sz="2000" b="1" i="0" u="none" dirty="0">
              <a:solidFill>
                <a:schemeClr val="lt1"/>
              </a:solidFill>
              <a:latin typeface="Roboto Black"/>
              <a:ea typeface="Roboto Black"/>
              <a:cs typeface="Roboto Black"/>
              <a:sym typeface="Roboto"/>
            </a:endParaRPr>
          </a:p>
        </p:txBody>
      </p:sp>
    </p:spTree>
    <p:extLst>
      <p:ext uri="{BB962C8B-B14F-4D97-AF65-F5344CB8AC3E}">
        <p14:creationId xmlns:p14="http://schemas.microsoft.com/office/powerpoint/2010/main" val="2926163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CB6D827-F9CC-20C2-3235-0F6235EFAF3E}"/>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8"/>
            <a:ext cx="1778772" cy="1778772"/>
          </a:xfrm>
          <a:prstGeom prst="rect">
            <a:avLst/>
          </a:prstGeom>
        </p:spPr>
      </p:pic>
      <p:sp>
        <p:nvSpPr>
          <p:cNvPr id="4" name="Rectangle 3">
            <a:extLst>
              <a:ext uri="{FF2B5EF4-FFF2-40B4-BE49-F238E27FC236}">
                <a16:creationId xmlns:a16="http://schemas.microsoft.com/office/drawing/2014/main" id="{1117EBA5-5A33-A7DF-C729-802B79467AA3}"/>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500" b="1">
                <a:solidFill>
                  <a:srgbClr val="000000"/>
                </a:solidFill>
              </a:rPr>
              <a:t>Which funding mechanisms have you used for Green Infrastructure development or maintenance?</a:t>
            </a:r>
          </a:p>
        </p:txBody>
      </p:sp>
      <p:sp>
        <p:nvSpPr>
          <p:cNvPr id="5" name="Rectangle 4">
            <a:extLst>
              <a:ext uri="{FF2B5EF4-FFF2-40B4-BE49-F238E27FC236}">
                <a16:creationId xmlns:a16="http://schemas.microsoft.com/office/drawing/2014/main" id="{715DAAE3-D0C9-8140-7532-5F3C4F3D4C77}"/>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DE3944E7-7FD0-3169-986B-F184AE489CDB}"/>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C3CD6D15-3717-A85D-98C5-6D8749123B4E}"/>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BEC9ADB6-A772-D9B9-389E-E7E73DFC82FA}"/>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247127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Google Shape;98;p2"/>
          <p:cNvSpPr/>
          <p:nvPr/>
        </p:nvSpPr>
        <p:spPr>
          <a:xfrm>
            <a:off x="1763712" y="2490787"/>
            <a:ext cx="323850" cy="279400"/>
          </a:xfrm>
          <a:custGeom>
            <a:avLst/>
            <a:gdLst/>
            <a:ahLst/>
            <a:cxnLst/>
            <a:rect l="l" t="t" r="r" b="b"/>
            <a:pathLst>
              <a:path w="323850" h="279400" extrusionOk="0">
                <a:moveTo>
                  <a:pt x="0" y="106721"/>
                </a:moveTo>
                <a:lnTo>
                  <a:pt x="123700" y="106722"/>
                </a:lnTo>
                <a:lnTo>
                  <a:pt x="161925" y="0"/>
                </a:lnTo>
                <a:lnTo>
                  <a:pt x="200150" y="106722"/>
                </a:lnTo>
                <a:lnTo>
                  <a:pt x="323850" y="106721"/>
                </a:lnTo>
                <a:lnTo>
                  <a:pt x="223774" y="172678"/>
                </a:lnTo>
                <a:lnTo>
                  <a:pt x="262000" y="279399"/>
                </a:lnTo>
                <a:lnTo>
                  <a:pt x="161925" y="213441"/>
                </a:lnTo>
                <a:lnTo>
                  <a:pt x="61850" y="279399"/>
                </a:lnTo>
                <a:lnTo>
                  <a:pt x="100076" y="172678"/>
                </a:lnTo>
                <a:lnTo>
                  <a:pt x="0" y="106721"/>
                </a:lnTo>
                <a:close/>
              </a:path>
            </a:pathLst>
          </a:cu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99" name="Google Shape;99;p2"/>
          <p:cNvSpPr/>
          <p:nvPr/>
        </p:nvSpPr>
        <p:spPr>
          <a:xfrm>
            <a:off x="4452937" y="2498725"/>
            <a:ext cx="334962" cy="279400"/>
          </a:xfrm>
          <a:prstGeom prst="flowChartExtra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0" name="Google Shape;100;p2"/>
          <p:cNvSpPr/>
          <p:nvPr/>
        </p:nvSpPr>
        <p:spPr>
          <a:xfrm>
            <a:off x="7099300" y="2571750"/>
            <a:ext cx="280987" cy="279400"/>
          </a:xfrm>
          <a:prstGeom prst="mathPlus">
            <a:avLst>
              <a:gd name="adj1" fmla="val 23520"/>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1" name="Google Shape;101;p2"/>
          <p:cNvSpPr txBox="1"/>
          <p:nvPr/>
        </p:nvSpPr>
        <p:spPr>
          <a:xfrm>
            <a:off x="179387" y="41275"/>
            <a:ext cx="320112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i="0" u="none" dirty="0">
                <a:solidFill>
                  <a:schemeClr val="lt1"/>
                </a:solidFill>
                <a:latin typeface="Roboto Black"/>
                <a:ea typeface="Roboto Black"/>
                <a:cs typeface="Roboto Black"/>
                <a:sym typeface="Roboto"/>
              </a:rPr>
              <a:t>About the </a:t>
            </a:r>
            <a:r>
              <a:rPr lang="en-US" sz="1800" b="1" dirty="0">
                <a:solidFill>
                  <a:schemeClr val="lt1"/>
                </a:solidFill>
                <a:latin typeface="Roboto Black"/>
                <a:ea typeface="Roboto Black"/>
                <a:cs typeface="Roboto Black"/>
                <a:sym typeface="Roboto"/>
              </a:rPr>
              <a:t>Project</a:t>
            </a:r>
            <a:r>
              <a:rPr lang="en-US" sz="1800" b="1" i="0" u="none" dirty="0">
                <a:solidFill>
                  <a:schemeClr val="lt1"/>
                </a:solidFill>
                <a:latin typeface="Roboto Black"/>
                <a:ea typeface="Roboto Black"/>
                <a:cs typeface="Roboto Black"/>
                <a:sym typeface="Roboto"/>
              </a:rPr>
              <a:t> </a:t>
            </a:r>
            <a:endParaRPr dirty="0"/>
          </a:p>
        </p:txBody>
      </p:sp>
      <p:sp>
        <p:nvSpPr>
          <p:cNvPr id="2" name="Google Shape;369;g35c933906c5_0_1332">
            <a:extLst>
              <a:ext uri="{FF2B5EF4-FFF2-40B4-BE49-F238E27FC236}">
                <a16:creationId xmlns:a16="http://schemas.microsoft.com/office/drawing/2014/main" id="{BB47F9C4-E53D-2207-FA15-66276C4021F8}"/>
              </a:ext>
            </a:extLst>
          </p:cNvPr>
          <p:cNvSpPr txBox="1">
            <a:spLocks noGrp="1"/>
          </p:cNvSpPr>
          <p:nvPr>
            <p:ph type="title"/>
          </p:nvPr>
        </p:nvSpPr>
        <p:spPr>
          <a:xfrm>
            <a:off x="3271950" y="1111850"/>
            <a:ext cx="4596000" cy="685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3000"/>
              <a:buNone/>
            </a:pPr>
            <a:r>
              <a:rPr lang="en-US" sz="1600" b="0" i="1">
                <a:solidFill>
                  <a:schemeClr val="dk1"/>
                </a:solidFill>
              </a:rPr>
              <a:t>…aims to examine the technical, financial and operational feasibility and performance of solutions built on a combination of disaster risk financing and Nature-based Solutions investments</a:t>
            </a:r>
            <a:endParaRPr sz="2600" i="1"/>
          </a:p>
        </p:txBody>
      </p:sp>
      <p:pic>
        <p:nvPicPr>
          <p:cNvPr id="3" name="Google Shape;375;g35c933906c5_0_1332">
            <a:extLst>
              <a:ext uri="{FF2B5EF4-FFF2-40B4-BE49-F238E27FC236}">
                <a16:creationId xmlns:a16="http://schemas.microsoft.com/office/drawing/2014/main" id="{58117D66-5AC2-C7C4-BEF3-1EDA5D42B9F5}"/>
              </a:ext>
            </a:extLst>
          </p:cNvPr>
          <p:cNvPicPr preferRelativeResize="0"/>
          <p:nvPr/>
        </p:nvPicPr>
        <p:blipFill rotWithShape="1">
          <a:blip r:embed="rId3">
            <a:alphaModFix/>
          </a:blip>
          <a:srcRect/>
          <a:stretch/>
        </p:blipFill>
        <p:spPr>
          <a:xfrm>
            <a:off x="1094036" y="559882"/>
            <a:ext cx="2245964" cy="1789750"/>
          </a:xfrm>
          <a:prstGeom prst="rect">
            <a:avLst/>
          </a:prstGeom>
          <a:noFill/>
          <a:ln>
            <a:noFill/>
          </a:ln>
        </p:spPr>
      </p:pic>
      <p:sp>
        <p:nvSpPr>
          <p:cNvPr id="4" name="Google Shape;372;g35c933906c5_0_1332">
            <a:extLst>
              <a:ext uri="{FF2B5EF4-FFF2-40B4-BE49-F238E27FC236}">
                <a16:creationId xmlns:a16="http://schemas.microsoft.com/office/drawing/2014/main" id="{14DB9AC8-EAC3-0FD5-635D-7E495A0F2E08}"/>
              </a:ext>
            </a:extLst>
          </p:cNvPr>
          <p:cNvSpPr txBox="1"/>
          <p:nvPr/>
        </p:nvSpPr>
        <p:spPr>
          <a:xfrm>
            <a:off x="6229300" y="2391843"/>
            <a:ext cx="2342700" cy="221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1200" b="1" i="0" u="sng" strike="noStrike" cap="none">
                <a:solidFill>
                  <a:schemeClr val="hlink"/>
                </a:solidFill>
                <a:latin typeface="Noto Sans"/>
                <a:ea typeface="Noto Sans"/>
                <a:cs typeface="Noto Sans"/>
                <a:sym typeface="Noto Sans"/>
                <a:hlinkClick r:id="rId4"/>
              </a:rPr>
              <a:t>www.naturanceproject.eu</a:t>
            </a:r>
            <a:endParaRPr sz="1200" b="1"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endParaRPr sz="1200" b="1"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r>
              <a:rPr lang="en-US" sz="1200" b="1" i="0" u="none" strike="noStrike" cap="none">
                <a:solidFill>
                  <a:srgbClr val="000000"/>
                </a:solidFill>
                <a:latin typeface="Noto Sans"/>
                <a:ea typeface="Noto Sans"/>
                <a:cs typeface="Noto Sans"/>
                <a:sym typeface="Noto Sans"/>
              </a:rPr>
              <a:t>Partners: 9</a:t>
            </a:r>
            <a:endParaRPr sz="1200" b="1"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r>
              <a:rPr lang="en-US" sz="1200" b="1" i="0" u="none" strike="noStrike" cap="none">
                <a:solidFill>
                  <a:srgbClr val="000000"/>
                </a:solidFill>
                <a:latin typeface="Noto Sans"/>
                <a:ea typeface="Noto Sans"/>
                <a:cs typeface="Noto Sans"/>
                <a:sym typeface="Noto Sans"/>
              </a:rPr>
              <a:t>Duration: Oct 2022-Mar 2026</a:t>
            </a:r>
            <a:endParaRPr sz="1200" b="1"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Noto Sans"/>
                <a:ea typeface="Noto Sans"/>
                <a:cs typeface="Noto Sans"/>
                <a:sym typeface="Noto Sans"/>
              </a:rPr>
              <a:t>               </a:t>
            </a:r>
            <a:endParaRPr sz="1200" b="0" i="0" u="none" strike="noStrike" cap="none">
              <a:solidFill>
                <a:srgbClr val="000000"/>
              </a:solidFill>
              <a:latin typeface="Noto Sans"/>
              <a:ea typeface="Noto Sans"/>
              <a:cs typeface="Noto Sans"/>
              <a:sym typeface="Noto Sans"/>
            </a:endParaRPr>
          </a:p>
          <a:p>
            <a:pPr marL="0" marR="0" lvl="0" indent="457200" algn="l"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Noto Sans"/>
                <a:ea typeface="Noto Sans"/>
                <a:cs typeface="Noto Sans"/>
                <a:sym typeface="Noto Sans"/>
              </a:rPr>
              <a:t>@naturance_eu</a:t>
            </a:r>
            <a:endParaRPr sz="1200" b="0"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rgbClr val="000000"/>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rgbClr val="000000"/>
              </a:solidFill>
              <a:latin typeface="Noto Sans"/>
              <a:ea typeface="Noto Sans"/>
              <a:cs typeface="Noto Sans"/>
              <a:sym typeface="Noto Sans"/>
            </a:endParaRPr>
          </a:p>
        </p:txBody>
      </p:sp>
      <p:pic>
        <p:nvPicPr>
          <p:cNvPr id="5" name="Google Shape;374;g35c933906c5_0_1332">
            <a:extLst>
              <a:ext uri="{FF2B5EF4-FFF2-40B4-BE49-F238E27FC236}">
                <a16:creationId xmlns:a16="http://schemas.microsoft.com/office/drawing/2014/main" id="{4BD48449-038C-1584-915F-9456AA0E9631}"/>
              </a:ext>
            </a:extLst>
          </p:cNvPr>
          <p:cNvPicPr preferRelativeResize="0"/>
          <p:nvPr/>
        </p:nvPicPr>
        <p:blipFill rotWithShape="1">
          <a:blip r:embed="rId5">
            <a:alphaModFix/>
          </a:blip>
          <a:srcRect/>
          <a:stretch/>
        </p:blipFill>
        <p:spPr>
          <a:xfrm>
            <a:off x="874675" y="2600993"/>
            <a:ext cx="4930650" cy="1982625"/>
          </a:xfrm>
          <a:prstGeom prst="rect">
            <a:avLst/>
          </a:prstGeom>
          <a:noFill/>
          <a:ln>
            <a:noFill/>
          </a:ln>
        </p:spPr>
      </p:pic>
    </p:spTree>
    <p:extLst>
      <p:ext uri="{BB962C8B-B14F-4D97-AF65-F5344CB8AC3E}">
        <p14:creationId xmlns:p14="http://schemas.microsoft.com/office/powerpoint/2010/main" val="1840949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a:extLst>
            <a:ext uri="{FF2B5EF4-FFF2-40B4-BE49-F238E27FC236}">
              <a16:creationId xmlns:a16="http://schemas.microsoft.com/office/drawing/2014/main" id="{66359E5A-FB22-4EEC-3C37-A68248C85215}"/>
            </a:ext>
          </a:extLst>
        </p:cNvPr>
        <p:cNvGrpSpPr/>
        <p:nvPr/>
      </p:nvGrpSpPr>
      <p:grpSpPr>
        <a:xfrm>
          <a:off x="0" y="0"/>
          <a:ext cx="0" cy="0"/>
          <a:chOff x="0" y="0"/>
          <a:chExt cx="0" cy="0"/>
        </a:xfrm>
      </p:grpSpPr>
      <p:sp>
        <p:nvSpPr>
          <p:cNvPr id="262" name="Google Shape;262;p24">
            <a:extLst>
              <a:ext uri="{FF2B5EF4-FFF2-40B4-BE49-F238E27FC236}">
                <a16:creationId xmlns:a16="http://schemas.microsoft.com/office/drawing/2014/main" id="{D2D8C51E-D62C-382F-6725-885CBC166215}"/>
              </a:ext>
            </a:extLst>
          </p:cNvPr>
          <p:cNvSpPr txBox="1"/>
          <p:nvPr/>
        </p:nvSpPr>
        <p:spPr>
          <a:xfrm>
            <a:off x="0" y="-60488"/>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a:extLst>
              <a:ext uri="{FF2B5EF4-FFF2-40B4-BE49-F238E27FC236}">
                <a16:creationId xmlns:a16="http://schemas.microsoft.com/office/drawing/2014/main" id="{6A032D0C-2F68-C40E-92B2-393695743040}"/>
              </a:ext>
            </a:extLst>
          </p:cNvPr>
          <p:cNvSpPr txBox="1"/>
          <p:nvPr/>
        </p:nvSpPr>
        <p:spPr>
          <a:xfrm>
            <a:off x="892230" y="1232941"/>
            <a:ext cx="7416198" cy="2677616"/>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chemeClr val="lt1"/>
              </a:buClr>
              <a:buSzPts val="7000"/>
              <a:buFont typeface="Roboto"/>
              <a:buNone/>
            </a:pPr>
            <a:r>
              <a:rPr lang="en-GB" sz="2400" b="1" dirty="0">
                <a:solidFill>
                  <a:schemeClr val="lt1"/>
                </a:solidFill>
                <a:latin typeface="Roboto Black"/>
                <a:ea typeface="Roboto Black"/>
                <a:cs typeface="Roboto Black"/>
                <a:sym typeface="Roboto"/>
              </a:rPr>
              <a:t>Survey Finding 4: </a:t>
            </a:r>
            <a:r>
              <a:rPr lang="en-GB" sz="2400" b="1" i="0" u="none" dirty="0">
                <a:solidFill>
                  <a:schemeClr val="lt1"/>
                </a:solidFill>
                <a:latin typeface="Roboto Black"/>
                <a:ea typeface="Roboto Black"/>
                <a:cs typeface="Roboto Black"/>
                <a:sym typeface="Roboto"/>
              </a:rPr>
              <a:t>Missed Opportunities in Innovative Finance</a:t>
            </a:r>
          </a:p>
          <a:p>
            <a:pPr marR="0" lvl="0" rtl="0">
              <a:lnSpc>
                <a:spcPct val="100000"/>
              </a:lnSpc>
              <a:spcBef>
                <a:spcPts val="0"/>
              </a:spcBef>
              <a:spcAft>
                <a:spcPts val="0"/>
              </a:spcAft>
              <a:buClr>
                <a:schemeClr val="lt1"/>
              </a:buClr>
              <a:buSzPts val="7000"/>
            </a:pPr>
            <a:endParaRPr lang="en-GB" sz="2000" b="1" i="0" u="none" dirty="0">
              <a:solidFill>
                <a:schemeClr val="lt1"/>
              </a:solidFill>
              <a:latin typeface="Roboto Black"/>
              <a:ea typeface="Roboto Black"/>
              <a:cs typeface="Roboto Black"/>
              <a:sym typeface="Roboto"/>
            </a:endParaRPr>
          </a:p>
          <a:p>
            <a:pPr marR="0" lvl="0" rtl="0">
              <a:lnSpc>
                <a:spcPct val="100000"/>
              </a:lnSpc>
              <a:spcBef>
                <a:spcPts val="0"/>
              </a:spcBef>
              <a:spcAft>
                <a:spcPts val="0"/>
              </a:spcAft>
              <a:buClr>
                <a:schemeClr val="lt1"/>
              </a:buClr>
              <a:buSzPts val="7000"/>
            </a:pPr>
            <a:endParaRPr lang="en-US" sz="2000" b="1" i="1" u="none" dirty="0">
              <a:solidFill>
                <a:schemeClr val="lt1"/>
              </a:solidFill>
              <a:latin typeface="Roboto Black"/>
              <a:ea typeface="Roboto Black"/>
              <a:cs typeface="Roboto Black"/>
              <a:sym typeface="Roboto"/>
            </a:endParaRPr>
          </a:p>
          <a:p>
            <a:pPr lvl="0">
              <a:buClr>
                <a:schemeClr val="lt1"/>
              </a:buClr>
              <a:buSzPts val="7000"/>
            </a:pPr>
            <a:r>
              <a:rPr lang="en-GB" sz="2000" b="1" dirty="0">
                <a:solidFill>
                  <a:schemeClr val="lt1"/>
                </a:solidFill>
                <a:latin typeface="Roboto Black"/>
                <a:ea typeface="Roboto Black"/>
                <a:cs typeface="Roboto Black"/>
                <a:sym typeface="Roboto"/>
              </a:rPr>
              <a:t>- Let’s hear from cities who’ve implemented some innovative mechanisms</a:t>
            </a:r>
          </a:p>
          <a:p>
            <a:pPr lvl="0">
              <a:buClr>
                <a:schemeClr val="lt1"/>
              </a:buClr>
              <a:buSzPts val="7000"/>
            </a:pPr>
            <a:r>
              <a:rPr lang="en-GB" sz="2000" b="1" dirty="0">
                <a:solidFill>
                  <a:schemeClr val="lt1"/>
                </a:solidFill>
                <a:latin typeface="Roboto Black"/>
                <a:ea typeface="Roboto Black"/>
                <a:cs typeface="Roboto Black"/>
                <a:sym typeface="Roboto"/>
              </a:rPr>
              <a:t> </a:t>
            </a:r>
          </a:p>
          <a:p>
            <a:pPr marR="0" lvl="0" rtl="0">
              <a:lnSpc>
                <a:spcPct val="100000"/>
              </a:lnSpc>
              <a:spcBef>
                <a:spcPts val="0"/>
              </a:spcBef>
              <a:spcAft>
                <a:spcPts val="0"/>
              </a:spcAft>
              <a:buClr>
                <a:schemeClr val="lt1"/>
              </a:buClr>
              <a:buSzPts val="7000"/>
            </a:pPr>
            <a:endParaRPr lang="en-US" sz="2000" b="1" i="0" u="none" dirty="0">
              <a:solidFill>
                <a:schemeClr val="lt1"/>
              </a:solidFill>
              <a:latin typeface="Roboto Black"/>
              <a:ea typeface="Roboto Black"/>
              <a:cs typeface="Roboto Black"/>
              <a:sym typeface="Roboto"/>
            </a:endParaRPr>
          </a:p>
        </p:txBody>
      </p:sp>
    </p:spTree>
    <p:extLst>
      <p:ext uri="{BB962C8B-B14F-4D97-AF65-F5344CB8AC3E}">
        <p14:creationId xmlns:p14="http://schemas.microsoft.com/office/powerpoint/2010/main" val="18422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3">
                                            <p:txEl>
                                              <p:pRg st="3" end="3"/>
                                            </p:txEl>
                                          </p:spTgt>
                                        </p:tgtEl>
                                        <p:attrNameLst>
                                          <p:attrName>style.visibility</p:attrName>
                                        </p:attrNameLst>
                                      </p:cBhvr>
                                      <p:to>
                                        <p:strVal val="visible"/>
                                      </p:to>
                                    </p:set>
                                    <p:animEffect transition="in" filter="fade">
                                      <p:cBhvr>
                                        <p:cTn id="7" dur="1000"/>
                                        <p:tgtEl>
                                          <p:spTgt spid="263">
                                            <p:txEl>
                                              <p:pRg st="3" end="3"/>
                                            </p:txEl>
                                          </p:spTgt>
                                        </p:tgtEl>
                                      </p:cBhvr>
                                    </p:animEffect>
                                    <p:anim calcmode="lin" valueType="num">
                                      <p:cBhvr>
                                        <p:cTn id="8" dur="1000" fill="hold"/>
                                        <p:tgtEl>
                                          <p:spTgt spid="26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3">
                                            <p:txEl>
                                              <p:pRg st="4" end="4"/>
                                            </p:txEl>
                                          </p:spTgt>
                                        </p:tgtEl>
                                        <p:attrNameLst>
                                          <p:attrName>style.visibility</p:attrName>
                                        </p:attrNameLst>
                                      </p:cBhvr>
                                      <p:to>
                                        <p:strVal val="visible"/>
                                      </p:to>
                                    </p:set>
                                    <p:animEffect transition="in" filter="fade">
                                      <p:cBhvr>
                                        <p:cTn id="14" dur="1000"/>
                                        <p:tgtEl>
                                          <p:spTgt spid="263">
                                            <p:txEl>
                                              <p:pRg st="4" end="4"/>
                                            </p:txEl>
                                          </p:spTgt>
                                        </p:tgtEl>
                                      </p:cBhvr>
                                    </p:animEffect>
                                    <p:anim calcmode="lin" valueType="num">
                                      <p:cBhvr>
                                        <p:cTn id="15" dur="1000" fill="hold"/>
                                        <p:tgtEl>
                                          <p:spTgt spid="26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6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p:nvPr/>
        </p:nvSpPr>
        <p:spPr>
          <a:xfrm>
            <a:off x="5314723" y="735013"/>
            <a:ext cx="3453720" cy="1458912"/>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Founder</a:t>
            </a: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 </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Waste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Utilization</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Facility</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Ltd.:</a:t>
            </a:r>
          </a:p>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Environmental</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ROI -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Biodiversity restoration, supporting native species and ecological balance. · </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Economic</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ROI -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Low-cost, high-impact urban greening solution</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20.0k +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€1.2k/year</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maintenance</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per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mikroforest</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Social</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ROI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Stronger community engagement</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and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support</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through planting events and awareness campaigns. </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Educational</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ROI -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sustainability and circular economy practices.</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65" name="Google Shape;165;p11"/>
          <p:cNvSpPr txBox="1"/>
          <p:nvPr/>
        </p:nvSpPr>
        <p:spPr>
          <a:xfrm>
            <a:off x="5314723" y="3912591"/>
            <a:ext cx="3331256" cy="1458912"/>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7</a:t>
            </a:r>
            <a:r>
              <a:rPr kumimoji="0" lang="en-US"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a:t>
            </a:r>
            <a:r>
              <a:rPr kumimoji="0" lang="en-US"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microf</a:t>
            </a:r>
            <a:r>
              <a:rPr kumimoji="0" lang="pl-PL"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orests</a:t>
            </a: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a:t>
            </a: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en-US"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1,</a:t>
            </a: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4</a:t>
            </a:r>
            <a:r>
              <a:rPr kumimoji="0" lang="en-US"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00 m2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of space</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200</a:t>
            </a:r>
            <a:r>
              <a:rPr kumimoji="0" lang="en-US"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tons </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of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compost</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4,200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trees</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and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shrubs</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r>
              <a:rPr kumimoji="0" lang="pl-PL"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saplings</a:t>
            </a:r>
            <a:endParaRPr kumimoji="0" lang="en-US" sz="14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Arial"/>
            </a:endParaRPr>
          </a:p>
        </p:txBody>
      </p:sp>
      <p:sp>
        <p:nvSpPr>
          <p:cNvPr id="168" name="Google Shape;168;p11"/>
          <p:cNvSpPr txBox="1"/>
          <p:nvPr/>
        </p:nvSpPr>
        <p:spPr>
          <a:xfrm>
            <a:off x="179387" y="41275"/>
            <a:ext cx="361700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Roboto"/>
              <a:buNone/>
              <a:tabLst/>
              <a:defRPr/>
            </a:pPr>
            <a:r>
              <a:rPr kumimoji="0" lang="en-US" sz="18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Title: </a:t>
            </a:r>
            <a:r>
              <a:rPr kumimoji="0" lang="pl-PL" sz="1800" b="1" i="0" u="none" strike="noStrike" kern="0" cap="none" spc="0" normalizeH="0" baseline="0" noProof="0" dirty="0" err="1">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Microforests</a:t>
            </a:r>
            <a:r>
              <a:rPr kumimoji="0" lang="pl-PL" sz="18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in Gdańsk</a:t>
            </a:r>
            <a:endParaRPr kumimoji="0"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 name="Obraz 3">
            <a:extLst>
              <a:ext uri="{FF2B5EF4-FFF2-40B4-BE49-F238E27FC236}">
                <a16:creationId xmlns:a16="http://schemas.microsoft.com/office/drawing/2014/main" id="{72B0A0AE-922A-BEBC-796B-0619FFBA7C15}"/>
              </a:ext>
            </a:extLst>
          </p:cNvPr>
          <p:cNvPicPr>
            <a:picLocks noChangeAspect="1"/>
          </p:cNvPicPr>
          <p:nvPr/>
        </p:nvPicPr>
        <p:blipFill>
          <a:blip r:embed="rId3"/>
          <a:stretch>
            <a:fillRect/>
          </a:stretch>
        </p:blipFill>
        <p:spPr>
          <a:xfrm>
            <a:off x="1489075" y="647699"/>
            <a:ext cx="3523795" cy="2140115"/>
          </a:xfrm>
          <a:prstGeom prst="rect">
            <a:avLst/>
          </a:prstGeom>
        </p:spPr>
      </p:pic>
      <p:pic>
        <p:nvPicPr>
          <p:cNvPr id="5" name="Obraz 4">
            <a:extLst>
              <a:ext uri="{FF2B5EF4-FFF2-40B4-BE49-F238E27FC236}">
                <a16:creationId xmlns:a16="http://schemas.microsoft.com/office/drawing/2014/main" id="{C70756DE-E6F0-091D-E489-C801A78C26B5}"/>
              </a:ext>
            </a:extLst>
          </p:cNvPr>
          <p:cNvPicPr>
            <a:picLocks noChangeAspect="1"/>
          </p:cNvPicPr>
          <p:nvPr/>
        </p:nvPicPr>
        <p:blipFill>
          <a:blip r:embed="rId4"/>
          <a:stretch>
            <a:fillRect/>
          </a:stretch>
        </p:blipFill>
        <p:spPr>
          <a:xfrm>
            <a:off x="1470469" y="2896137"/>
            <a:ext cx="3542401" cy="203290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txBox="1"/>
          <p:nvPr/>
        </p:nvSpPr>
        <p:spPr>
          <a:xfrm>
            <a:off x="914857" y="914400"/>
            <a:ext cx="3160255" cy="1657349"/>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pl-PL"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Founder</a:t>
            </a: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 </a:t>
            </a:r>
            <a:r>
              <a:rPr kumimoji="0" lang="pl-PL"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NGOs</a:t>
            </a: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a:t>
            </a: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 Studio </a:t>
            </a:r>
            <a:r>
              <a:rPr kumimoji="0" lang="en-US"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Agencja</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r>
              <a:rPr kumimoji="0" lang="en-US"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Kreatywna</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One More Tree Foundation </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endPar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endParaRPr>
          </a:p>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2023-2025</a:t>
            </a: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8450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tree</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saplings</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5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actions</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285750" marR="0" lvl="0" indent="-285750" algn="just"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3,33k –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total</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r>
              <a:rPr kumimoji="0" lang="pl-PL" sz="13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cost</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4" name="Google Shape;174;p12"/>
          <p:cNvSpPr txBox="1"/>
          <p:nvPr/>
        </p:nvSpPr>
        <p:spPr>
          <a:xfrm>
            <a:off x="979715" y="2954337"/>
            <a:ext cx="3095398" cy="14605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Green </a:t>
            </a:r>
            <a:r>
              <a:rPr kumimoji="0" lang="pl-PL"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lungs</a:t>
            </a: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of </a:t>
            </a:r>
            <a:r>
              <a:rPr kumimoji="0" lang="pl-PL"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Gdansk</a:t>
            </a:r>
            <a:endPar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Forest areas </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4,809.00 ha</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Urban green areas </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592.00 ha</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p>
          <a:p>
            <a:pPr marL="0" marR="0" lvl="0" indent="0" algn="l" defTabSz="914400" rtl="0" eaLnBrk="1" fontAlgn="auto" latinLnBrk="0" hangingPunct="1">
              <a:lnSpc>
                <a:spcPct val="100000"/>
              </a:lnSpc>
              <a:spcBef>
                <a:spcPts val="0"/>
              </a:spcBef>
              <a:spcAft>
                <a:spcPts val="0"/>
              </a:spcAft>
              <a:buClr>
                <a:srgbClr val="000000"/>
              </a:buClr>
              <a:buSzPts val="1300"/>
              <a:buFont typeface="Roboto"/>
              <a:buNone/>
              <a:tabLst/>
              <a:defRPr/>
            </a:pP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Green </a:t>
            </a:r>
            <a:r>
              <a:rPr kumimoji="0" lang="pl-PL" sz="1300" b="1" i="0" u="none" strike="noStrike" kern="0" cap="none" spc="0" normalizeH="0" baseline="0" noProof="0" dirty="0" err="1">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space</a:t>
            </a:r>
            <a:r>
              <a:rPr kumimoji="0" lang="pl-PL" sz="1300" b="1" i="0" u="none" strike="noStrike" kern="0" cap="none" spc="0" normalizeH="0" baseline="0" noProof="0" dirty="0">
                <a:ln>
                  <a:noFill/>
                </a:ln>
                <a:solidFill>
                  <a:srgbClr val="0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per capita</a:t>
            </a:r>
          </a:p>
          <a:p>
            <a:pPr marL="0" marR="0" lvl="0" indent="0" algn="l"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9</a:t>
            </a:r>
            <a:r>
              <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8</a:t>
            </a: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m2 of forest area </a:t>
            </a:r>
            <a:endParaRPr kumimoji="0" lang="pl-PL"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Pts val="1300"/>
              <a:buFont typeface="Roboto"/>
              <a:buNone/>
              <a:tabLst/>
              <a:defRPr/>
            </a:pPr>
            <a:r>
              <a:rPr kumimoji="0" lang="en-US" sz="13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40 m2 of landscaped green space </a:t>
            </a:r>
            <a:endParaRPr kumimoji="0" lang="en-U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7" name="Google Shape;177;p12"/>
          <p:cNvSpPr txBox="1"/>
          <p:nvPr/>
        </p:nvSpPr>
        <p:spPr>
          <a:xfrm>
            <a:off x="179387" y="41275"/>
            <a:ext cx="653165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Roboto"/>
              <a:buNone/>
              <a:tabLst/>
              <a:defRPr/>
            </a:pPr>
            <a:r>
              <a:rPr kumimoji="0" lang="en-US" sz="18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Title: </a:t>
            </a:r>
            <a:r>
              <a:rPr kumimoji="0" lang="pl-PL" sz="18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NGO engagement in </a:t>
            </a:r>
            <a:r>
              <a:rPr kumimoji="0" lang="pl-PL" sz="1800" b="1" i="0" u="none" strike="noStrike" kern="0" cap="none" spc="0" normalizeH="0" baseline="0" noProof="0" dirty="0" err="1">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urban</a:t>
            </a:r>
            <a:r>
              <a:rPr kumimoji="0" lang="pl-PL" sz="18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a:t>
            </a:r>
            <a:r>
              <a:rPr kumimoji="0" lang="pl-PL" sz="1800" b="1" i="0" u="none" strike="noStrike" kern="0" cap="none" spc="0" normalizeH="0" baseline="0" noProof="0" dirty="0" err="1">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forests</a:t>
            </a:r>
            <a:r>
              <a:rPr kumimoji="0" lang="pl-PL" sz="18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 </a:t>
            </a:r>
            <a:r>
              <a:rPr kumimoji="0" lang="pl-PL" sz="1800" b="1" i="0" u="none" strike="noStrike" kern="0" cap="none" spc="0" normalizeH="0" baseline="0" noProof="0" dirty="0" err="1">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Roboto"/>
              </a:rPr>
              <a:t>planting</a:t>
            </a:r>
            <a:endParaRPr kumimoji="0"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 name="Obraz 3">
            <a:extLst>
              <a:ext uri="{FF2B5EF4-FFF2-40B4-BE49-F238E27FC236}">
                <a16:creationId xmlns:a16="http://schemas.microsoft.com/office/drawing/2014/main" id="{ADC3C4D4-379F-51B6-8A36-992EC1053CCF}"/>
              </a:ext>
            </a:extLst>
          </p:cNvPr>
          <p:cNvPicPr>
            <a:picLocks noChangeAspect="1"/>
          </p:cNvPicPr>
          <p:nvPr/>
        </p:nvPicPr>
        <p:blipFill>
          <a:blip r:embed="rId3"/>
          <a:stretch>
            <a:fillRect/>
          </a:stretch>
        </p:blipFill>
        <p:spPr>
          <a:xfrm>
            <a:off x="4474029" y="2885764"/>
            <a:ext cx="3160256" cy="1819049"/>
          </a:xfrm>
          <a:prstGeom prst="rect">
            <a:avLst/>
          </a:prstGeom>
        </p:spPr>
      </p:pic>
      <p:pic>
        <p:nvPicPr>
          <p:cNvPr id="5" name="Obraz 4">
            <a:extLst>
              <a:ext uri="{FF2B5EF4-FFF2-40B4-BE49-F238E27FC236}">
                <a16:creationId xmlns:a16="http://schemas.microsoft.com/office/drawing/2014/main" id="{FC952CC8-B0EA-4F7C-BF32-0A2FD7091055}"/>
              </a:ext>
            </a:extLst>
          </p:cNvPr>
          <p:cNvPicPr>
            <a:picLocks noChangeAspect="1"/>
          </p:cNvPicPr>
          <p:nvPr/>
        </p:nvPicPr>
        <p:blipFill>
          <a:blip r:embed="rId4"/>
          <a:stretch>
            <a:fillRect/>
          </a:stretch>
        </p:blipFill>
        <p:spPr>
          <a:xfrm>
            <a:off x="4474030" y="618526"/>
            <a:ext cx="3160256" cy="210601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946BA6-AE4F-43AD-9CB8-727D6EA5B470}"/>
              </a:ext>
            </a:extLst>
          </p:cNvPr>
          <p:cNvSpPr>
            <a:spLocks noGrp="1"/>
          </p:cNvSpPr>
          <p:nvPr>
            <p:ph type="body" sz="quarter" idx="12"/>
          </p:nvPr>
        </p:nvSpPr>
        <p:spPr/>
        <p:txBody>
          <a:bodyPr>
            <a:normAutofit fontScale="85000" lnSpcReduction="10000"/>
          </a:bodyPr>
          <a:lstStyle/>
          <a:p>
            <a:endParaRPr lang="nl-NL"/>
          </a:p>
        </p:txBody>
      </p:sp>
      <p:sp>
        <p:nvSpPr>
          <p:cNvPr id="3" name="Titel 2">
            <a:extLst>
              <a:ext uri="{FF2B5EF4-FFF2-40B4-BE49-F238E27FC236}">
                <a16:creationId xmlns:a16="http://schemas.microsoft.com/office/drawing/2014/main" id="{1230FCA4-21ED-40B3-933C-96D1AEE6E117}"/>
              </a:ext>
            </a:extLst>
          </p:cNvPr>
          <p:cNvSpPr>
            <a:spLocks noGrp="1"/>
          </p:cNvSpPr>
          <p:nvPr>
            <p:ph type="title"/>
          </p:nvPr>
        </p:nvSpPr>
        <p:spPr/>
        <p:txBody>
          <a:bodyPr>
            <a:normAutofit fontScale="90000"/>
          </a:bodyPr>
          <a:lstStyle/>
          <a:p>
            <a:r>
              <a:rPr lang="nl-NL" dirty="0" err="1"/>
              <a:t>Round</a:t>
            </a:r>
            <a:r>
              <a:rPr lang="nl-NL" dirty="0"/>
              <a:t> </a:t>
            </a:r>
            <a:r>
              <a:rPr lang="nl-NL" dirty="0" err="1"/>
              <a:t>Table</a:t>
            </a:r>
            <a:r>
              <a:rPr lang="nl-NL" dirty="0"/>
              <a:t> </a:t>
            </a:r>
            <a:r>
              <a:rPr lang="nl-NL" dirty="0" err="1"/>
              <a:t>Innovative</a:t>
            </a:r>
            <a:r>
              <a:rPr lang="nl-NL" dirty="0"/>
              <a:t> </a:t>
            </a:r>
            <a:r>
              <a:rPr lang="nl-NL" dirty="0" err="1"/>
              <a:t>Funding</a:t>
            </a:r>
            <a:r>
              <a:rPr lang="nl-NL" dirty="0"/>
              <a:t> </a:t>
            </a:r>
            <a:r>
              <a:rPr lang="nl-NL" dirty="0" err="1"/>
              <a:t>mechanisms</a:t>
            </a:r>
            <a:r>
              <a:rPr lang="nl-NL" dirty="0"/>
              <a:t> </a:t>
            </a:r>
            <a:r>
              <a:rPr lang="nl-NL" dirty="0" err="1"/>
              <a:t>for</a:t>
            </a:r>
            <a:r>
              <a:rPr lang="nl-NL" dirty="0"/>
              <a:t> </a:t>
            </a:r>
            <a:r>
              <a:rPr lang="nl-NL" dirty="0" err="1"/>
              <a:t>cities</a:t>
            </a:r>
            <a:r>
              <a:rPr lang="nl-NL" dirty="0"/>
              <a:t> – Utrecht Case</a:t>
            </a:r>
          </a:p>
        </p:txBody>
      </p:sp>
      <p:sp>
        <p:nvSpPr>
          <p:cNvPr id="4" name="Tijdelijke aanduiding voor tekst 3">
            <a:extLst>
              <a:ext uri="{FF2B5EF4-FFF2-40B4-BE49-F238E27FC236}">
                <a16:creationId xmlns:a16="http://schemas.microsoft.com/office/drawing/2014/main" id="{D7DA5926-9616-4FC6-BC26-2A420BE91FAF}"/>
              </a:ext>
            </a:extLst>
          </p:cNvPr>
          <p:cNvSpPr>
            <a:spLocks noGrp="1"/>
          </p:cNvSpPr>
          <p:nvPr>
            <p:ph type="body" sz="quarter" idx="13"/>
          </p:nvPr>
        </p:nvSpPr>
        <p:spPr/>
        <p:txBody>
          <a:bodyPr/>
          <a:lstStyle/>
          <a:p>
            <a:r>
              <a:rPr lang="nl-NL" dirty="0"/>
              <a:t>May 26 2025</a:t>
            </a:r>
          </a:p>
        </p:txBody>
      </p:sp>
      <p:sp>
        <p:nvSpPr>
          <p:cNvPr id="5" name="Tijdelijke aanduiding voor tekst 4">
            <a:extLst>
              <a:ext uri="{FF2B5EF4-FFF2-40B4-BE49-F238E27FC236}">
                <a16:creationId xmlns:a16="http://schemas.microsoft.com/office/drawing/2014/main" id="{6113AF43-641F-4443-AC60-34417945A405}"/>
              </a:ext>
            </a:extLst>
          </p:cNvPr>
          <p:cNvSpPr>
            <a:spLocks noGrp="1"/>
          </p:cNvSpPr>
          <p:nvPr>
            <p:ph type="body" sz="quarter" idx="14"/>
          </p:nvPr>
        </p:nvSpPr>
        <p:spPr/>
        <p:txBody>
          <a:bodyPr/>
          <a:lstStyle/>
          <a:p>
            <a:r>
              <a:rPr lang="nl-NL" dirty="0"/>
              <a:t>Anne Marie Gout / Wessel Wikkerink</a:t>
            </a:r>
          </a:p>
        </p:txBody>
      </p:sp>
    </p:spTree>
    <p:extLst>
      <p:ext uri="{BB962C8B-B14F-4D97-AF65-F5344CB8AC3E}">
        <p14:creationId xmlns:p14="http://schemas.microsoft.com/office/powerpoint/2010/main" val="627909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F6376-3BFC-ABE9-7CAC-6E49141802AE}"/>
              </a:ext>
            </a:extLst>
          </p:cNvPr>
          <p:cNvSpPr>
            <a:spLocks noGrp="1"/>
          </p:cNvSpPr>
          <p:nvPr>
            <p:ph type="title"/>
          </p:nvPr>
        </p:nvSpPr>
        <p:spPr/>
        <p:txBody>
          <a:bodyPr/>
          <a:lstStyle/>
          <a:p>
            <a:r>
              <a:rPr lang="nl-NL" dirty="0"/>
              <a:t>Utrecht – City Island Ring Park</a:t>
            </a:r>
          </a:p>
        </p:txBody>
      </p:sp>
      <p:pic>
        <p:nvPicPr>
          <p:cNvPr id="1026" name="Picture 2">
            <a:extLst>
              <a:ext uri="{FF2B5EF4-FFF2-40B4-BE49-F238E27FC236}">
                <a16:creationId xmlns:a16="http://schemas.microsoft.com/office/drawing/2014/main" id="{C04AADCC-D33C-8696-E8DC-B10C6E8D094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88024" y="989385"/>
            <a:ext cx="4367101" cy="28011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1C6E20-B482-04E8-60C6-6BD2B166F85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9502" y="1003970"/>
            <a:ext cx="4612720" cy="2767632"/>
          </a:xfrm>
          <a:prstGeom prst="rect">
            <a:avLst/>
          </a:prstGeom>
          <a:noFill/>
          <a:extLst>
            <a:ext uri="{909E8E84-426E-40DD-AFC4-6F175D3DCCD1}">
              <a14:hiddenFill xmlns:a14="http://schemas.microsoft.com/office/drawing/2010/main">
                <a:solidFill>
                  <a:srgbClr val="FFFFFF"/>
                </a:solidFill>
              </a14:hiddenFill>
            </a:ext>
          </a:extLst>
        </p:spPr>
      </p:pic>
      <p:sp>
        <p:nvSpPr>
          <p:cNvPr id="5" name="Ster: 5 punten 4">
            <a:extLst>
              <a:ext uri="{FF2B5EF4-FFF2-40B4-BE49-F238E27FC236}">
                <a16:creationId xmlns:a16="http://schemas.microsoft.com/office/drawing/2014/main" id="{2459A352-F2E5-33E4-BA39-E434FEE2EC84}"/>
              </a:ext>
            </a:extLst>
          </p:cNvPr>
          <p:cNvSpPr/>
          <p:nvPr/>
        </p:nvSpPr>
        <p:spPr>
          <a:xfrm>
            <a:off x="2141730" y="2139702"/>
            <a:ext cx="108012" cy="162018"/>
          </a:xfrm>
          <a:prstGeom prst="star5">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nl-NL" sz="1350" kern="1200" dirty="0">
              <a:solidFill>
                <a:prstClr val="white"/>
              </a:solidFill>
              <a:latin typeface="Arial" panose="020B0604020202020204"/>
            </a:endParaRPr>
          </a:p>
        </p:txBody>
      </p:sp>
      <p:sp>
        <p:nvSpPr>
          <p:cNvPr id="6" name="Tekstvak 5">
            <a:extLst>
              <a:ext uri="{FF2B5EF4-FFF2-40B4-BE49-F238E27FC236}">
                <a16:creationId xmlns:a16="http://schemas.microsoft.com/office/drawing/2014/main" id="{7F52A2B3-AE77-5B01-615F-AE3C5114E85E}"/>
              </a:ext>
            </a:extLst>
          </p:cNvPr>
          <p:cNvSpPr txBox="1"/>
          <p:nvPr/>
        </p:nvSpPr>
        <p:spPr>
          <a:xfrm>
            <a:off x="737574" y="4029912"/>
            <a:ext cx="2646294" cy="486054"/>
          </a:xfrm>
          <a:prstGeom prst="rect">
            <a:avLst/>
          </a:prstGeom>
        </p:spPr>
        <p:txBody>
          <a:bodyPr vert="horz" wrap="square" lIns="68580" tIns="34290" rIns="68580" bIns="34290" rtlCol="0" anchor="ctr">
            <a:normAutofit/>
          </a:bodyPr>
          <a:lstStyle/>
          <a:p>
            <a:pPr defTabSz="342900">
              <a:buClrTx/>
            </a:pPr>
            <a:endParaRPr lang="nl-NL" sz="1350" kern="1200" dirty="0">
              <a:solidFill>
                <a:prstClr val="black"/>
              </a:solidFill>
              <a:ea typeface="+mn-ea"/>
              <a:cs typeface="+mn-cs"/>
            </a:endParaRPr>
          </a:p>
        </p:txBody>
      </p:sp>
      <p:sp>
        <p:nvSpPr>
          <p:cNvPr id="7" name="Tekstvak 6">
            <a:extLst>
              <a:ext uri="{FF2B5EF4-FFF2-40B4-BE49-F238E27FC236}">
                <a16:creationId xmlns:a16="http://schemas.microsoft.com/office/drawing/2014/main" id="{3571DC7D-ACA4-8AC3-A2AD-88B7344793B4}"/>
              </a:ext>
            </a:extLst>
          </p:cNvPr>
          <p:cNvSpPr txBox="1"/>
          <p:nvPr/>
        </p:nvSpPr>
        <p:spPr>
          <a:xfrm>
            <a:off x="360000" y="4029912"/>
            <a:ext cx="5454138" cy="486054"/>
          </a:xfrm>
          <a:prstGeom prst="rect">
            <a:avLst/>
          </a:prstGeom>
        </p:spPr>
        <p:txBody>
          <a:bodyPr vert="horz" wrap="square" lIns="68580" tIns="34290" rIns="68580" bIns="34290" rtlCol="0" anchor="ctr">
            <a:normAutofit/>
          </a:bodyPr>
          <a:lstStyle/>
          <a:p>
            <a:pPr defTabSz="342900">
              <a:buClrTx/>
            </a:pPr>
            <a:r>
              <a:rPr lang="nl-NL" sz="1350" kern="1200" dirty="0">
                <a:solidFill>
                  <a:prstClr val="black"/>
                </a:solidFill>
                <a:ea typeface="+mn-ea"/>
                <a:cs typeface="+mn-cs"/>
              </a:rPr>
              <a:t>   The New </a:t>
            </a:r>
            <a:r>
              <a:rPr lang="nl-NL" sz="1350" kern="1200" dirty="0" err="1">
                <a:solidFill>
                  <a:prstClr val="black"/>
                </a:solidFill>
                <a:ea typeface="+mn-ea"/>
                <a:cs typeface="+mn-cs"/>
              </a:rPr>
              <a:t>Defense</a:t>
            </a:r>
            <a:r>
              <a:rPr lang="nl-NL" sz="1350" kern="1200" dirty="0">
                <a:solidFill>
                  <a:prstClr val="black"/>
                </a:solidFill>
                <a:ea typeface="+mn-ea"/>
                <a:cs typeface="+mn-cs"/>
              </a:rPr>
              <a:t> in </a:t>
            </a:r>
            <a:r>
              <a:rPr lang="nl-NL" sz="1350" kern="1200" dirty="0" err="1">
                <a:solidFill>
                  <a:prstClr val="black"/>
                </a:solidFill>
                <a:ea typeface="+mn-ea"/>
                <a:cs typeface="+mn-cs"/>
              </a:rPr>
              <a:t>the</a:t>
            </a:r>
            <a:r>
              <a:rPr lang="nl-NL" sz="1350" kern="1200" dirty="0">
                <a:solidFill>
                  <a:prstClr val="black"/>
                </a:solidFill>
                <a:ea typeface="+mn-ea"/>
                <a:cs typeface="+mn-cs"/>
              </a:rPr>
              <a:t> </a:t>
            </a:r>
            <a:r>
              <a:rPr lang="nl-NL" sz="1350" kern="1200" dirty="0" err="1">
                <a:solidFill>
                  <a:prstClr val="black"/>
                </a:solidFill>
                <a:ea typeface="+mn-ea"/>
                <a:cs typeface="+mn-cs"/>
              </a:rPr>
              <a:t>bigger</a:t>
            </a:r>
            <a:r>
              <a:rPr lang="nl-NL" sz="1350" kern="1200" dirty="0">
                <a:solidFill>
                  <a:prstClr val="black"/>
                </a:solidFill>
                <a:ea typeface="+mn-ea"/>
                <a:cs typeface="+mn-cs"/>
              </a:rPr>
              <a:t> Merwede </a:t>
            </a:r>
            <a:r>
              <a:rPr lang="nl-NL" sz="1350" kern="1200" dirty="0" err="1">
                <a:solidFill>
                  <a:prstClr val="black"/>
                </a:solidFill>
                <a:ea typeface="+mn-ea"/>
                <a:cs typeface="+mn-cs"/>
              </a:rPr>
              <a:t>Canal</a:t>
            </a:r>
            <a:r>
              <a:rPr lang="nl-NL" sz="1350" kern="1200" dirty="0">
                <a:solidFill>
                  <a:prstClr val="black"/>
                </a:solidFill>
                <a:ea typeface="+mn-ea"/>
                <a:cs typeface="+mn-cs"/>
              </a:rPr>
              <a:t> Development </a:t>
            </a:r>
          </a:p>
        </p:txBody>
      </p:sp>
      <p:sp>
        <p:nvSpPr>
          <p:cNvPr id="10" name="Ster: 5 punten 9">
            <a:extLst>
              <a:ext uri="{FF2B5EF4-FFF2-40B4-BE49-F238E27FC236}">
                <a16:creationId xmlns:a16="http://schemas.microsoft.com/office/drawing/2014/main" id="{8D6B5CC8-46CC-064E-43B2-9433A687CA9A}"/>
              </a:ext>
            </a:extLst>
          </p:cNvPr>
          <p:cNvSpPr/>
          <p:nvPr/>
        </p:nvSpPr>
        <p:spPr>
          <a:xfrm>
            <a:off x="427083" y="4191930"/>
            <a:ext cx="108012" cy="162018"/>
          </a:xfrm>
          <a:prstGeom prst="star5">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nl-NL" sz="1350" kern="1200" dirty="0">
              <a:solidFill>
                <a:prstClr val="white"/>
              </a:solidFill>
              <a:latin typeface="Arial" panose="020B0604020202020204"/>
            </a:endParaRPr>
          </a:p>
        </p:txBody>
      </p:sp>
    </p:spTree>
    <p:extLst>
      <p:ext uri="{BB962C8B-B14F-4D97-AF65-F5344CB8AC3E}">
        <p14:creationId xmlns:p14="http://schemas.microsoft.com/office/powerpoint/2010/main" val="132615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D59ED-149B-3A13-35E0-F37FA3ED3507}"/>
              </a:ext>
            </a:extLst>
          </p:cNvPr>
          <p:cNvSpPr>
            <a:spLocks noGrp="1"/>
          </p:cNvSpPr>
          <p:nvPr>
            <p:ph type="title"/>
          </p:nvPr>
        </p:nvSpPr>
        <p:spPr>
          <a:xfrm>
            <a:off x="360000" y="81000"/>
            <a:ext cx="8463150" cy="911250"/>
          </a:xfrm>
        </p:spPr>
        <p:txBody>
          <a:bodyPr anchor="ctr">
            <a:normAutofit fontScale="90000"/>
          </a:bodyPr>
          <a:lstStyle/>
          <a:p>
            <a:r>
              <a:rPr lang="nl-NL" dirty="0"/>
              <a:t>Case Utrecht – The New </a:t>
            </a:r>
            <a:r>
              <a:rPr lang="nl-NL" dirty="0" err="1"/>
              <a:t>Defense</a:t>
            </a:r>
            <a:r>
              <a:rPr lang="nl-NL" dirty="0"/>
              <a:t> in </a:t>
            </a:r>
            <a:r>
              <a:rPr lang="nl-NL" dirty="0" err="1"/>
              <a:t>the</a:t>
            </a:r>
            <a:r>
              <a:rPr lang="nl-NL" dirty="0"/>
              <a:t> </a:t>
            </a:r>
            <a:r>
              <a:rPr lang="nl-NL" dirty="0" err="1"/>
              <a:t>bigger</a:t>
            </a:r>
            <a:r>
              <a:rPr lang="nl-NL" dirty="0"/>
              <a:t> Merwede </a:t>
            </a:r>
            <a:r>
              <a:rPr lang="nl-NL" dirty="0" err="1"/>
              <a:t>Canal</a:t>
            </a:r>
            <a:r>
              <a:rPr lang="nl-NL" dirty="0"/>
              <a:t> Development</a:t>
            </a:r>
          </a:p>
        </p:txBody>
      </p:sp>
      <p:pic>
        <p:nvPicPr>
          <p:cNvPr id="4" name="Tijdelijke aanduiding voor inhoud 3">
            <a:extLst>
              <a:ext uri="{FF2B5EF4-FFF2-40B4-BE49-F238E27FC236}">
                <a16:creationId xmlns:a16="http://schemas.microsoft.com/office/drawing/2014/main" id="{BB1B8D0D-EE0E-0618-B14A-0AEF892382A1}"/>
              </a:ext>
            </a:extLst>
          </p:cNvPr>
          <p:cNvPicPr>
            <a:picLocks noGrp="1" noChangeAspect="1"/>
          </p:cNvPicPr>
          <p:nvPr>
            <p:ph sz="half" idx="1"/>
          </p:nvPr>
        </p:nvPicPr>
        <p:blipFill>
          <a:blip r:embed="rId3"/>
          <a:stretch>
            <a:fillRect/>
          </a:stretch>
        </p:blipFill>
        <p:spPr>
          <a:xfrm>
            <a:off x="1061610" y="1016710"/>
            <a:ext cx="6048672" cy="3704812"/>
          </a:xfrm>
          <a:prstGeom prst="rect">
            <a:avLst/>
          </a:prstGeom>
          <a:noFill/>
        </p:spPr>
      </p:pic>
      <p:sp>
        <p:nvSpPr>
          <p:cNvPr id="7" name="Pijl: rechts 6">
            <a:extLst>
              <a:ext uri="{FF2B5EF4-FFF2-40B4-BE49-F238E27FC236}">
                <a16:creationId xmlns:a16="http://schemas.microsoft.com/office/drawing/2014/main" id="{052CEEB9-5985-BFD1-99A8-435A8C1A259F}"/>
              </a:ext>
            </a:extLst>
          </p:cNvPr>
          <p:cNvSpPr/>
          <p:nvPr/>
        </p:nvSpPr>
        <p:spPr>
          <a:xfrm rot="2563075">
            <a:off x="1871700" y="1927960"/>
            <a:ext cx="324036" cy="265748"/>
          </a:xfrm>
          <a:prstGeom prst="rightArrow">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nl-NL" sz="1350" kern="1200" dirty="0">
              <a:solidFill>
                <a:prstClr val="white"/>
              </a:solidFill>
              <a:latin typeface="Arial" panose="020B0604020202020204"/>
            </a:endParaRPr>
          </a:p>
        </p:txBody>
      </p:sp>
      <p:sp>
        <p:nvSpPr>
          <p:cNvPr id="8" name="Pijl: rechts 7">
            <a:extLst>
              <a:ext uri="{FF2B5EF4-FFF2-40B4-BE49-F238E27FC236}">
                <a16:creationId xmlns:a16="http://schemas.microsoft.com/office/drawing/2014/main" id="{D94ED2CB-3754-F9DF-C662-E68A84E3D6E0}"/>
              </a:ext>
            </a:extLst>
          </p:cNvPr>
          <p:cNvSpPr/>
          <p:nvPr/>
        </p:nvSpPr>
        <p:spPr>
          <a:xfrm rot="3951894">
            <a:off x="3254712" y="1090015"/>
            <a:ext cx="324036" cy="265748"/>
          </a:xfrm>
          <a:prstGeom prst="rightArrow">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nl-NL" sz="1350" kern="1200" dirty="0">
              <a:solidFill>
                <a:prstClr val="white"/>
              </a:solidFill>
              <a:latin typeface="Arial" panose="020B0604020202020204"/>
            </a:endParaRPr>
          </a:p>
        </p:txBody>
      </p:sp>
      <p:cxnSp>
        <p:nvCxnSpPr>
          <p:cNvPr id="11" name="Rechte verbindingslijn 10">
            <a:extLst>
              <a:ext uri="{FF2B5EF4-FFF2-40B4-BE49-F238E27FC236}">
                <a16:creationId xmlns:a16="http://schemas.microsoft.com/office/drawing/2014/main" id="{D070745B-D608-E6F7-D011-F90B0E99697A}"/>
              </a:ext>
            </a:extLst>
          </p:cNvPr>
          <p:cNvCxnSpPr/>
          <p:nvPr/>
        </p:nvCxnSpPr>
        <p:spPr>
          <a:xfrm flipV="1">
            <a:off x="1061610" y="897564"/>
            <a:ext cx="2862318" cy="1728192"/>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55957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300EE-2237-6176-FF1B-2134E5104931}"/>
              </a:ext>
            </a:extLst>
          </p:cNvPr>
          <p:cNvSpPr>
            <a:spLocks noGrp="1"/>
          </p:cNvSpPr>
          <p:nvPr>
            <p:ph type="title"/>
          </p:nvPr>
        </p:nvSpPr>
        <p:spPr/>
        <p:txBody>
          <a:bodyPr/>
          <a:lstStyle/>
          <a:p>
            <a:r>
              <a:rPr lang="nl-NL" dirty="0" err="1"/>
              <a:t>Enablers</a:t>
            </a:r>
            <a:endParaRPr lang="nl-NL" dirty="0"/>
          </a:p>
        </p:txBody>
      </p:sp>
      <p:sp>
        <p:nvSpPr>
          <p:cNvPr id="3" name="Tijdelijke aanduiding voor inhoud 2">
            <a:extLst>
              <a:ext uri="{FF2B5EF4-FFF2-40B4-BE49-F238E27FC236}">
                <a16:creationId xmlns:a16="http://schemas.microsoft.com/office/drawing/2014/main" id="{31B42D93-AA24-AABA-B6E7-D8FFDAB5B21A}"/>
              </a:ext>
            </a:extLst>
          </p:cNvPr>
          <p:cNvSpPr>
            <a:spLocks noGrp="1"/>
          </p:cNvSpPr>
          <p:nvPr>
            <p:ph sz="half" idx="1"/>
          </p:nvPr>
        </p:nvSpPr>
        <p:spPr>
          <a:xfrm>
            <a:off x="360000" y="1237950"/>
            <a:ext cx="3185886" cy="3062831"/>
          </a:xfrm>
        </p:spPr>
        <p:txBody>
          <a:bodyPr>
            <a:normAutofit fontScale="92500" lnSpcReduction="10000"/>
          </a:bodyPr>
          <a:lstStyle/>
          <a:p>
            <a:pPr marL="0" indent="0">
              <a:buNone/>
            </a:pPr>
            <a:r>
              <a:rPr lang="nl-NL" b="1" dirty="0">
                <a:solidFill>
                  <a:srgbClr val="195814"/>
                </a:solidFill>
              </a:rPr>
              <a:t>Goals:</a:t>
            </a:r>
          </a:p>
          <a:p>
            <a:r>
              <a:rPr lang="nl-NL" dirty="0" err="1"/>
              <a:t>Progressive</a:t>
            </a:r>
            <a:r>
              <a:rPr lang="nl-NL" dirty="0"/>
              <a:t> </a:t>
            </a:r>
            <a:r>
              <a:rPr lang="nl-NL" dirty="0" err="1"/>
              <a:t>city</a:t>
            </a:r>
            <a:r>
              <a:rPr lang="nl-NL" dirty="0"/>
              <a:t> council: in </a:t>
            </a:r>
            <a:r>
              <a:rPr lang="nl-NL" dirty="0" err="1"/>
              <a:t>integral</a:t>
            </a:r>
            <a:r>
              <a:rPr lang="nl-NL" dirty="0"/>
              <a:t> </a:t>
            </a:r>
            <a:r>
              <a:rPr lang="nl-NL" dirty="0" err="1"/>
              <a:t>decisions</a:t>
            </a:r>
            <a:r>
              <a:rPr lang="nl-NL" dirty="0"/>
              <a:t> green </a:t>
            </a:r>
            <a:r>
              <a:rPr lang="nl-NL" dirty="0" err="1"/>
              <a:t>infrastructure</a:t>
            </a:r>
            <a:r>
              <a:rPr lang="nl-NL" dirty="0"/>
              <a:t> is </a:t>
            </a:r>
            <a:r>
              <a:rPr lang="nl-NL" dirty="0" err="1"/>
              <a:t>considered</a:t>
            </a:r>
            <a:r>
              <a:rPr lang="nl-NL" dirty="0"/>
              <a:t> important </a:t>
            </a:r>
            <a:r>
              <a:rPr lang="nl-NL" dirty="0" err="1"/>
              <a:t>for</a:t>
            </a:r>
            <a:r>
              <a:rPr lang="nl-NL" dirty="0"/>
              <a:t> a </a:t>
            </a:r>
            <a:r>
              <a:rPr lang="nl-NL" dirty="0" err="1"/>
              <a:t>healthy</a:t>
            </a:r>
            <a:r>
              <a:rPr lang="nl-NL" dirty="0"/>
              <a:t>, </a:t>
            </a:r>
            <a:r>
              <a:rPr lang="nl-NL" dirty="0" err="1"/>
              <a:t>attractive</a:t>
            </a:r>
            <a:r>
              <a:rPr lang="nl-NL" dirty="0"/>
              <a:t> </a:t>
            </a:r>
            <a:r>
              <a:rPr lang="nl-NL" dirty="0" err="1"/>
              <a:t>and</a:t>
            </a:r>
            <a:r>
              <a:rPr lang="nl-NL" dirty="0"/>
              <a:t> </a:t>
            </a:r>
            <a:r>
              <a:rPr lang="nl-NL" dirty="0" err="1"/>
              <a:t>sustainable</a:t>
            </a:r>
            <a:r>
              <a:rPr lang="nl-NL" dirty="0"/>
              <a:t> </a:t>
            </a:r>
            <a:r>
              <a:rPr lang="nl-NL" dirty="0" err="1"/>
              <a:t>city</a:t>
            </a:r>
            <a:r>
              <a:rPr lang="nl-NL" dirty="0"/>
              <a:t>.</a:t>
            </a:r>
          </a:p>
          <a:p>
            <a:r>
              <a:rPr lang="nl-NL" dirty="0" err="1"/>
              <a:t>Spatial</a:t>
            </a:r>
            <a:r>
              <a:rPr lang="nl-NL" dirty="0"/>
              <a:t> longterm </a:t>
            </a:r>
            <a:r>
              <a:rPr lang="nl-NL" dirty="0" err="1"/>
              <a:t>perspective</a:t>
            </a:r>
            <a:r>
              <a:rPr lang="nl-NL" dirty="0"/>
              <a:t> in 2040: 440 ha </a:t>
            </a:r>
            <a:r>
              <a:rPr lang="nl-NL" dirty="0" err="1"/>
              <a:t>inside</a:t>
            </a:r>
            <a:r>
              <a:rPr lang="nl-NL" dirty="0"/>
              <a:t> </a:t>
            </a:r>
            <a:r>
              <a:rPr lang="nl-NL" dirty="0" err="1"/>
              <a:t>the</a:t>
            </a:r>
            <a:r>
              <a:rPr lang="nl-NL" dirty="0"/>
              <a:t> </a:t>
            </a:r>
            <a:r>
              <a:rPr lang="nl-NL" dirty="0" err="1"/>
              <a:t>city</a:t>
            </a:r>
            <a:r>
              <a:rPr lang="nl-NL" dirty="0"/>
              <a:t> </a:t>
            </a:r>
            <a:r>
              <a:rPr lang="nl-NL" dirty="0" err="1"/>
              <a:t>and</a:t>
            </a:r>
            <a:r>
              <a:rPr lang="nl-NL" dirty="0"/>
              <a:t> 250 ha </a:t>
            </a:r>
            <a:r>
              <a:rPr lang="nl-NL" dirty="0" err="1"/>
              <a:t>outside</a:t>
            </a:r>
            <a:r>
              <a:rPr lang="nl-NL" dirty="0"/>
              <a:t>. </a:t>
            </a:r>
          </a:p>
          <a:p>
            <a:endParaRPr lang="nl-NL" dirty="0"/>
          </a:p>
        </p:txBody>
      </p:sp>
      <p:sp>
        <p:nvSpPr>
          <p:cNvPr id="4" name="Tijdelijke aanduiding voor inhoud 3">
            <a:extLst>
              <a:ext uri="{FF2B5EF4-FFF2-40B4-BE49-F238E27FC236}">
                <a16:creationId xmlns:a16="http://schemas.microsoft.com/office/drawing/2014/main" id="{A1829B1A-8B05-972E-65E3-8CBFB1B3E218}"/>
              </a:ext>
            </a:extLst>
          </p:cNvPr>
          <p:cNvSpPr>
            <a:spLocks noGrp="1"/>
          </p:cNvSpPr>
          <p:nvPr>
            <p:ph sz="half" idx="2"/>
          </p:nvPr>
        </p:nvSpPr>
        <p:spPr>
          <a:xfrm>
            <a:off x="3653898" y="303498"/>
            <a:ext cx="5169252" cy="4536504"/>
          </a:xfrm>
        </p:spPr>
        <p:txBody>
          <a:bodyPr>
            <a:normAutofit fontScale="92500" lnSpcReduction="10000"/>
          </a:bodyPr>
          <a:lstStyle/>
          <a:p>
            <a:pPr marL="0" indent="0">
              <a:buNone/>
            </a:pPr>
            <a:r>
              <a:rPr lang="nl-NL" b="1" dirty="0" err="1">
                <a:solidFill>
                  <a:srgbClr val="195814"/>
                </a:solidFill>
              </a:rPr>
              <a:t>Conditions</a:t>
            </a:r>
            <a:r>
              <a:rPr lang="nl-NL" b="1" dirty="0">
                <a:solidFill>
                  <a:srgbClr val="195814"/>
                </a:solidFill>
              </a:rPr>
              <a:t>:</a:t>
            </a:r>
          </a:p>
          <a:p>
            <a:r>
              <a:rPr lang="nl-NL" dirty="0" err="1"/>
              <a:t>Municipality</a:t>
            </a:r>
            <a:r>
              <a:rPr lang="nl-NL" dirty="0"/>
              <a:t> is 100 % </a:t>
            </a:r>
            <a:r>
              <a:rPr lang="nl-NL" dirty="0" err="1"/>
              <a:t>landowner</a:t>
            </a:r>
            <a:r>
              <a:rPr lang="nl-NL" dirty="0"/>
              <a:t> of The New </a:t>
            </a:r>
            <a:r>
              <a:rPr lang="nl-NL" dirty="0" err="1"/>
              <a:t>Defense</a:t>
            </a:r>
            <a:r>
              <a:rPr lang="nl-NL" dirty="0"/>
              <a:t> area</a:t>
            </a:r>
          </a:p>
          <a:p>
            <a:r>
              <a:rPr lang="nl-NL" dirty="0" err="1"/>
              <a:t>Use</a:t>
            </a:r>
            <a:r>
              <a:rPr lang="nl-NL" dirty="0"/>
              <a:t> of private </a:t>
            </a:r>
            <a:r>
              <a:rPr lang="nl-NL" dirty="0" err="1"/>
              <a:t>law</a:t>
            </a:r>
            <a:r>
              <a:rPr lang="nl-NL" dirty="0"/>
              <a:t> instrument in a public </a:t>
            </a:r>
            <a:r>
              <a:rPr lang="nl-NL" dirty="0" err="1"/>
              <a:t>law</a:t>
            </a:r>
            <a:r>
              <a:rPr lang="nl-NL" dirty="0"/>
              <a:t> </a:t>
            </a:r>
            <a:r>
              <a:rPr lang="nl-NL" dirty="0" err="1"/>
              <a:t>role</a:t>
            </a:r>
            <a:r>
              <a:rPr lang="nl-NL" dirty="0"/>
              <a:t>: </a:t>
            </a:r>
          </a:p>
          <a:p>
            <a:pPr lvl="1"/>
            <a:r>
              <a:rPr lang="nl-NL" dirty="0"/>
              <a:t>a Prior Agreement </a:t>
            </a:r>
            <a:r>
              <a:rPr lang="nl-NL" dirty="0" err="1"/>
              <a:t>with</a:t>
            </a:r>
            <a:r>
              <a:rPr lang="nl-NL" dirty="0"/>
              <a:t> </a:t>
            </a:r>
            <a:r>
              <a:rPr lang="nl-NL" dirty="0" err="1"/>
              <a:t>the</a:t>
            </a:r>
            <a:r>
              <a:rPr lang="nl-NL" dirty="0"/>
              <a:t> </a:t>
            </a:r>
            <a:r>
              <a:rPr lang="nl-NL" dirty="0" err="1"/>
              <a:t>developer</a:t>
            </a:r>
            <a:r>
              <a:rPr lang="nl-NL" dirty="0"/>
              <a:t> </a:t>
            </a:r>
            <a:r>
              <a:rPr lang="nl-NL" dirty="0" err="1"/>
              <a:t>before</a:t>
            </a:r>
            <a:r>
              <a:rPr lang="nl-NL" dirty="0"/>
              <a:t> </a:t>
            </a:r>
            <a:r>
              <a:rPr lang="nl-NL" dirty="0" err="1"/>
              <a:t>the</a:t>
            </a:r>
            <a:r>
              <a:rPr lang="nl-NL" dirty="0"/>
              <a:t> </a:t>
            </a:r>
            <a:r>
              <a:rPr lang="nl-NL" dirty="0" err="1"/>
              <a:t>municipality</a:t>
            </a:r>
            <a:r>
              <a:rPr lang="nl-NL" dirty="0"/>
              <a:t> changes </a:t>
            </a:r>
            <a:r>
              <a:rPr lang="nl-NL" dirty="0" err="1"/>
              <a:t>the</a:t>
            </a:r>
            <a:r>
              <a:rPr lang="nl-NL" dirty="0"/>
              <a:t> Land Development Plan. </a:t>
            </a:r>
          </a:p>
          <a:p>
            <a:pPr lvl="1"/>
            <a:r>
              <a:rPr lang="nl-NL" dirty="0" err="1"/>
              <a:t>Negotiations</a:t>
            </a:r>
            <a:r>
              <a:rPr lang="nl-NL" dirty="0"/>
              <a:t> </a:t>
            </a:r>
            <a:r>
              <a:rPr lang="nl-NL" dirty="0" err="1"/>
              <a:t>municipality</a:t>
            </a:r>
            <a:r>
              <a:rPr lang="nl-NL" dirty="0"/>
              <a:t> – </a:t>
            </a:r>
            <a:r>
              <a:rPr lang="nl-NL" dirty="0" err="1"/>
              <a:t>developer</a:t>
            </a:r>
            <a:r>
              <a:rPr lang="nl-NL" dirty="0"/>
              <a:t> </a:t>
            </a:r>
            <a:r>
              <a:rPr lang="nl-NL" dirty="0" err="1"/>
              <a:t>concerning</a:t>
            </a:r>
            <a:r>
              <a:rPr lang="nl-NL" dirty="0"/>
              <a:t> </a:t>
            </a:r>
            <a:r>
              <a:rPr lang="nl-NL" dirty="0" err="1"/>
              <a:t>housing</a:t>
            </a:r>
            <a:r>
              <a:rPr lang="nl-NL" dirty="0"/>
              <a:t> </a:t>
            </a:r>
            <a:r>
              <a:rPr lang="nl-NL" dirty="0" err="1"/>
              <a:t>programme</a:t>
            </a:r>
            <a:r>
              <a:rPr lang="nl-NL" dirty="0"/>
              <a:t> in </a:t>
            </a:r>
            <a:r>
              <a:rPr lang="nl-NL" dirty="0" err="1"/>
              <a:t>relation</a:t>
            </a:r>
            <a:r>
              <a:rPr lang="nl-NL" dirty="0"/>
              <a:t> </a:t>
            </a:r>
            <a:r>
              <a:rPr lang="nl-NL" dirty="0" err="1"/>
              <a:t>to</a:t>
            </a:r>
            <a:r>
              <a:rPr lang="nl-NL" dirty="0"/>
              <a:t> GI, </a:t>
            </a:r>
            <a:r>
              <a:rPr lang="nl-NL" dirty="0" err="1"/>
              <a:t>mobility</a:t>
            </a:r>
            <a:r>
              <a:rPr lang="nl-NL" dirty="0"/>
              <a:t> </a:t>
            </a:r>
            <a:r>
              <a:rPr lang="nl-NL" dirty="0" err="1"/>
              <a:t>and</a:t>
            </a:r>
            <a:r>
              <a:rPr lang="nl-NL" dirty="0"/>
              <a:t> </a:t>
            </a:r>
            <a:r>
              <a:rPr lang="nl-NL" dirty="0" err="1"/>
              <a:t>social</a:t>
            </a:r>
            <a:r>
              <a:rPr lang="nl-NL" dirty="0"/>
              <a:t> </a:t>
            </a:r>
            <a:r>
              <a:rPr lang="nl-NL" dirty="0" err="1"/>
              <a:t>facilities</a:t>
            </a:r>
            <a:r>
              <a:rPr lang="nl-NL" dirty="0"/>
              <a:t>.  </a:t>
            </a:r>
          </a:p>
          <a:p>
            <a:r>
              <a:rPr lang="nl-NL" dirty="0" err="1"/>
              <a:t>Spatial</a:t>
            </a:r>
            <a:r>
              <a:rPr lang="nl-NL" dirty="0"/>
              <a:t> opportunity: </a:t>
            </a:r>
          </a:p>
          <a:p>
            <a:pPr lvl="1"/>
            <a:r>
              <a:rPr lang="nl-NL" dirty="0" err="1"/>
              <a:t>to</a:t>
            </a:r>
            <a:r>
              <a:rPr lang="nl-NL" dirty="0"/>
              <a:t> </a:t>
            </a:r>
            <a:r>
              <a:rPr lang="nl-NL" dirty="0" err="1"/>
              <a:t>realise</a:t>
            </a:r>
            <a:r>
              <a:rPr lang="nl-NL" dirty="0"/>
              <a:t> part of </a:t>
            </a:r>
            <a:r>
              <a:rPr lang="nl-NL" dirty="0" err="1"/>
              <a:t>the</a:t>
            </a:r>
            <a:r>
              <a:rPr lang="nl-NL" dirty="0"/>
              <a:t> green </a:t>
            </a:r>
            <a:r>
              <a:rPr lang="nl-NL" dirty="0" err="1"/>
              <a:t>infrastructure</a:t>
            </a:r>
            <a:r>
              <a:rPr lang="nl-NL" dirty="0"/>
              <a:t> (park) in </a:t>
            </a:r>
            <a:r>
              <a:rPr lang="nl-NL" dirty="0" err="1"/>
              <a:t>this</a:t>
            </a:r>
            <a:r>
              <a:rPr lang="nl-NL" dirty="0"/>
              <a:t> development </a:t>
            </a:r>
            <a:r>
              <a:rPr lang="nl-NL" i="1" dirty="0" err="1"/>
              <a:t>outside</a:t>
            </a:r>
            <a:r>
              <a:rPr lang="nl-NL" dirty="0"/>
              <a:t> </a:t>
            </a:r>
            <a:r>
              <a:rPr lang="nl-NL" dirty="0" err="1"/>
              <a:t>the</a:t>
            </a:r>
            <a:r>
              <a:rPr lang="nl-NL" dirty="0"/>
              <a:t> project </a:t>
            </a:r>
            <a:r>
              <a:rPr lang="nl-NL" dirty="0" err="1"/>
              <a:t>boundary</a:t>
            </a:r>
            <a:r>
              <a:rPr lang="nl-NL" dirty="0"/>
              <a:t>. </a:t>
            </a:r>
          </a:p>
          <a:p>
            <a:pPr lvl="1"/>
            <a:r>
              <a:rPr lang="nl-NL" dirty="0" err="1"/>
              <a:t>Municipality</a:t>
            </a:r>
            <a:r>
              <a:rPr lang="nl-NL" dirty="0"/>
              <a:t> </a:t>
            </a:r>
            <a:r>
              <a:rPr lang="nl-NL" dirty="0" err="1"/>
              <a:t>obtained</a:t>
            </a:r>
            <a:r>
              <a:rPr lang="nl-NL" dirty="0"/>
              <a:t> </a:t>
            </a:r>
            <a:r>
              <a:rPr lang="nl-NL" dirty="0" err="1"/>
              <a:t>this</a:t>
            </a:r>
            <a:r>
              <a:rPr lang="nl-NL" dirty="0"/>
              <a:t> part of </a:t>
            </a:r>
            <a:r>
              <a:rPr lang="nl-NL" dirty="0" err="1"/>
              <a:t>the</a:t>
            </a:r>
            <a:r>
              <a:rPr lang="nl-NL" dirty="0"/>
              <a:t> Ring park zone </a:t>
            </a:r>
            <a:r>
              <a:rPr lang="nl-NL" dirty="0" err="1"/>
              <a:t>from</a:t>
            </a:r>
            <a:r>
              <a:rPr lang="nl-NL" dirty="0"/>
              <a:t> </a:t>
            </a:r>
            <a:r>
              <a:rPr lang="nl-NL" dirty="0" err="1"/>
              <a:t>the</a:t>
            </a:r>
            <a:r>
              <a:rPr lang="nl-NL" dirty="0"/>
              <a:t> </a:t>
            </a:r>
            <a:r>
              <a:rPr lang="nl-NL" dirty="0" err="1"/>
              <a:t>ministery</a:t>
            </a:r>
            <a:r>
              <a:rPr lang="nl-NL" dirty="0"/>
              <a:t> of </a:t>
            </a:r>
            <a:r>
              <a:rPr lang="nl-NL" dirty="0" err="1"/>
              <a:t>Defense</a:t>
            </a:r>
            <a:r>
              <a:rPr lang="nl-NL" dirty="0"/>
              <a:t> </a:t>
            </a:r>
            <a:r>
              <a:rPr lang="nl-NL" dirty="0" err="1"/>
              <a:t>for</a:t>
            </a:r>
            <a:r>
              <a:rPr lang="nl-NL" dirty="0"/>
              <a:t> a </a:t>
            </a:r>
            <a:r>
              <a:rPr lang="nl-NL" dirty="0" err="1"/>
              <a:t>reasonable</a:t>
            </a:r>
            <a:r>
              <a:rPr lang="nl-NL" dirty="0"/>
              <a:t> </a:t>
            </a:r>
            <a:r>
              <a:rPr lang="nl-NL" dirty="0" err="1"/>
              <a:t>price</a:t>
            </a:r>
            <a:r>
              <a:rPr lang="nl-NL" dirty="0"/>
              <a:t>.</a:t>
            </a:r>
          </a:p>
          <a:p>
            <a:endParaRPr lang="nl-NL" dirty="0"/>
          </a:p>
        </p:txBody>
      </p:sp>
    </p:spTree>
    <p:extLst>
      <p:ext uri="{BB962C8B-B14F-4D97-AF65-F5344CB8AC3E}">
        <p14:creationId xmlns:p14="http://schemas.microsoft.com/office/powerpoint/2010/main" val="862616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a:extLst>
            <a:ext uri="{FF2B5EF4-FFF2-40B4-BE49-F238E27FC236}">
              <a16:creationId xmlns:a16="http://schemas.microsoft.com/office/drawing/2014/main" id="{C758B2EE-955D-8AD9-C1B7-4DF09E1EE35E}"/>
            </a:ext>
          </a:extLst>
        </p:cNvPr>
        <p:cNvGrpSpPr/>
        <p:nvPr/>
      </p:nvGrpSpPr>
      <p:grpSpPr>
        <a:xfrm>
          <a:off x="0" y="0"/>
          <a:ext cx="0" cy="0"/>
          <a:chOff x="0" y="0"/>
          <a:chExt cx="0" cy="0"/>
        </a:xfrm>
      </p:grpSpPr>
      <p:sp>
        <p:nvSpPr>
          <p:cNvPr id="262" name="Google Shape;262;p24">
            <a:extLst>
              <a:ext uri="{FF2B5EF4-FFF2-40B4-BE49-F238E27FC236}">
                <a16:creationId xmlns:a16="http://schemas.microsoft.com/office/drawing/2014/main" id="{190FF918-9E66-C47F-1D0F-717BD1C8F255}"/>
              </a:ext>
            </a:extLst>
          </p:cNvPr>
          <p:cNvSpPr txBox="1"/>
          <p:nvPr/>
        </p:nvSpPr>
        <p:spPr>
          <a:xfrm>
            <a:off x="0" y="0"/>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a:extLst>
              <a:ext uri="{FF2B5EF4-FFF2-40B4-BE49-F238E27FC236}">
                <a16:creationId xmlns:a16="http://schemas.microsoft.com/office/drawing/2014/main" id="{2B01A41A-2309-4711-CA3C-395E08A68C16}"/>
              </a:ext>
            </a:extLst>
          </p:cNvPr>
          <p:cNvSpPr txBox="1"/>
          <p:nvPr/>
        </p:nvSpPr>
        <p:spPr>
          <a:xfrm>
            <a:off x="792218" y="198065"/>
            <a:ext cx="8174421" cy="3539390"/>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chemeClr val="lt1"/>
              </a:buClr>
              <a:buSzPts val="7000"/>
              <a:buFont typeface="Roboto"/>
              <a:buNone/>
            </a:pPr>
            <a:endParaRPr lang="en-GB" sz="2400" b="1" dirty="0">
              <a:solidFill>
                <a:schemeClr val="lt1"/>
              </a:solidFill>
              <a:latin typeface="Roboto Black"/>
              <a:ea typeface="Roboto Black"/>
              <a:cs typeface="Roboto Black"/>
              <a:sym typeface="Roboto"/>
            </a:endParaRPr>
          </a:p>
          <a:p>
            <a:pPr marL="0" marR="0" lvl="0" indent="0" rtl="0">
              <a:lnSpc>
                <a:spcPct val="100000"/>
              </a:lnSpc>
              <a:spcBef>
                <a:spcPts val="0"/>
              </a:spcBef>
              <a:spcAft>
                <a:spcPts val="0"/>
              </a:spcAft>
              <a:buClr>
                <a:schemeClr val="lt1"/>
              </a:buClr>
              <a:buSzPts val="7000"/>
              <a:buFont typeface="Roboto"/>
              <a:buNone/>
            </a:pPr>
            <a:endParaRPr lang="en-GB" sz="2400" b="1" dirty="0">
              <a:solidFill>
                <a:schemeClr val="lt1"/>
              </a:solidFill>
              <a:latin typeface="Roboto Black"/>
              <a:ea typeface="Roboto Black"/>
              <a:cs typeface="Roboto Black"/>
              <a:sym typeface="Roboto"/>
            </a:endParaRPr>
          </a:p>
          <a:p>
            <a:pPr marL="0" marR="0" lvl="0" indent="0" rtl="0">
              <a:lnSpc>
                <a:spcPct val="100000"/>
              </a:lnSpc>
              <a:spcBef>
                <a:spcPts val="0"/>
              </a:spcBef>
              <a:spcAft>
                <a:spcPts val="0"/>
              </a:spcAft>
              <a:buClr>
                <a:schemeClr val="lt1"/>
              </a:buClr>
              <a:buSzPts val="7000"/>
              <a:buFont typeface="Roboto"/>
              <a:buNone/>
            </a:pPr>
            <a:r>
              <a:rPr lang="en-GB" sz="2400" b="1" dirty="0">
                <a:solidFill>
                  <a:schemeClr val="lt1"/>
                </a:solidFill>
                <a:latin typeface="Roboto Black"/>
                <a:ea typeface="Roboto Black"/>
                <a:cs typeface="Roboto Black"/>
                <a:sym typeface="Roboto"/>
              </a:rPr>
              <a:t>Survey Finding 5: Cities cite institutional support, cross-department collaboration, strong leadership as key enablers</a:t>
            </a:r>
            <a:r>
              <a:rPr lang="en-GB" sz="2400" b="1" i="0" u="none" dirty="0">
                <a:solidFill>
                  <a:schemeClr val="lt1"/>
                </a:solidFill>
                <a:latin typeface="Roboto Black"/>
                <a:ea typeface="Roboto Black"/>
                <a:cs typeface="Roboto Black"/>
                <a:sym typeface="Roboto"/>
              </a:rPr>
              <a:t>.</a:t>
            </a:r>
          </a:p>
          <a:p>
            <a:pPr marL="0" marR="0" lvl="0" indent="0" rtl="0">
              <a:lnSpc>
                <a:spcPct val="100000"/>
              </a:lnSpc>
              <a:spcBef>
                <a:spcPts val="0"/>
              </a:spcBef>
              <a:spcAft>
                <a:spcPts val="0"/>
              </a:spcAft>
              <a:buClr>
                <a:schemeClr val="lt1"/>
              </a:buClr>
              <a:buSzPts val="7000"/>
              <a:buFont typeface="Roboto"/>
              <a:buNone/>
            </a:pPr>
            <a:endParaRPr lang="en-GB" sz="2400" b="1" dirty="0">
              <a:solidFill>
                <a:schemeClr val="lt1"/>
              </a:solidFill>
              <a:latin typeface="Roboto Black"/>
              <a:ea typeface="Roboto Black"/>
              <a:cs typeface="Roboto Black"/>
              <a:sym typeface="Roboto"/>
            </a:endParaRPr>
          </a:p>
          <a:p>
            <a:pPr marL="0" marR="0" lvl="0" indent="0" rtl="0">
              <a:lnSpc>
                <a:spcPct val="100000"/>
              </a:lnSpc>
              <a:spcBef>
                <a:spcPts val="0"/>
              </a:spcBef>
              <a:spcAft>
                <a:spcPts val="0"/>
              </a:spcAft>
              <a:buClr>
                <a:schemeClr val="lt1"/>
              </a:buClr>
              <a:buSzPts val="7000"/>
              <a:buFont typeface="Roboto"/>
              <a:buNone/>
            </a:pPr>
            <a:endParaRPr lang="en-GB" sz="2000" b="1" dirty="0">
              <a:solidFill>
                <a:schemeClr val="lt1"/>
              </a:solidFill>
              <a:latin typeface="Roboto Black"/>
              <a:ea typeface="Roboto Black"/>
              <a:cs typeface="Roboto Black"/>
              <a:sym typeface="Roboto"/>
            </a:endParaRPr>
          </a:p>
          <a:p>
            <a:pPr marR="0" lvl="0" rtl="0">
              <a:lnSpc>
                <a:spcPct val="100000"/>
              </a:lnSpc>
              <a:spcBef>
                <a:spcPts val="0"/>
              </a:spcBef>
              <a:spcAft>
                <a:spcPts val="0"/>
              </a:spcAft>
              <a:buClr>
                <a:schemeClr val="lt1"/>
              </a:buClr>
              <a:buSzPts val="7000"/>
            </a:pPr>
            <a:r>
              <a:rPr lang="en-GB" sz="2000" b="1" i="0" u="none" dirty="0">
                <a:solidFill>
                  <a:schemeClr val="lt1"/>
                </a:solidFill>
                <a:latin typeface="Roboto Black"/>
                <a:ea typeface="Roboto Black"/>
                <a:cs typeface="Roboto Black"/>
                <a:sym typeface="Roboto"/>
              </a:rPr>
              <a:t>- </a:t>
            </a:r>
            <a:r>
              <a:rPr lang="en-GB" sz="2000" b="1" dirty="0">
                <a:solidFill>
                  <a:schemeClr val="lt1"/>
                </a:solidFill>
                <a:latin typeface="Roboto Black"/>
                <a:ea typeface="Roboto Black"/>
                <a:cs typeface="Roboto Black"/>
                <a:sym typeface="Roboto"/>
              </a:rPr>
              <a:t>Where and how can the finance sector reinforce these institutional enablers?</a:t>
            </a:r>
          </a:p>
          <a:p>
            <a:pPr lvl="0">
              <a:buClr>
                <a:schemeClr val="lt1"/>
              </a:buClr>
              <a:buSzPts val="7000"/>
            </a:pPr>
            <a:endParaRPr lang="en-GB" sz="2000" b="1" i="0" u="none" dirty="0">
              <a:solidFill>
                <a:schemeClr val="lt1"/>
              </a:solidFill>
              <a:latin typeface="Roboto Black"/>
              <a:ea typeface="Roboto Black"/>
              <a:cs typeface="Roboto Black"/>
              <a:sym typeface="Roboto"/>
            </a:endParaRPr>
          </a:p>
        </p:txBody>
      </p:sp>
    </p:spTree>
    <p:extLst>
      <p:ext uri="{BB962C8B-B14F-4D97-AF65-F5344CB8AC3E}">
        <p14:creationId xmlns:p14="http://schemas.microsoft.com/office/powerpoint/2010/main" val="20109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3">
                                            <p:txEl>
                                              <p:pRg st="5" end="5"/>
                                            </p:txEl>
                                          </p:spTgt>
                                        </p:tgtEl>
                                        <p:attrNameLst>
                                          <p:attrName>style.visibility</p:attrName>
                                        </p:attrNameLst>
                                      </p:cBhvr>
                                      <p:to>
                                        <p:strVal val="visible"/>
                                      </p:to>
                                    </p:set>
                                    <p:animEffect transition="in" filter="fade">
                                      <p:cBhvr>
                                        <p:cTn id="7" dur="1000"/>
                                        <p:tgtEl>
                                          <p:spTgt spid="263">
                                            <p:txEl>
                                              <p:pRg st="5" end="5"/>
                                            </p:txEl>
                                          </p:spTgt>
                                        </p:tgtEl>
                                      </p:cBhvr>
                                    </p:animEffect>
                                    <p:anim calcmode="lin" valueType="num">
                                      <p:cBhvr>
                                        <p:cTn id="8" dur="1000" fill="hold"/>
                                        <p:tgtEl>
                                          <p:spTgt spid="26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6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237F-1876-3C87-9B85-23B47A4ED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9BE39-628A-0E65-AE9B-88F9B78368C4}"/>
              </a:ext>
            </a:extLst>
          </p:cNvPr>
          <p:cNvSpPr>
            <a:spLocks noGrp="1"/>
          </p:cNvSpPr>
          <p:nvPr>
            <p:ph type="title"/>
          </p:nvPr>
        </p:nvSpPr>
        <p:spPr>
          <a:xfrm>
            <a:off x="836676" y="411480"/>
            <a:ext cx="7626096" cy="884682"/>
          </a:xfrm>
        </p:spPr>
        <p:txBody>
          <a:bodyPr>
            <a:normAutofit/>
          </a:bodyPr>
          <a:lstStyle/>
          <a:p>
            <a:r>
              <a:rPr lang="en-GB" sz="3000" dirty="0">
                <a:solidFill>
                  <a:srgbClr val="002060"/>
                </a:solidFill>
              </a:rPr>
              <a:t>Innovation in financing </a:t>
            </a:r>
            <a:r>
              <a:rPr lang="en-GB" sz="3000" dirty="0" err="1">
                <a:solidFill>
                  <a:srgbClr val="002060"/>
                </a:solidFill>
              </a:rPr>
              <a:t>NbS</a:t>
            </a:r>
            <a:endParaRPr lang="en-GB" sz="3000" dirty="0">
              <a:solidFill>
                <a:srgbClr val="002060"/>
              </a:solidFill>
            </a:endParaRPr>
          </a:p>
        </p:txBody>
      </p:sp>
      <p:pic>
        <p:nvPicPr>
          <p:cNvPr id="4" name="Image 3">
            <a:extLst>
              <a:ext uri="{FF2B5EF4-FFF2-40B4-BE49-F238E27FC236}">
                <a16:creationId xmlns:a16="http://schemas.microsoft.com/office/drawing/2014/main" id="{B9EF82A0-8A5B-ECA5-D0D1-AA4EE73BED76}"/>
              </a:ext>
            </a:extLst>
          </p:cNvPr>
          <p:cNvPicPr>
            <a:picLocks noChangeAspect="1"/>
          </p:cNvPicPr>
          <p:nvPr/>
        </p:nvPicPr>
        <p:blipFill>
          <a:blip r:embed="rId3"/>
          <a:srcRect/>
          <a:stretch/>
        </p:blipFill>
        <p:spPr>
          <a:xfrm>
            <a:off x="717451" y="4601020"/>
            <a:ext cx="551108" cy="440087"/>
          </a:xfrm>
          <a:prstGeom prst="rect">
            <a:avLst/>
          </a:prstGeom>
        </p:spPr>
      </p:pic>
      <p:graphicFrame>
        <p:nvGraphicFramePr>
          <p:cNvPr id="6" name="Diagram 5">
            <a:extLst>
              <a:ext uri="{FF2B5EF4-FFF2-40B4-BE49-F238E27FC236}">
                <a16:creationId xmlns:a16="http://schemas.microsoft.com/office/drawing/2014/main" id="{D3B72F5F-6854-2EE2-6C40-CA041A200A67}"/>
              </a:ext>
            </a:extLst>
          </p:cNvPr>
          <p:cNvGraphicFramePr/>
          <p:nvPr/>
        </p:nvGraphicFramePr>
        <p:xfrm>
          <a:off x="-226979" y="1296163"/>
          <a:ext cx="4983804" cy="31810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548581B1-7532-8AA7-FB55-9CED6471B6FF}"/>
              </a:ext>
            </a:extLst>
          </p:cNvPr>
          <p:cNvGraphicFramePr/>
          <p:nvPr/>
        </p:nvGraphicFramePr>
        <p:xfrm>
          <a:off x="3801084" y="1303322"/>
          <a:ext cx="5342917" cy="35264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Arrow: Left-Right 9">
            <a:extLst>
              <a:ext uri="{FF2B5EF4-FFF2-40B4-BE49-F238E27FC236}">
                <a16:creationId xmlns:a16="http://schemas.microsoft.com/office/drawing/2014/main" id="{5C2BF484-BB96-E43E-6BA8-39619AFE9AC3}"/>
              </a:ext>
            </a:extLst>
          </p:cNvPr>
          <p:cNvSpPr/>
          <p:nvPr/>
        </p:nvSpPr>
        <p:spPr>
          <a:xfrm>
            <a:off x="4253420" y="2670243"/>
            <a:ext cx="875489" cy="55447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Tree>
    <p:extLst>
      <p:ext uri="{BB962C8B-B14F-4D97-AF65-F5344CB8AC3E}">
        <p14:creationId xmlns:p14="http://schemas.microsoft.com/office/powerpoint/2010/main" val="228534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a:extLst>
            <a:ext uri="{FF2B5EF4-FFF2-40B4-BE49-F238E27FC236}">
              <a16:creationId xmlns:a16="http://schemas.microsoft.com/office/drawing/2014/main" id="{63F1ACBD-D1AC-0BFA-EB8B-944AB449CF50}"/>
            </a:ext>
          </a:extLst>
        </p:cNvPr>
        <p:cNvGrpSpPr/>
        <p:nvPr/>
      </p:nvGrpSpPr>
      <p:grpSpPr>
        <a:xfrm>
          <a:off x="0" y="0"/>
          <a:ext cx="0" cy="0"/>
          <a:chOff x="0" y="0"/>
          <a:chExt cx="0" cy="0"/>
        </a:xfrm>
      </p:grpSpPr>
      <p:sp>
        <p:nvSpPr>
          <p:cNvPr id="262" name="Google Shape;262;p24">
            <a:extLst>
              <a:ext uri="{FF2B5EF4-FFF2-40B4-BE49-F238E27FC236}">
                <a16:creationId xmlns:a16="http://schemas.microsoft.com/office/drawing/2014/main" id="{0B9E4D62-472A-CD1D-003E-CCACA7C1D088}"/>
              </a:ext>
            </a:extLst>
          </p:cNvPr>
          <p:cNvSpPr txBox="1"/>
          <p:nvPr/>
        </p:nvSpPr>
        <p:spPr>
          <a:xfrm>
            <a:off x="0" y="0"/>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a:extLst>
              <a:ext uri="{FF2B5EF4-FFF2-40B4-BE49-F238E27FC236}">
                <a16:creationId xmlns:a16="http://schemas.microsoft.com/office/drawing/2014/main" id="{FE6BC59A-7094-255A-8985-3C833C4E5C73}"/>
              </a:ext>
            </a:extLst>
          </p:cNvPr>
          <p:cNvSpPr txBox="1"/>
          <p:nvPr/>
        </p:nvSpPr>
        <p:spPr>
          <a:xfrm>
            <a:off x="1304837" y="1863904"/>
            <a:ext cx="6654600" cy="707846"/>
          </a:xfrm>
          <a:prstGeom prst="rect">
            <a:avLst/>
          </a:prstGeom>
          <a:noFill/>
          <a:ln>
            <a:noFill/>
          </a:ln>
        </p:spPr>
        <p:txBody>
          <a:bodyPr spcFirstLastPara="1" wrap="square" lIns="91425" tIns="45700" rIns="91425" bIns="45700" anchor="ctr" anchorCtr="0">
            <a:spAutoFit/>
          </a:bodyPr>
          <a:lstStyle/>
          <a:p>
            <a:pPr lvl="0" algn="ctr">
              <a:buClr>
                <a:schemeClr val="lt1"/>
              </a:buClr>
              <a:buSzPts val="7000"/>
            </a:pPr>
            <a:r>
              <a:rPr lang="en-GB" sz="2000" b="1" dirty="0">
                <a:solidFill>
                  <a:schemeClr val="lt1"/>
                </a:solidFill>
                <a:latin typeface="Roboto Black"/>
                <a:ea typeface="Roboto Black"/>
                <a:cs typeface="Roboto Black"/>
                <a:sym typeface="Roboto"/>
              </a:rPr>
              <a:t>Final message to cities that are struggling to close their green infrastructure funding gap?</a:t>
            </a:r>
            <a:endParaRPr lang="en-GB" sz="2000" b="1" i="0" u="none" dirty="0">
              <a:solidFill>
                <a:schemeClr val="lt1"/>
              </a:solidFill>
              <a:latin typeface="Roboto Black"/>
              <a:ea typeface="Roboto Black"/>
              <a:cs typeface="Roboto Black"/>
              <a:sym typeface="Roboto"/>
            </a:endParaRPr>
          </a:p>
        </p:txBody>
      </p:sp>
    </p:spTree>
    <p:extLst>
      <p:ext uri="{BB962C8B-B14F-4D97-AF65-F5344CB8AC3E}">
        <p14:creationId xmlns:p14="http://schemas.microsoft.com/office/powerpoint/2010/main" val="253148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fade">
                                      <p:cBhvr>
                                        <p:cTn id="7" dur="1000"/>
                                        <p:tgtEl>
                                          <p:spTgt spid="263">
                                            <p:txEl>
                                              <p:pRg st="0" end="0"/>
                                            </p:txEl>
                                          </p:spTgt>
                                        </p:tgtEl>
                                      </p:cBhvr>
                                    </p:animEffect>
                                    <p:anim calcmode="lin" valueType="num">
                                      <p:cBhvr>
                                        <p:cTn id="8" dur="1000" fill="hold"/>
                                        <p:tgtEl>
                                          <p:spTgt spid="2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Google Shape;98;p2"/>
          <p:cNvSpPr/>
          <p:nvPr/>
        </p:nvSpPr>
        <p:spPr>
          <a:xfrm>
            <a:off x="1763712" y="2490787"/>
            <a:ext cx="323850" cy="279400"/>
          </a:xfrm>
          <a:custGeom>
            <a:avLst/>
            <a:gdLst/>
            <a:ahLst/>
            <a:cxnLst/>
            <a:rect l="l" t="t" r="r" b="b"/>
            <a:pathLst>
              <a:path w="323850" h="279400" extrusionOk="0">
                <a:moveTo>
                  <a:pt x="0" y="106721"/>
                </a:moveTo>
                <a:lnTo>
                  <a:pt x="123700" y="106722"/>
                </a:lnTo>
                <a:lnTo>
                  <a:pt x="161925" y="0"/>
                </a:lnTo>
                <a:lnTo>
                  <a:pt x="200150" y="106722"/>
                </a:lnTo>
                <a:lnTo>
                  <a:pt x="323850" y="106721"/>
                </a:lnTo>
                <a:lnTo>
                  <a:pt x="223774" y="172678"/>
                </a:lnTo>
                <a:lnTo>
                  <a:pt x="262000" y="279399"/>
                </a:lnTo>
                <a:lnTo>
                  <a:pt x="161925" y="213441"/>
                </a:lnTo>
                <a:lnTo>
                  <a:pt x="61850" y="279399"/>
                </a:lnTo>
                <a:lnTo>
                  <a:pt x="100076" y="172678"/>
                </a:lnTo>
                <a:lnTo>
                  <a:pt x="0" y="106721"/>
                </a:lnTo>
                <a:close/>
              </a:path>
            </a:pathLst>
          </a:cu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99" name="Google Shape;99;p2"/>
          <p:cNvSpPr/>
          <p:nvPr/>
        </p:nvSpPr>
        <p:spPr>
          <a:xfrm>
            <a:off x="4452937" y="2498725"/>
            <a:ext cx="334962" cy="279400"/>
          </a:xfrm>
          <a:prstGeom prst="flowChartExtra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0" name="Google Shape;100;p2"/>
          <p:cNvSpPr/>
          <p:nvPr/>
        </p:nvSpPr>
        <p:spPr>
          <a:xfrm>
            <a:off x="7099300" y="2571750"/>
            <a:ext cx="280987" cy="279400"/>
          </a:xfrm>
          <a:prstGeom prst="mathPlus">
            <a:avLst>
              <a:gd name="adj1" fmla="val 23520"/>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1" name="Google Shape;101;p2"/>
          <p:cNvSpPr txBox="1"/>
          <p:nvPr/>
        </p:nvSpPr>
        <p:spPr>
          <a:xfrm>
            <a:off x="179387" y="41275"/>
            <a:ext cx="320112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i="0" u="none" dirty="0">
                <a:solidFill>
                  <a:schemeClr val="lt1"/>
                </a:solidFill>
                <a:latin typeface="Roboto Black"/>
                <a:ea typeface="Roboto Black"/>
                <a:cs typeface="Roboto Black"/>
                <a:sym typeface="Roboto"/>
              </a:rPr>
              <a:t>About the </a:t>
            </a:r>
            <a:r>
              <a:rPr lang="en-US" sz="1800" b="1" dirty="0">
                <a:solidFill>
                  <a:schemeClr val="lt1"/>
                </a:solidFill>
                <a:latin typeface="Roboto Black"/>
                <a:ea typeface="Roboto Black"/>
                <a:cs typeface="Roboto Black"/>
                <a:sym typeface="Roboto"/>
              </a:rPr>
              <a:t>Project</a:t>
            </a:r>
            <a:r>
              <a:rPr lang="en-US" sz="1800" b="1" i="0" u="none" dirty="0">
                <a:solidFill>
                  <a:schemeClr val="lt1"/>
                </a:solidFill>
                <a:latin typeface="Roboto Black"/>
                <a:ea typeface="Roboto Black"/>
                <a:cs typeface="Roboto Black"/>
                <a:sym typeface="Roboto"/>
              </a:rPr>
              <a:t> </a:t>
            </a:r>
            <a:endParaRPr dirty="0"/>
          </a:p>
        </p:txBody>
      </p:sp>
      <p:pic>
        <p:nvPicPr>
          <p:cNvPr id="8" name="Google Shape;381;g35c933906c5_0_932">
            <a:extLst>
              <a:ext uri="{FF2B5EF4-FFF2-40B4-BE49-F238E27FC236}">
                <a16:creationId xmlns:a16="http://schemas.microsoft.com/office/drawing/2014/main" id="{9F5E849E-C49B-5474-67D4-4E9AD515A2A6}"/>
              </a:ext>
            </a:extLst>
          </p:cNvPr>
          <p:cNvPicPr preferRelativeResize="0"/>
          <p:nvPr/>
        </p:nvPicPr>
        <p:blipFill rotWithShape="1">
          <a:blip r:embed="rId3">
            <a:alphaModFix/>
          </a:blip>
          <a:srcRect t="-10400" b="10399"/>
          <a:stretch/>
        </p:blipFill>
        <p:spPr>
          <a:xfrm>
            <a:off x="319669" y="450327"/>
            <a:ext cx="8155258" cy="2794153"/>
          </a:xfrm>
          <a:prstGeom prst="rect">
            <a:avLst/>
          </a:prstGeom>
          <a:noFill/>
          <a:ln>
            <a:noFill/>
          </a:ln>
        </p:spPr>
      </p:pic>
      <p:sp>
        <p:nvSpPr>
          <p:cNvPr id="9" name="Google Shape;383;g35c933906c5_0_932">
            <a:extLst>
              <a:ext uri="{FF2B5EF4-FFF2-40B4-BE49-F238E27FC236}">
                <a16:creationId xmlns:a16="http://schemas.microsoft.com/office/drawing/2014/main" id="{8A4A78A8-0DBA-4FF7-7EDD-60DE25A97DC4}"/>
              </a:ext>
            </a:extLst>
          </p:cNvPr>
          <p:cNvSpPr txBox="1"/>
          <p:nvPr/>
        </p:nvSpPr>
        <p:spPr>
          <a:xfrm>
            <a:off x="320104" y="3172646"/>
            <a:ext cx="1567854" cy="17081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0" i="0" u="none" strike="noStrike" cap="none" dirty="0">
                <a:solidFill>
                  <a:srgbClr val="000000"/>
                </a:solidFill>
                <a:latin typeface="Noto Sans"/>
                <a:ea typeface="Noto Sans"/>
                <a:cs typeface="Noto Sans"/>
                <a:sym typeface="Noto Sans"/>
              </a:rPr>
              <a:t>Create </a:t>
            </a:r>
            <a:r>
              <a:rPr lang="en-US" sz="1100" b="1" i="0" u="none" strike="noStrike" cap="none" dirty="0">
                <a:solidFill>
                  <a:srgbClr val="000000"/>
                </a:solidFill>
                <a:latin typeface="Noto Sans"/>
                <a:ea typeface="Noto Sans"/>
                <a:cs typeface="Noto Sans"/>
                <a:sym typeface="Noto Sans"/>
              </a:rPr>
              <a:t>“network of existing networks”</a:t>
            </a:r>
            <a:r>
              <a:rPr lang="en-US" sz="1100" b="0" i="0" u="none" strike="noStrike" cap="none" dirty="0">
                <a:solidFill>
                  <a:srgbClr val="000000"/>
                </a:solidFill>
                <a:latin typeface="Noto Sans"/>
                <a:ea typeface="Noto Sans"/>
                <a:cs typeface="Noto Sans"/>
                <a:sym typeface="Noto Sans"/>
              </a:rPr>
              <a:t> by connecting existing major knowledge networks </a:t>
            </a:r>
            <a:r>
              <a:rPr lang="en-US" sz="1100" b="1" i="0" u="none" strike="noStrike" cap="none" dirty="0">
                <a:solidFill>
                  <a:srgbClr val="000000"/>
                </a:solidFill>
                <a:latin typeface="Noto Sans"/>
                <a:ea typeface="Noto Sans"/>
                <a:cs typeface="Noto Sans"/>
                <a:sym typeface="Noto Sans"/>
              </a:rPr>
              <a:t>across fields </a:t>
            </a:r>
            <a:r>
              <a:rPr lang="en-US" sz="1100" b="0" i="0" u="none" strike="noStrike" cap="none" dirty="0">
                <a:solidFill>
                  <a:srgbClr val="000000"/>
                </a:solidFill>
                <a:latin typeface="Noto Sans"/>
                <a:ea typeface="Noto Sans"/>
                <a:cs typeface="Noto Sans"/>
                <a:sym typeface="Noto Sans"/>
              </a:rPr>
              <a:t>of nature-based insurance &amp; investment solutions</a:t>
            </a:r>
            <a:endParaRPr sz="1100" b="0" i="0" u="none" strike="noStrike" cap="none" dirty="0">
              <a:solidFill>
                <a:srgbClr val="000000"/>
              </a:solidFill>
              <a:latin typeface="Noto Sans"/>
              <a:ea typeface="Noto Sans"/>
              <a:cs typeface="Noto Sans"/>
              <a:sym typeface="Noto Sans"/>
            </a:endParaRPr>
          </a:p>
        </p:txBody>
      </p:sp>
      <p:sp>
        <p:nvSpPr>
          <p:cNvPr id="10" name="Google Shape;384;g35c933906c5_0_932">
            <a:extLst>
              <a:ext uri="{FF2B5EF4-FFF2-40B4-BE49-F238E27FC236}">
                <a16:creationId xmlns:a16="http://schemas.microsoft.com/office/drawing/2014/main" id="{3554399B-1834-0205-0567-DCC2E529AE0F}"/>
              </a:ext>
            </a:extLst>
          </p:cNvPr>
          <p:cNvSpPr txBox="1"/>
          <p:nvPr/>
        </p:nvSpPr>
        <p:spPr>
          <a:xfrm>
            <a:off x="1925637" y="3172647"/>
            <a:ext cx="1640568" cy="15388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0" i="0" u="none" strike="noStrike" cap="none" dirty="0" err="1">
                <a:solidFill>
                  <a:srgbClr val="000000"/>
                </a:solidFill>
                <a:latin typeface="Noto Sans"/>
                <a:ea typeface="Noto Sans"/>
                <a:cs typeface="Noto Sans"/>
                <a:sym typeface="Noto Sans"/>
              </a:rPr>
              <a:t>Organise</a:t>
            </a:r>
            <a:r>
              <a:rPr lang="en-US" sz="1100" b="0" i="0" u="none" strike="noStrike" cap="none" dirty="0">
                <a:solidFill>
                  <a:srgbClr val="000000"/>
                </a:solidFill>
                <a:latin typeface="Noto Sans"/>
                <a:ea typeface="Noto Sans"/>
                <a:cs typeface="Noto Sans"/>
                <a:sym typeface="Noto Sans"/>
              </a:rPr>
              <a:t> </a:t>
            </a:r>
            <a:r>
              <a:rPr lang="en-US" sz="1100" b="1" i="0" u="none" strike="noStrike" cap="none" dirty="0">
                <a:solidFill>
                  <a:srgbClr val="000000"/>
                </a:solidFill>
                <a:latin typeface="Noto Sans"/>
                <a:ea typeface="Noto Sans"/>
                <a:cs typeface="Noto Sans"/>
                <a:sym typeface="Noto Sans"/>
              </a:rPr>
              <a:t>innovation finance and policy labs </a:t>
            </a:r>
            <a:r>
              <a:rPr lang="en-US" sz="1100" b="0" i="0" u="none" strike="noStrike" cap="none" dirty="0">
                <a:solidFill>
                  <a:srgbClr val="000000"/>
                </a:solidFill>
                <a:latin typeface="Noto Sans"/>
                <a:ea typeface="Noto Sans"/>
                <a:cs typeface="Noto Sans"/>
                <a:sym typeface="Noto Sans"/>
              </a:rPr>
              <a:t>to assess </a:t>
            </a:r>
            <a:r>
              <a:rPr lang="en-US" sz="1100" b="1" i="0" u="none" strike="noStrike" cap="none" dirty="0">
                <a:solidFill>
                  <a:srgbClr val="000000"/>
                </a:solidFill>
                <a:latin typeface="Noto Sans"/>
                <a:ea typeface="Noto Sans"/>
                <a:cs typeface="Noto Sans"/>
                <a:sym typeface="Noto Sans"/>
              </a:rPr>
              <a:t>existing and explore new areas for insurance &amp; investment </a:t>
            </a:r>
            <a:r>
              <a:rPr lang="en-US" sz="1100" b="0" i="0" u="none" strike="noStrike" cap="none" dirty="0">
                <a:solidFill>
                  <a:srgbClr val="000000"/>
                </a:solidFill>
                <a:latin typeface="Noto Sans"/>
                <a:ea typeface="Noto Sans"/>
                <a:cs typeface="Noto Sans"/>
                <a:sym typeface="Noto Sans"/>
              </a:rPr>
              <a:t>solutions and revenue models supporting </a:t>
            </a:r>
            <a:r>
              <a:rPr lang="en-US" sz="1100" b="0" i="0" u="none" strike="noStrike" cap="none" dirty="0" err="1">
                <a:solidFill>
                  <a:srgbClr val="000000"/>
                </a:solidFill>
                <a:latin typeface="Noto Sans"/>
                <a:ea typeface="Noto Sans"/>
                <a:cs typeface="Noto Sans"/>
                <a:sym typeface="Noto Sans"/>
              </a:rPr>
              <a:t>NbS</a:t>
            </a:r>
            <a:endParaRPr sz="1100" b="0" i="0" u="none" strike="noStrike" cap="none" dirty="0">
              <a:solidFill>
                <a:srgbClr val="000000"/>
              </a:solidFill>
              <a:latin typeface="Arial"/>
              <a:ea typeface="Arial"/>
              <a:cs typeface="Arial"/>
              <a:sym typeface="Arial"/>
            </a:endParaRPr>
          </a:p>
        </p:txBody>
      </p:sp>
      <p:sp>
        <p:nvSpPr>
          <p:cNvPr id="11" name="Google Shape;385;g35c933906c5_0_932">
            <a:extLst>
              <a:ext uri="{FF2B5EF4-FFF2-40B4-BE49-F238E27FC236}">
                <a16:creationId xmlns:a16="http://schemas.microsoft.com/office/drawing/2014/main" id="{5F541C96-EAE6-F981-D39C-86FBECE40AD0}"/>
              </a:ext>
            </a:extLst>
          </p:cNvPr>
          <p:cNvSpPr txBox="1"/>
          <p:nvPr/>
        </p:nvSpPr>
        <p:spPr>
          <a:xfrm>
            <a:off x="3647397" y="3172647"/>
            <a:ext cx="1567854" cy="17081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0" i="0" u="none" strike="noStrike" cap="none" dirty="0" err="1">
                <a:solidFill>
                  <a:srgbClr val="000000"/>
                </a:solidFill>
                <a:latin typeface="Noto Sans"/>
                <a:ea typeface="Noto Sans"/>
                <a:cs typeface="Noto Sans"/>
                <a:sym typeface="Noto Sans"/>
              </a:rPr>
              <a:t>Analyse</a:t>
            </a:r>
            <a:r>
              <a:rPr lang="en-US" sz="1100" b="0" i="0" u="none" strike="noStrike" cap="none" dirty="0">
                <a:solidFill>
                  <a:srgbClr val="000000"/>
                </a:solidFill>
                <a:latin typeface="Noto Sans"/>
                <a:ea typeface="Noto Sans"/>
                <a:cs typeface="Noto Sans"/>
                <a:sym typeface="Noto Sans"/>
              </a:rPr>
              <a:t> </a:t>
            </a:r>
            <a:r>
              <a:rPr lang="en-US" sz="1100" b="1" i="0" u="none" strike="noStrike" cap="none" dirty="0">
                <a:solidFill>
                  <a:srgbClr val="000000"/>
                </a:solidFill>
                <a:latin typeface="Noto Sans"/>
                <a:ea typeface="Noto Sans"/>
                <a:cs typeface="Noto Sans"/>
                <a:sym typeface="Noto Sans"/>
              </a:rPr>
              <a:t>policy and governance conditions</a:t>
            </a:r>
            <a:r>
              <a:rPr lang="en-US" sz="1100" b="0" i="0" u="none" strike="noStrike" cap="none" dirty="0">
                <a:solidFill>
                  <a:srgbClr val="000000"/>
                </a:solidFill>
                <a:latin typeface="Noto Sans"/>
                <a:ea typeface="Noto Sans"/>
                <a:cs typeface="Noto Sans"/>
                <a:sym typeface="Noto Sans"/>
              </a:rPr>
              <a:t> that are conducive to or hamper adoption of sustainable and equitable innovative green insurance and investment solutions</a:t>
            </a:r>
            <a:endParaRPr sz="1100" b="0" i="0" u="none" strike="noStrike" cap="none" dirty="0">
              <a:solidFill>
                <a:srgbClr val="000000"/>
              </a:solidFill>
              <a:latin typeface="Arial"/>
              <a:ea typeface="Arial"/>
              <a:cs typeface="Arial"/>
              <a:sym typeface="Arial"/>
            </a:endParaRPr>
          </a:p>
        </p:txBody>
      </p:sp>
      <p:sp>
        <p:nvSpPr>
          <p:cNvPr id="12" name="Google Shape;386;g35c933906c5_0_932">
            <a:extLst>
              <a:ext uri="{FF2B5EF4-FFF2-40B4-BE49-F238E27FC236}">
                <a16:creationId xmlns:a16="http://schemas.microsoft.com/office/drawing/2014/main" id="{A498EC2E-F152-9F47-A8BE-68A4E306F430}"/>
              </a:ext>
            </a:extLst>
          </p:cNvPr>
          <p:cNvSpPr txBox="1"/>
          <p:nvPr/>
        </p:nvSpPr>
        <p:spPr>
          <a:xfrm>
            <a:off x="5411278" y="3172646"/>
            <a:ext cx="1407000" cy="15388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0" i="0" u="none" strike="noStrike" cap="none" dirty="0" err="1">
                <a:solidFill>
                  <a:srgbClr val="000000"/>
                </a:solidFill>
                <a:latin typeface="Noto Sans"/>
                <a:ea typeface="Noto Sans"/>
                <a:cs typeface="Noto Sans"/>
                <a:sym typeface="Noto Sans"/>
              </a:rPr>
              <a:t>Analyse</a:t>
            </a:r>
            <a:r>
              <a:rPr lang="en-US" sz="1100" b="0" i="0" u="none" strike="noStrike" cap="none" dirty="0">
                <a:solidFill>
                  <a:srgbClr val="000000"/>
                </a:solidFill>
                <a:latin typeface="Noto Sans"/>
                <a:ea typeface="Noto Sans"/>
                <a:cs typeface="Noto Sans"/>
                <a:sym typeface="Noto Sans"/>
              </a:rPr>
              <a:t> </a:t>
            </a:r>
            <a:r>
              <a:rPr lang="en-US" sz="1100" b="1" i="0" u="none" strike="noStrike" cap="none" dirty="0">
                <a:solidFill>
                  <a:srgbClr val="000000"/>
                </a:solidFill>
                <a:latin typeface="Noto Sans"/>
                <a:ea typeface="Noto Sans"/>
                <a:cs typeface="Noto Sans"/>
                <a:sym typeface="Noto Sans"/>
              </a:rPr>
              <a:t>models, methods, scenarios and metrics used for assessing risk-reduction performance of </a:t>
            </a:r>
            <a:r>
              <a:rPr lang="en-US" sz="1100" b="1" i="0" u="none" strike="noStrike" cap="none" dirty="0" err="1">
                <a:solidFill>
                  <a:srgbClr val="000000"/>
                </a:solidFill>
                <a:latin typeface="Noto Sans"/>
                <a:ea typeface="Noto Sans"/>
                <a:cs typeface="Noto Sans"/>
                <a:sym typeface="Noto Sans"/>
              </a:rPr>
              <a:t>NbS</a:t>
            </a:r>
            <a:endParaRPr sz="1100" b="1" i="0" u="none" strike="noStrike" cap="none" dirty="0">
              <a:solidFill>
                <a:srgbClr val="000000"/>
              </a:solidFill>
              <a:latin typeface="Arial"/>
              <a:ea typeface="Arial"/>
              <a:cs typeface="Arial"/>
              <a:sym typeface="Arial"/>
            </a:endParaRPr>
          </a:p>
        </p:txBody>
      </p:sp>
      <p:sp>
        <p:nvSpPr>
          <p:cNvPr id="13" name="Google Shape;387;g35c933906c5_0_932">
            <a:extLst>
              <a:ext uri="{FF2B5EF4-FFF2-40B4-BE49-F238E27FC236}">
                <a16:creationId xmlns:a16="http://schemas.microsoft.com/office/drawing/2014/main" id="{055AAEC1-9AF9-35AA-92D9-DB6F442EF9C2}"/>
              </a:ext>
            </a:extLst>
          </p:cNvPr>
          <p:cNvSpPr txBox="1"/>
          <p:nvPr/>
        </p:nvSpPr>
        <p:spPr>
          <a:xfrm>
            <a:off x="7166027" y="3088009"/>
            <a:ext cx="1308900" cy="10310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1" i="0" u="none" strike="noStrike" cap="none" dirty="0">
                <a:solidFill>
                  <a:srgbClr val="000000"/>
                </a:solidFill>
                <a:latin typeface="Noto Sans"/>
                <a:ea typeface="Noto Sans"/>
                <a:cs typeface="Noto Sans"/>
                <a:sym typeface="Noto Sans"/>
              </a:rPr>
              <a:t>Build awareness and capabilities</a:t>
            </a:r>
            <a:r>
              <a:rPr lang="en-US" sz="1100" b="0" i="0" u="none" strike="noStrike" cap="none" dirty="0">
                <a:solidFill>
                  <a:srgbClr val="000000"/>
                </a:solidFill>
                <a:latin typeface="Noto Sans"/>
                <a:ea typeface="Noto Sans"/>
                <a:cs typeface="Noto Sans"/>
                <a:sym typeface="Noto Sans"/>
              </a:rPr>
              <a:t> for green financial innovations</a:t>
            </a:r>
            <a:endParaRPr sz="1100" b="0" i="0" u="none" strike="noStrike" cap="none" dirty="0">
              <a:solidFill>
                <a:srgbClr val="000000"/>
              </a:solidFill>
              <a:latin typeface="Noto Sans"/>
              <a:ea typeface="Noto Sans"/>
              <a:cs typeface="Noto Sans"/>
              <a:sym typeface="Noto Sans"/>
            </a:endParaRPr>
          </a:p>
        </p:txBody>
      </p:sp>
      <p:pic>
        <p:nvPicPr>
          <p:cNvPr id="14" name="Google Shape;388;g35c933906c5_0_932" title="ICLEI-mainlogo-RGB.jpg">
            <a:extLst>
              <a:ext uri="{FF2B5EF4-FFF2-40B4-BE49-F238E27FC236}">
                <a16:creationId xmlns:a16="http://schemas.microsoft.com/office/drawing/2014/main" id="{DA8AC7FC-AF88-1A3B-68DB-9B7A87BC559B}"/>
              </a:ext>
            </a:extLst>
          </p:cNvPr>
          <p:cNvPicPr preferRelativeResize="0"/>
          <p:nvPr/>
        </p:nvPicPr>
        <p:blipFill>
          <a:blip r:embed="rId4">
            <a:alphaModFix/>
          </a:blip>
          <a:stretch>
            <a:fillRect/>
          </a:stretch>
        </p:blipFill>
        <p:spPr>
          <a:xfrm>
            <a:off x="7166275" y="4091850"/>
            <a:ext cx="1070825" cy="874550"/>
          </a:xfrm>
          <a:prstGeom prst="rect">
            <a:avLst/>
          </a:prstGeom>
          <a:noFill/>
          <a:ln>
            <a:noFill/>
          </a:ln>
        </p:spPr>
      </p:pic>
    </p:spTree>
    <p:extLst>
      <p:ext uri="{BB962C8B-B14F-4D97-AF65-F5344CB8AC3E}">
        <p14:creationId xmlns:p14="http://schemas.microsoft.com/office/powerpoint/2010/main" val="2902803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4"/>
          <p:cNvSpPr txBox="1"/>
          <p:nvPr/>
        </p:nvSpPr>
        <p:spPr>
          <a:xfrm>
            <a:off x="0" y="-33337"/>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403" name="Google Shape;403;p24"/>
          <p:cNvSpPr txBox="1"/>
          <p:nvPr/>
        </p:nvSpPr>
        <p:spPr>
          <a:xfrm>
            <a:off x="1914525" y="2876550"/>
            <a:ext cx="5315100" cy="11697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7000"/>
              <a:buFont typeface="Roboto"/>
              <a:buNone/>
            </a:pPr>
            <a:r>
              <a:rPr lang="en-US" sz="7000" b="1" i="0" u="none">
                <a:solidFill>
                  <a:schemeClr val="lt1"/>
                </a:solidFill>
                <a:latin typeface="Roboto Black"/>
                <a:ea typeface="Roboto Black"/>
                <a:cs typeface="Roboto Black"/>
                <a:sym typeface="Roboto"/>
              </a:rPr>
              <a:t>THANK</a:t>
            </a:r>
            <a:r>
              <a:rPr lang="en-US" sz="7000" b="1">
                <a:solidFill>
                  <a:schemeClr val="lt1"/>
                </a:solidFill>
                <a:latin typeface="Roboto Black"/>
                <a:ea typeface="Roboto Black"/>
                <a:cs typeface="Roboto Black"/>
                <a:sym typeface="Roboto"/>
              </a:rPr>
              <a:t> YOU</a:t>
            </a:r>
            <a:endParaRPr/>
          </a:p>
        </p:txBody>
      </p:sp>
      <p:pic>
        <p:nvPicPr>
          <p:cNvPr id="404" name="Google Shape;404;p24"/>
          <p:cNvPicPr preferRelativeResize="0"/>
          <p:nvPr/>
        </p:nvPicPr>
        <p:blipFill rotWithShape="1">
          <a:blip r:embed="rId3">
            <a:alphaModFix/>
          </a:blip>
          <a:srcRect/>
          <a:stretch/>
        </p:blipFill>
        <p:spPr>
          <a:xfrm>
            <a:off x="3683000" y="1268412"/>
            <a:ext cx="1778000" cy="1368425"/>
          </a:xfrm>
          <a:prstGeom prst="rect">
            <a:avLst/>
          </a:prstGeom>
          <a:noFill/>
          <a:ln>
            <a:noFill/>
          </a:ln>
        </p:spPr>
      </p:pic>
      <p:pic>
        <p:nvPicPr>
          <p:cNvPr id="405" name="Google Shape;405;p24" title="NATURANCE - ICLEI  IL promotion  (1).png"/>
          <p:cNvPicPr preferRelativeResize="0"/>
          <p:nvPr/>
        </p:nvPicPr>
        <p:blipFill>
          <a:blip r:embed="rId4">
            <a:alphaModFix/>
          </a:blip>
          <a:stretch>
            <a:fillRect/>
          </a:stretch>
        </p:blipFill>
        <p:spPr>
          <a:xfrm>
            <a:off x="184013" y="103513"/>
            <a:ext cx="8775977" cy="49364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a:extLst>
            <a:ext uri="{FF2B5EF4-FFF2-40B4-BE49-F238E27FC236}">
              <a16:creationId xmlns:a16="http://schemas.microsoft.com/office/drawing/2014/main" id="{912B8E0B-9457-1FE7-B143-056390B0E6B9}"/>
            </a:ext>
          </a:extLst>
        </p:cNvPr>
        <p:cNvGrpSpPr/>
        <p:nvPr/>
      </p:nvGrpSpPr>
      <p:grpSpPr>
        <a:xfrm>
          <a:off x="0" y="0"/>
          <a:ext cx="0" cy="0"/>
          <a:chOff x="0" y="0"/>
          <a:chExt cx="0" cy="0"/>
        </a:xfrm>
      </p:grpSpPr>
      <p:sp>
        <p:nvSpPr>
          <p:cNvPr id="262" name="Google Shape;262;p24">
            <a:extLst>
              <a:ext uri="{FF2B5EF4-FFF2-40B4-BE49-F238E27FC236}">
                <a16:creationId xmlns:a16="http://schemas.microsoft.com/office/drawing/2014/main" id="{176EA621-F079-9B04-69B4-2A937EED8E77}"/>
              </a:ext>
            </a:extLst>
          </p:cNvPr>
          <p:cNvSpPr txBox="1"/>
          <p:nvPr/>
        </p:nvSpPr>
        <p:spPr>
          <a:xfrm>
            <a:off x="0" y="-33337"/>
            <a:ext cx="9144000" cy="5341937"/>
          </a:xfrm>
          <a:prstGeom prst="rect">
            <a:avLst/>
          </a:prstGeom>
          <a:solidFill>
            <a:srgbClr val="1939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263" name="Google Shape;263;p24">
            <a:extLst>
              <a:ext uri="{FF2B5EF4-FFF2-40B4-BE49-F238E27FC236}">
                <a16:creationId xmlns:a16="http://schemas.microsoft.com/office/drawing/2014/main" id="{B3B3710A-7A55-721E-14B9-DF17A821FF86}"/>
              </a:ext>
            </a:extLst>
          </p:cNvPr>
          <p:cNvSpPr txBox="1"/>
          <p:nvPr/>
        </p:nvSpPr>
        <p:spPr>
          <a:xfrm>
            <a:off x="1914525" y="2876550"/>
            <a:ext cx="5314950" cy="116998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7000"/>
              <a:buFont typeface="Roboto"/>
              <a:buNone/>
            </a:pPr>
            <a:r>
              <a:rPr lang="en-US" sz="7000" b="1" i="0" u="none">
                <a:solidFill>
                  <a:schemeClr val="lt1"/>
                </a:solidFill>
                <a:latin typeface="Roboto Black"/>
                <a:ea typeface="Roboto Black"/>
                <a:cs typeface="Roboto Black"/>
                <a:sym typeface="Roboto"/>
              </a:rPr>
              <a:t>THANKS</a:t>
            </a:r>
            <a:endParaRPr/>
          </a:p>
        </p:txBody>
      </p:sp>
      <p:pic>
        <p:nvPicPr>
          <p:cNvPr id="264" name="Google Shape;264;p24">
            <a:extLst>
              <a:ext uri="{FF2B5EF4-FFF2-40B4-BE49-F238E27FC236}">
                <a16:creationId xmlns:a16="http://schemas.microsoft.com/office/drawing/2014/main" id="{8716A9F3-A552-81F9-3F8B-B2DB3B9ED449}"/>
              </a:ext>
            </a:extLst>
          </p:cNvPr>
          <p:cNvPicPr preferRelativeResize="0"/>
          <p:nvPr/>
        </p:nvPicPr>
        <p:blipFill rotWithShape="1">
          <a:blip r:embed="rId3">
            <a:alphaModFix/>
          </a:blip>
          <a:srcRect/>
          <a:stretch/>
        </p:blipFill>
        <p:spPr>
          <a:xfrm>
            <a:off x="3683000" y="1268412"/>
            <a:ext cx="1778000" cy="1368425"/>
          </a:xfrm>
          <a:prstGeom prst="rect">
            <a:avLst/>
          </a:prstGeom>
          <a:noFill/>
          <a:ln>
            <a:noFill/>
          </a:ln>
        </p:spPr>
      </p:pic>
      <p:pic>
        <p:nvPicPr>
          <p:cNvPr id="2" name="Picture 1">
            <a:extLst>
              <a:ext uri="{FF2B5EF4-FFF2-40B4-BE49-F238E27FC236}">
                <a16:creationId xmlns:a16="http://schemas.microsoft.com/office/drawing/2014/main" id="{F0804823-A6A3-53F8-CEAD-74ED2421EC43}"/>
              </a:ext>
            </a:extLst>
          </p:cNvPr>
          <p:cNvPicPr>
            <a:picLocks noChangeAspect="1"/>
          </p:cNvPicPr>
          <p:nvPr/>
        </p:nvPicPr>
        <p:blipFill>
          <a:blip r:embed="rId4"/>
          <a:stretch>
            <a:fillRect/>
          </a:stretch>
        </p:blipFill>
        <p:spPr>
          <a:xfrm>
            <a:off x="0" y="3416198"/>
            <a:ext cx="1873665" cy="1892402"/>
          </a:xfrm>
          <a:prstGeom prst="rect">
            <a:avLst/>
          </a:prstGeom>
        </p:spPr>
      </p:pic>
      <p:pic>
        <p:nvPicPr>
          <p:cNvPr id="3" name="Picture 2">
            <a:extLst>
              <a:ext uri="{FF2B5EF4-FFF2-40B4-BE49-F238E27FC236}">
                <a16:creationId xmlns:a16="http://schemas.microsoft.com/office/drawing/2014/main" id="{2D238931-98AF-03DC-84FC-FD8D73706914}"/>
              </a:ext>
            </a:extLst>
          </p:cNvPr>
          <p:cNvPicPr>
            <a:picLocks noChangeAspect="1"/>
          </p:cNvPicPr>
          <p:nvPr/>
        </p:nvPicPr>
        <p:blipFill>
          <a:blip r:embed="rId5"/>
          <a:stretch>
            <a:fillRect/>
          </a:stretch>
        </p:blipFill>
        <p:spPr>
          <a:xfrm>
            <a:off x="7251598" y="-32106"/>
            <a:ext cx="1892402" cy="1892402"/>
          </a:xfrm>
          <a:prstGeom prst="rect">
            <a:avLst/>
          </a:prstGeom>
        </p:spPr>
      </p:pic>
      <p:pic>
        <p:nvPicPr>
          <p:cNvPr id="4" name="Google Shape;232;p1" title="ICLEI-mainlogo-RGB.jpg">
            <a:extLst>
              <a:ext uri="{FF2B5EF4-FFF2-40B4-BE49-F238E27FC236}">
                <a16:creationId xmlns:a16="http://schemas.microsoft.com/office/drawing/2014/main" id="{3754DB72-99A1-49DD-17CE-09F006BFA4F6}"/>
              </a:ext>
            </a:extLst>
          </p:cNvPr>
          <p:cNvPicPr preferRelativeResize="0"/>
          <p:nvPr/>
        </p:nvPicPr>
        <p:blipFill>
          <a:blip r:embed="rId6">
            <a:alphaModFix/>
          </a:blip>
          <a:stretch>
            <a:fillRect/>
          </a:stretch>
        </p:blipFill>
        <p:spPr>
          <a:xfrm>
            <a:off x="-18737" y="-33336"/>
            <a:ext cx="1892402" cy="1524302"/>
          </a:xfrm>
          <a:prstGeom prst="rect">
            <a:avLst/>
          </a:prstGeom>
          <a:noFill/>
          <a:ln>
            <a:noFill/>
          </a:ln>
        </p:spPr>
      </p:pic>
    </p:spTree>
    <p:extLst>
      <p:ext uri="{BB962C8B-B14F-4D97-AF65-F5344CB8AC3E}">
        <p14:creationId xmlns:p14="http://schemas.microsoft.com/office/powerpoint/2010/main" val="2162092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Google Shape;98;p2"/>
          <p:cNvSpPr/>
          <p:nvPr/>
        </p:nvSpPr>
        <p:spPr>
          <a:xfrm>
            <a:off x="1763712" y="2490787"/>
            <a:ext cx="323850" cy="279400"/>
          </a:xfrm>
          <a:custGeom>
            <a:avLst/>
            <a:gdLst/>
            <a:ahLst/>
            <a:cxnLst/>
            <a:rect l="l" t="t" r="r" b="b"/>
            <a:pathLst>
              <a:path w="323850" h="279400" extrusionOk="0">
                <a:moveTo>
                  <a:pt x="0" y="106721"/>
                </a:moveTo>
                <a:lnTo>
                  <a:pt x="123700" y="106722"/>
                </a:lnTo>
                <a:lnTo>
                  <a:pt x="161925" y="0"/>
                </a:lnTo>
                <a:lnTo>
                  <a:pt x="200150" y="106722"/>
                </a:lnTo>
                <a:lnTo>
                  <a:pt x="323850" y="106721"/>
                </a:lnTo>
                <a:lnTo>
                  <a:pt x="223774" y="172678"/>
                </a:lnTo>
                <a:lnTo>
                  <a:pt x="262000" y="279399"/>
                </a:lnTo>
                <a:lnTo>
                  <a:pt x="161925" y="213441"/>
                </a:lnTo>
                <a:lnTo>
                  <a:pt x="61850" y="279399"/>
                </a:lnTo>
                <a:lnTo>
                  <a:pt x="100076" y="172678"/>
                </a:lnTo>
                <a:lnTo>
                  <a:pt x="0" y="106721"/>
                </a:lnTo>
                <a:close/>
              </a:path>
            </a:pathLst>
          </a:cu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99" name="Google Shape;99;p2"/>
          <p:cNvSpPr/>
          <p:nvPr/>
        </p:nvSpPr>
        <p:spPr>
          <a:xfrm>
            <a:off x="4452937" y="2498725"/>
            <a:ext cx="334962" cy="279400"/>
          </a:xfrm>
          <a:prstGeom prst="flowChartExtra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0" name="Google Shape;100;p2"/>
          <p:cNvSpPr/>
          <p:nvPr/>
        </p:nvSpPr>
        <p:spPr>
          <a:xfrm>
            <a:off x="7099300" y="2571750"/>
            <a:ext cx="280987" cy="279400"/>
          </a:xfrm>
          <a:prstGeom prst="mathPlus">
            <a:avLst>
              <a:gd name="adj1" fmla="val 23520"/>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Calibri"/>
              <a:ea typeface="Calibri"/>
              <a:cs typeface="Calibri"/>
              <a:sym typeface="Calibri"/>
            </a:endParaRPr>
          </a:p>
        </p:txBody>
      </p:sp>
      <p:sp>
        <p:nvSpPr>
          <p:cNvPr id="101" name="Google Shape;101;p2"/>
          <p:cNvSpPr txBox="1"/>
          <p:nvPr/>
        </p:nvSpPr>
        <p:spPr>
          <a:xfrm>
            <a:off x="179387" y="41275"/>
            <a:ext cx="320112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Roboto"/>
              <a:buNone/>
            </a:pPr>
            <a:r>
              <a:rPr lang="en-US" sz="1800" b="1" dirty="0" err="1">
                <a:solidFill>
                  <a:schemeClr val="lt1"/>
                </a:solidFill>
                <a:latin typeface="Roboto Black"/>
                <a:ea typeface="Roboto Black"/>
                <a:sym typeface="Roboto"/>
              </a:rPr>
              <a:t>Naturance</a:t>
            </a:r>
            <a:r>
              <a:rPr lang="en-US" sz="1800" b="1" dirty="0">
                <a:solidFill>
                  <a:schemeClr val="lt1"/>
                </a:solidFill>
                <a:latin typeface="Roboto Black"/>
                <a:ea typeface="Roboto Black"/>
                <a:sym typeface="Roboto"/>
              </a:rPr>
              <a:t> Innovation Labs</a:t>
            </a:r>
            <a:endParaRPr dirty="0"/>
          </a:p>
        </p:txBody>
      </p:sp>
      <p:pic>
        <p:nvPicPr>
          <p:cNvPr id="14" name="Google Shape;388;g35c933906c5_0_932" title="ICLEI-mainlogo-RGB.jpg">
            <a:extLst>
              <a:ext uri="{FF2B5EF4-FFF2-40B4-BE49-F238E27FC236}">
                <a16:creationId xmlns:a16="http://schemas.microsoft.com/office/drawing/2014/main" id="{DA8AC7FC-AF88-1A3B-68DB-9B7A87BC559B}"/>
              </a:ext>
            </a:extLst>
          </p:cNvPr>
          <p:cNvPicPr preferRelativeResize="0"/>
          <p:nvPr/>
        </p:nvPicPr>
        <p:blipFill>
          <a:blip r:embed="rId3">
            <a:alphaModFix/>
          </a:blip>
          <a:stretch>
            <a:fillRect/>
          </a:stretch>
        </p:blipFill>
        <p:spPr>
          <a:xfrm>
            <a:off x="7166275" y="4091850"/>
            <a:ext cx="1070825" cy="874550"/>
          </a:xfrm>
          <a:prstGeom prst="rect">
            <a:avLst/>
          </a:prstGeom>
          <a:noFill/>
          <a:ln>
            <a:noFill/>
          </a:ln>
        </p:spPr>
      </p:pic>
      <p:pic>
        <p:nvPicPr>
          <p:cNvPr id="2" name="Google Shape;395;g35c933906c5_0_1627">
            <a:extLst>
              <a:ext uri="{FF2B5EF4-FFF2-40B4-BE49-F238E27FC236}">
                <a16:creationId xmlns:a16="http://schemas.microsoft.com/office/drawing/2014/main" id="{F1AE1404-168E-6613-4E72-63A862B0988C}"/>
              </a:ext>
            </a:extLst>
          </p:cNvPr>
          <p:cNvPicPr preferRelativeResize="0"/>
          <p:nvPr/>
        </p:nvPicPr>
        <p:blipFill rotWithShape="1">
          <a:blip r:embed="rId4">
            <a:alphaModFix/>
          </a:blip>
          <a:srcRect/>
          <a:stretch/>
        </p:blipFill>
        <p:spPr>
          <a:xfrm>
            <a:off x="4792900" y="563399"/>
            <a:ext cx="3839675" cy="4267100"/>
          </a:xfrm>
          <a:prstGeom prst="rect">
            <a:avLst/>
          </a:prstGeom>
          <a:noFill/>
          <a:ln>
            <a:noFill/>
          </a:ln>
        </p:spPr>
      </p:pic>
      <p:sp>
        <p:nvSpPr>
          <p:cNvPr id="3" name="Google Shape;396;g35c933906c5_0_1627">
            <a:extLst>
              <a:ext uri="{FF2B5EF4-FFF2-40B4-BE49-F238E27FC236}">
                <a16:creationId xmlns:a16="http://schemas.microsoft.com/office/drawing/2014/main" id="{D2490246-418F-BBF7-F08A-49C521A07BCA}"/>
              </a:ext>
            </a:extLst>
          </p:cNvPr>
          <p:cNvSpPr txBox="1">
            <a:spLocks noGrp="1"/>
          </p:cNvSpPr>
          <p:nvPr>
            <p:ph type="body" idx="1"/>
          </p:nvPr>
        </p:nvSpPr>
        <p:spPr>
          <a:xfrm>
            <a:off x="251523" y="874700"/>
            <a:ext cx="4479900" cy="3394200"/>
          </a:xfrm>
          <a:prstGeom prst="rect">
            <a:avLst/>
          </a:prstGeom>
          <a:noFill/>
          <a:ln>
            <a:noFill/>
          </a:ln>
        </p:spPr>
        <p:txBody>
          <a:bodyPr spcFirstLastPara="1" wrap="square" lIns="91425" tIns="45700" rIns="91425" bIns="45700" anchor="t" anchorCtr="0">
            <a:noAutofit/>
          </a:bodyPr>
          <a:lstStyle/>
          <a:p>
            <a:pPr marL="257175" lvl="0" indent="-257175" algn="l" rtl="0">
              <a:lnSpc>
                <a:spcPct val="100000"/>
              </a:lnSpc>
              <a:spcBef>
                <a:spcPts val="0"/>
              </a:spcBef>
              <a:spcAft>
                <a:spcPts val="0"/>
              </a:spcAft>
              <a:buClr>
                <a:schemeClr val="dk1"/>
              </a:buClr>
              <a:buSzPts val="1800"/>
              <a:buChar char="•"/>
            </a:pPr>
            <a:r>
              <a:rPr lang="en-US" sz="1800" dirty="0"/>
              <a:t>Physical or virtual </a:t>
            </a:r>
            <a:r>
              <a:rPr lang="en-US" sz="1800" b="1" dirty="0"/>
              <a:t>spaces</a:t>
            </a:r>
            <a:r>
              <a:rPr lang="en-US" sz="1800" dirty="0"/>
              <a:t> that allow for </a:t>
            </a:r>
            <a:r>
              <a:rPr lang="en-US" sz="1800" b="1" dirty="0"/>
              <a:t>collaboration</a:t>
            </a:r>
            <a:r>
              <a:rPr lang="en-US" sz="1800" dirty="0"/>
              <a:t> (private sector, academia and civil society)</a:t>
            </a:r>
            <a:endParaRPr dirty="0"/>
          </a:p>
          <a:p>
            <a:pPr marL="257175" lvl="0" indent="-257175" algn="l" rtl="0">
              <a:lnSpc>
                <a:spcPct val="100000"/>
              </a:lnSpc>
              <a:spcBef>
                <a:spcPts val="960"/>
              </a:spcBef>
              <a:spcAft>
                <a:spcPts val="0"/>
              </a:spcAft>
              <a:buClr>
                <a:schemeClr val="dk1"/>
              </a:buClr>
              <a:buSzPts val="1800"/>
              <a:buChar char="•"/>
            </a:pPr>
            <a:r>
              <a:rPr lang="en-US" sz="1800" dirty="0"/>
              <a:t>Safe space give participants the </a:t>
            </a:r>
            <a:r>
              <a:rPr lang="en-US" sz="1800" b="1" dirty="0"/>
              <a:t>freedom to challenge dominant ideas</a:t>
            </a:r>
            <a:r>
              <a:rPr lang="en-US" sz="1800" dirty="0"/>
              <a:t> or business-as-usual approaches</a:t>
            </a:r>
            <a:endParaRPr dirty="0"/>
          </a:p>
          <a:p>
            <a:pPr marL="257175" lvl="0" indent="-257175" algn="l" rtl="0">
              <a:lnSpc>
                <a:spcPct val="100000"/>
              </a:lnSpc>
              <a:spcBef>
                <a:spcPts val="960"/>
              </a:spcBef>
              <a:spcAft>
                <a:spcPts val="0"/>
              </a:spcAft>
              <a:buClr>
                <a:schemeClr val="dk1"/>
              </a:buClr>
              <a:buSzPts val="1800"/>
              <a:buChar char="•"/>
            </a:pPr>
            <a:r>
              <a:rPr lang="en-US" sz="1800" dirty="0"/>
              <a:t>Allow </a:t>
            </a:r>
            <a:r>
              <a:rPr lang="en-US" sz="1800" b="1" dirty="0"/>
              <a:t>diverse voices </a:t>
            </a:r>
            <a:r>
              <a:rPr lang="en-US" sz="1800" dirty="0"/>
              <a:t>to be heard and considered in an </a:t>
            </a:r>
            <a:r>
              <a:rPr lang="en-US" sz="1800" b="1" dirty="0"/>
              <a:t>open decision-making process</a:t>
            </a:r>
            <a:endParaRPr dirty="0"/>
          </a:p>
          <a:p>
            <a:pPr marL="257175" lvl="0" indent="-257175" algn="l" rtl="0">
              <a:lnSpc>
                <a:spcPct val="100000"/>
              </a:lnSpc>
              <a:spcBef>
                <a:spcPts val="960"/>
              </a:spcBef>
              <a:spcAft>
                <a:spcPts val="0"/>
              </a:spcAft>
              <a:buClr>
                <a:schemeClr val="dk1"/>
              </a:buClr>
              <a:buSzPts val="1800"/>
              <a:buChar char="•"/>
            </a:pPr>
            <a:r>
              <a:rPr lang="en-US" sz="1800" dirty="0"/>
              <a:t>Main outcome is a </a:t>
            </a:r>
            <a:r>
              <a:rPr lang="en-US" sz="1800" b="1" dirty="0"/>
              <a:t>business case analysis </a:t>
            </a:r>
            <a:r>
              <a:rPr lang="en-US" sz="1800" dirty="0"/>
              <a:t>describing innovation and how it can be implemented</a:t>
            </a:r>
            <a:endParaRPr sz="2000" dirty="0"/>
          </a:p>
        </p:txBody>
      </p:sp>
    </p:spTree>
    <p:extLst>
      <p:ext uri="{BB962C8B-B14F-4D97-AF65-F5344CB8AC3E}">
        <p14:creationId xmlns:p14="http://schemas.microsoft.com/office/powerpoint/2010/main" val="365856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4D155-0293-C4E3-2942-FE0AEE51DA4E}"/>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8"/>
            <a:ext cx="1778772" cy="1778772"/>
          </a:xfrm>
          <a:prstGeom prst="rect">
            <a:avLst/>
          </a:prstGeom>
        </p:spPr>
      </p:pic>
      <p:sp>
        <p:nvSpPr>
          <p:cNvPr id="4" name="Rectangle 3">
            <a:extLst>
              <a:ext uri="{FF2B5EF4-FFF2-40B4-BE49-F238E27FC236}">
                <a16:creationId xmlns:a16="http://schemas.microsoft.com/office/drawing/2014/main" id="{19CDF543-8C6E-4E41-B5C4-F63442F48932}"/>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Join at slido.com</a:t>
            </a:r>
            <a:br>
              <a:rPr lang="en-US" sz="4000" b="1">
                <a:solidFill>
                  <a:srgbClr val="000000"/>
                </a:solidFill>
              </a:rPr>
            </a:br>
            <a:r>
              <a:rPr lang="en-US" sz="4000" b="1">
                <a:solidFill>
                  <a:srgbClr val="000000"/>
                </a:solidFill>
              </a:rPr>
              <a:t>#InnovativeFinance</a:t>
            </a:r>
          </a:p>
        </p:txBody>
      </p:sp>
      <p:sp>
        <p:nvSpPr>
          <p:cNvPr id="5" name="Rectangle 4">
            <a:extLst>
              <a:ext uri="{FF2B5EF4-FFF2-40B4-BE49-F238E27FC236}">
                <a16:creationId xmlns:a16="http://schemas.microsoft.com/office/drawing/2014/main" id="{16CE61CB-D2D0-29F2-6307-EFCE84FB073A}"/>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C775775E-ACB5-1AAD-D9A0-13FF02667D9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0660A048-2457-445B-31F8-954D4B141168}"/>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842CBB0E-6DF5-F1C2-1E22-6DA8FCF4C471}"/>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2099182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E64CDA0-8C2A-6D20-EBD3-A893FA4494BF}"/>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8"/>
            <a:ext cx="1778772" cy="1778772"/>
          </a:xfrm>
          <a:prstGeom prst="rect">
            <a:avLst/>
          </a:prstGeom>
        </p:spPr>
      </p:pic>
      <p:sp>
        <p:nvSpPr>
          <p:cNvPr id="4" name="Rectangle 3">
            <a:extLst>
              <a:ext uri="{FF2B5EF4-FFF2-40B4-BE49-F238E27FC236}">
                <a16:creationId xmlns:a16="http://schemas.microsoft.com/office/drawing/2014/main" id="{C101E124-4341-2AF9-3EA6-38FD6940FCFD}"/>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Do you work in a</a:t>
            </a:r>
          </a:p>
        </p:txBody>
      </p:sp>
      <p:sp>
        <p:nvSpPr>
          <p:cNvPr id="5" name="Rectangle 4">
            <a:extLst>
              <a:ext uri="{FF2B5EF4-FFF2-40B4-BE49-F238E27FC236}">
                <a16:creationId xmlns:a16="http://schemas.microsoft.com/office/drawing/2014/main" id="{5DD8E612-BD9D-969B-5FCA-9C871BF16683}"/>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4FD8C4FF-15E8-76EA-BD01-B6398ED2AC7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C20F43D5-9234-98E9-54E0-96C1CA127AD1}"/>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3BD4585D-691C-6F9D-CFE3-C02C34C3E253}"/>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112155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ahoma"/>
            </a:endParaRPr>
          </a:p>
        </p:txBody>
      </p:sp>
      <p:sp>
        <p:nvSpPr>
          <p:cNvPr id="3" name="ZoneTexte 4">
            <a:extLst>
              <a:ext uri="{FF2B5EF4-FFF2-40B4-BE49-F238E27FC236}">
                <a16:creationId xmlns:a16="http://schemas.microsoft.com/office/drawing/2014/main" id="{5971FE77-AD35-F8CA-E72D-75E0E937EC34}"/>
              </a:ext>
            </a:extLst>
          </p:cNvPr>
          <p:cNvSpPr txBox="1"/>
          <p:nvPr/>
        </p:nvSpPr>
        <p:spPr>
          <a:xfrm>
            <a:off x="480060" y="244027"/>
            <a:ext cx="3276452" cy="1467631"/>
          </a:xfrm>
          <a:prstGeom prst="rect">
            <a:avLst/>
          </a:prstGeom>
        </p:spPr>
        <p:txBody>
          <a:bodyPr vert="horz" lIns="68580" tIns="34290" rIns="68580" bIns="34290" rtlCol="0" anchor="b">
            <a:normAutofit/>
          </a:bodyPr>
          <a:lstStyle/>
          <a:p>
            <a:pPr defTabSz="685800">
              <a:lnSpc>
                <a:spcPct val="90000"/>
              </a:lnSpc>
              <a:spcBef>
                <a:spcPct val="0"/>
              </a:spcBef>
              <a:spcAft>
                <a:spcPts val="450"/>
              </a:spcAft>
              <a:buClrTx/>
            </a:pPr>
            <a:r>
              <a:rPr lang="en-US" sz="3450" b="1" kern="1200">
                <a:latin typeface="Tahoma"/>
                <a:ea typeface="+mn-ea"/>
                <a:cs typeface="+mn-cs"/>
              </a:rPr>
              <a:t>Urban Agenda for the EU</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ahoma"/>
            </a:endParaRPr>
          </a:p>
        </p:txBody>
      </p:sp>
      <p:sp>
        <p:nvSpPr>
          <p:cNvPr id="2" name="TextBox 1">
            <a:extLst>
              <a:ext uri="{FF2B5EF4-FFF2-40B4-BE49-F238E27FC236}">
                <a16:creationId xmlns:a16="http://schemas.microsoft.com/office/drawing/2014/main" id="{CE091C1A-C5DE-A4DE-E679-A3B1CC02F983}"/>
              </a:ext>
            </a:extLst>
          </p:cNvPr>
          <p:cNvSpPr txBox="1"/>
          <p:nvPr/>
        </p:nvSpPr>
        <p:spPr>
          <a:xfrm>
            <a:off x="480060" y="2154674"/>
            <a:ext cx="3182692" cy="2490501"/>
          </a:xfrm>
          <a:prstGeom prst="rect">
            <a:avLst/>
          </a:prstGeom>
        </p:spPr>
        <p:txBody>
          <a:bodyPr vert="horz" lIns="68580" tIns="34290" rIns="68580" bIns="34290" rtlCol="0">
            <a:normAutofit/>
          </a:bodyPr>
          <a:lstStyle>
            <a:defPPr>
              <a:defRPr lang="fr-FR"/>
            </a:defPPr>
            <a:lvl1pPr marL="285750" indent="-285750" algn="just">
              <a:lnSpc>
                <a:spcPct val="150000"/>
              </a:lnSpc>
              <a:buBlip>
                <a:blip r:embed="rId3"/>
              </a:buBlip>
              <a:defRPr sz="2000">
                <a:solidFill>
                  <a:schemeClr val="tx2"/>
                </a:solidFill>
                <a:latin typeface="Ubuntu" panose="020B0504030602030204" pitchFamily="34" charset="0"/>
                <a:ea typeface="Tahoma" panose="020B0604030504040204" pitchFamily="34" charset="0"/>
                <a:cs typeface="Tahoma" panose="020B0604030504040204" pitchFamily="34" charset="0"/>
              </a:defRPr>
            </a:lvl1pPr>
          </a:lstStyle>
          <a:p>
            <a:pPr marL="0" indent="0" algn="l" defTabSz="685800">
              <a:lnSpc>
                <a:spcPct val="90000"/>
              </a:lnSpc>
              <a:spcAft>
                <a:spcPts val="450"/>
              </a:spcAft>
              <a:buClrTx/>
              <a:buNone/>
            </a:pPr>
            <a:r>
              <a:rPr lang="en-US" sz="1050" kern="1200" dirty="0">
                <a:solidFill>
                  <a:srgbClr val="000000"/>
                </a:solidFill>
                <a:latin typeface="Tahoma"/>
              </a:rPr>
              <a:t>focuses on three pillars of EU policy making and implementation.</a:t>
            </a:r>
          </a:p>
          <a:p>
            <a:pPr marL="0" indent="0" algn="l" defTabSz="685800">
              <a:lnSpc>
                <a:spcPct val="90000"/>
              </a:lnSpc>
              <a:spcAft>
                <a:spcPts val="450"/>
              </a:spcAft>
              <a:buClrTx/>
              <a:buNone/>
            </a:pPr>
            <a:endParaRPr lang="en-US" sz="1050" kern="1200" dirty="0">
              <a:solidFill>
                <a:srgbClr val="000000"/>
              </a:solidFill>
              <a:latin typeface="Tahoma"/>
            </a:endParaRPr>
          </a:p>
          <a:p>
            <a:pPr marL="0" indent="-171450" algn="l" defTabSz="685800">
              <a:lnSpc>
                <a:spcPct val="90000"/>
              </a:lnSpc>
              <a:spcAft>
                <a:spcPts val="450"/>
              </a:spcAft>
              <a:buClrTx/>
              <a:buFont typeface="Arial" panose="020B0604020202020204" pitchFamily="34" charset="0"/>
              <a:buChar char="•"/>
            </a:pPr>
            <a:r>
              <a:rPr lang="en-US" sz="1050" b="1" kern="1200" dirty="0">
                <a:solidFill>
                  <a:srgbClr val="000000"/>
                </a:solidFill>
                <a:latin typeface="Tahoma"/>
              </a:rPr>
              <a:t>Better regulation</a:t>
            </a:r>
          </a:p>
          <a:p>
            <a:pPr marL="257175" indent="-214313" algn="l" defTabSz="685800">
              <a:lnSpc>
                <a:spcPct val="90000"/>
              </a:lnSpc>
              <a:spcAft>
                <a:spcPts val="450"/>
              </a:spcAft>
              <a:buClrTx/>
              <a:buFont typeface="Wingdings" panose="05000000000000000000" pitchFamily="2" charset="2"/>
              <a:buChar char="Ø"/>
            </a:pPr>
            <a:r>
              <a:rPr lang="en-US" sz="1050" kern="1200" dirty="0">
                <a:solidFill>
                  <a:srgbClr val="000000"/>
                </a:solidFill>
                <a:latin typeface="Tahoma"/>
              </a:rPr>
              <a:t>A more effective and coherent implementation of existing policies, legislation, and instruments</a:t>
            </a:r>
          </a:p>
          <a:p>
            <a:pPr marL="0" indent="-171450" algn="l" defTabSz="685800">
              <a:lnSpc>
                <a:spcPct val="90000"/>
              </a:lnSpc>
              <a:spcAft>
                <a:spcPts val="450"/>
              </a:spcAft>
              <a:buClrTx/>
              <a:buFont typeface="Arial" panose="020B0604020202020204" pitchFamily="34" charset="0"/>
              <a:buChar char="•"/>
            </a:pPr>
            <a:r>
              <a:rPr lang="en-US" sz="1050" b="1" kern="1200" dirty="0">
                <a:solidFill>
                  <a:srgbClr val="000000"/>
                </a:solidFill>
                <a:latin typeface="Tahoma"/>
              </a:rPr>
              <a:t>Better funding</a:t>
            </a:r>
          </a:p>
          <a:p>
            <a:pPr marL="257175" indent="-214313" algn="l" defTabSz="685800">
              <a:lnSpc>
                <a:spcPct val="90000"/>
              </a:lnSpc>
              <a:spcAft>
                <a:spcPts val="450"/>
              </a:spcAft>
              <a:buClrTx/>
              <a:buFont typeface="Wingdings" panose="05000000000000000000" pitchFamily="2" charset="2"/>
              <a:buChar char="Ø"/>
            </a:pPr>
            <a:r>
              <a:rPr lang="en-US" sz="1050" kern="1200" dirty="0">
                <a:solidFill>
                  <a:srgbClr val="000000"/>
                </a:solidFill>
                <a:latin typeface="Tahoma"/>
              </a:rPr>
              <a:t>Contribute to supporting, integrating &amp; improving traditional, innovative sources of funding for urban areas</a:t>
            </a:r>
          </a:p>
          <a:p>
            <a:pPr marL="0" indent="-171450" algn="l" defTabSz="685800">
              <a:lnSpc>
                <a:spcPct val="90000"/>
              </a:lnSpc>
              <a:spcAft>
                <a:spcPts val="450"/>
              </a:spcAft>
              <a:buClrTx/>
              <a:buFont typeface="Arial" panose="020B0604020202020204" pitchFamily="34" charset="0"/>
              <a:buChar char="•"/>
            </a:pPr>
            <a:r>
              <a:rPr lang="en-US" sz="1050" b="1" kern="1200" dirty="0">
                <a:solidFill>
                  <a:srgbClr val="000000"/>
                </a:solidFill>
                <a:latin typeface="Tahoma"/>
              </a:rPr>
              <a:t>Better knowledge</a:t>
            </a:r>
          </a:p>
          <a:p>
            <a:pPr marL="257175" indent="-214313" algn="l" defTabSz="685800">
              <a:lnSpc>
                <a:spcPct val="90000"/>
              </a:lnSpc>
              <a:spcAft>
                <a:spcPts val="450"/>
              </a:spcAft>
              <a:buClrTx/>
              <a:buFont typeface="Wingdings" panose="05000000000000000000" pitchFamily="2" charset="2"/>
              <a:buChar char="Ø"/>
            </a:pPr>
            <a:r>
              <a:rPr lang="en-US" sz="1050" kern="1200" dirty="0">
                <a:solidFill>
                  <a:srgbClr val="000000"/>
                </a:solidFill>
                <a:latin typeface="Tahoma"/>
              </a:rPr>
              <a:t>Enhancing the knowledge base on urban issues and exchange of best practices and knowledge</a:t>
            </a:r>
          </a:p>
          <a:p>
            <a:pPr marL="214313" indent="-171450" algn="l" defTabSz="685800">
              <a:lnSpc>
                <a:spcPct val="90000"/>
              </a:lnSpc>
              <a:spcAft>
                <a:spcPts val="450"/>
              </a:spcAft>
              <a:buClrTx/>
              <a:buFont typeface="Arial" panose="020B0604020202020204" pitchFamily="34" charset="0"/>
              <a:buChar char="•"/>
            </a:pPr>
            <a:endParaRPr lang="en-US" sz="1050" kern="1200" dirty="0">
              <a:solidFill>
                <a:srgbClr val="000000"/>
              </a:solidFill>
              <a:latin typeface="Tahoma"/>
            </a:endParaRPr>
          </a:p>
        </p:txBody>
      </p:sp>
      <p:pic>
        <p:nvPicPr>
          <p:cNvPr id="5" name="Picture 4" descr="A logo with buildings and a city in the background&#10;&#10;Description automatically generated">
            <a:extLst>
              <a:ext uri="{FF2B5EF4-FFF2-40B4-BE49-F238E27FC236}">
                <a16:creationId xmlns:a16="http://schemas.microsoft.com/office/drawing/2014/main" id="{6C3DF04C-E89E-AAB8-0C69-A1B46FCBA2A1}"/>
              </a:ext>
            </a:extLst>
          </p:cNvPr>
          <p:cNvPicPr>
            <a:picLocks noChangeAspect="1"/>
          </p:cNvPicPr>
          <p:nvPr/>
        </p:nvPicPr>
        <p:blipFill>
          <a:blip r:embed="rId4"/>
          <a:srcRect r="2" b="1301"/>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26004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aadb7221-de5a-46cc-a2e8-fe41ece62bae"/>
  <p:tag name="SLIDO_EVENT_UUID" val="2a916f47-fd33-4f99-9460-43820136b01f"/>
  <p:tag name="SLIDO_EVENT_SECTION_UUID" val="9388c4e3-6be3-4aa3-9ffe-f51fc7f178f0"/>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TYPE" val="SlidoPoll"/>
  <p:tag name="SLIDO_POLL_UUID" val="83d07ed2-a395-40ce-bdba-b5a9c5a19939"/>
  <p:tag name="SLIDO_TIMELINE" val="W3sic2hvd1Jlc3VsdHMiOnRydWUsInBvbGxRdWVzdGlvblV1aWQiOiJmYWRhZmFhMS1jMDkzLTQ4NmQtYWNlYi0wYjE5M2I5NjU3OGMifV0="/>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TYPE" val="SlidoPoll"/>
  <p:tag name="SLIDO_POLL_UUID" val="9731dd01-9cb7-47e1-807a-e5efeef9ca69"/>
  <p:tag name="SLIDO_TIMELINE" val="W3sicG9sbFF1ZXN0aW9uVXVpZCI6Ijk3NDM4N2RlLWY0NjEtNDMyMC1hYzM2LWNlNTdhOGFhZTQ4MSIsInNob3dSZXN1bHRzIjp0cnVlfV0="/>
</p:tagLst>
</file>

<file path=ppt/tags/tag1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6.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TYPE" val="SlidoPoll"/>
  <p:tag name="SLIDO_POLL_UUID" val="b3d63823-91ae-4035-a8f3-7d7b72b3539a"/>
  <p:tag name="SLIDO_TIMELINE" val="W3sic2hvd1Jlc3VsdHMiOnRydWUsInBvbGxRdWVzdGlvblV1aWQiOiJmMDBkZmYzMy05ODY1LTQ2YmUtYTcxNC00ODVlMjliNzQzNjQi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TYPE" val="SlidoPoll"/>
  <p:tag name="SLIDO_POLL_UUID" val="68c88819-887b-41a7-a107-1c641db5afbb"/>
  <p:tag name="SLIDO_TIMELINE" val="W3sic2hvd1Jlc3VsdHMiOnRydWUsInBvbGxRdWVzdGlvblV1aWQiOiJlODEzMmNkNy1jMzQ2LTRlNTMtOGUzYi0xNGY4YjdkZmVkZWEi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heme/theme1.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UI CONTENT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Gemeente Utrecht">
      <a:dk1>
        <a:sysClr val="windowText" lastClr="000000"/>
      </a:dk1>
      <a:lt1>
        <a:sysClr val="window" lastClr="FFFFFF"/>
      </a:lt1>
      <a:dk2>
        <a:srgbClr val="7F7F7F"/>
      </a:dk2>
      <a:lt2>
        <a:srgbClr val="E7E6E6"/>
      </a:lt2>
      <a:accent1>
        <a:srgbClr val="CC0000"/>
      </a:accent1>
      <a:accent2>
        <a:srgbClr val="FFB70B"/>
      </a:accent2>
      <a:accent3>
        <a:srgbClr val="006DFF"/>
      </a:accent3>
      <a:accent4>
        <a:srgbClr val="FFC000"/>
      </a:accent4>
      <a:accent5>
        <a:srgbClr val="75757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75000"/>
          </a:srgb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fontScale="32500" lnSpcReduction="20000"/>
      </a:bodyPr>
      <a:lstStyle>
        <a:defPPr algn="l">
          <a:defRPr dirty="0" smtClean="0"/>
        </a:defPPr>
      </a:lstStyle>
    </a:txDef>
  </a:objectDefaults>
  <a:extraClrSchemeLst/>
  <a:extLst>
    <a:ext uri="{05A4C25C-085E-4340-85A3-A5531E510DB2}">
      <thm15:themeFamily xmlns:thm15="http://schemas.microsoft.com/office/thememl/2012/main" name="Presentatie1" id="{366AB6A8-49BF-4E3F-BBDE-A80E895D2D11}" vid="{35BD3495-4C22-4B2E-8211-F3174E4A0F42}"/>
    </a:ext>
  </a:extLst>
</a:theme>
</file>

<file path=ppt/theme/theme5.xml><?xml version="1.0" encoding="utf-8"?>
<a:theme xmlns:a="http://schemas.openxmlformats.org/drawingml/2006/main" name="1_Office Theme">
  <a:themeElements>
    <a:clrScheme name="Personnalisé 4">
      <a:dk1>
        <a:srgbClr val="000000"/>
      </a:dk1>
      <a:lt1>
        <a:srgbClr val="FFFFFF"/>
      </a:lt1>
      <a:dk2>
        <a:srgbClr val="44546A"/>
      </a:dk2>
      <a:lt2>
        <a:srgbClr val="E7E6E6"/>
      </a:lt2>
      <a:accent1>
        <a:srgbClr val="0D2C58"/>
      </a:accent1>
      <a:accent2>
        <a:srgbClr val="9D9D9C"/>
      </a:accent2>
      <a:accent3>
        <a:srgbClr val="0D2C58"/>
      </a:accent3>
      <a:accent4>
        <a:srgbClr val="2875DE"/>
      </a:accent4>
      <a:accent5>
        <a:srgbClr val="2875DE"/>
      </a:accent5>
      <a:accent6>
        <a:srgbClr val="0D2C58"/>
      </a:accent6>
      <a:hlink>
        <a:srgbClr val="00329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5243</Words>
  <Application>Microsoft Macintosh PowerPoint</Application>
  <PresentationFormat>On-screen Show (16:9)</PresentationFormat>
  <Paragraphs>639</Paragraphs>
  <Slides>51</Slides>
  <Notes>41</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51</vt:i4>
      </vt:variant>
    </vt:vector>
  </HeadingPairs>
  <TitlesOfParts>
    <vt:vector size="74" baseType="lpstr">
      <vt:lpstr>Arial</vt:lpstr>
      <vt:lpstr>Noto Sans</vt:lpstr>
      <vt:lpstr>Open Sans</vt:lpstr>
      <vt:lpstr>Calibri</vt:lpstr>
      <vt:lpstr>Roboto Medium</vt:lpstr>
      <vt:lpstr>Verdana</vt:lpstr>
      <vt:lpstr>Tahoma</vt:lpstr>
      <vt:lpstr>Helvetica Neue</vt:lpstr>
      <vt:lpstr>Aptos Display</vt:lpstr>
      <vt:lpstr>Wingdings</vt:lpstr>
      <vt:lpstr>Aptos Black</vt:lpstr>
      <vt:lpstr>Roboto</vt:lpstr>
      <vt:lpstr>Open Sans ExtraBold</vt:lpstr>
      <vt:lpstr>Lato</vt:lpstr>
      <vt:lpstr>Segoe UI</vt:lpstr>
      <vt:lpstr>Aptos</vt:lpstr>
      <vt:lpstr>Roboto Black</vt:lpstr>
      <vt:lpstr>Tema di Office</vt:lpstr>
      <vt:lpstr>EUI CONTENT SLIDES</vt:lpstr>
      <vt:lpstr>Office Theme</vt:lpstr>
      <vt:lpstr>Kantoorthema</vt:lpstr>
      <vt:lpstr>1_Office Theme</vt:lpstr>
      <vt:lpstr>2_Office Theme</vt:lpstr>
      <vt:lpstr>PowerPoint Presentation</vt:lpstr>
      <vt:lpstr>PowerPoint Presentation</vt:lpstr>
      <vt:lpstr>ICLEI in EUROPE:  &gt;210 Members, &gt;39 countries</vt:lpstr>
      <vt:lpstr>…aims to examine the technical, financial and operational feasibility and performance of solutions built on a combination of disaster risk financing and Nature-based Solutions investments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Advancing Nature-based Solutions through Innovative Resilience Finance: Exploring Funding Mechanisms for Cities and Towns</vt:lpstr>
      <vt:lpstr>NCFF experience – investing in NbS</vt:lpstr>
      <vt:lpstr>Key insights</vt:lpstr>
      <vt:lpstr>Case studies</vt:lpstr>
      <vt:lpstr>Case studies</vt:lpstr>
      <vt:lpstr>Key challenges</vt:lpstr>
      <vt:lpstr>Lessons learnt</vt:lpstr>
      <vt:lpstr>PowerPoint Presentation</vt:lpstr>
      <vt:lpstr>Long-term maintenance funding of NbS</vt:lpstr>
      <vt:lpstr>PowerPoint Presentation</vt:lpstr>
      <vt:lpstr>PowerPoint Presentation</vt:lpstr>
      <vt:lpstr>Enablers for financing NbS</vt:lpstr>
      <vt:lpstr>PowerPoint Presentation</vt:lpstr>
      <vt:lpstr>PowerPoint Presentation</vt:lpstr>
      <vt:lpstr>PowerPoint Presentation</vt:lpstr>
      <vt:lpstr>PowerPoint Presentation</vt:lpstr>
      <vt:lpstr>PowerPoint Presentation</vt:lpstr>
      <vt:lpstr>Round Table Innovative Funding mechanisms for cities – Utrecht Case</vt:lpstr>
      <vt:lpstr>Utrecht – City Island Ring Park</vt:lpstr>
      <vt:lpstr>Case Utrecht – The New Defense in the bigger Merwede Canal Development</vt:lpstr>
      <vt:lpstr>Enablers</vt:lpstr>
      <vt:lpstr>PowerPoint Presentation</vt:lpstr>
      <vt:lpstr>Innovation in financing NbS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Maurino</dc:creator>
  <cp:lastModifiedBy>Haris Biskos</cp:lastModifiedBy>
  <cp:revision>12</cp:revision>
  <dcterms:created xsi:type="dcterms:W3CDTF">2012-07-20T10:48:39Z</dcterms:created>
  <dcterms:modified xsi:type="dcterms:W3CDTF">2025-05-27T12:03:37Z</dcterms:modified>
</cp:coreProperties>
</file>