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72" r:id="rId5"/>
    <p:sldId id="401" r:id="rId6"/>
    <p:sldId id="402" r:id="rId7"/>
    <p:sldId id="403" r:id="rId8"/>
    <p:sldId id="404" r:id="rId9"/>
    <p:sldId id="362" r:id="rId10"/>
    <p:sldId id="364" r:id="rId11"/>
    <p:sldId id="3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96C"/>
    <a:srgbClr val="92D050"/>
    <a:srgbClr val="F1592A"/>
    <a:srgbClr val="1C7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ED8F0-C6EE-4EB4-B9C1-42A665C7CF08}" v="1" dt="2020-06-11T14:53:12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Mejia" userId="00664b1f-8e44-493f-8c91-b4baaf006fa9" providerId="ADAL" clId="{499ED8F0-C6EE-4EB4-B9C1-42A665C7CF08}"/>
    <pc:docChg chg="modSld">
      <pc:chgData name="William Mejia" userId="00664b1f-8e44-493f-8c91-b4baaf006fa9" providerId="ADAL" clId="{499ED8F0-C6EE-4EB4-B9C1-42A665C7CF08}" dt="2020-06-11T14:53:12.796" v="0" actId="1076"/>
      <pc:docMkLst>
        <pc:docMk/>
      </pc:docMkLst>
      <pc:sldChg chg="modSp">
        <pc:chgData name="William Mejia" userId="00664b1f-8e44-493f-8c91-b4baaf006fa9" providerId="ADAL" clId="{499ED8F0-C6EE-4EB4-B9C1-42A665C7CF08}" dt="2020-06-11T14:53:12.796" v="0" actId="1076"/>
        <pc:sldMkLst>
          <pc:docMk/>
          <pc:sldMk cId="2409524196" sldId="352"/>
        </pc:sldMkLst>
        <pc:picChg chg="mod">
          <ac:chgData name="William Mejia" userId="00664b1f-8e44-493f-8c91-b4baaf006fa9" providerId="ADAL" clId="{499ED8F0-C6EE-4EB4-B9C1-42A665C7CF08}" dt="2020-06-11T14:53:12.796" v="0" actId="1076"/>
          <ac:picMkLst>
            <pc:docMk/>
            <pc:sldMk cId="2409524196" sldId="352"/>
            <ac:picMk id="2050" creationId="{A9CF7204-86F8-499B-9BFF-C6C8A7837A4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C7D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B-4915-B35C-41D1708BE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159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B-4915-B35C-41D1708BE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CC9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EB-4915-B35C-41D1708BE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632768"/>
        <c:axId val="49634304"/>
      </c:barChart>
      <c:catAx>
        <c:axId val="4963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9634304"/>
        <c:crosses val="autoZero"/>
        <c:auto val="1"/>
        <c:lblAlgn val="ctr"/>
        <c:lblOffset val="100"/>
        <c:noMultiLvlLbl val="0"/>
      </c:catAx>
      <c:valAx>
        <c:axId val="4963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963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720FC8-BF13-4F86-A7CB-DA11C8A72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06822-3D6F-4061-85F4-B4C22288F1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21B18-2083-43AB-9E33-04827096A6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BD6D3-4508-4109-B4AF-EC3711FAA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9F4EF-5CDF-4F1D-A278-4100DD6D6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F70E-7B8B-4372-AD14-4E2B70F5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A194F-218C-4B9E-927E-27A9712C2CE3}" type="datetimeFigureOut">
              <a:rPr lang="en-BE" smtClean="0"/>
              <a:t>17/06/2020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27050-4CCD-4F79-8339-F6E1BE57D8C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76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58D0-F855-4DB2-BA3B-3D972C593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29DC3-3395-4E67-AC9D-69D3406AE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EA3FD-FE3B-4AB3-871C-317C309B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Coordinators</a:t>
            </a:r>
            <a:r>
              <a:rPr lang="fr-FR" dirty="0"/>
              <a:t>’ &amp; Actions Leaders Meeting 2020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54FFA-3F34-498F-BC71-0416F3EE7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514549-1EDA-4067-AFE7-72E2A9C4C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2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D16E-E759-452C-93DE-34271884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  <a:ln w="19050">
            <a:solidFill>
              <a:srgbClr val="8CC96C"/>
            </a:solidFill>
          </a:ln>
        </p:spPr>
        <p:txBody>
          <a:bodyPr>
            <a:normAutofit/>
          </a:bodyPr>
          <a:lstStyle>
            <a:lvl1pPr>
              <a:defRPr sz="3600">
                <a:solidFill>
                  <a:srgbClr val="8CC96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8881-BDC4-4D8F-96C6-DCA20AF1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33E28-33EF-41E7-9511-C64A6A8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5BB5D-45AD-4F48-BB68-9E2D3A1C4F6D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B2E9-8031-4A2C-97A2-A4BDDDFA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047C3-95A4-485D-AEFD-465908CB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81C00-605C-4DC8-8F1D-4ED79D3C135F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58DADB-6131-4A4B-965C-A64235CAB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BBB7C8-F18D-48C7-A34C-5783391EA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6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E5894-4F29-41C1-B62C-3DC7D322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C20B05-4387-41BA-BB0D-9B4EB9197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Coordinators’ &amp; Actions Leaders Meeting 2020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397134-20C4-4F4C-93EF-8A25B560C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405B37-B6EC-4D2C-8029-EC6DC1DA22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1145-A2D1-4F90-8218-A042ED7B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 Slide?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E6F2-A464-404F-A8EA-17E7321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84F6-7278-405C-821C-5CD2927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06D9-31A8-49B4-A9DD-F8F9488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03A0F7-D6E9-49AD-838E-35E87780D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78620F-6E27-4BBA-9C78-34F9C0EB1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5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1145-A2D1-4F90-8218-A042ED7B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Polling question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E6F2-A464-404F-A8EA-17E7321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84F6-7278-405C-821C-5CD2927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06D9-31A8-49B4-A9DD-F8F9488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76F552E-F627-40BC-B950-910F8A9817CC}"/>
              </a:ext>
            </a:extLst>
          </p:cNvPr>
          <p:cNvSpPr/>
          <p:nvPr userDrawn="1"/>
        </p:nvSpPr>
        <p:spPr>
          <a:xfrm>
            <a:off x="4451917" y="4721314"/>
            <a:ext cx="3288166" cy="834507"/>
          </a:xfrm>
          <a:prstGeom prst="rightArrow">
            <a:avLst>
              <a:gd name="adj1" fmla="val 39372"/>
              <a:gd name="adj2" fmla="val 50000"/>
            </a:avLst>
          </a:prstGeom>
          <a:solidFill>
            <a:srgbClr val="F1592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highlight>
                <a:srgbClr val="FF0000"/>
              </a:highligh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474202-D672-4ADD-8D51-B8B4EAFC1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57EF07-07D0-4A31-A3DE-F5304255B9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DB3B-5BD0-4F6B-BDDF-E727A3E84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Graphs example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0CA40-71B6-4C36-A4B5-6F25CC9D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37BA6-89C5-4C5F-BE18-E05938DF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6DACE-CBB4-4E1D-8449-F0DA0ED4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C9522CE-03AA-4B22-A128-109DD66677C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08624416"/>
              </p:ext>
            </p:extLst>
          </p:nvPr>
        </p:nvGraphicFramePr>
        <p:xfrm>
          <a:off x="6367016" y="1460500"/>
          <a:ext cx="4248596" cy="351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DC8826-4ADF-4428-A997-683DD6EAA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9488" y="1549400"/>
            <a:ext cx="5014912" cy="3427771"/>
          </a:xfrm>
          <a:noFill/>
          <a:ln w="12700">
            <a:solidFill>
              <a:srgbClr val="8CC96C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D191E-78D8-43BD-909B-C7B376C1F5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4A809D-3B59-4484-AC3B-D6229E27A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3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BCDA3-75D6-49EF-BC07-63B6E80F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A8B50-CBEF-4E54-B4F7-77E11648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67AE-3948-4123-863C-7AB2E72F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26504-87C6-4738-8D81-FC35624654DA}"/>
              </a:ext>
            </a:extLst>
          </p:cNvPr>
          <p:cNvSpPr/>
          <p:nvPr userDrawn="1"/>
        </p:nvSpPr>
        <p:spPr>
          <a:xfrm>
            <a:off x="6866756" y="2343150"/>
            <a:ext cx="792088" cy="576064"/>
          </a:xfrm>
          <a:prstGeom prst="rect">
            <a:avLst/>
          </a:prstGeom>
          <a:solidFill>
            <a:srgbClr val="1C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DB6AB-2CEF-456F-85C0-D6D579793F43}"/>
              </a:ext>
            </a:extLst>
          </p:cNvPr>
          <p:cNvSpPr/>
          <p:nvPr userDrawn="1"/>
        </p:nvSpPr>
        <p:spPr>
          <a:xfrm>
            <a:off x="6866756" y="3207246"/>
            <a:ext cx="792088" cy="576064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A58E3-8182-485B-A552-8B6FFB0A3F7A}"/>
              </a:ext>
            </a:extLst>
          </p:cNvPr>
          <p:cNvSpPr/>
          <p:nvPr userDrawn="1"/>
        </p:nvSpPr>
        <p:spPr>
          <a:xfrm>
            <a:off x="6866756" y="4071342"/>
            <a:ext cx="792088" cy="576064"/>
          </a:xfrm>
          <a:prstGeom prst="rect">
            <a:avLst/>
          </a:prstGeom>
          <a:solidFill>
            <a:srgbClr val="8C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0FE1B-72D1-4632-BB76-4DF21AC7DEA3}"/>
              </a:ext>
            </a:extLst>
          </p:cNvPr>
          <p:cNvSpPr txBox="1"/>
          <p:nvPr userDrawn="1"/>
        </p:nvSpPr>
        <p:spPr>
          <a:xfrm>
            <a:off x="7874868" y="227114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7DC3"/>
                </a:solidFill>
              </a:rPr>
              <a:t>Red: 28 </a:t>
            </a:r>
          </a:p>
          <a:p>
            <a:r>
              <a:rPr lang="en-US" sz="1400" b="1" dirty="0">
                <a:solidFill>
                  <a:srgbClr val="1C7DC3"/>
                </a:solidFill>
              </a:rPr>
              <a:t>Green: 127 </a:t>
            </a:r>
          </a:p>
          <a:p>
            <a:r>
              <a:rPr lang="en-US" sz="1400" b="1" dirty="0">
                <a:solidFill>
                  <a:srgbClr val="1C7DC3"/>
                </a:solidFill>
              </a:rPr>
              <a:t>Blue: 195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CCF8E-6EEA-4787-922C-2764E18131E5}"/>
              </a:ext>
            </a:extLst>
          </p:cNvPr>
          <p:cNvSpPr txBox="1"/>
          <p:nvPr userDrawn="1"/>
        </p:nvSpPr>
        <p:spPr>
          <a:xfrm>
            <a:off x="7874868" y="312594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1592A"/>
                </a:solidFill>
              </a:rPr>
              <a:t>Red: 241 </a:t>
            </a:r>
          </a:p>
          <a:p>
            <a:r>
              <a:rPr lang="en-US" sz="1400" b="1" dirty="0">
                <a:solidFill>
                  <a:srgbClr val="F1592A"/>
                </a:solidFill>
              </a:rPr>
              <a:t>Green: 89 </a:t>
            </a:r>
          </a:p>
          <a:p>
            <a:r>
              <a:rPr lang="en-US" sz="1400" b="1" dirty="0">
                <a:solidFill>
                  <a:srgbClr val="F1592A"/>
                </a:solidFill>
              </a:rPr>
              <a:t>Blue: 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C4F38-E572-46FB-9D3E-F5986BA17781}"/>
              </a:ext>
            </a:extLst>
          </p:cNvPr>
          <p:cNvSpPr txBox="1"/>
          <p:nvPr userDrawn="1"/>
        </p:nvSpPr>
        <p:spPr>
          <a:xfrm>
            <a:off x="7874868" y="399004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CC96C"/>
                </a:solidFill>
              </a:rPr>
              <a:t>Red: 140</a:t>
            </a:r>
          </a:p>
          <a:p>
            <a:r>
              <a:rPr lang="en-US" sz="1400" b="1" dirty="0">
                <a:solidFill>
                  <a:srgbClr val="8CC96C"/>
                </a:solidFill>
              </a:rPr>
              <a:t>Green: 201 </a:t>
            </a:r>
          </a:p>
          <a:p>
            <a:r>
              <a:rPr lang="en-US" sz="1400" b="1" dirty="0">
                <a:solidFill>
                  <a:srgbClr val="8CC96C"/>
                </a:solidFill>
              </a:rPr>
              <a:t>Blue: 108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70B7B47-79EC-409C-A9C6-743FD5DED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Visual charter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FC11ADD-44E5-403E-87E1-83A88A2F18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9488" y="2271143"/>
            <a:ext cx="5014912" cy="2457564"/>
          </a:xfrm>
          <a:noFill/>
          <a:ln w="12700">
            <a:solidFill>
              <a:srgbClr val="8CC96C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These are the </a:t>
            </a:r>
            <a:r>
              <a:rPr lang="en-US" dirty="0" err="1"/>
              <a:t>colours</a:t>
            </a:r>
            <a:r>
              <a:rPr lang="en-US" dirty="0"/>
              <a:t> of the Urban Agenda. Feel free to use them when talking about the Urban Agenda for the EU.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865800-ADDF-4CB6-870B-4588DBE43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A0E82E-B48A-4ED5-8C2F-86485219E5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CCEC-2564-40C4-BA4C-7EDECA0E7B16}" type="datetime1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3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5F6CF-B950-434C-A915-DB2D0760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958E3-598A-420B-8FA0-B3FD15AC4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FD21CC-D064-4082-92CF-C33DF9758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1079" r="71371" b="35160"/>
          <a:stretch/>
        </p:blipFill>
        <p:spPr>
          <a:xfrm>
            <a:off x="8084596" y="3805238"/>
            <a:ext cx="4285204" cy="3163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1C063-2365-496E-90A0-D52F6708E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6" r="5798" b="39567"/>
          <a:stretch/>
        </p:blipFill>
        <p:spPr>
          <a:xfrm>
            <a:off x="0" y="3714068"/>
            <a:ext cx="3022600" cy="316321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8C54C0F-816A-4B9C-BF1B-8357D9595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45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Coordinators</a:t>
            </a:r>
            <a:r>
              <a:rPr lang="fr-FR" dirty="0"/>
              <a:t>’ &amp; Actions Leaders Meeting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0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2" r:id="rId3"/>
    <p:sldLayoutId id="2147483664" r:id="rId4"/>
    <p:sldLayoutId id="2147483672" r:id="rId5"/>
    <p:sldLayoutId id="2147483666" r:id="rId6"/>
    <p:sldLayoutId id="2147483667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ircularcityfundingguid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AD2DE45-C585-4CB8-AC09-2619B00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07" y="1258349"/>
            <a:ext cx="10532989" cy="4211273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4400" b="1" dirty="0">
                <a:solidFill>
                  <a:srgbClr val="8CC96C"/>
                </a:solidFill>
                <a:latin typeface="Arial"/>
                <a:ea typeface="+mj-ea"/>
                <a:cs typeface="Arial"/>
              </a:rPr>
              <a:t>Better Funding Action </a:t>
            </a:r>
          </a:p>
          <a:p>
            <a:pPr>
              <a:spcAft>
                <a:spcPts val="1800"/>
              </a:spcAft>
            </a:pPr>
            <a:r>
              <a:rPr lang="en-GB" sz="4000" dirty="0"/>
              <a:t> “</a:t>
            </a:r>
            <a:r>
              <a:rPr lang="en-GB" sz="4000" b="1" dirty="0"/>
              <a:t>The </a:t>
            </a:r>
            <a:r>
              <a:rPr lang="en-GB" sz="4000" b="1" dirty="0">
                <a:solidFill>
                  <a:schemeClr val="dk1"/>
                </a:solidFill>
              </a:rPr>
              <a:t>Circular City Funding Guide</a:t>
            </a:r>
            <a:r>
              <a:rPr lang="en-GB" sz="4000" dirty="0">
                <a:solidFill>
                  <a:schemeClr val="dk1"/>
                </a:solidFill>
              </a:rPr>
              <a:t>”</a:t>
            </a:r>
            <a:r>
              <a:rPr lang="en-GB" sz="4000" b="1" dirty="0">
                <a:solidFill>
                  <a:schemeClr val="dk1"/>
                </a:solidFill>
              </a:rPr>
              <a:t> </a:t>
            </a:r>
          </a:p>
          <a:p>
            <a:r>
              <a:rPr lang="en-GB" sz="4000" dirty="0">
                <a:solidFill>
                  <a:schemeClr val="dk1"/>
                </a:solidFill>
              </a:rPr>
              <a:t>Jonas Byström, European Investment Bank</a:t>
            </a:r>
          </a:p>
          <a:p>
            <a:r>
              <a:rPr lang="en-GB" sz="3200" dirty="0">
                <a:solidFill>
                  <a:schemeClr val="dk1"/>
                </a:solidFill>
              </a:rPr>
              <a:t>Partnership on Circular Economy</a:t>
            </a:r>
            <a:endParaRPr lang="en-BE" sz="32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endParaRPr lang="en-BE" sz="4000" dirty="0"/>
          </a:p>
        </p:txBody>
      </p:sp>
    </p:spTree>
    <p:extLst>
      <p:ext uri="{BB962C8B-B14F-4D97-AF65-F5344CB8AC3E}">
        <p14:creationId xmlns:p14="http://schemas.microsoft.com/office/powerpoint/2010/main" val="138637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85B96-5F34-4FCF-AACD-0CA2194E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Action Plan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1E8FAF57-C6E5-4720-A919-11345A0BF4A3}"/>
              </a:ext>
            </a:extLst>
          </p:cNvPr>
          <p:cNvSpPr txBox="1">
            <a:spLocks/>
          </p:cNvSpPr>
          <p:nvPr/>
        </p:nvSpPr>
        <p:spPr>
          <a:xfrm>
            <a:off x="515075" y="2033806"/>
            <a:ext cx="5415765" cy="318755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/>
              <a:t>12 Actions to promote </a:t>
            </a:r>
            <a:br>
              <a:rPr lang="en-GB" sz="3200" b="1" dirty="0"/>
            </a:br>
            <a:r>
              <a:rPr lang="en-GB" sz="3200" b="1" dirty="0"/>
              <a:t>circular economy in cities</a:t>
            </a:r>
            <a:r>
              <a:rPr lang="en-GB" sz="3200" dirty="0"/>
              <a:t>:</a:t>
            </a:r>
          </a:p>
          <a:p>
            <a:r>
              <a:rPr lang="en-GB" sz="3200" dirty="0"/>
              <a:t>- 3 on Better Regulation</a:t>
            </a:r>
          </a:p>
          <a:p>
            <a:r>
              <a:rPr lang="en-GB" sz="3200" dirty="0"/>
              <a:t>- 2 on Better Funding </a:t>
            </a:r>
          </a:p>
          <a:p>
            <a:r>
              <a:rPr lang="en-GB" sz="3200" dirty="0"/>
              <a:t>- 7 on Better Knowledge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9A5AAAD-9086-4CC9-B05B-421CF0DCD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7" t="16189" r="-3390" b="14385"/>
          <a:stretch/>
        </p:blipFill>
        <p:spPr bwMode="auto">
          <a:xfrm>
            <a:off x="4808802" y="0"/>
            <a:ext cx="7383198" cy="66393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AC70B2-A1B6-4970-B29B-3FEB054EA0E1}"/>
              </a:ext>
            </a:extLst>
          </p:cNvPr>
          <p:cNvSpPr/>
          <p:nvPr/>
        </p:nvSpPr>
        <p:spPr>
          <a:xfrm>
            <a:off x="10202238" y="205483"/>
            <a:ext cx="1777429" cy="23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8A502-DF75-4271-9B3D-FC2AF79265D2}"/>
              </a:ext>
            </a:extLst>
          </p:cNvPr>
          <p:cNvSpPr/>
          <p:nvPr/>
        </p:nvSpPr>
        <p:spPr>
          <a:xfrm rot="5400000">
            <a:off x="10824682" y="824896"/>
            <a:ext cx="1058235" cy="11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3461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85B96-5F34-4FCF-AACD-0CA2194E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Drivers for the Actions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F6348-D346-4BE4-93A2-3A22E5FD7CE9}"/>
              </a:ext>
            </a:extLst>
          </p:cNvPr>
          <p:cNvSpPr/>
          <p:nvPr/>
        </p:nvSpPr>
        <p:spPr>
          <a:xfrm>
            <a:off x="758010" y="1397053"/>
            <a:ext cx="106759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CE </a:t>
            </a:r>
            <a:r>
              <a:rPr lang="en-US" sz="2000" b="1" dirty="0"/>
              <a:t>projects/promoters in cities </a:t>
            </a:r>
            <a:r>
              <a:rPr lang="en-US" sz="2000" dirty="0"/>
              <a:t>are in most need of financing and advisory support</a:t>
            </a:r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Accessing finance is </a:t>
            </a:r>
            <a:r>
              <a:rPr lang="en-US" sz="2000" b="1" dirty="0"/>
              <a:t>a major challenge </a:t>
            </a:r>
            <a:r>
              <a:rPr lang="en-US" sz="2000" dirty="0"/>
              <a:t>for CE projects/promoters </a:t>
            </a:r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Guidance is needed for </a:t>
            </a:r>
            <a:r>
              <a:rPr lang="en-US" sz="2000" b="1" dirty="0"/>
              <a:t>both fund-seekers and funders</a:t>
            </a:r>
            <a:endParaRPr lang="en-US" sz="2000" dirty="0"/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There is a need to </a:t>
            </a:r>
            <a:r>
              <a:rPr lang="en-US" sz="2000" b="1" dirty="0"/>
              <a:t>bridge the gap </a:t>
            </a:r>
            <a:r>
              <a:rPr lang="en-US" sz="2000" dirty="0"/>
              <a:t>between fund-seekers and funders</a:t>
            </a:r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b="1" dirty="0"/>
              <a:t> lot of CE financing information </a:t>
            </a:r>
            <a:r>
              <a:rPr lang="en-US" sz="2000" dirty="0"/>
              <a:t>is publically available, but usually focuses </a:t>
            </a:r>
            <a:br>
              <a:rPr lang="en-US" sz="2000" dirty="0"/>
            </a:br>
            <a:r>
              <a:rPr lang="en-US" sz="2000" dirty="0"/>
              <a:t>on one aspect/topic, and</a:t>
            </a:r>
            <a:r>
              <a:rPr lang="en-US" sz="2000" b="1" dirty="0"/>
              <a:t> do not consider the urban context</a:t>
            </a:r>
            <a:endParaRPr lang="en-US" sz="2000" dirty="0"/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Guide </a:t>
            </a:r>
            <a:r>
              <a:rPr lang="en-US" sz="2000" dirty="0" err="1"/>
              <a:t>willl</a:t>
            </a:r>
            <a:r>
              <a:rPr lang="en-US" sz="2000" dirty="0"/>
              <a:t> </a:t>
            </a:r>
            <a:r>
              <a:rPr lang="en-US" sz="2000" b="1" dirty="0"/>
              <a:t>complement other initiatives </a:t>
            </a:r>
            <a:r>
              <a:rPr lang="en-US" sz="2000" dirty="0"/>
              <a:t>on circular cities </a:t>
            </a:r>
            <a:br>
              <a:rPr lang="en-US" sz="2000" dirty="0"/>
            </a:br>
            <a:r>
              <a:rPr lang="en-US" sz="2000" dirty="0"/>
              <a:t>(e.g. EMF, OECD, Climate-KIC)</a:t>
            </a:r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Need to </a:t>
            </a:r>
            <a:r>
              <a:rPr lang="en-US" sz="2000" b="1" dirty="0"/>
              <a:t>interface</a:t>
            </a:r>
            <a:r>
              <a:rPr lang="en-US" sz="2000" dirty="0"/>
              <a:t> with e.g. the CE stakeholder platform, the CE Finance Platform</a:t>
            </a:r>
          </a:p>
        </p:txBody>
      </p:sp>
    </p:spTree>
    <p:extLst>
      <p:ext uri="{BB962C8B-B14F-4D97-AF65-F5344CB8AC3E}">
        <p14:creationId xmlns:p14="http://schemas.microsoft.com/office/powerpoint/2010/main" val="28602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85B96-5F34-4FCF-AACD-0CA2194E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of the Guide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9DA080-0C36-480C-8C6A-717C30A2A4FA}"/>
              </a:ext>
            </a:extLst>
          </p:cNvPr>
          <p:cNvSpPr/>
          <p:nvPr/>
        </p:nvSpPr>
        <p:spPr>
          <a:xfrm>
            <a:off x="510883" y="1618255"/>
            <a:ext cx="6896846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Consultant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Financing under the Advisory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Consortium of PNO consultants and 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year development + 1 year follow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Interviews with 20 cities, 10 funding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User analysis and journey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62B0C-E742-41FA-BE6E-120DA621AF15}"/>
              </a:ext>
            </a:extLst>
          </p:cNvPr>
          <p:cNvSpPr/>
          <p:nvPr/>
        </p:nvSpPr>
        <p:spPr>
          <a:xfrm>
            <a:off x="7603298" y="1405558"/>
            <a:ext cx="4356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Stakeholder consultation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UAP CE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CE/funding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WG meetings</a:t>
            </a:r>
          </a:p>
          <a:p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60527-3CB0-4F3F-9066-E130343E02B7}"/>
              </a:ext>
            </a:extLst>
          </p:cNvPr>
          <p:cNvSpPr/>
          <p:nvPr/>
        </p:nvSpPr>
        <p:spPr>
          <a:xfrm>
            <a:off x="3265714" y="4298927"/>
            <a:ext cx="582531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Potential website hosts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 stakeholder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EUKN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SCREEN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EIAH/EIB</a:t>
            </a:r>
          </a:p>
        </p:txBody>
      </p:sp>
    </p:spTree>
    <p:extLst>
      <p:ext uri="{BB962C8B-B14F-4D97-AF65-F5344CB8AC3E}">
        <p14:creationId xmlns:p14="http://schemas.microsoft.com/office/powerpoint/2010/main" val="237837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85B96-5F34-4FCF-AACD-0CA2194E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Launch of the Guide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879F85-0ABD-4F5B-992E-3BAC2B52F326}"/>
              </a:ext>
            </a:extLst>
          </p:cNvPr>
          <p:cNvSpPr/>
          <p:nvPr/>
        </p:nvSpPr>
        <p:spPr>
          <a:xfrm>
            <a:off x="451543" y="1366853"/>
            <a:ext cx="4634438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Funding was in the focus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D03324-3ED0-4435-B817-797017D3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51" y="1428928"/>
            <a:ext cx="4439816" cy="2000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74B05D-FBFA-480F-AD87-E1FACD203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" b="19671"/>
          <a:stretch/>
        </p:blipFill>
        <p:spPr>
          <a:xfrm>
            <a:off x="5167494" y="1366853"/>
            <a:ext cx="6186306" cy="46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0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6</a:t>
            </a:fld>
            <a:endParaRPr lang="en-US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29240" y="226714"/>
            <a:ext cx="9771215" cy="85441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dirty="0">
                <a:solidFill>
                  <a:schemeClr val="tx1"/>
                </a:solidFill>
              </a:rPr>
              <a:t>www.circularcityfundingguide.eu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3652" y="27804"/>
            <a:ext cx="16251353" cy="92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3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13B4-7F78-40AE-90B0-A1D92101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348" y="268132"/>
            <a:ext cx="11347319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chemeClr val="tx1"/>
                </a:solidFill>
                <a:hlinkClick r:id="rId2"/>
              </a:rPr>
              <a:t>www.circularcityfundingguide.eu</a:t>
            </a:r>
            <a:endParaRPr lang="en-GB" sz="4400" b="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5" y="1583648"/>
            <a:ext cx="5393746" cy="38341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98420" y="3765085"/>
            <a:ext cx="4768426" cy="842772"/>
            <a:chOff x="1622868" y="5603358"/>
            <a:chExt cx="6196411" cy="10951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12"/>
            <a:stretch/>
          </p:blipFill>
          <p:spPr>
            <a:xfrm>
              <a:off x="1622868" y="5727381"/>
              <a:ext cx="3088463" cy="7993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508" y="5773678"/>
              <a:ext cx="2438795" cy="754514"/>
            </a:xfrm>
            <a:prstGeom prst="rect">
              <a:avLst/>
            </a:prstGeom>
          </p:spPr>
        </p:pic>
        <p:sp>
          <p:nvSpPr>
            <p:cNvPr id="12" name="Plus 11"/>
            <p:cNvSpPr/>
            <p:nvPr/>
          </p:nvSpPr>
          <p:spPr>
            <a:xfrm>
              <a:off x="4615333" y="6022403"/>
              <a:ext cx="229199" cy="209282"/>
            </a:xfrm>
            <a:prstGeom prst="mathPlus">
              <a:avLst/>
            </a:prstGeom>
            <a:solidFill>
              <a:srgbClr val="96C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76588" y="5603358"/>
              <a:ext cx="6142691" cy="1095154"/>
            </a:xfrm>
            <a:prstGeom prst="roundRect">
              <a:avLst/>
            </a:prstGeom>
            <a:noFill/>
            <a:ln w="28575">
              <a:solidFill>
                <a:srgbClr val="8BB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Afbeeldingsresultaat voor linkedin logo">
            <a:extLst>
              <a:ext uri="{FF2B5EF4-FFF2-40B4-BE49-F238E27FC236}">
                <a16:creationId xmlns:a16="http://schemas.microsoft.com/office/drawing/2014/main" id="{11637F1D-4520-43A4-990F-31FAA304A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31" y="2338902"/>
            <a:ext cx="782019" cy="7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96470B-4750-4AFA-B094-5E0D079C3288}"/>
              </a:ext>
            </a:extLst>
          </p:cNvPr>
          <p:cNvSpPr txBox="1"/>
          <p:nvPr/>
        </p:nvSpPr>
        <p:spPr>
          <a:xfrm>
            <a:off x="7265691" y="2514469"/>
            <a:ext cx="4622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Join #</a:t>
            </a:r>
            <a:r>
              <a:rPr lang="en-US" sz="2200" dirty="0" err="1"/>
              <a:t>CircularCityFundingGuide</a:t>
            </a:r>
            <a:r>
              <a:rPr lang="en-US" sz="2200" dirty="0"/>
              <a:t> group</a:t>
            </a:r>
            <a:endParaRPr lang="en-NL" sz="2200" dirty="0"/>
          </a:p>
        </p:txBody>
      </p:sp>
      <p:sp>
        <p:nvSpPr>
          <p:cNvPr id="3" name="Rectangle 2"/>
          <p:cNvSpPr/>
          <p:nvPr/>
        </p:nvSpPr>
        <p:spPr>
          <a:xfrm>
            <a:off x="3939794" y="5933742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bystroem@eib.org</a:t>
            </a:r>
          </a:p>
        </p:txBody>
      </p:sp>
    </p:spTree>
    <p:extLst>
      <p:ext uri="{BB962C8B-B14F-4D97-AF65-F5344CB8AC3E}">
        <p14:creationId xmlns:p14="http://schemas.microsoft.com/office/powerpoint/2010/main" val="214828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AD2DE45-C585-4CB8-AC09-2619B00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3864"/>
            <a:ext cx="9144000" cy="2130272"/>
          </a:xfrm>
        </p:spPr>
        <p:txBody>
          <a:bodyPr>
            <a:noAutofit/>
          </a:bodyPr>
          <a:lstStyle/>
          <a:p>
            <a:r>
              <a:rPr lang="fr-BE" sz="6600" b="1" dirty="0" err="1">
                <a:solidFill>
                  <a:srgbClr val="8CC96C"/>
                </a:solidFill>
              </a:rPr>
              <a:t>Thank</a:t>
            </a:r>
            <a:r>
              <a:rPr lang="fr-BE" sz="6600" b="1" dirty="0">
                <a:solidFill>
                  <a:srgbClr val="8CC96C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181621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1FF22F2126049A2D712242F76AFA9" ma:contentTypeVersion="12" ma:contentTypeDescription="Create a new document." ma:contentTypeScope="" ma:versionID="7a56951f1c90aaab4d739038317c36e5">
  <xsd:schema xmlns:xsd="http://www.w3.org/2001/XMLSchema" xmlns:xs="http://www.w3.org/2001/XMLSchema" xmlns:p="http://schemas.microsoft.com/office/2006/metadata/properties" xmlns:ns3="3ee4b003-d61a-4973-8d40-81de6f995443" xmlns:ns4="4f76681d-a1c9-41a7-82a4-aca8b2d68230" targetNamespace="http://schemas.microsoft.com/office/2006/metadata/properties" ma:root="true" ma:fieldsID="cb117b67144206b8f193e3b09aea02b3" ns3:_="" ns4:_="">
    <xsd:import namespace="3ee4b003-d61a-4973-8d40-81de6f995443"/>
    <xsd:import namespace="4f76681d-a1c9-41a7-82a4-aca8b2d682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4b003-d61a-4973-8d40-81de6f9954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6681d-a1c9-41a7-82a4-aca8b2d68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137E2A-09C1-46EC-86AC-6AB7BCB817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310F0-2E6B-4325-99F8-141C53B26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e4b003-d61a-4973-8d40-81de6f995443"/>
    <ds:schemaRef ds:uri="4f76681d-a1c9-41a7-82a4-aca8b2d68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162F05-F1AD-460C-9982-F71C4E94B288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3ee4b003-d61a-4973-8d40-81de6f995443"/>
    <ds:schemaRef ds:uri="http://schemas.microsoft.com/office/infopath/2007/PartnerControls"/>
    <ds:schemaRef ds:uri="http://schemas.openxmlformats.org/package/2006/metadata/core-properties"/>
    <ds:schemaRef ds:uri="4f76681d-a1c9-41a7-82a4-aca8b2d682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263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 Action Plan</vt:lpstr>
      <vt:lpstr>Drivers for the Actions</vt:lpstr>
      <vt:lpstr>Implementation of the Guide</vt:lpstr>
      <vt:lpstr>Launch of the Guide</vt:lpstr>
      <vt:lpstr>PowerPoint Presentation</vt:lpstr>
      <vt:lpstr>www.circularcityfundingguide.eu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William Mejia</dc:creator>
  <cp:lastModifiedBy>William Mejia</cp:lastModifiedBy>
  <cp:revision>97</cp:revision>
  <dcterms:created xsi:type="dcterms:W3CDTF">2020-05-20T10:39:50Z</dcterms:created>
  <dcterms:modified xsi:type="dcterms:W3CDTF">2020-06-17T13:08:12Z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0x01010047A1FF22F2126049A2D712242F76AFA9</vt:lpwstr>
  </property>
</Properties>
</file>