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4"/>
  </p:notesMasterIdLst>
  <p:handoutMasterIdLst>
    <p:handoutMasterId r:id="rId15"/>
  </p:handoutMasterIdLst>
  <p:sldIdLst>
    <p:sldId id="298" r:id="rId2"/>
    <p:sldId id="299" r:id="rId3"/>
    <p:sldId id="302" r:id="rId4"/>
    <p:sldId id="322" r:id="rId5"/>
    <p:sldId id="312" r:id="rId6"/>
    <p:sldId id="310" r:id="rId7"/>
    <p:sldId id="313" r:id="rId8"/>
    <p:sldId id="306" r:id="rId9"/>
    <p:sldId id="304" r:id="rId10"/>
    <p:sldId id="314" r:id="rId11"/>
    <p:sldId id="318" r:id="rId12"/>
    <p:sldId id="323"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79174" autoAdjust="0"/>
  </p:normalViewPr>
  <p:slideViewPr>
    <p:cSldViewPr>
      <p:cViewPr varScale="1">
        <p:scale>
          <a:sx n="55" d="100"/>
          <a:sy n="55" d="100"/>
        </p:scale>
        <p:origin x="17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5"/>
          </a:xfrm>
          <a:prstGeom prst="rect">
            <a:avLst/>
          </a:prstGeom>
        </p:spPr>
        <p:txBody>
          <a:bodyPr vert="horz" lIns="96661" tIns="48331" rIns="96661" bIns="48331" rtlCol="0"/>
          <a:lstStyle>
            <a:lvl1pPr algn="l">
              <a:defRPr sz="1300"/>
            </a:lvl1pPr>
          </a:lstStyle>
          <a:p>
            <a:endParaRPr lang="fr-BE"/>
          </a:p>
        </p:txBody>
      </p:sp>
      <p:sp>
        <p:nvSpPr>
          <p:cNvPr id="3" name="Date Placeholder 2"/>
          <p:cNvSpPr>
            <a:spLocks noGrp="1"/>
          </p:cNvSpPr>
          <p:nvPr>
            <p:ph type="dt" sz="quarter" idx="1"/>
          </p:nvPr>
        </p:nvSpPr>
        <p:spPr>
          <a:xfrm>
            <a:off x="3850443" y="1"/>
            <a:ext cx="2945659" cy="498055"/>
          </a:xfrm>
          <a:prstGeom prst="rect">
            <a:avLst/>
          </a:prstGeom>
        </p:spPr>
        <p:txBody>
          <a:bodyPr vert="horz" lIns="96661" tIns="48331" rIns="96661" bIns="48331" rtlCol="0"/>
          <a:lstStyle>
            <a:lvl1pPr algn="r">
              <a:defRPr sz="1300"/>
            </a:lvl1pPr>
          </a:lstStyle>
          <a:p>
            <a:fld id="{A08BCBFB-8116-49A1-9322-13CAACAF2970}" type="datetimeFigureOut">
              <a:rPr lang="fr-BE" smtClean="0"/>
              <a:t>10-10-18</a:t>
            </a:fld>
            <a:endParaRPr lang="fr-BE"/>
          </a:p>
        </p:txBody>
      </p:sp>
      <p:sp>
        <p:nvSpPr>
          <p:cNvPr id="4" name="Footer Placeholder 3"/>
          <p:cNvSpPr>
            <a:spLocks noGrp="1"/>
          </p:cNvSpPr>
          <p:nvPr>
            <p:ph type="ftr" sz="quarter" idx="2"/>
          </p:nvPr>
        </p:nvSpPr>
        <p:spPr>
          <a:xfrm>
            <a:off x="0" y="9428584"/>
            <a:ext cx="2945659" cy="498054"/>
          </a:xfrm>
          <a:prstGeom prst="rect">
            <a:avLst/>
          </a:prstGeom>
        </p:spPr>
        <p:txBody>
          <a:bodyPr vert="horz" lIns="96661" tIns="48331" rIns="96661" bIns="48331" rtlCol="0" anchor="b"/>
          <a:lstStyle>
            <a:lvl1pPr algn="l">
              <a:defRPr sz="1300"/>
            </a:lvl1pPr>
          </a:lstStyle>
          <a:p>
            <a:endParaRPr lang="fr-BE"/>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6661" tIns="48331" rIns="96661" bIns="48331" rtlCol="0" anchor="b"/>
          <a:lstStyle>
            <a:lvl1pPr algn="r">
              <a:defRPr sz="1300"/>
            </a:lvl1pPr>
          </a:lstStyle>
          <a:p>
            <a:fld id="{D159B68E-A701-4AE8-B77A-3F8FEA95A8C1}" type="slidenum">
              <a:rPr lang="fr-BE" smtClean="0"/>
              <a:t>‹#›</a:t>
            </a:fld>
            <a:endParaRPr lang="fr-BE"/>
          </a:p>
        </p:txBody>
      </p:sp>
    </p:spTree>
    <p:extLst>
      <p:ext uri="{BB962C8B-B14F-4D97-AF65-F5344CB8AC3E}">
        <p14:creationId xmlns:p14="http://schemas.microsoft.com/office/powerpoint/2010/main" val="1400309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6661" tIns="48331" rIns="96661" bIns="48331" rtlCol="0"/>
          <a:lstStyle>
            <a:lvl1pPr algn="r">
              <a:defRPr sz="1300"/>
            </a:lvl1pPr>
          </a:lstStyle>
          <a:p>
            <a:fld id="{B41718D9-355F-4D18-A9A2-62656D8E4CFF}" type="datetimeFigureOut">
              <a:rPr lang="en-GB" smtClean="0"/>
              <a:pPr/>
              <a:t>10/10/2018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6661" tIns="48331" rIns="96661" bIns="48331" rtlCol="0" anchor="b"/>
          <a:lstStyle>
            <a:lvl1pPr algn="r">
              <a:defRPr sz="1300"/>
            </a:lvl1pPr>
          </a:lstStyle>
          <a:p>
            <a:fld id="{B60F232E-3CEF-4C61-A233-1A02E76F7627}" type="slidenum">
              <a:rPr lang="en-GB" smtClean="0"/>
              <a:pPr/>
              <a:t>‹#›</a:t>
            </a:fld>
            <a:endParaRPr lang="en-GB"/>
          </a:p>
        </p:txBody>
      </p:sp>
    </p:spTree>
    <p:extLst>
      <p:ext uri="{BB962C8B-B14F-4D97-AF65-F5344CB8AC3E}">
        <p14:creationId xmlns:p14="http://schemas.microsoft.com/office/powerpoint/2010/main" val="44381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B60F232E-3CEF-4C61-A233-1A02E76F7627}" type="slidenum">
              <a:rPr lang="en-GB" smtClean="0"/>
              <a:pPr/>
              <a:t>4</a:t>
            </a:fld>
            <a:endParaRPr lang="en-GB"/>
          </a:p>
        </p:txBody>
      </p:sp>
    </p:spTree>
    <p:extLst>
      <p:ext uri="{BB962C8B-B14F-4D97-AF65-F5344CB8AC3E}">
        <p14:creationId xmlns:p14="http://schemas.microsoft.com/office/powerpoint/2010/main" val="186986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B60F232E-3CEF-4C61-A233-1A02E76F7627}" type="slidenum">
              <a:rPr lang="en-GB" smtClean="0"/>
              <a:pPr/>
              <a:t>9</a:t>
            </a:fld>
            <a:endParaRPr lang="en-GB"/>
          </a:p>
        </p:txBody>
      </p:sp>
    </p:spTree>
    <p:extLst>
      <p:ext uri="{BB962C8B-B14F-4D97-AF65-F5344CB8AC3E}">
        <p14:creationId xmlns:p14="http://schemas.microsoft.com/office/powerpoint/2010/main" val="20468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B60F232E-3CEF-4C61-A233-1A02E76F7627}" type="slidenum">
              <a:rPr lang="en-GB" smtClean="0"/>
              <a:pPr/>
              <a:t>10</a:t>
            </a:fld>
            <a:endParaRPr lang="en-GB"/>
          </a:p>
        </p:txBody>
      </p:sp>
    </p:spTree>
    <p:extLst>
      <p:ext uri="{BB962C8B-B14F-4D97-AF65-F5344CB8AC3E}">
        <p14:creationId xmlns:p14="http://schemas.microsoft.com/office/powerpoint/2010/main" val="408721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B60F232E-3CEF-4C61-A233-1A02E76F7627}" type="slidenum">
              <a:rPr lang="en-GB" smtClean="0"/>
              <a:pPr/>
              <a:t>11</a:t>
            </a:fld>
            <a:endParaRPr lang="en-GB"/>
          </a:p>
        </p:txBody>
      </p:sp>
    </p:spTree>
    <p:extLst>
      <p:ext uri="{BB962C8B-B14F-4D97-AF65-F5344CB8AC3E}">
        <p14:creationId xmlns:p14="http://schemas.microsoft.com/office/powerpoint/2010/main" val="2488959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6041" indent="-283093" eaLnBrk="0" hangingPunct="0">
              <a:defRPr sz="2400">
                <a:solidFill>
                  <a:schemeClr val="tx1"/>
                </a:solidFill>
                <a:latin typeface="Times New Roman" pitchFamily="18" charset="0"/>
              </a:defRPr>
            </a:lvl2pPr>
            <a:lvl3pPr marL="1132370" indent="-226474" eaLnBrk="0" hangingPunct="0">
              <a:defRPr sz="2400">
                <a:solidFill>
                  <a:schemeClr val="tx1"/>
                </a:solidFill>
                <a:latin typeface="Times New Roman" pitchFamily="18" charset="0"/>
              </a:defRPr>
            </a:lvl3pPr>
            <a:lvl4pPr marL="1585318" indent="-226474" eaLnBrk="0" hangingPunct="0">
              <a:defRPr sz="2400">
                <a:solidFill>
                  <a:schemeClr val="tx1"/>
                </a:solidFill>
                <a:latin typeface="Times New Roman" pitchFamily="18" charset="0"/>
              </a:defRPr>
            </a:lvl4pPr>
            <a:lvl5pPr marL="2038266" indent="-226474" eaLnBrk="0" hangingPunct="0">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pPr eaLnBrk="1" hangingPunct="1"/>
            <a:fld id="{A23AE68C-B9F9-42EB-8ED2-B94862F2D8B0}" type="slidenum">
              <a:rPr lang="en-GB" sz="1300" smtClean="0">
                <a:latin typeface="Arial" charset="0"/>
              </a:rPr>
              <a:pPr eaLnBrk="1" hangingPunct="1"/>
              <a:t>12</a:t>
            </a:fld>
            <a:endParaRPr lang="en-GB" sz="1300" dirty="0">
              <a:latin typeface="Arial" charset="0"/>
            </a:endParaRPr>
          </a:p>
        </p:txBody>
      </p:sp>
      <p:sp>
        <p:nvSpPr>
          <p:cNvPr id="15363" name="Rectangle 7"/>
          <p:cNvSpPr txBox="1">
            <a:spLocks noGrp="1" noChangeArrowheads="1"/>
          </p:cNvSpPr>
          <p:nvPr/>
        </p:nvSpPr>
        <p:spPr bwMode="auto">
          <a:xfrm>
            <a:off x="3852330" y="9428809"/>
            <a:ext cx="2943776" cy="49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97" tIns="47598" rIns="95197" bIns="47598" anchor="b"/>
          <a:lstStyle>
            <a:lvl1pPr defTabSz="911225" eaLnBrk="0" hangingPunct="0">
              <a:defRPr sz="2400">
                <a:solidFill>
                  <a:schemeClr val="tx1"/>
                </a:solidFill>
                <a:latin typeface="Times New Roman" pitchFamily="18" charset="0"/>
              </a:defRPr>
            </a:lvl1pPr>
            <a:lvl2pPr marL="742950" indent="-285750" defTabSz="911225" eaLnBrk="0" hangingPunct="0">
              <a:defRPr sz="2400">
                <a:solidFill>
                  <a:schemeClr val="tx1"/>
                </a:solidFill>
                <a:latin typeface="Times New Roman" pitchFamily="18" charset="0"/>
              </a:defRPr>
            </a:lvl2pPr>
            <a:lvl3pPr marL="1143000" indent="-228600" defTabSz="911225" eaLnBrk="0" hangingPunct="0">
              <a:defRPr sz="2400">
                <a:solidFill>
                  <a:schemeClr val="tx1"/>
                </a:solidFill>
                <a:latin typeface="Times New Roman" pitchFamily="18" charset="0"/>
              </a:defRPr>
            </a:lvl3pPr>
            <a:lvl4pPr marL="1600200" indent="-228600" defTabSz="911225" eaLnBrk="0" hangingPunct="0">
              <a:defRPr sz="2400">
                <a:solidFill>
                  <a:schemeClr val="tx1"/>
                </a:solidFill>
                <a:latin typeface="Times New Roman" pitchFamily="18" charset="0"/>
              </a:defRPr>
            </a:lvl4pPr>
            <a:lvl5pPr marL="2057400" indent="-228600" defTabSz="911225" eaLnBrk="0" hangingPunct="0">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pPr algn="r" eaLnBrk="1" hangingPunct="1"/>
            <a:fld id="{CA51F0E5-D92F-4476-A8A8-647FBB2A7B11}" type="slidenum">
              <a:rPr lang="en-GB" sz="1300">
                <a:latin typeface="Arial" charset="0"/>
              </a:rPr>
              <a:pPr algn="r" eaLnBrk="1" hangingPunct="1"/>
              <a:t>12</a:t>
            </a:fld>
            <a:endParaRPr lang="en-GB" sz="1300" dirty="0">
              <a:latin typeface="Arial" charset="0"/>
            </a:endParaRPr>
          </a:p>
        </p:txBody>
      </p:sp>
      <p:sp>
        <p:nvSpPr>
          <p:cNvPr id="15364" name="Rectangle 2"/>
          <p:cNvSpPr>
            <a:spLocks noGrp="1" noRot="1" noChangeAspect="1" noChangeArrowheads="1" noTextEdit="1"/>
          </p:cNvSpPr>
          <p:nvPr>
            <p:ph type="sldImg"/>
          </p:nvPr>
        </p:nvSpPr>
        <p:spPr>
          <a:xfrm>
            <a:off x="919163" y="744538"/>
            <a:ext cx="4957762" cy="3719512"/>
          </a:xfrm>
          <a:ln/>
        </p:spPr>
      </p:sp>
      <p:sp>
        <p:nvSpPr>
          <p:cNvPr id="15365" name="Rectangle 3"/>
          <p:cNvSpPr>
            <a:spLocks noGrp="1" noChangeArrowheads="1"/>
          </p:cNvSpPr>
          <p:nvPr>
            <p:ph type="body" idx="1"/>
          </p:nvPr>
        </p:nvSpPr>
        <p:spPr>
          <a:xfrm>
            <a:off x="906985" y="4715193"/>
            <a:ext cx="4983706" cy="4466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97" tIns="47598" rIns="95197" bIns="47598"/>
          <a:lstStyle/>
          <a:p>
            <a:pPr eaLnBrk="1" hangingPunct="1"/>
            <a:endParaRPr lang="en-US" dirty="0">
              <a:latin typeface="Arial" charset="0"/>
            </a:endParaRPr>
          </a:p>
        </p:txBody>
      </p:sp>
    </p:spTree>
    <p:extLst>
      <p:ext uri="{BB962C8B-B14F-4D97-AF65-F5344CB8AC3E}">
        <p14:creationId xmlns:p14="http://schemas.microsoft.com/office/powerpoint/2010/main" val="327732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370" y="76200"/>
            <a:ext cx="7010400" cy="685800"/>
          </a:xfrm>
        </p:spPr>
        <p:txBody>
          <a:bodyPr/>
          <a:lstStyle>
            <a:lvl1pPr>
              <a:defRPr sz="3600"/>
            </a:lvl1pPr>
          </a:lstStyle>
          <a:p>
            <a:r>
              <a:rPr lang="en-US"/>
              <a:t>Click to edit Master title style</a:t>
            </a:r>
          </a:p>
        </p:txBody>
      </p:sp>
      <p:sp>
        <p:nvSpPr>
          <p:cNvPr id="3" name="Content Placeholder 2"/>
          <p:cNvSpPr>
            <a:spLocks noGrp="1"/>
          </p:cNvSpPr>
          <p:nvPr>
            <p:ph idx="1"/>
          </p:nvPr>
        </p:nvSpPr>
        <p:spPr>
          <a:xfrm>
            <a:off x="838200" y="1143000"/>
            <a:ext cx="7478216" cy="5105400"/>
          </a:xfrm>
        </p:spPr>
        <p:txBody>
          <a:bodyPr/>
          <a:lstStyle>
            <a:lvl1pPr>
              <a:lnSpc>
                <a:spcPct val="100000"/>
              </a:lnSpc>
              <a:spcBef>
                <a:spcPts val="0"/>
              </a:spcBef>
              <a:spcAft>
                <a:spcPts val="1500"/>
              </a:spcAft>
              <a:defRPr sz="2200"/>
            </a:lvl1pPr>
            <a:lvl2pPr marL="522000" indent="-342000">
              <a:lnSpc>
                <a:spcPct val="100000"/>
              </a:lnSpc>
              <a:spcBef>
                <a:spcPts val="0"/>
              </a:spcBef>
              <a:spcAft>
                <a:spcPts val="1500"/>
              </a:spcAft>
              <a:defRPr sz="2200"/>
            </a:lvl2pPr>
            <a:lvl3pPr marL="702000" indent="-342000">
              <a:lnSpc>
                <a:spcPct val="100000"/>
              </a:lnSpc>
              <a:spcBef>
                <a:spcPts val="0"/>
              </a:spcBef>
              <a:spcAft>
                <a:spcPts val="1500"/>
              </a:spcAft>
              <a:defRPr sz="2200"/>
            </a:lvl3pPr>
            <a:lvl4pPr marL="882000" indent="-342000">
              <a:lnSpc>
                <a:spcPct val="100000"/>
              </a:lnSpc>
              <a:spcBef>
                <a:spcPts val="0"/>
              </a:spcBef>
              <a:spcAft>
                <a:spcPts val="1500"/>
              </a:spcAft>
              <a:defRPr sz="2200"/>
            </a:lvl4pPr>
            <a:lvl5pPr marL="1062000" indent="-342000">
              <a:lnSpc>
                <a:spcPct val="100000"/>
              </a:lnSpc>
              <a:spcBef>
                <a:spcPts val="0"/>
              </a:spcBef>
              <a:spcAft>
                <a:spcPts val="1500"/>
              </a:spcAft>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1"/>
          <p:cNvSpPr>
            <a:spLocks noGrp="1"/>
          </p:cNvSpPr>
          <p:nvPr>
            <p:ph type="dt" sz="half" idx="2"/>
          </p:nvPr>
        </p:nvSpPr>
        <p:spPr>
          <a:xfrm>
            <a:off x="628650" y="6356350"/>
            <a:ext cx="1683035"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r>
              <a:rPr lang="en-US"/>
              <a:t>01/01/2014</a:t>
            </a:r>
            <a:endParaRPr lang="en-GB"/>
          </a:p>
        </p:txBody>
      </p:sp>
      <p:sp>
        <p:nvSpPr>
          <p:cNvPr id="10" name="Footer Placeholder 2"/>
          <p:cNvSpPr>
            <a:spLocks noGrp="1"/>
          </p:cNvSpPr>
          <p:nvPr>
            <p:ph type="ftr" sz="quarter" idx="3"/>
          </p:nvPr>
        </p:nvSpPr>
        <p:spPr>
          <a:xfrm>
            <a:off x="2527443" y="6356350"/>
            <a:ext cx="4089115"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r>
              <a:rPr lang="en-GB"/>
              <a:t>HEAL Power Point Template</a:t>
            </a:r>
          </a:p>
        </p:txBody>
      </p:sp>
      <p:sp>
        <p:nvSpPr>
          <p:cNvPr id="11" name="Slide Number Placeholder 3"/>
          <p:cNvSpPr>
            <a:spLocks noGrp="1"/>
          </p:cNvSpPr>
          <p:nvPr>
            <p:ph type="sldNum" sz="quarter" idx="4"/>
          </p:nvPr>
        </p:nvSpPr>
        <p:spPr>
          <a:xfrm>
            <a:off x="7181635" y="6356350"/>
            <a:ext cx="1128231"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0DF03E6C-533B-48A1-9B10-750DA0A59F16}" type="slidenum">
              <a:rPr lang="en-GB" smtClean="0"/>
              <a:pPr/>
              <a:t>‹#›</a:t>
            </a:fld>
            <a:endParaRPr lang="en-GB"/>
          </a:p>
        </p:txBody>
      </p:sp>
    </p:spTree>
    <p:extLst>
      <p:ext uri="{BB962C8B-B14F-4D97-AF65-F5344CB8AC3E}">
        <p14:creationId xmlns:p14="http://schemas.microsoft.com/office/powerpoint/2010/main" val="32144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370" y="76200"/>
            <a:ext cx="7010400" cy="685800"/>
          </a:xfrm>
        </p:spPr>
        <p:txBody>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838200" y="1143000"/>
            <a:ext cx="3924300" cy="5105400"/>
          </a:xfrm>
        </p:spPr>
        <p:txBody>
          <a:bodyPr/>
          <a:lstStyle>
            <a:lvl1pPr>
              <a:defRPr sz="2200"/>
            </a:lvl1pPr>
            <a:lvl2pPr marL="522000" indent="-342000">
              <a:defRPr sz="2200"/>
            </a:lvl2pPr>
            <a:lvl3pPr marL="522000" indent="-342000">
              <a:defRPr sz="2200"/>
            </a:lvl3pPr>
            <a:lvl4pPr marL="702000" indent="-342000">
              <a:defRPr sz="2200"/>
            </a:lvl4pPr>
            <a:lvl5pPr marL="702000" indent="-342000">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14900" y="1143000"/>
            <a:ext cx="3924300" cy="5105400"/>
          </a:xfrm>
        </p:spPr>
        <p:txBody>
          <a:bodyPr/>
          <a:lstStyle>
            <a:lvl1pPr marL="342000" indent="-342000">
              <a:defRPr sz="2200"/>
            </a:lvl1pPr>
            <a:lvl2pPr marL="522000" indent="-342000">
              <a:defRPr sz="2200"/>
            </a:lvl2pPr>
            <a:lvl3pPr marL="522000" indent="-342000">
              <a:defRPr sz="2200"/>
            </a:lvl3pPr>
            <a:lvl4pPr marL="702000" indent="-342000">
              <a:defRPr sz="2200"/>
            </a:lvl4pPr>
            <a:lvl5pPr marL="702000" indent="-342000">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1"/>
          <p:cNvSpPr>
            <a:spLocks noGrp="1"/>
          </p:cNvSpPr>
          <p:nvPr>
            <p:ph type="dt" sz="half" idx="10"/>
          </p:nvPr>
        </p:nvSpPr>
        <p:spPr>
          <a:xfrm>
            <a:off x="628650" y="6356350"/>
            <a:ext cx="1683035"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r>
              <a:rPr lang="en-US"/>
              <a:t>01/01/2014</a:t>
            </a:r>
            <a:endParaRPr lang="en-GB"/>
          </a:p>
        </p:txBody>
      </p:sp>
      <p:sp>
        <p:nvSpPr>
          <p:cNvPr id="11" name="Footer Placeholder 2"/>
          <p:cNvSpPr>
            <a:spLocks noGrp="1"/>
          </p:cNvSpPr>
          <p:nvPr>
            <p:ph type="ftr" sz="quarter" idx="3"/>
          </p:nvPr>
        </p:nvSpPr>
        <p:spPr>
          <a:xfrm>
            <a:off x="2527443" y="6356350"/>
            <a:ext cx="4089115"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r>
              <a:rPr lang="en-GB"/>
              <a:t>HEAL Power Point Template</a:t>
            </a:r>
          </a:p>
        </p:txBody>
      </p:sp>
      <p:sp>
        <p:nvSpPr>
          <p:cNvPr id="12" name="Slide Number Placeholder 3"/>
          <p:cNvSpPr>
            <a:spLocks noGrp="1"/>
          </p:cNvSpPr>
          <p:nvPr>
            <p:ph type="sldNum" sz="quarter" idx="4"/>
          </p:nvPr>
        </p:nvSpPr>
        <p:spPr>
          <a:xfrm>
            <a:off x="7181635" y="6356350"/>
            <a:ext cx="1128231"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0DF03E6C-533B-48A1-9B10-750DA0A59F16}" type="slidenum">
              <a:rPr lang="en-GB" smtClean="0"/>
              <a:pPr/>
              <a:t>‹#›</a:t>
            </a:fld>
            <a:endParaRPr lang="en-GB"/>
          </a:p>
        </p:txBody>
      </p:sp>
    </p:spTree>
    <p:extLst>
      <p:ext uri="{BB962C8B-B14F-4D97-AF65-F5344CB8AC3E}">
        <p14:creationId xmlns:p14="http://schemas.microsoft.com/office/powerpoint/2010/main" val="156819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a:lstStyle>
            <a:lvl1pPr algn="ctr">
              <a:defRPr>
                <a:solidFill>
                  <a:schemeClr val="tx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27296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168CB6"/>
        </a:solidFill>
        <a:effectLst/>
      </p:bgPr>
    </p:bg>
    <p:spTree>
      <p:nvGrpSpPr>
        <p:cNvPr id="1" name=""/>
        <p:cNvGrpSpPr/>
        <p:nvPr/>
      </p:nvGrpSpPr>
      <p:grpSpPr>
        <a:xfrm>
          <a:off x="0" y="0"/>
          <a:ext cx="0" cy="0"/>
          <a:chOff x="0" y="0"/>
          <a:chExt cx="0" cy="0"/>
        </a:xfrm>
      </p:grpSpPr>
      <p:sp>
        <p:nvSpPr>
          <p:cNvPr id="3" name="Rectangle 2"/>
          <p:cNvSpPr/>
          <p:nvPr userDrawn="1"/>
        </p:nvSpPr>
        <p:spPr>
          <a:xfrm>
            <a:off x="0" y="5578866"/>
            <a:ext cx="1130157" cy="1279133"/>
          </a:xfrm>
          <a:prstGeom prst="rect">
            <a:avLst/>
          </a:prstGeom>
          <a:solidFill>
            <a:srgbClr val="168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7239000" y="0"/>
            <a:ext cx="1524000" cy="904126"/>
          </a:xfrm>
          <a:prstGeom prst="rect">
            <a:avLst/>
          </a:prstGeom>
          <a:solidFill>
            <a:srgbClr val="168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890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Rectangle 3"/>
          <p:cNvSpPr/>
          <p:nvPr userDrawn="1"/>
        </p:nvSpPr>
        <p:spPr>
          <a:xfrm>
            <a:off x="0" y="5486400"/>
            <a:ext cx="145893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763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644" y="76200"/>
            <a:ext cx="7010400" cy="685800"/>
          </a:xfrm>
        </p:spPr>
        <p:txBody>
          <a:bodyPr/>
          <a:lstStyle>
            <a:lvl1pPr>
              <a:defRPr sz="3600"/>
            </a:lvl1pPr>
          </a:lstStyle>
          <a:p>
            <a:r>
              <a:rPr lang="en-US"/>
              <a:t>Click to edit Master title style</a:t>
            </a:r>
            <a:endParaRPr lang="en-GB"/>
          </a:p>
        </p:txBody>
      </p:sp>
      <p:sp>
        <p:nvSpPr>
          <p:cNvPr id="8" name="Date Placeholder 1"/>
          <p:cNvSpPr>
            <a:spLocks noGrp="1"/>
          </p:cNvSpPr>
          <p:nvPr>
            <p:ph type="dt" sz="half" idx="2"/>
          </p:nvPr>
        </p:nvSpPr>
        <p:spPr>
          <a:xfrm>
            <a:off x="628650" y="6356350"/>
            <a:ext cx="1683035"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r>
              <a:rPr lang="en-US"/>
              <a:t>01/01/2014</a:t>
            </a:r>
            <a:endParaRPr lang="en-GB"/>
          </a:p>
        </p:txBody>
      </p:sp>
      <p:sp>
        <p:nvSpPr>
          <p:cNvPr id="9" name="Footer Placeholder 2"/>
          <p:cNvSpPr>
            <a:spLocks noGrp="1"/>
          </p:cNvSpPr>
          <p:nvPr>
            <p:ph type="ftr" sz="quarter" idx="3"/>
          </p:nvPr>
        </p:nvSpPr>
        <p:spPr>
          <a:xfrm>
            <a:off x="2527443" y="6356350"/>
            <a:ext cx="4089115"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r>
              <a:rPr lang="en-GB"/>
              <a:t>HEAL Power Point Template</a:t>
            </a:r>
          </a:p>
        </p:txBody>
      </p:sp>
      <p:sp>
        <p:nvSpPr>
          <p:cNvPr id="10" name="Slide Number Placeholder 3"/>
          <p:cNvSpPr>
            <a:spLocks noGrp="1"/>
          </p:cNvSpPr>
          <p:nvPr>
            <p:ph type="sldNum" sz="quarter" idx="4"/>
          </p:nvPr>
        </p:nvSpPr>
        <p:spPr>
          <a:xfrm>
            <a:off x="7181635" y="6356350"/>
            <a:ext cx="1128231"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0DF03E6C-533B-48A1-9B10-750DA0A59F16}" type="slidenum">
              <a:rPr lang="en-GB" smtClean="0"/>
              <a:pPr/>
              <a:t>‹#›</a:t>
            </a:fld>
            <a:endParaRPr lang="en-GB"/>
          </a:p>
        </p:txBody>
      </p:sp>
    </p:spTree>
    <p:extLst>
      <p:ext uri="{BB962C8B-B14F-4D97-AF65-F5344CB8AC3E}">
        <p14:creationId xmlns:p14="http://schemas.microsoft.com/office/powerpoint/2010/main" val="29997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68CB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a:lstStyle>
            <a:lvl1pPr algn="ctr">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800972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71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838200" y="1143000"/>
            <a:ext cx="74533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dirty="0"/>
              <a:t>Klik om de opmaakprofielen van de modeltekst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27" name="Rectangle 3"/>
          <p:cNvSpPr>
            <a:spLocks noChangeArrowheads="1"/>
          </p:cNvSpPr>
          <p:nvPr/>
        </p:nvSpPr>
        <p:spPr bwMode="auto">
          <a:xfrm>
            <a:off x="0" y="0"/>
            <a:ext cx="9144000" cy="900113"/>
          </a:xfrm>
          <a:prstGeom prst="rect">
            <a:avLst/>
          </a:prstGeom>
          <a:solidFill>
            <a:srgbClr val="168C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8" name="Rectangle 4"/>
          <p:cNvSpPr>
            <a:spLocks noGrp="1" noChangeArrowheads="1"/>
          </p:cNvSpPr>
          <p:nvPr>
            <p:ph type="title"/>
          </p:nvPr>
        </p:nvSpPr>
        <p:spPr bwMode="auto">
          <a:xfrm>
            <a:off x="51370" y="76200"/>
            <a:ext cx="7263830" cy="685800"/>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dirty="0"/>
              <a:t>Title of sheet</a:t>
            </a:r>
            <a:endParaRPr lang="nl-NL" dirty="0"/>
          </a:p>
        </p:txBody>
      </p:sp>
      <p:sp>
        <p:nvSpPr>
          <p:cNvPr id="1030" name="Rectangle 6"/>
          <p:cNvSpPr>
            <a:spLocks noChangeArrowheads="1"/>
          </p:cNvSpPr>
          <p:nvPr/>
        </p:nvSpPr>
        <p:spPr bwMode="auto">
          <a:xfrm>
            <a:off x="7315200" y="0"/>
            <a:ext cx="976313" cy="900113"/>
          </a:xfrm>
          <a:prstGeom prst="rect">
            <a:avLst/>
          </a:prstGeom>
          <a:solidFill>
            <a:schemeClr val="accent1"/>
          </a:solidFill>
          <a:ln>
            <a:noFill/>
          </a:ln>
          <a:extLst/>
        </p:spPr>
        <p:txBody>
          <a:bodyPr wrap="none" anchor="ctr"/>
          <a:lstStyle/>
          <a:p>
            <a:endParaRPr lang="en-US"/>
          </a:p>
        </p:txBody>
      </p:sp>
      <p:pic>
        <p:nvPicPr>
          <p:cNvPr id="1033"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81" y="5815174"/>
            <a:ext cx="1174249" cy="99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628650" y="6356350"/>
            <a:ext cx="1683035"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r>
              <a:rPr lang="en-US"/>
              <a:t>01/01/2014</a:t>
            </a:r>
            <a:endParaRPr lang="en-GB"/>
          </a:p>
        </p:txBody>
      </p:sp>
      <p:sp>
        <p:nvSpPr>
          <p:cNvPr id="3" name="Footer Placeholder 2"/>
          <p:cNvSpPr>
            <a:spLocks noGrp="1"/>
          </p:cNvSpPr>
          <p:nvPr>
            <p:ph type="ftr" sz="quarter" idx="3"/>
          </p:nvPr>
        </p:nvSpPr>
        <p:spPr>
          <a:xfrm>
            <a:off x="2527443" y="6356350"/>
            <a:ext cx="4089115"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r>
              <a:rPr lang="en-GB"/>
              <a:t>HEAL Power Point Template</a:t>
            </a:r>
          </a:p>
        </p:txBody>
      </p:sp>
      <p:sp>
        <p:nvSpPr>
          <p:cNvPr id="4" name="Slide Number Placeholder 3"/>
          <p:cNvSpPr>
            <a:spLocks noGrp="1"/>
          </p:cNvSpPr>
          <p:nvPr>
            <p:ph type="sldNum" sz="quarter" idx="4"/>
          </p:nvPr>
        </p:nvSpPr>
        <p:spPr>
          <a:xfrm>
            <a:off x="7181635" y="6356350"/>
            <a:ext cx="1128231"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0DF03E6C-533B-48A1-9B10-750DA0A59F16}" type="slidenum">
              <a:rPr lang="en-GB" smtClean="0"/>
              <a:pPr/>
              <a:t>‹#›</a:t>
            </a:fld>
            <a:endParaRPr lang="en-GB"/>
          </a:p>
        </p:txBody>
      </p:sp>
    </p:spTree>
    <p:extLst>
      <p:ext uri="{BB962C8B-B14F-4D97-AF65-F5344CB8AC3E}">
        <p14:creationId xmlns:p14="http://schemas.microsoft.com/office/powerpoint/2010/main" val="420115602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80" r:id="rId8"/>
  </p:sldLayoutIdLst>
  <p:hf hdr="0"/>
  <p:txStyles>
    <p:titleStyle>
      <a:lvl1pPr algn="l" rtl="0" eaLnBrk="0" fontAlgn="base" hangingPunct="0">
        <a:spcBef>
          <a:spcPct val="0"/>
        </a:spcBef>
        <a:spcAft>
          <a:spcPct val="0"/>
        </a:spcAft>
        <a:defRPr sz="4000">
          <a:solidFill>
            <a:schemeClr val="bg1"/>
          </a:solidFill>
          <a:latin typeface="Calibri Light" panose="020F0302020204030204" pitchFamily="34" charset="0"/>
          <a:ea typeface="+mj-ea"/>
          <a:cs typeface="Arial" pitchFamily="34" charset="0"/>
        </a:defRPr>
      </a:lvl1pPr>
      <a:lvl2pPr algn="l" rtl="0" eaLnBrk="0" fontAlgn="base" hangingPunct="0">
        <a:spcBef>
          <a:spcPct val="0"/>
        </a:spcBef>
        <a:spcAft>
          <a:spcPct val="0"/>
        </a:spcAft>
        <a:defRPr sz="4000">
          <a:solidFill>
            <a:schemeClr val="bg1"/>
          </a:solidFill>
          <a:latin typeface="Frutiger-Bold"/>
        </a:defRPr>
      </a:lvl2pPr>
      <a:lvl3pPr algn="l" rtl="0" eaLnBrk="0" fontAlgn="base" hangingPunct="0">
        <a:spcBef>
          <a:spcPct val="0"/>
        </a:spcBef>
        <a:spcAft>
          <a:spcPct val="0"/>
        </a:spcAft>
        <a:defRPr sz="4000">
          <a:solidFill>
            <a:schemeClr val="bg1"/>
          </a:solidFill>
          <a:latin typeface="Frutiger-Bold"/>
        </a:defRPr>
      </a:lvl3pPr>
      <a:lvl4pPr algn="l" rtl="0" eaLnBrk="0" fontAlgn="base" hangingPunct="0">
        <a:spcBef>
          <a:spcPct val="0"/>
        </a:spcBef>
        <a:spcAft>
          <a:spcPct val="0"/>
        </a:spcAft>
        <a:defRPr sz="4000">
          <a:solidFill>
            <a:schemeClr val="bg1"/>
          </a:solidFill>
          <a:latin typeface="Frutiger-Bold"/>
        </a:defRPr>
      </a:lvl4pPr>
      <a:lvl5pPr algn="l" rtl="0" eaLnBrk="0" fontAlgn="base" hangingPunct="0">
        <a:spcBef>
          <a:spcPct val="0"/>
        </a:spcBef>
        <a:spcAft>
          <a:spcPct val="0"/>
        </a:spcAft>
        <a:defRPr sz="4000">
          <a:solidFill>
            <a:schemeClr val="bg1"/>
          </a:solidFill>
          <a:latin typeface="Frutiger-Bold"/>
        </a:defRPr>
      </a:lvl5pPr>
      <a:lvl6pPr marL="457200" algn="l" rtl="0" fontAlgn="base">
        <a:spcBef>
          <a:spcPct val="0"/>
        </a:spcBef>
        <a:spcAft>
          <a:spcPct val="0"/>
        </a:spcAft>
        <a:defRPr sz="4000">
          <a:solidFill>
            <a:schemeClr val="bg1"/>
          </a:solidFill>
          <a:latin typeface="Frutiger-Bold"/>
        </a:defRPr>
      </a:lvl6pPr>
      <a:lvl7pPr marL="914400" algn="l" rtl="0" fontAlgn="base">
        <a:spcBef>
          <a:spcPct val="0"/>
        </a:spcBef>
        <a:spcAft>
          <a:spcPct val="0"/>
        </a:spcAft>
        <a:defRPr sz="4000">
          <a:solidFill>
            <a:schemeClr val="bg1"/>
          </a:solidFill>
          <a:latin typeface="Frutiger-Bold"/>
        </a:defRPr>
      </a:lvl7pPr>
      <a:lvl8pPr marL="1371600" algn="l" rtl="0" fontAlgn="base">
        <a:spcBef>
          <a:spcPct val="0"/>
        </a:spcBef>
        <a:spcAft>
          <a:spcPct val="0"/>
        </a:spcAft>
        <a:defRPr sz="4000">
          <a:solidFill>
            <a:schemeClr val="bg1"/>
          </a:solidFill>
          <a:latin typeface="Frutiger-Bold"/>
        </a:defRPr>
      </a:lvl8pPr>
      <a:lvl9pPr marL="1828800" algn="l" rtl="0" fontAlgn="base">
        <a:spcBef>
          <a:spcPct val="0"/>
        </a:spcBef>
        <a:spcAft>
          <a:spcPct val="0"/>
        </a:spcAft>
        <a:defRPr sz="4000">
          <a:solidFill>
            <a:schemeClr val="bg1"/>
          </a:solidFill>
          <a:latin typeface="Frutiger-Bold"/>
        </a:defRPr>
      </a:lvl9pPr>
    </p:titleStyle>
    <p:bodyStyle>
      <a:lvl1pPr marL="342900" indent="-342900" algn="l" rtl="0" eaLnBrk="0" fontAlgn="base" hangingPunct="0">
        <a:lnSpc>
          <a:spcPct val="100000"/>
        </a:lnSpc>
        <a:spcBef>
          <a:spcPts val="0"/>
        </a:spcBef>
        <a:spcAft>
          <a:spcPts val="1500"/>
        </a:spcAft>
        <a:buClr>
          <a:srgbClr val="168CB6"/>
        </a:buClr>
        <a:buChar char="•"/>
        <a:defRPr sz="2200">
          <a:solidFill>
            <a:schemeClr val="tx1"/>
          </a:solidFill>
          <a:latin typeface="Calibri" panose="020F0502020204030204" pitchFamily="34" charset="0"/>
          <a:ea typeface="+mn-ea"/>
          <a:cs typeface="Arial" pitchFamily="34" charset="0"/>
        </a:defRPr>
      </a:lvl1pPr>
      <a:lvl2pPr marL="522000" indent="-342000" algn="l" rtl="0" eaLnBrk="0" fontAlgn="base" hangingPunct="0">
        <a:lnSpc>
          <a:spcPct val="100000"/>
        </a:lnSpc>
        <a:spcBef>
          <a:spcPts val="0"/>
        </a:spcBef>
        <a:spcAft>
          <a:spcPts val="1500"/>
        </a:spcAft>
        <a:buClr>
          <a:schemeClr val="accent1">
            <a:lumMod val="75000"/>
          </a:schemeClr>
        </a:buClr>
        <a:buChar char="•"/>
        <a:defRPr sz="2200">
          <a:solidFill>
            <a:schemeClr val="tx1"/>
          </a:solidFill>
          <a:latin typeface="Calibri" panose="020F0502020204030204" pitchFamily="34" charset="0"/>
          <a:cs typeface="Arial" pitchFamily="34" charset="0"/>
        </a:defRPr>
      </a:lvl2pPr>
      <a:lvl3pPr marL="702000" indent="-342000" algn="l" rtl="0" eaLnBrk="0" fontAlgn="base" hangingPunct="0">
        <a:lnSpc>
          <a:spcPct val="100000"/>
        </a:lnSpc>
        <a:spcBef>
          <a:spcPts val="0"/>
        </a:spcBef>
        <a:spcAft>
          <a:spcPts val="1500"/>
        </a:spcAft>
        <a:buClr>
          <a:schemeClr val="accent1">
            <a:lumMod val="75000"/>
          </a:schemeClr>
        </a:buClr>
        <a:buChar char="•"/>
        <a:defRPr sz="2200">
          <a:solidFill>
            <a:schemeClr val="tx1"/>
          </a:solidFill>
          <a:latin typeface="Calibri" panose="020F0502020204030204" pitchFamily="34" charset="0"/>
          <a:cs typeface="Arial" pitchFamily="34" charset="0"/>
        </a:defRPr>
      </a:lvl3pPr>
      <a:lvl4pPr marL="882000" indent="-342000" algn="l" rtl="0" eaLnBrk="0" fontAlgn="base" hangingPunct="0">
        <a:lnSpc>
          <a:spcPct val="100000"/>
        </a:lnSpc>
        <a:spcBef>
          <a:spcPts val="0"/>
        </a:spcBef>
        <a:spcAft>
          <a:spcPts val="1500"/>
        </a:spcAft>
        <a:buClr>
          <a:schemeClr val="accent2"/>
        </a:buClr>
        <a:buChar char="•"/>
        <a:defRPr sz="2200">
          <a:solidFill>
            <a:schemeClr val="tx1"/>
          </a:solidFill>
          <a:latin typeface="Calibri" panose="020F0502020204030204" pitchFamily="34" charset="0"/>
          <a:cs typeface="Arial" pitchFamily="34" charset="0"/>
        </a:defRPr>
      </a:lvl4pPr>
      <a:lvl5pPr marL="1062000" indent="-342000" algn="l" rtl="0" eaLnBrk="0" fontAlgn="base" hangingPunct="0">
        <a:lnSpc>
          <a:spcPct val="100000"/>
        </a:lnSpc>
        <a:spcBef>
          <a:spcPts val="0"/>
        </a:spcBef>
        <a:spcAft>
          <a:spcPts val="1500"/>
        </a:spcAft>
        <a:buClr>
          <a:schemeClr val="accent2"/>
        </a:buClr>
        <a:buChar char="•"/>
        <a:defRPr sz="2200">
          <a:solidFill>
            <a:schemeClr val="tx1"/>
          </a:solidFill>
          <a:latin typeface="Calibri" panose="020F0502020204030204" pitchFamily="34" charset="0"/>
          <a:cs typeface="Arial" pitchFamily="34" charset="0"/>
        </a:defRPr>
      </a:lvl5pPr>
      <a:lvl6pPr marL="2514600" indent="-228600" algn="l" rtl="0" fontAlgn="base">
        <a:spcBef>
          <a:spcPct val="20000"/>
        </a:spcBef>
        <a:spcAft>
          <a:spcPct val="0"/>
        </a:spcAft>
        <a:buClr>
          <a:srgbClr val="CC6600"/>
        </a:buClr>
        <a:buChar char="•"/>
        <a:defRPr sz="2500">
          <a:solidFill>
            <a:schemeClr val="tx1"/>
          </a:solidFill>
          <a:latin typeface="+mn-lt"/>
        </a:defRPr>
      </a:lvl6pPr>
      <a:lvl7pPr marL="2971800" indent="-228600" algn="l" rtl="0" fontAlgn="base">
        <a:spcBef>
          <a:spcPct val="20000"/>
        </a:spcBef>
        <a:spcAft>
          <a:spcPct val="0"/>
        </a:spcAft>
        <a:buClr>
          <a:srgbClr val="CC6600"/>
        </a:buClr>
        <a:buChar char="•"/>
        <a:defRPr sz="2500">
          <a:solidFill>
            <a:schemeClr val="tx1"/>
          </a:solidFill>
          <a:latin typeface="+mn-lt"/>
        </a:defRPr>
      </a:lvl7pPr>
      <a:lvl8pPr marL="3429000" indent="-228600" algn="l" rtl="0" fontAlgn="base">
        <a:spcBef>
          <a:spcPct val="20000"/>
        </a:spcBef>
        <a:spcAft>
          <a:spcPct val="0"/>
        </a:spcAft>
        <a:buClr>
          <a:srgbClr val="CC6600"/>
        </a:buClr>
        <a:buChar char="•"/>
        <a:defRPr sz="2500">
          <a:solidFill>
            <a:schemeClr val="tx1"/>
          </a:solidFill>
          <a:latin typeface="+mn-lt"/>
        </a:defRPr>
      </a:lvl8pPr>
      <a:lvl9pPr marL="3886200" indent="-228600" algn="l" rtl="0" fontAlgn="base">
        <a:spcBef>
          <a:spcPct val="20000"/>
        </a:spcBef>
        <a:spcAft>
          <a:spcPct val="0"/>
        </a:spcAft>
        <a:buClr>
          <a:srgbClr val="CC6600"/>
        </a:buClr>
        <a:buChar char="•"/>
        <a:defRPr sz="2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hyperlink" Target="https://www.london.gov.uk/what-we-do/environment/pollution-and-air-quality/health-and-exposure-pollution" TargetMode="Externa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s://www.london.gov.uk/what-we-do/environment/pollution-and-air-quality/clean-air-route-finder"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6386" y="142449"/>
            <a:ext cx="8474086" cy="646331"/>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EU urban air quality partnership</a:t>
            </a:r>
            <a:endParaRPr lang="fr-BE" sz="3600" b="1" dirty="0">
              <a:solidFill>
                <a:schemeClr val="bg1"/>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xmlns="" id="{253D3097-41F7-429A-A5AC-346BE304F982}"/>
              </a:ext>
            </a:extLst>
          </p:cNvPr>
          <p:cNvSpPr/>
          <p:nvPr/>
        </p:nvSpPr>
        <p:spPr>
          <a:xfrm>
            <a:off x="1215615" y="6310299"/>
            <a:ext cx="4566315" cy="369332"/>
          </a:xfrm>
          <a:prstGeom prst="rect">
            <a:avLst/>
          </a:prstGeom>
        </p:spPr>
        <p:txBody>
          <a:bodyPr wrap="none">
            <a:spAutoFit/>
          </a:bodyPr>
          <a:lstStyle/>
          <a:p>
            <a:r>
              <a:rPr lang="en-GB" i="1" dirty="0"/>
              <a:t>https://ec.europa.eu/futurium/en/air-quality/</a:t>
            </a:r>
          </a:p>
        </p:txBody>
      </p:sp>
      <p:sp>
        <p:nvSpPr>
          <p:cNvPr id="6" name="TextBox 5"/>
          <p:cNvSpPr txBox="1"/>
          <p:nvPr/>
        </p:nvSpPr>
        <p:spPr>
          <a:xfrm>
            <a:off x="992266" y="1988840"/>
            <a:ext cx="8186054" cy="5724644"/>
          </a:xfrm>
          <a:prstGeom prst="rect">
            <a:avLst/>
          </a:prstGeom>
          <a:noFill/>
        </p:spPr>
        <p:txBody>
          <a:bodyPr wrap="square" rtlCol="0">
            <a:spAutoFit/>
          </a:bodyPr>
          <a:lstStyle/>
          <a:p>
            <a:endParaRPr lang="en-GB" sz="3000" b="1" dirty="0"/>
          </a:p>
          <a:p>
            <a:r>
              <a:rPr lang="en-GB" sz="3000" b="1" dirty="0"/>
              <a:t>European Week of Regions and Cities</a:t>
            </a:r>
          </a:p>
          <a:p>
            <a:endParaRPr lang="en-GB" sz="2200" dirty="0"/>
          </a:p>
          <a:p>
            <a:r>
              <a:rPr lang="en-GB" sz="4000" b="1" dirty="0"/>
              <a:t>Awareness raising and knowledge sharing –</a:t>
            </a:r>
          </a:p>
          <a:p>
            <a:r>
              <a:rPr lang="en-GB" sz="2800" b="1" dirty="0"/>
              <a:t>Toolkit on communicating on air quality and health</a:t>
            </a:r>
          </a:p>
          <a:p>
            <a:pPr algn="ctr"/>
            <a:endParaRPr lang="en-GB" sz="2200" dirty="0"/>
          </a:p>
          <a:p>
            <a:pPr algn="ctr"/>
            <a:endParaRPr lang="en-GB" sz="2200" dirty="0"/>
          </a:p>
          <a:p>
            <a:pPr algn="ctr"/>
            <a:r>
              <a:rPr lang="en-GB" sz="2200" dirty="0"/>
              <a:t>Anne Stauffer, HEAL</a:t>
            </a:r>
          </a:p>
          <a:p>
            <a:endParaRPr lang="en-GB" sz="2200" dirty="0"/>
          </a:p>
          <a:p>
            <a:endParaRPr lang="en-GB" sz="2200" dirty="0"/>
          </a:p>
          <a:p>
            <a:endParaRPr lang="en-GB" sz="2200" dirty="0"/>
          </a:p>
          <a:p>
            <a:endParaRPr lang="en-GB" sz="2200" dirty="0"/>
          </a:p>
          <a:p>
            <a:endParaRPr lang="fr-BE" sz="2200" dirty="0"/>
          </a:p>
        </p:txBody>
      </p:sp>
      <p:pic>
        <p:nvPicPr>
          <p:cNvPr id="4" name="Picture 3">
            <a:extLst>
              <a:ext uri="{FF2B5EF4-FFF2-40B4-BE49-F238E27FC236}">
                <a16:creationId xmlns:a16="http://schemas.microsoft.com/office/drawing/2014/main" xmlns="" id="{F5B88336-1517-475D-8D12-D6AB8E0D12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919400"/>
            <a:ext cx="4472989" cy="1412032"/>
          </a:xfrm>
          <a:prstGeom prst="rect">
            <a:avLst/>
          </a:prstGeom>
        </p:spPr>
      </p:pic>
    </p:spTree>
    <p:extLst>
      <p:ext uri="{BB962C8B-B14F-4D97-AF65-F5344CB8AC3E}">
        <p14:creationId xmlns:p14="http://schemas.microsoft.com/office/powerpoint/2010/main" val="2547230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6386" y="142449"/>
            <a:ext cx="8474086" cy="646331"/>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Involving residents in air quality efforts</a:t>
            </a:r>
            <a:endParaRPr lang="fr-BE" sz="3600" b="1" dirty="0">
              <a:solidFill>
                <a:schemeClr val="bg1"/>
              </a:solidFill>
              <a:latin typeface="Calibri" panose="020F0502020204030204" pitchFamily="34" charset="0"/>
              <a:cs typeface="Calibri" panose="020F0502020204030204" pitchFamily="34" charset="0"/>
            </a:endParaRPr>
          </a:p>
        </p:txBody>
      </p:sp>
      <p:sp>
        <p:nvSpPr>
          <p:cNvPr id="6" name="TextBox 5"/>
          <p:cNvSpPr txBox="1"/>
          <p:nvPr/>
        </p:nvSpPr>
        <p:spPr>
          <a:xfrm>
            <a:off x="346386" y="1196752"/>
            <a:ext cx="8186054" cy="2800767"/>
          </a:xfrm>
          <a:prstGeom prst="rect">
            <a:avLst/>
          </a:prstGeom>
          <a:noFill/>
        </p:spPr>
        <p:txBody>
          <a:bodyPr wrap="square" rtlCol="0">
            <a:spAutoFit/>
          </a:bodyPr>
          <a:lstStyle/>
          <a:p>
            <a:endParaRPr lang="en-GB" sz="2200" dirty="0"/>
          </a:p>
          <a:p>
            <a:endParaRPr lang="en-GB" sz="2200" dirty="0"/>
          </a:p>
          <a:p>
            <a:endParaRPr lang="en-GB" sz="2200" dirty="0"/>
          </a:p>
          <a:p>
            <a:endParaRPr lang="en-GB" sz="2200" dirty="0"/>
          </a:p>
          <a:p>
            <a:endParaRPr lang="en-GB" sz="2200" dirty="0"/>
          </a:p>
          <a:p>
            <a:endParaRPr lang="en-GB" sz="2200" dirty="0"/>
          </a:p>
          <a:p>
            <a:endParaRPr lang="en-GB" sz="2200" dirty="0"/>
          </a:p>
          <a:p>
            <a:endParaRPr lang="fr-BE" sz="2200" dirty="0"/>
          </a:p>
        </p:txBody>
      </p:sp>
      <p:pic>
        <p:nvPicPr>
          <p:cNvPr id="2" name="Picture 1">
            <a:extLst>
              <a:ext uri="{FF2B5EF4-FFF2-40B4-BE49-F238E27FC236}">
                <a16:creationId xmlns:a16="http://schemas.microsoft.com/office/drawing/2014/main" xmlns="" id="{0DCA50EC-B46E-4A22-8801-EB9A1C0A9D5D}"/>
              </a:ext>
            </a:extLst>
          </p:cNvPr>
          <p:cNvPicPr>
            <a:picLocks noChangeAspect="1"/>
          </p:cNvPicPr>
          <p:nvPr/>
        </p:nvPicPr>
        <p:blipFill>
          <a:blip r:embed="rId3"/>
          <a:stretch>
            <a:fillRect/>
          </a:stretch>
        </p:blipFill>
        <p:spPr>
          <a:xfrm>
            <a:off x="0" y="1196752"/>
            <a:ext cx="9177881" cy="4680520"/>
          </a:xfrm>
          <a:prstGeom prst="rect">
            <a:avLst/>
          </a:prstGeom>
        </p:spPr>
      </p:pic>
    </p:spTree>
    <p:extLst>
      <p:ext uri="{BB962C8B-B14F-4D97-AF65-F5344CB8AC3E}">
        <p14:creationId xmlns:p14="http://schemas.microsoft.com/office/powerpoint/2010/main" val="157034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6386" y="142449"/>
            <a:ext cx="8474086" cy="646331"/>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Challenges and lessons learnt</a:t>
            </a:r>
            <a:endParaRPr lang="fr-BE" sz="3600" b="1" dirty="0">
              <a:solidFill>
                <a:schemeClr val="bg1"/>
              </a:solidFill>
              <a:latin typeface="Calibri" panose="020F0502020204030204" pitchFamily="34" charset="0"/>
              <a:cs typeface="Calibri" panose="020F0502020204030204" pitchFamily="34" charset="0"/>
            </a:endParaRPr>
          </a:p>
        </p:txBody>
      </p:sp>
      <p:sp>
        <p:nvSpPr>
          <p:cNvPr id="6" name="TextBox 5"/>
          <p:cNvSpPr txBox="1"/>
          <p:nvPr/>
        </p:nvSpPr>
        <p:spPr>
          <a:xfrm>
            <a:off x="340503" y="1052736"/>
            <a:ext cx="8186054" cy="5509200"/>
          </a:xfrm>
          <a:prstGeom prst="rect">
            <a:avLst/>
          </a:prstGeom>
          <a:noFill/>
        </p:spPr>
        <p:txBody>
          <a:bodyPr wrap="square" rtlCol="0">
            <a:spAutoFit/>
          </a:bodyPr>
          <a:lstStyle/>
          <a:p>
            <a:endParaRPr lang="en-GB" sz="2200" dirty="0"/>
          </a:p>
          <a:p>
            <a:r>
              <a:rPr lang="fr-BE" sz="2200" b="1" dirty="0" err="1"/>
              <a:t>Awareness</a:t>
            </a:r>
            <a:r>
              <a:rPr lang="fr-BE" sz="2200" b="1" dirty="0"/>
              <a:t> by </a:t>
            </a:r>
            <a:r>
              <a:rPr lang="fr-BE" sz="2200" b="1" dirty="0" err="1"/>
              <a:t>individuals</a:t>
            </a:r>
            <a:r>
              <a:rPr lang="fr-BE" sz="2200" b="1" dirty="0"/>
              <a:t> / </a:t>
            </a:r>
            <a:r>
              <a:rPr lang="fr-BE" sz="2200" b="1" dirty="0" err="1"/>
              <a:t>behaviour</a:t>
            </a:r>
            <a:r>
              <a:rPr lang="fr-BE" sz="2200" b="1" dirty="0"/>
              <a:t> change</a:t>
            </a:r>
            <a:r>
              <a:rPr lang="fr-BE" sz="2200" dirty="0"/>
              <a:t>:</a:t>
            </a:r>
          </a:p>
          <a:p>
            <a:pPr marL="342900" indent="-342900">
              <a:buFont typeface="Arial" panose="020B0604020202020204" pitchFamily="34" charset="0"/>
              <a:buChar char="•"/>
            </a:pPr>
            <a:r>
              <a:rPr lang="fr-BE" sz="2200" dirty="0" err="1"/>
              <a:t>Lack</a:t>
            </a:r>
            <a:r>
              <a:rPr lang="fr-BE" sz="2200" dirty="0"/>
              <a:t> of </a:t>
            </a:r>
            <a:r>
              <a:rPr lang="fr-BE" sz="2200" dirty="0" err="1"/>
              <a:t>interest</a:t>
            </a:r>
            <a:r>
              <a:rPr lang="fr-BE" sz="2200" dirty="0"/>
              <a:t>, </a:t>
            </a:r>
            <a:r>
              <a:rPr lang="fr-BE" sz="2200" dirty="0" err="1"/>
              <a:t>refusal</a:t>
            </a:r>
            <a:r>
              <a:rPr lang="fr-BE" sz="2200" dirty="0"/>
              <a:t> to change </a:t>
            </a:r>
            <a:r>
              <a:rPr lang="fr-BE" sz="2200" dirty="0" err="1"/>
              <a:t>behaviour</a:t>
            </a:r>
            <a:r>
              <a:rPr lang="fr-BE" sz="2200" dirty="0"/>
              <a:t>, </a:t>
            </a:r>
          </a:p>
          <a:p>
            <a:pPr marL="342900" indent="-342900">
              <a:buFont typeface="Arial" panose="020B0604020202020204" pitchFamily="34" charset="0"/>
              <a:buChar char="•"/>
            </a:pPr>
            <a:r>
              <a:rPr lang="fr-BE" sz="2200" dirty="0" err="1"/>
              <a:t>Inequalities</a:t>
            </a:r>
            <a:r>
              <a:rPr lang="fr-BE" sz="2200" dirty="0"/>
              <a:t> </a:t>
            </a:r>
            <a:r>
              <a:rPr lang="fr-BE" sz="2200" dirty="0" err="1"/>
              <a:t>hamper</a:t>
            </a:r>
            <a:r>
              <a:rPr lang="fr-BE" sz="2200" dirty="0"/>
              <a:t> change, </a:t>
            </a:r>
            <a:r>
              <a:rPr lang="fr-BE" sz="2200" dirty="0" err="1"/>
              <a:t>misinformation</a:t>
            </a:r>
            <a:endParaRPr lang="fr-BE" sz="2200" dirty="0"/>
          </a:p>
          <a:p>
            <a:endParaRPr lang="fr-BE" sz="2200" dirty="0"/>
          </a:p>
          <a:p>
            <a:r>
              <a:rPr lang="fr-BE" sz="2200" b="1" dirty="0"/>
              <a:t>Finance, </a:t>
            </a:r>
            <a:r>
              <a:rPr lang="fr-BE" sz="2200" b="1" dirty="0" err="1"/>
              <a:t>governance</a:t>
            </a:r>
            <a:r>
              <a:rPr lang="fr-BE" sz="2200" b="1" dirty="0"/>
              <a:t> and </a:t>
            </a:r>
            <a:r>
              <a:rPr lang="fr-BE" sz="2200" b="1" dirty="0" err="1"/>
              <a:t>policy</a:t>
            </a:r>
            <a:r>
              <a:rPr lang="fr-BE" sz="2200" b="1" dirty="0"/>
              <a:t> challenges:</a:t>
            </a:r>
          </a:p>
          <a:p>
            <a:pPr marL="342900" indent="-342900">
              <a:buFont typeface="Arial" panose="020B0604020202020204" pitchFamily="34" charset="0"/>
              <a:buChar char="•"/>
            </a:pPr>
            <a:r>
              <a:rPr lang="fr-BE" sz="2200" dirty="0" err="1"/>
              <a:t>Lack</a:t>
            </a:r>
            <a:r>
              <a:rPr lang="fr-BE" sz="2200" dirty="0"/>
              <a:t> of budget, </a:t>
            </a:r>
            <a:r>
              <a:rPr lang="fr-BE" sz="2200" dirty="0" err="1"/>
              <a:t>lack</a:t>
            </a:r>
            <a:r>
              <a:rPr lang="fr-BE" sz="2200" dirty="0"/>
              <a:t> of </a:t>
            </a:r>
            <a:r>
              <a:rPr lang="fr-BE" sz="2200" dirty="0" err="1"/>
              <a:t>well</a:t>
            </a:r>
            <a:r>
              <a:rPr lang="fr-BE" sz="2200" dirty="0"/>
              <a:t> </a:t>
            </a:r>
            <a:r>
              <a:rPr lang="fr-BE" sz="2200" dirty="0" err="1"/>
              <a:t>trained</a:t>
            </a:r>
            <a:r>
              <a:rPr lang="fr-BE" sz="2200" dirty="0"/>
              <a:t> staff</a:t>
            </a:r>
          </a:p>
          <a:p>
            <a:pPr marL="342900" indent="-342900">
              <a:buFont typeface="Arial" panose="020B0604020202020204" pitchFamily="34" charset="0"/>
              <a:buChar char="•"/>
            </a:pPr>
            <a:r>
              <a:rPr lang="fr-BE" sz="2200" dirty="0" err="1"/>
              <a:t>Lack</a:t>
            </a:r>
            <a:r>
              <a:rPr lang="fr-BE" sz="2200" dirty="0"/>
              <a:t> of </a:t>
            </a:r>
            <a:r>
              <a:rPr lang="fr-BE" sz="2200" dirty="0" err="1"/>
              <a:t>cooperation</a:t>
            </a:r>
            <a:r>
              <a:rPr lang="fr-BE" sz="2200" dirty="0"/>
              <a:t> </a:t>
            </a:r>
            <a:r>
              <a:rPr lang="fr-BE" sz="2200" dirty="0" err="1"/>
              <a:t>between</a:t>
            </a:r>
            <a:r>
              <a:rPr lang="fr-BE" sz="2200" dirty="0"/>
              <a:t> </a:t>
            </a:r>
            <a:r>
              <a:rPr lang="fr-BE" sz="2200" dirty="0" err="1"/>
              <a:t>municipial</a:t>
            </a:r>
            <a:r>
              <a:rPr lang="fr-BE" sz="2200" dirty="0"/>
              <a:t> </a:t>
            </a:r>
            <a:r>
              <a:rPr lang="fr-BE" sz="2200" dirty="0" err="1"/>
              <a:t>departments</a:t>
            </a:r>
            <a:endParaRPr lang="fr-BE" sz="2200" dirty="0"/>
          </a:p>
          <a:p>
            <a:endParaRPr lang="fr-BE" sz="2200" dirty="0"/>
          </a:p>
          <a:p>
            <a:endParaRPr lang="fr-BE" sz="2200" dirty="0"/>
          </a:p>
          <a:p>
            <a:endParaRPr lang="fr-BE" sz="2200" dirty="0"/>
          </a:p>
          <a:p>
            <a:endParaRPr lang="fr-BE" sz="2200" dirty="0"/>
          </a:p>
          <a:p>
            <a:endParaRPr lang="fr-BE" sz="2200" dirty="0"/>
          </a:p>
          <a:p>
            <a:endParaRPr lang="fr-BE" sz="2200" dirty="0"/>
          </a:p>
          <a:p>
            <a:endParaRPr lang="fr-BE" sz="2200" dirty="0"/>
          </a:p>
          <a:p>
            <a:endParaRPr lang="fr-BE" sz="2200" dirty="0"/>
          </a:p>
        </p:txBody>
      </p:sp>
      <p:pic>
        <p:nvPicPr>
          <p:cNvPr id="2" name="Picture 1">
            <a:extLst>
              <a:ext uri="{FF2B5EF4-FFF2-40B4-BE49-F238E27FC236}">
                <a16:creationId xmlns:a16="http://schemas.microsoft.com/office/drawing/2014/main" xmlns="" id="{48667DAB-1943-44E0-9004-7ABB1DE9C5F4}"/>
              </a:ext>
            </a:extLst>
          </p:cNvPr>
          <p:cNvPicPr>
            <a:picLocks noChangeAspect="1"/>
          </p:cNvPicPr>
          <p:nvPr/>
        </p:nvPicPr>
        <p:blipFill>
          <a:blip r:embed="rId3"/>
          <a:stretch>
            <a:fillRect/>
          </a:stretch>
        </p:blipFill>
        <p:spPr>
          <a:xfrm>
            <a:off x="6444208" y="1340768"/>
            <a:ext cx="2367195" cy="2088232"/>
          </a:xfrm>
          <a:prstGeom prst="rect">
            <a:avLst/>
          </a:prstGeom>
        </p:spPr>
      </p:pic>
      <p:pic>
        <p:nvPicPr>
          <p:cNvPr id="4" name="Picture 3">
            <a:extLst>
              <a:ext uri="{FF2B5EF4-FFF2-40B4-BE49-F238E27FC236}">
                <a16:creationId xmlns:a16="http://schemas.microsoft.com/office/drawing/2014/main" xmlns="" id="{6FDF1007-7AA1-4228-B9C7-A3FA8A42ADCC}"/>
              </a:ext>
            </a:extLst>
          </p:cNvPr>
          <p:cNvPicPr>
            <a:picLocks noChangeAspect="1"/>
          </p:cNvPicPr>
          <p:nvPr/>
        </p:nvPicPr>
        <p:blipFill>
          <a:blip r:embed="rId4"/>
          <a:stretch>
            <a:fillRect/>
          </a:stretch>
        </p:blipFill>
        <p:spPr>
          <a:xfrm>
            <a:off x="1081771" y="3573016"/>
            <a:ext cx="7792169" cy="3251243"/>
          </a:xfrm>
          <a:prstGeom prst="rect">
            <a:avLst/>
          </a:prstGeom>
        </p:spPr>
      </p:pic>
    </p:spTree>
    <p:extLst>
      <p:ext uri="{BB962C8B-B14F-4D97-AF65-F5344CB8AC3E}">
        <p14:creationId xmlns:p14="http://schemas.microsoft.com/office/powerpoint/2010/main" val="69848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539552" y="1196145"/>
            <a:ext cx="8229600" cy="1298897"/>
          </a:xfrm>
          <a:solidFill>
            <a:schemeClr val="bg1"/>
          </a:solidFill>
        </p:spPr>
        <p:txBody>
          <a:bodyPr/>
          <a:lstStyle/>
          <a:p>
            <a:pPr algn="ctr" eaLnBrk="1" hangingPunct="1"/>
            <a:r>
              <a:rPr lang="en-GB" sz="3200" b="1" dirty="0">
                <a:solidFill>
                  <a:srgbClr val="168CB6"/>
                </a:solidFill>
              </a:rPr>
              <a:t>Health &amp; Environment Alliance (HEAL)</a:t>
            </a:r>
            <a:br>
              <a:rPr lang="en-GB" sz="3200" b="1" dirty="0">
                <a:solidFill>
                  <a:srgbClr val="168CB6"/>
                </a:solidFill>
              </a:rPr>
            </a:br>
            <a:r>
              <a:rPr lang="en-GB" sz="3200" b="1" dirty="0">
                <a:solidFill>
                  <a:srgbClr val="168CB6"/>
                </a:solidFill>
              </a:rPr>
              <a:t>Anne Stauffer </a:t>
            </a:r>
            <a:br>
              <a:rPr lang="en-GB" sz="3200" b="1" dirty="0">
                <a:solidFill>
                  <a:srgbClr val="168CB6"/>
                </a:solidFill>
              </a:rPr>
            </a:br>
            <a:r>
              <a:rPr lang="en-GB" sz="3200" b="1" dirty="0">
                <a:solidFill>
                  <a:srgbClr val="168CB6"/>
                </a:solidFill>
              </a:rPr>
              <a:t>Director for Strategy and Campaigns</a:t>
            </a:r>
          </a:p>
        </p:txBody>
      </p:sp>
      <p:sp>
        <p:nvSpPr>
          <p:cNvPr id="15363" name="Rectangle 3"/>
          <p:cNvSpPr>
            <a:spLocks noGrp="1" noChangeArrowheads="1"/>
          </p:cNvSpPr>
          <p:nvPr>
            <p:ph type="body" idx="4294967295"/>
          </p:nvPr>
        </p:nvSpPr>
        <p:spPr>
          <a:xfrm>
            <a:off x="1485899" y="2925704"/>
            <a:ext cx="6172201" cy="2485998"/>
          </a:xfrm>
          <a:ln>
            <a:solidFill>
              <a:srgbClr val="168CB6"/>
            </a:solidFill>
            <a:miter lim="800000"/>
            <a:headEnd/>
            <a:tailEnd/>
          </a:ln>
        </p:spPr>
        <p:txBody>
          <a:bodyPr/>
          <a:lstStyle/>
          <a:p>
            <a:pPr algn="ctr" eaLnBrk="1" hangingPunct="1">
              <a:buFontTx/>
              <a:buNone/>
              <a:defRPr/>
            </a:pPr>
            <a:r>
              <a:rPr lang="fr-BE" dirty="0"/>
              <a:t>28 Boulevard Charlemagne</a:t>
            </a:r>
            <a:br>
              <a:rPr lang="fr-BE" dirty="0"/>
            </a:br>
            <a:r>
              <a:rPr lang="fr-BE" dirty="0"/>
              <a:t>B-1000 Brussels </a:t>
            </a:r>
            <a:r>
              <a:rPr lang="en-GB" dirty="0"/>
              <a:t>Belgium</a:t>
            </a:r>
            <a:endParaRPr lang="en-GB" sz="1300" dirty="0"/>
          </a:p>
          <a:p>
            <a:pPr algn="ctr" eaLnBrk="1" hangingPunct="1">
              <a:spcBef>
                <a:spcPct val="0"/>
              </a:spcBef>
              <a:buFontTx/>
              <a:buNone/>
              <a:defRPr/>
            </a:pPr>
            <a:r>
              <a:rPr lang="fr-BE" sz="1900" dirty="0"/>
              <a:t>Tel: + 32 2 234 3640 (main)</a:t>
            </a:r>
          </a:p>
          <a:p>
            <a:pPr marL="0" indent="0" algn="ctr" eaLnBrk="1" hangingPunct="1">
              <a:spcBef>
                <a:spcPct val="0"/>
              </a:spcBef>
              <a:buFontTx/>
              <a:buNone/>
              <a:defRPr/>
            </a:pPr>
            <a:r>
              <a:rPr lang="en-GB" sz="2400" b="1" dirty="0"/>
              <a:t>www.env-health.org</a:t>
            </a:r>
          </a:p>
          <a:p>
            <a:pPr marL="0" indent="0" algn="ctr" eaLnBrk="1" hangingPunct="1">
              <a:spcBef>
                <a:spcPct val="0"/>
              </a:spcBef>
              <a:buFontTx/>
              <a:buNone/>
              <a:defRPr/>
            </a:pPr>
            <a:r>
              <a:rPr lang="en-GB" sz="1900" dirty="0"/>
              <a:t>anne@env-health.org </a:t>
            </a:r>
          </a:p>
          <a:p>
            <a:pPr algn="ctr" eaLnBrk="1" hangingPunct="1">
              <a:spcBef>
                <a:spcPct val="0"/>
              </a:spcBef>
              <a:buFontTx/>
              <a:buNone/>
              <a:defRPr/>
            </a:pPr>
            <a:endParaRPr lang="en-GB" sz="1900" dirty="0"/>
          </a:p>
          <a:p>
            <a:pPr algn="ctr" eaLnBrk="1" hangingPunct="1">
              <a:buFontTx/>
              <a:buNone/>
              <a:defRPr/>
            </a:pPr>
            <a:endParaRPr lang="en-GB" sz="1300" i="1" dirty="0"/>
          </a:p>
        </p:txBody>
      </p:sp>
      <p:sp>
        <p:nvSpPr>
          <p:cNvPr id="2" name="Rectangle 1">
            <a:extLst>
              <a:ext uri="{FF2B5EF4-FFF2-40B4-BE49-F238E27FC236}">
                <a16:creationId xmlns:a16="http://schemas.microsoft.com/office/drawing/2014/main" xmlns="" id="{681C34AA-E912-4CC4-AF50-268776F99EFF}"/>
              </a:ext>
            </a:extLst>
          </p:cNvPr>
          <p:cNvSpPr/>
          <p:nvPr/>
        </p:nvSpPr>
        <p:spPr>
          <a:xfrm>
            <a:off x="1429984" y="260648"/>
            <a:ext cx="4748672" cy="553998"/>
          </a:xfrm>
          <a:prstGeom prst="rect">
            <a:avLst/>
          </a:prstGeom>
        </p:spPr>
        <p:txBody>
          <a:bodyPr wrap="none">
            <a:spAutoFit/>
          </a:bodyPr>
          <a:lstStyle/>
          <a:p>
            <a:pPr algn="ctr">
              <a:spcBef>
                <a:spcPct val="0"/>
              </a:spcBef>
              <a:defRPr/>
            </a:pPr>
            <a:r>
              <a:rPr lang="en-GB" sz="3000" i="1" dirty="0">
                <a:solidFill>
                  <a:srgbClr val="CDD438"/>
                </a:solidFill>
              </a:rPr>
              <a:t>Thank you for your attention!</a:t>
            </a:r>
          </a:p>
        </p:txBody>
      </p:sp>
      <p:pic>
        <p:nvPicPr>
          <p:cNvPr id="3" name="Picture 2">
            <a:extLst>
              <a:ext uri="{FF2B5EF4-FFF2-40B4-BE49-F238E27FC236}">
                <a16:creationId xmlns:a16="http://schemas.microsoft.com/office/drawing/2014/main" xmlns="" id="{83318F93-E34B-4497-85D2-6A5A1914ED30}"/>
              </a:ext>
            </a:extLst>
          </p:cNvPr>
          <p:cNvPicPr>
            <a:picLocks noChangeAspect="1"/>
          </p:cNvPicPr>
          <p:nvPr/>
        </p:nvPicPr>
        <p:blipFill>
          <a:blip r:embed="rId3"/>
          <a:stretch>
            <a:fillRect/>
          </a:stretch>
        </p:blipFill>
        <p:spPr>
          <a:xfrm>
            <a:off x="4176936" y="5551459"/>
            <a:ext cx="4846028" cy="1298897"/>
          </a:xfrm>
          <a:prstGeom prst="rect">
            <a:avLst/>
          </a:prstGeom>
        </p:spPr>
      </p:pic>
      <p:pic>
        <p:nvPicPr>
          <p:cNvPr id="6" name="Content Placeholder 10"/>
          <p:cNvPicPr>
            <a:picLocks noChangeAspect="1"/>
          </p:cNvPicPr>
          <p:nvPr/>
        </p:nvPicPr>
        <p:blipFill rotWithShape="1">
          <a:blip r:embed="rId4" cstate="print">
            <a:extLst>
              <a:ext uri="{28A0092B-C50C-407E-A947-70E740481C1C}">
                <a14:useLocalDpi xmlns:a14="http://schemas.microsoft.com/office/drawing/2010/main" val="0"/>
              </a:ext>
            </a:extLst>
          </a:blip>
          <a:srcRect l="6427" r="6826"/>
          <a:stretch/>
        </p:blipFill>
        <p:spPr>
          <a:xfrm>
            <a:off x="1187624" y="5678907"/>
            <a:ext cx="2868851" cy="104400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6386" y="142449"/>
            <a:ext cx="8474086" cy="646331"/>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Action no 5</a:t>
            </a:r>
            <a:endParaRPr lang="fr-BE" sz="3600" b="1" dirty="0">
              <a:solidFill>
                <a:schemeClr val="bg1"/>
              </a:solidFill>
              <a:latin typeface="Calibri" panose="020F0502020204030204" pitchFamily="34" charset="0"/>
              <a:cs typeface="Calibri" panose="020F0502020204030204" pitchFamily="34" charset="0"/>
            </a:endParaRPr>
          </a:p>
        </p:txBody>
      </p:sp>
      <p:sp>
        <p:nvSpPr>
          <p:cNvPr id="6" name="TextBox 5"/>
          <p:cNvSpPr txBox="1"/>
          <p:nvPr/>
        </p:nvSpPr>
        <p:spPr>
          <a:xfrm>
            <a:off x="179512" y="1196860"/>
            <a:ext cx="8640960" cy="5509200"/>
          </a:xfrm>
          <a:prstGeom prst="rect">
            <a:avLst/>
          </a:prstGeom>
          <a:noFill/>
        </p:spPr>
        <p:txBody>
          <a:bodyPr wrap="square" rtlCol="0">
            <a:spAutoFit/>
          </a:bodyPr>
          <a:lstStyle/>
          <a:p>
            <a:r>
              <a:rPr lang="en-GB" sz="2200" b="1" dirty="0"/>
              <a:t>What is the specific problem?</a:t>
            </a:r>
          </a:p>
          <a:p>
            <a:endParaRPr lang="en-GB" sz="2200" dirty="0"/>
          </a:p>
          <a:p>
            <a:pPr marL="342900" indent="-342900">
              <a:buFont typeface="Arial" panose="020B0604020202020204" pitchFamily="34" charset="0"/>
              <a:buChar char="•"/>
            </a:pPr>
            <a:r>
              <a:rPr lang="en-GB" sz="2200" dirty="0"/>
              <a:t>General public little engaged in air quality policy initiatives, knowledge not widely available; also low appreciation of measures</a:t>
            </a:r>
          </a:p>
          <a:p>
            <a:pPr marL="342900" indent="-342900">
              <a:buFont typeface="Arial" panose="020B0604020202020204" pitchFamily="34" charset="0"/>
              <a:buChar char="•"/>
            </a:pPr>
            <a:r>
              <a:rPr lang="en-GB" sz="2200" dirty="0"/>
              <a:t>Could be alleviated by sharing examples of successful measures to trigger participation and coproduce solutions</a:t>
            </a:r>
          </a:p>
          <a:p>
            <a:pPr marL="342900" indent="-342900">
              <a:buFont typeface="Arial" panose="020B0604020202020204" pitchFamily="34" charset="0"/>
              <a:buChar char="•"/>
            </a:pPr>
            <a:r>
              <a:rPr lang="en-GB" sz="2200" dirty="0"/>
              <a:t>Increased public awareness about air </a:t>
            </a:r>
            <a:r>
              <a:rPr lang="en-GB" sz="2200" dirty="0" err="1"/>
              <a:t>quality&amp;health</a:t>
            </a:r>
            <a:r>
              <a:rPr lang="en-GB" sz="2200" dirty="0"/>
              <a:t> essential for support on management measures</a:t>
            </a:r>
          </a:p>
          <a:p>
            <a:endParaRPr lang="en-GB" sz="2200" dirty="0"/>
          </a:p>
          <a:p>
            <a:endParaRPr lang="en-GB" sz="2200" dirty="0"/>
          </a:p>
          <a:p>
            <a:endParaRPr lang="en-GB" sz="2200" dirty="0"/>
          </a:p>
          <a:p>
            <a:endParaRPr lang="en-GB" sz="2200" dirty="0"/>
          </a:p>
          <a:p>
            <a:endParaRPr lang="en-GB" sz="2200" dirty="0"/>
          </a:p>
          <a:p>
            <a:endParaRPr lang="en-GB" sz="2200" dirty="0"/>
          </a:p>
          <a:p>
            <a:endParaRPr lang="en-GB" sz="2200" dirty="0"/>
          </a:p>
          <a:p>
            <a:endParaRPr lang="fr-BE" sz="2200" dirty="0"/>
          </a:p>
        </p:txBody>
      </p:sp>
      <p:pic>
        <p:nvPicPr>
          <p:cNvPr id="2" name="Picture 1">
            <a:extLst>
              <a:ext uri="{FF2B5EF4-FFF2-40B4-BE49-F238E27FC236}">
                <a16:creationId xmlns:a16="http://schemas.microsoft.com/office/drawing/2014/main" xmlns="" id="{F8A6FF58-D083-47A7-A8CC-FF48AB636E79}"/>
              </a:ext>
            </a:extLst>
          </p:cNvPr>
          <p:cNvPicPr>
            <a:picLocks noChangeAspect="1"/>
          </p:cNvPicPr>
          <p:nvPr/>
        </p:nvPicPr>
        <p:blipFill>
          <a:blip r:embed="rId2"/>
          <a:stretch>
            <a:fillRect/>
          </a:stretch>
        </p:blipFill>
        <p:spPr>
          <a:xfrm>
            <a:off x="887962" y="4149080"/>
            <a:ext cx="8285182" cy="2164268"/>
          </a:xfrm>
          <a:prstGeom prst="rect">
            <a:avLst/>
          </a:prstGeom>
        </p:spPr>
      </p:pic>
    </p:spTree>
    <p:extLst>
      <p:ext uri="{BB962C8B-B14F-4D97-AF65-F5344CB8AC3E}">
        <p14:creationId xmlns:p14="http://schemas.microsoft.com/office/powerpoint/2010/main" val="383567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6965" y="5009"/>
            <a:ext cx="8474086" cy="646331"/>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Toolkit</a:t>
            </a:r>
            <a:endParaRPr lang="fr-BE" sz="3600" b="1" dirty="0">
              <a:solidFill>
                <a:schemeClr val="bg1"/>
              </a:solidFill>
              <a:latin typeface="Calibri" panose="020F0502020204030204" pitchFamily="34" charset="0"/>
              <a:cs typeface="Calibri" panose="020F0502020204030204" pitchFamily="34" charset="0"/>
            </a:endParaRPr>
          </a:p>
        </p:txBody>
      </p:sp>
      <p:sp>
        <p:nvSpPr>
          <p:cNvPr id="6" name="TextBox 5"/>
          <p:cNvSpPr txBox="1"/>
          <p:nvPr/>
        </p:nvSpPr>
        <p:spPr>
          <a:xfrm>
            <a:off x="5180438" y="1167086"/>
            <a:ext cx="3700612" cy="3847207"/>
          </a:xfrm>
          <a:prstGeom prst="rect">
            <a:avLst/>
          </a:prstGeom>
          <a:noFill/>
        </p:spPr>
        <p:txBody>
          <a:bodyPr wrap="square" rtlCol="0">
            <a:spAutoFit/>
          </a:bodyPr>
          <a:lstStyle/>
          <a:p>
            <a:endParaRPr lang="en-GB" sz="400" b="1" i="1" dirty="0"/>
          </a:p>
          <a:p>
            <a:pPr marL="342900" indent="-342900">
              <a:buFont typeface="Arial" panose="020B0604020202020204" pitchFamily="34" charset="0"/>
              <a:buChar char="•"/>
            </a:pPr>
            <a:r>
              <a:rPr lang="fr-BE" sz="2000" dirty="0" err="1"/>
              <a:t>Based</a:t>
            </a:r>
            <a:r>
              <a:rPr lang="fr-BE" sz="2000" dirty="0"/>
              <a:t> on information </a:t>
            </a:r>
            <a:r>
              <a:rPr lang="fr-BE" sz="2000" dirty="0" err="1"/>
              <a:t>from</a:t>
            </a:r>
            <a:r>
              <a:rPr lang="fr-BE" sz="2000" dirty="0"/>
              <a:t> </a:t>
            </a:r>
            <a:r>
              <a:rPr lang="fr-BE" sz="2000" dirty="0" err="1"/>
              <a:t>partners</a:t>
            </a:r>
            <a:r>
              <a:rPr lang="fr-BE" sz="2000" dirty="0"/>
              <a:t>, and </a:t>
            </a:r>
            <a:r>
              <a:rPr lang="fr-BE" sz="2000" dirty="0" err="1"/>
              <a:t>survey</a:t>
            </a:r>
            <a:r>
              <a:rPr lang="fr-BE" sz="2000" dirty="0"/>
              <a:t> for local </a:t>
            </a:r>
            <a:r>
              <a:rPr lang="fr-BE" sz="2000" dirty="0" err="1"/>
              <a:t>authorities</a:t>
            </a:r>
            <a:endParaRPr lang="fr-BE" sz="2000" dirty="0"/>
          </a:p>
          <a:p>
            <a:pPr marL="342900" indent="-342900">
              <a:buFont typeface="Arial" panose="020B0604020202020204" pitchFamily="34" charset="0"/>
              <a:buChar char="•"/>
            </a:pPr>
            <a:r>
              <a:rPr lang="fr-BE" sz="2000" dirty="0"/>
              <a:t>Survey: 10 questions on how </a:t>
            </a:r>
            <a:r>
              <a:rPr lang="fr-BE" sz="2000" dirty="0" err="1"/>
              <a:t>urban</a:t>
            </a:r>
            <a:r>
              <a:rPr lang="fr-BE" sz="2000" dirty="0"/>
              <a:t> </a:t>
            </a:r>
            <a:r>
              <a:rPr lang="fr-BE" sz="2000" dirty="0" err="1"/>
              <a:t>authorities</a:t>
            </a:r>
            <a:r>
              <a:rPr lang="fr-BE" sz="2000" dirty="0"/>
              <a:t> </a:t>
            </a:r>
            <a:r>
              <a:rPr lang="fr-BE" sz="2000" dirty="0" err="1"/>
              <a:t>communicate</a:t>
            </a:r>
            <a:endParaRPr lang="fr-BE" sz="2000" dirty="0"/>
          </a:p>
          <a:p>
            <a:pPr marL="342900" indent="-342900">
              <a:buFont typeface="Arial" panose="020B0604020202020204" pitchFamily="34" charset="0"/>
              <a:buChar char="•"/>
            </a:pPr>
            <a:r>
              <a:rPr lang="fr-BE" sz="2000" dirty="0" err="1"/>
              <a:t>Inspiring</a:t>
            </a:r>
            <a:r>
              <a:rPr lang="fr-BE" sz="2000" dirty="0"/>
              <a:t> </a:t>
            </a:r>
            <a:r>
              <a:rPr lang="fr-BE" sz="2000" dirty="0" err="1"/>
              <a:t>examples</a:t>
            </a:r>
            <a:r>
              <a:rPr lang="fr-BE" sz="2000" dirty="0"/>
              <a:t>, challenges and </a:t>
            </a:r>
            <a:r>
              <a:rPr lang="fr-BE" sz="2000" dirty="0" err="1"/>
              <a:t>stumbling</a:t>
            </a:r>
            <a:r>
              <a:rPr lang="fr-BE" sz="2000" dirty="0"/>
              <a:t> blocks, </a:t>
            </a:r>
            <a:r>
              <a:rPr lang="fr-BE" sz="2000" dirty="0" err="1"/>
              <a:t>lessons</a:t>
            </a:r>
            <a:r>
              <a:rPr lang="fr-BE" sz="2000" dirty="0"/>
              <a:t> </a:t>
            </a:r>
            <a:r>
              <a:rPr lang="fr-BE" sz="2000" dirty="0" err="1"/>
              <a:t>learnt</a:t>
            </a:r>
            <a:endParaRPr lang="fr-BE" sz="2000" dirty="0"/>
          </a:p>
          <a:p>
            <a:pPr marL="342900" indent="-342900">
              <a:buFont typeface="Arial" panose="020B0604020202020204" pitchFamily="34" charset="0"/>
              <a:buChar char="•"/>
            </a:pPr>
            <a:r>
              <a:rPr lang="fr-BE" sz="2000" dirty="0"/>
              <a:t>Cities </a:t>
            </a:r>
            <a:r>
              <a:rPr lang="fr-BE" sz="2000" dirty="0" err="1"/>
              <a:t>from</a:t>
            </a:r>
            <a:r>
              <a:rPr lang="fr-BE" sz="2000" dirty="0"/>
              <a:t>: BE, BG, HR, CZ, FI, FR, DE, IT, LT, NL, RO, SE, UK, PL</a:t>
            </a:r>
          </a:p>
        </p:txBody>
      </p:sp>
      <p:pic>
        <p:nvPicPr>
          <p:cNvPr id="2" name="Picture 1">
            <a:extLst>
              <a:ext uri="{FF2B5EF4-FFF2-40B4-BE49-F238E27FC236}">
                <a16:creationId xmlns:a16="http://schemas.microsoft.com/office/drawing/2014/main" xmlns="" id="{EF88E1FB-B800-45EC-A306-FC79CE588654}"/>
              </a:ext>
            </a:extLst>
          </p:cNvPr>
          <p:cNvPicPr>
            <a:picLocks noChangeAspect="1"/>
          </p:cNvPicPr>
          <p:nvPr/>
        </p:nvPicPr>
        <p:blipFill>
          <a:blip r:embed="rId2"/>
          <a:stretch>
            <a:fillRect/>
          </a:stretch>
        </p:blipFill>
        <p:spPr>
          <a:xfrm>
            <a:off x="971600" y="980728"/>
            <a:ext cx="3456384" cy="4797790"/>
          </a:xfrm>
          <a:prstGeom prst="rect">
            <a:avLst/>
          </a:prstGeom>
        </p:spPr>
      </p:pic>
      <p:sp>
        <p:nvSpPr>
          <p:cNvPr id="3" name="Rectangle 2">
            <a:extLst>
              <a:ext uri="{FF2B5EF4-FFF2-40B4-BE49-F238E27FC236}">
                <a16:creationId xmlns:a16="http://schemas.microsoft.com/office/drawing/2014/main" xmlns="" id="{6BF146D6-248D-44CC-9F8D-B14E2166EEE5}"/>
              </a:ext>
            </a:extLst>
          </p:cNvPr>
          <p:cNvSpPr/>
          <p:nvPr/>
        </p:nvSpPr>
        <p:spPr>
          <a:xfrm>
            <a:off x="2843807" y="5606495"/>
            <a:ext cx="6037243" cy="1200329"/>
          </a:xfrm>
          <a:prstGeom prst="rect">
            <a:avLst/>
          </a:prstGeom>
        </p:spPr>
        <p:txBody>
          <a:bodyPr wrap="square">
            <a:spAutoFit/>
          </a:bodyPr>
          <a:lstStyle/>
          <a:p>
            <a:pPr marL="285750" indent="-285750">
              <a:buFont typeface="Arial" panose="020B0604020202020204" pitchFamily="34" charset="0"/>
              <a:buChar char="•"/>
            </a:pPr>
            <a:r>
              <a:rPr lang="fr-BE" dirty="0"/>
              <a:t>Snapshot of how communication </a:t>
            </a:r>
            <a:r>
              <a:rPr lang="fr-BE" dirty="0" err="1"/>
              <a:t>takes</a:t>
            </a:r>
            <a:r>
              <a:rPr lang="fr-BE" dirty="0"/>
              <a:t> place</a:t>
            </a:r>
          </a:p>
          <a:p>
            <a:pPr marL="285750" indent="-285750">
              <a:buFont typeface="Arial" panose="020B0604020202020204" pitchFamily="34" charset="0"/>
              <a:buChar char="•"/>
            </a:pPr>
            <a:r>
              <a:rPr lang="fr-BE" dirty="0"/>
              <a:t>Not </a:t>
            </a:r>
            <a:r>
              <a:rPr lang="fr-BE" dirty="0" err="1"/>
              <a:t>comprehensive</a:t>
            </a:r>
            <a:r>
              <a:rPr lang="fr-BE" dirty="0"/>
              <a:t> </a:t>
            </a:r>
            <a:r>
              <a:rPr lang="fr-BE" dirty="0" err="1"/>
              <a:t>assessment</a:t>
            </a:r>
            <a:r>
              <a:rPr lang="fr-BE" dirty="0"/>
              <a:t>, </a:t>
            </a:r>
            <a:r>
              <a:rPr lang="fr-BE" dirty="0" err="1"/>
              <a:t>nor</a:t>
            </a:r>
            <a:r>
              <a:rPr lang="fr-BE" dirty="0"/>
              <a:t> </a:t>
            </a:r>
            <a:r>
              <a:rPr lang="fr-BE" dirty="0" err="1"/>
              <a:t>ranking</a:t>
            </a:r>
            <a:endParaRPr lang="fr-BE" dirty="0"/>
          </a:p>
          <a:p>
            <a:pPr marL="285750" indent="-285750">
              <a:buFont typeface="Arial" panose="020B0604020202020204" pitchFamily="34" charset="0"/>
              <a:buChar char="•"/>
            </a:pPr>
            <a:r>
              <a:rPr lang="fr-BE" dirty="0"/>
              <a:t>Mix of </a:t>
            </a:r>
            <a:r>
              <a:rPr lang="fr-BE" dirty="0" err="1"/>
              <a:t>activities</a:t>
            </a:r>
            <a:r>
              <a:rPr lang="fr-BE" dirty="0"/>
              <a:t> </a:t>
            </a:r>
            <a:r>
              <a:rPr lang="fr-BE" dirty="0" err="1"/>
              <a:t>from</a:t>
            </a:r>
            <a:r>
              <a:rPr lang="fr-BE" dirty="0"/>
              <a:t> </a:t>
            </a:r>
            <a:r>
              <a:rPr lang="fr-BE" dirty="0" err="1"/>
              <a:t>requirements</a:t>
            </a:r>
            <a:r>
              <a:rPr lang="fr-BE" dirty="0"/>
              <a:t> </a:t>
            </a:r>
            <a:r>
              <a:rPr lang="fr-BE" dirty="0" err="1"/>
              <a:t>under</a:t>
            </a:r>
            <a:r>
              <a:rPr lang="fr-BE" dirty="0"/>
              <a:t> the </a:t>
            </a:r>
            <a:r>
              <a:rPr lang="fr-BE" dirty="0" err="1"/>
              <a:t>law</a:t>
            </a:r>
            <a:r>
              <a:rPr lang="fr-BE" dirty="0"/>
              <a:t> to messaging and </a:t>
            </a:r>
            <a:r>
              <a:rPr lang="fr-BE" dirty="0" err="1"/>
              <a:t>evaluation</a:t>
            </a:r>
            <a:endParaRPr lang="fr-BE" dirty="0"/>
          </a:p>
        </p:txBody>
      </p:sp>
      <p:sp>
        <p:nvSpPr>
          <p:cNvPr id="4" name="Rectangle 3">
            <a:extLst>
              <a:ext uri="{FF2B5EF4-FFF2-40B4-BE49-F238E27FC236}">
                <a16:creationId xmlns:a16="http://schemas.microsoft.com/office/drawing/2014/main" xmlns="" id="{FCD55BC7-7359-47E1-8C28-22B94D765FE5}"/>
              </a:ext>
            </a:extLst>
          </p:cNvPr>
          <p:cNvSpPr/>
          <p:nvPr/>
        </p:nvSpPr>
        <p:spPr>
          <a:xfrm>
            <a:off x="4405191" y="5114241"/>
            <a:ext cx="4544770" cy="369332"/>
          </a:xfrm>
          <a:prstGeom prst="rect">
            <a:avLst/>
          </a:prstGeom>
        </p:spPr>
        <p:txBody>
          <a:bodyPr wrap="none">
            <a:spAutoFit/>
          </a:bodyPr>
          <a:lstStyle/>
          <a:p>
            <a:r>
              <a:rPr lang="en-US" b="1" dirty="0"/>
              <a:t>https://ec.europa.eu/futurium/en/air-quality</a:t>
            </a:r>
            <a:endParaRPr lang="aa-ET" b="1" dirty="0"/>
          </a:p>
        </p:txBody>
      </p:sp>
    </p:spTree>
    <p:extLst>
      <p:ext uri="{BB962C8B-B14F-4D97-AF65-F5344CB8AC3E}">
        <p14:creationId xmlns:p14="http://schemas.microsoft.com/office/powerpoint/2010/main" val="326250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6386" y="142449"/>
            <a:ext cx="8474086" cy="646331"/>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Hands on section</a:t>
            </a:r>
            <a:endParaRPr lang="fr-BE" sz="3600" b="1" dirty="0">
              <a:solidFill>
                <a:schemeClr val="bg1"/>
              </a:solidFill>
              <a:latin typeface="Calibri" panose="020F0502020204030204" pitchFamily="34" charset="0"/>
              <a:cs typeface="Calibri" panose="020F0502020204030204" pitchFamily="34" charset="0"/>
            </a:endParaRPr>
          </a:p>
        </p:txBody>
      </p:sp>
      <p:sp>
        <p:nvSpPr>
          <p:cNvPr id="6" name="TextBox 5"/>
          <p:cNvSpPr txBox="1"/>
          <p:nvPr/>
        </p:nvSpPr>
        <p:spPr>
          <a:xfrm>
            <a:off x="634418" y="998510"/>
            <a:ext cx="8186054" cy="2800767"/>
          </a:xfrm>
          <a:prstGeom prst="rect">
            <a:avLst/>
          </a:prstGeom>
          <a:noFill/>
        </p:spPr>
        <p:txBody>
          <a:bodyPr wrap="square" rtlCol="0">
            <a:spAutoFit/>
          </a:bodyPr>
          <a:lstStyle/>
          <a:p>
            <a:endParaRPr lang="en-GB" sz="2200" dirty="0"/>
          </a:p>
          <a:p>
            <a:endParaRPr lang="en-GB" sz="2200" dirty="0"/>
          </a:p>
          <a:p>
            <a:endParaRPr lang="en-GB" sz="2200" dirty="0"/>
          </a:p>
          <a:p>
            <a:endParaRPr lang="en-GB" sz="2200" dirty="0"/>
          </a:p>
          <a:p>
            <a:endParaRPr lang="en-GB" sz="2200" dirty="0"/>
          </a:p>
          <a:p>
            <a:endParaRPr lang="en-GB" sz="2200" dirty="0"/>
          </a:p>
          <a:p>
            <a:endParaRPr lang="en-GB" sz="2200" dirty="0"/>
          </a:p>
          <a:p>
            <a:endParaRPr lang="fr-BE" sz="2200" dirty="0"/>
          </a:p>
        </p:txBody>
      </p:sp>
      <p:pic>
        <p:nvPicPr>
          <p:cNvPr id="2" name="Picture 1">
            <a:extLst>
              <a:ext uri="{FF2B5EF4-FFF2-40B4-BE49-F238E27FC236}">
                <a16:creationId xmlns:a16="http://schemas.microsoft.com/office/drawing/2014/main" xmlns="" id="{D0570D70-1020-4DD1-B246-24A9169F116F}"/>
              </a:ext>
            </a:extLst>
          </p:cNvPr>
          <p:cNvPicPr>
            <a:picLocks noChangeAspect="1"/>
          </p:cNvPicPr>
          <p:nvPr/>
        </p:nvPicPr>
        <p:blipFill>
          <a:blip r:embed="rId3"/>
          <a:stretch>
            <a:fillRect/>
          </a:stretch>
        </p:blipFill>
        <p:spPr>
          <a:xfrm>
            <a:off x="959386" y="998510"/>
            <a:ext cx="4082740" cy="4835551"/>
          </a:xfrm>
          <a:prstGeom prst="rect">
            <a:avLst/>
          </a:prstGeom>
        </p:spPr>
      </p:pic>
      <p:pic>
        <p:nvPicPr>
          <p:cNvPr id="3" name="Picture 2">
            <a:extLst>
              <a:ext uri="{FF2B5EF4-FFF2-40B4-BE49-F238E27FC236}">
                <a16:creationId xmlns:a16="http://schemas.microsoft.com/office/drawing/2014/main" xmlns="" id="{77C8A0C7-2DDC-490C-994C-CE6AF87B54AF}"/>
              </a:ext>
            </a:extLst>
          </p:cNvPr>
          <p:cNvPicPr>
            <a:picLocks noChangeAspect="1"/>
          </p:cNvPicPr>
          <p:nvPr/>
        </p:nvPicPr>
        <p:blipFill>
          <a:blip r:embed="rId4"/>
          <a:stretch>
            <a:fillRect/>
          </a:stretch>
        </p:blipFill>
        <p:spPr>
          <a:xfrm>
            <a:off x="5126057" y="998510"/>
            <a:ext cx="4006584" cy="5195966"/>
          </a:xfrm>
          <a:prstGeom prst="rect">
            <a:avLst/>
          </a:prstGeom>
        </p:spPr>
      </p:pic>
    </p:spTree>
    <p:extLst>
      <p:ext uri="{BB962C8B-B14F-4D97-AF65-F5344CB8AC3E}">
        <p14:creationId xmlns:p14="http://schemas.microsoft.com/office/powerpoint/2010/main" val="182360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6965" y="5009"/>
            <a:ext cx="8474086" cy="646331"/>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Selected examples: London</a:t>
            </a:r>
            <a:endParaRPr lang="fr-BE" sz="3600" b="1" dirty="0">
              <a:solidFill>
                <a:schemeClr val="bg1"/>
              </a:solidFill>
              <a:latin typeface="Calibri" panose="020F0502020204030204" pitchFamily="34" charset="0"/>
              <a:cs typeface="Calibri" panose="020F0502020204030204" pitchFamily="34" charset="0"/>
            </a:endParaRPr>
          </a:p>
        </p:txBody>
      </p:sp>
      <p:sp>
        <p:nvSpPr>
          <p:cNvPr id="6" name="TextBox 5"/>
          <p:cNvSpPr txBox="1"/>
          <p:nvPr/>
        </p:nvSpPr>
        <p:spPr>
          <a:xfrm>
            <a:off x="1730289" y="5942983"/>
            <a:ext cx="8186054" cy="646331"/>
          </a:xfrm>
          <a:prstGeom prst="rect">
            <a:avLst/>
          </a:prstGeom>
          <a:noFill/>
        </p:spPr>
        <p:txBody>
          <a:bodyPr wrap="square" rtlCol="0">
            <a:spAutoFit/>
          </a:bodyPr>
          <a:lstStyle/>
          <a:p>
            <a:r>
              <a:rPr lang="en-GB" u="sng">
                <a:hlinkClick r:id="rId2"/>
              </a:rPr>
              <a:t>https://www.london.gov.uk/what-we-do/environment/pollution-and-air-quality/health-and-exposure-pollution</a:t>
            </a:r>
            <a:endParaRPr lang="aa-ET"/>
          </a:p>
        </p:txBody>
      </p:sp>
      <p:pic>
        <p:nvPicPr>
          <p:cNvPr id="2" name="Picture 1">
            <a:extLst>
              <a:ext uri="{FF2B5EF4-FFF2-40B4-BE49-F238E27FC236}">
                <a16:creationId xmlns:a16="http://schemas.microsoft.com/office/drawing/2014/main" xmlns="" id="{4960DC13-DFAD-4D51-B773-C83F8A84941C}"/>
              </a:ext>
            </a:extLst>
          </p:cNvPr>
          <p:cNvPicPr>
            <a:picLocks noChangeAspect="1"/>
          </p:cNvPicPr>
          <p:nvPr/>
        </p:nvPicPr>
        <p:blipFill>
          <a:blip r:embed="rId3"/>
          <a:stretch>
            <a:fillRect/>
          </a:stretch>
        </p:blipFill>
        <p:spPr>
          <a:xfrm>
            <a:off x="82853" y="1127029"/>
            <a:ext cx="2493480" cy="2420322"/>
          </a:xfrm>
          <a:prstGeom prst="rect">
            <a:avLst/>
          </a:prstGeom>
        </p:spPr>
      </p:pic>
      <p:pic>
        <p:nvPicPr>
          <p:cNvPr id="3" name="Picture 2">
            <a:extLst>
              <a:ext uri="{FF2B5EF4-FFF2-40B4-BE49-F238E27FC236}">
                <a16:creationId xmlns:a16="http://schemas.microsoft.com/office/drawing/2014/main" xmlns="" id="{A7C54DCC-A819-4CCA-9A5F-20947EE08CEB}"/>
              </a:ext>
            </a:extLst>
          </p:cNvPr>
          <p:cNvPicPr>
            <a:picLocks noChangeAspect="1"/>
          </p:cNvPicPr>
          <p:nvPr/>
        </p:nvPicPr>
        <p:blipFill>
          <a:blip r:embed="rId4"/>
          <a:stretch>
            <a:fillRect/>
          </a:stretch>
        </p:blipFill>
        <p:spPr>
          <a:xfrm>
            <a:off x="2537800" y="1310514"/>
            <a:ext cx="2755631" cy="1896020"/>
          </a:xfrm>
          <a:prstGeom prst="rect">
            <a:avLst/>
          </a:prstGeom>
        </p:spPr>
      </p:pic>
      <p:sp>
        <p:nvSpPr>
          <p:cNvPr id="5" name="Rectangle 4">
            <a:extLst>
              <a:ext uri="{FF2B5EF4-FFF2-40B4-BE49-F238E27FC236}">
                <a16:creationId xmlns:a16="http://schemas.microsoft.com/office/drawing/2014/main" xmlns="" id="{417A801C-023F-4202-801B-16397BA49486}"/>
              </a:ext>
            </a:extLst>
          </p:cNvPr>
          <p:cNvSpPr/>
          <p:nvPr/>
        </p:nvSpPr>
        <p:spPr>
          <a:xfrm>
            <a:off x="5314796" y="1774385"/>
            <a:ext cx="4572000" cy="968278"/>
          </a:xfrm>
          <a:prstGeom prst="rect">
            <a:avLst/>
          </a:prstGeom>
        </p:spPr>
        <p:txBody>
          <a:bodyPr>
            <a:spAutoFit/>
          </a:bodyPr>
          <a:lstStyle/>
          <a:p>
            <a:pPr algn="just">
              <a:lnSpc>
                <a:spcPct val="107000"/>
              </a:lnSpc>
            </a:pPr>
            <a:r>
              <a:rPr lang="en-GB"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5"/>
              </a:rPr>
              <a:t>https://www.london.gov.uk/what-we-do/environment/pollution-and-air-quality/clean-air-route-finder</a:t>
            </a:r>
            <a:endParaRPr lang="aa-ET"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015CB9EB-411C-429E-BF41-09D64939A714}"/>
              </a:ext>
            </a:extLst>
          </p:cNvPr>
          <p:cNvSpPr/>
          <p:nvPr/>
        </p:nvSpPr>
        <p:spPr>
          <a:xfrm>
            <a:off x="4322303" y="4174826"/>
            <a:ext cx="4572000" cy="923330"/>
          </a:xfrm>
          <a:prstGeom prst="rect">
            <a:avLst/>
          </a:prstGeom>
        </p:spPr>
        <p:txBody>
          <a:bodyPr>
            <a:spAutoFit/>
          </a:bodyPr>
          <a:lstStyle/>
          <a:p>
            <a:r>
              <a:rPr lang="en-US" dirty="0"/>
              <a:t>https://www.london.gov.uk/what-we-do/environment/pollution-and-air-quality/your-views-how-can-we-clean-our-air</a:t>
            </a:r>
            <a:endParaRPr lang="aa-ET" dirty="0"/>
          </a:p>
        </p:txBody>
      </p:sp>
      <p:pic>
        <p:nvPicPr>
          <p:cNvPr id="8" name="Picture 7">
            <a:extLst>
              <a:ext uri="{FF2B5EF4-FFF2-40B4-BE49-F238E27FC236}">
                <a16:creationId xmlns:a16="http://schemas.microsoft.com/office/drawing/2014/main" xmlns="" id="{55D653FE-7B1C-40E6-8AAB-A984A88A2C2D}"/>
              </a:ext>
            </a:extLst>
          </p:cNvPr>
          <p:cNvPicPr>
            <a:picLocks noChangeAspect="1"/>
          </p:cNvPicPr>
          <p:nvPr/>
        </p:nvPicPr>
        <p:blipFill>
          <a:blip r:embed="rId6"/>
          <a:stretch>
            <a:fillRect/>
          </a:stretch>
        </p:blipFill>
        <p:spPr>
          <a:xfrm>
            <a:off x="406965" y="3533020"/>
            <a:ext cx="3682303" cy="2206943"/>
          </a:xfrm>
          <a:prstGeom prst="rect">
            <a:avLst/>
          </a:prstGeom>
        </p:spPr>
      </p:pic>
      <p:pic>
        <p:nvPicPr>
          <p:cNvPr id="10" name="Picture 9">
            <a:extLst>
              <a:ext uri="{FF2B5EF4-FFF2-40B4-BE49-F238E27FC236}">
                <a16:creationId xmlns:a16="http://schemas.microsoft.com/office/drawing/2014/main" xmlns="" id="{401BEA54-13B7-482F-8429-4B6BE9B88A81}"/>
              </a:ext>
            </a:extLst>
          </p:cNvPr>
          <p:cNvPicPr>
            <a:picLocks noChangeAspect="1"/>
          </p:cNvPicPr>
          <p:nvPr/>
        </p:nvPicPr>
        <p:blipFill>
          <a:blip r:embed="rId7"/>
          <a:stretch>
            <a:fillRect/>
          </a:stretch>
        </p:blipFill>
        <p:spPr>
          <a:xfrm>
            <a:off x="2550640" y="3290642"/>
            <a:ext cx="5736833" cy="176799"/>
          </a:xfrm>
          <a:prstGeom prst="rect">
            <a:avLst/>
          </a:prstGeom>
        </p:spPr>
      </p:pic>
    </p:spTree>
    <p:extLst>
      <p:ext uri="{BB962C8B-B14F-4D97-AF65-F5344CB8AC3E}">
        <p14:creationId xmlns:p14="http://schemas.microsoft.com/office/powerpoint/2010/main" val="202679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6965" y="5009"/>
            <a:ext cx="8474086" cy="646331"/>
          </a:xfrm>
          <a:prstGeom prst="rect">
            <a:avLst/>
          </a:prstGeom>
        </p:spPr>
        <p:txBody>
          <a:bodyPr wrap="square">
            <a:spAutoFit/>
          </a:bodyPr>
          <a:lstStyle/>
          <a:p>
            <a:endParaRPr lang="fr-BE" sz="3600" b="1" dirty="0">
              <a:solidFill>
                <a:schemeClr val="bg1"/>
              </a:solidFill>
              <a:latin typeface="Calibri" panose="020F0502020204030204" pitchFamily="34" charset="0"/>
              <a:cs typeface="Calibri" panose="020F0502020204030204" pitchFamily="34" charset="0"/>
            </a:endParaRPr>
          </a:p>
        </p:txBody>
      </p:sp>
      <p:sp>
        <p:nvSpPr>
          <p:cNvPr id="6" name="TextBox 5"/>
          <p:cNvSpPr txBox="1"/>
          <p:nvPr/>
        </p:nvSpPr>
        <p:spPr>
          <a:xfrm>
            <a:off x="478973" y="1134488"/>
            <a:ext cx="8186054" cy="3477875"/>
          </a:xfrm>
          <a:prstGeom prst="rect">
            <a:avLst/>
          </a:prstGeom>
          <a:noFill/>
        </p:spPr>
        <p:txBody>
          <a:bodyPr wrap="square" rtlCol="0">
            <a:spAutoFit/>
          </a:bodyPr>
          <a:lstStyle/>
          <a:p>
            <a:r>
              <a:rPr lang="en-GB" sz="2200" b="1" i="1" dirty="0"/>
              <a:t>Air quality map </a:t>
            </a:r>
          </a:p>
          <a:p>
            <a:r>
              <a:rPr lang="en-GB" sz="2200" b="1" i="1" dirty="0"/>
              <a:t>of the Helsinki Metropolitan area</a:t>
            </a:r>
          </a:p>
          <a:p>
            <a:endParaRPr lang="en-GB" sz="2200" b="1" i="1" dirty="0"/>
          </a:p>
          <a:p>
            <a:endParaRPr lang="en-GB" sz="2200" b="1" i="1" dirty="0"/>
          </a:p>
          <a:p>
            <a:endParaRPr lang="en-GB" sz="2200" dirty="0"/>
          </a:p>
          <a:p>
            <a:endParaRPr lang="en-GB" sz="2200" dirty="0"/>
          </a:p>
          <a:p>
            <a:endParaRPr lang="en-GB" sz="2200" dirty="0"/>
          </a:p>
          <a:p>
            <a:endParaRPr lang="en-GB" sz="2200" dirty="0"/>
          </a:p>
          <a:p>
            <a:endParaRPr lang="en-GB" sz="2200" dirty="0"/>
          </a:p>
          <a:p>
            <a:endParaRPr lang="fr-BE" sz="2200" dirty="0"/>
          </a:p>
        </p:txBody>
      </p:sp>
      <p:sp>
        <p:nvSpPr>
          <p:cNvPr id="4" name="Rectangle 3">
            <a:extLst>
              <a:ext uri="{FF2B5EF4-FFF2-40B4-BE49-F238E27FC236}">
                <a16:creationId xmlns:a16="http://schemas.microsoft.com/office/drawing/2014/main" xmlns="" id="{C50B25CD-8424-4837-AA41-5B664ED96FD0}"/>
              </a:ext>
            </a:extLst>
          </p:cNvPr>
          <p:cNvSpPr/>
          <p:nvPr/>
        </p:nvSpPr>
        <p:spPr>
          <a:xfrm>
            <a:off x="559365" y="157409"/>
            <a:ext cx="8474086" cy="646331"/>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Selected examples: Helsinki</a:t>
            </a:r>
            <a:endParaRPr lang="fr-BE" sz="3600" b="1" dirty="0">
              <a:solidFill>
                <a:schemeClr val="bg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D9A03EEE-6052-4966-9289-E72477310645}"/>
              </a:ext>
            </a:extLst>
          </p:cNvPr>
          <p:cNvPicPr>
            <a:picLocks noChangeAspect="1"/>
          </p:cNvPicPr>
          <p:nvPr/>
        </p:nvPicPr>
        <p:blipFill>
          <a:blip r:embed="rId2"/>
          <a:stretch>
            <a:fillRect/>
          </a:stretch>
        </p:blipFill>
        <p:spPr>
          <a:xfrm>
            <a:off x="240773" y="2068649"/>
            <a:ext cx="6035563" cy="1810669"/>
          </a:xfrm>
          <a:prstGeom prst="rect">
            <a:avLst/>
          </a:prstGeom>
        </p:spPr>
      </p:pic>
      <p:pic>
        <p:nvPicPr>
          <p:cNvPr id="2" name="Picture 1">
            <a:extLst>
              <a:ext uri="{FF2B5EF4-FFF2-40B4-BE49-F238E27FC236}">
                <a16:creationId xmlns:a16="http://schemas.microsoft.com/office/drawing/2014/main" xmlns="" id="{ED1DB55E-3CF4-4ACA-BB22-F22BFBD742DD}"/>
              </a:ext>
            </a:extLst>
          </p:cNvPr>
          <p:cNvPicPr>
            <a:picLocks noChangeAspect="1"/>
          </p:cNvPicPr>
          <p:nvPr/>
        </p:nvPicPr>
        <p:blipFill>
          <a:blip r:embed="rId3"/>
          <a:stretch>
            <a:fillRect/>
          </a:stretch>
        </p:blipFill>
        <p:spPr>
          <a:xfrm>
            <a:off x="6462417" y="1033837"/>
            <a:ext cx="1985033" cy="2971227"/>
          </a:xfrm>
          <a:prstGeom prst="rect">
            <a:avLst/>
          </a:prstGeom>
        </p:spPr>
      </p:pic>
      <p:pic>
        <p:nvPicPr>
          <p:cNvPr id="5" name="Picture 4">
            <a:extLst>
              <a:ext uri="{FF2B5EF4-FFF2-40B4-BE49-F238E27FC236}">
                <a16:creationId xmlns:a16="http://schemas.microsoft.com/office/drawing/2014/main" xmlns="" id="{57B18830-995B-491E-BC9C-D01DE70120A4}"/>
              </a:ext>
            </a:extLst>
          </p:cNvPr>
          <p:cNvPicPr>
            <a:picLocks noChangeAspect="1"/>
          </p:cNvPicPr>
          <p:nvPr/>
        </p:nvPicPr>
        <p:blipFill>
          <a:blip r:embed="rId4"/>
          <a:stretch>
            <a:fillRect/>
          </a:stretch>
        </p:blipFill>
        <p:spPr>
          <a:xfrm>
            <a:off x="1463239" y="4111853"/>
            <a:ext cx="6949205" cy="2636910"/>
          </a:xfrm>
          <a:prstGeom prst="rect">
            <a:avLst/>
          </a:prstGeom>
        </p:spPr>
      </p:pic>
    </p:spTree>
    <p:extLst>
      <p:ext uri="{BB962C8B-B14F-4D97-AF65-F5344CB8AC3E}">
        <p14:creationId xmlns:p14="http://schemas.microsoft.com/office/powerpoint/2010/main" val="272682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6965" y="5009"/>
            <a:ext cx="8474086" cy="646331"/>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Selected examples: Zagreb </a:t>
            </a:r>
            <a:endParaRPr lang="fr-BE" sz="3600" b="1" dirty="0">
              <a:solidFill>
                <a:schemeClr val="bg1"/>
              </a:solidFill>
              <a:latin typeface="Calibri" panose="020F0502020204030204" pitchFamily="34" charset="0"/>
              <a:cs typeface="Calibri" panose="020F0502020204030204" pitchFamily="34" charset="0"/>
            </a:endParaRPr>
          </a:p>
        </p:txBody>
      </p:sp>
      <p:sp>
        <p:nvSpPr>
          <p:cNvPr id="6" name="TextBox 5"/>
          <p:cNvSpPr txBox="1"/>
          <p:nvPr/>
        </p:nvSpPr>
        <p:spPr>
          <a:xfrm>
            <a:off x="406965" y="1628800"/>
            <a:ext cx="8186054" cy="2462213"/>
          </a:xfrm>
          <a:prstGeom prst="rect">
            <a:avLst/>
          </a:prstGeom>
          <a:noFill/>
        </p:spPr>
        <p:txBody>
          <a:bodyPr wrap="square" rtlCol="0">
            <a:spAutoFit/>
          </a:bodyPr>
          <a:lstStyle/>
          <a:p>
            <a:pPr marL="342900" indent="-342900">
              <a:buFont typeface="Arial" panose="020B0604020202020204" pitchFamily="34" charset="0"/>
              <a:buChar char="•"/>
            </a:pPr>
            <a:endParaRPr lang="en-GB" sz="2200" b="1" i="1" dirty="0"/>
          </a:p>
          <a:p>
            <a:endParaRPr lang="en-GB" sz="2200" dirty="0"/>
          </a:p>
          <a:p>
            <a:endParaRPr lang="en-GB" sz="2200" dirty="0"/>
          </a:p>
          <a:p>
            <a:endParaRPr lang="en-GB" sz="2200" dirty="0"/>
          </a:p>
          <a:p>
            <a:endParaRPr lang="en-GB" sz="2200" dirty="0"/>
          </a:p>
          <a:p>
            <a:endParaRPr lang="en-GB" sz="2200" dirty="0"/>
          </a:p>
          <a:p>
            <a:endParaRPr lang="fr-BE" sz="2200" dirty="0"/>
          </a:p>
        </p:txBody>
      </p:sp>
      <p:pic>
        <p:nvPicPr>
          <p:cNvPr id="2" name="Picture 1">
            <a:extLst>
              <a:ext uri="{FF2B5EF4-FFF2-40B4-BE49-F238E27FC236}">
                <a16:creationId xmlns:a16="http://schemas.microsoft.com/office/drawing/2014/main" xmlns="" id="{A3EA1D71-A393-4612-AAB8-2E9CB0C787EB}"/>
              </a:ext>
            </a:extLst>
          </p:cNvPr>
          <p:cNvPicPr>
            <a:picLocks noChangeAspect="1"/>
          </p:cNvPicPr>
          <p:nvPr/>
        </p:nvPicPr>
        <p:blipFill>
          <a:blip r:embed="rId2"/>
          <a:stretch>
            <a:fillRect/>
          </a:stretch>
        </p:blipFill>
        <p:spPr>
          <a:xfrm>
            <a:off x="406965" y="1268760"/>
            <a:ext cx="8186054" cy="2981254"/>
          </a:xfrm>
          <a:prstGeom prst="rect">
            <a:avLst/>
          </a:prstGeom>
        </p:spPr>
      </p:pic>
      <p:sp>
        <p:nvSpPr>
          <p:cNvPr id="3" name="Rectangle 2">
            <a:extLst>
              <a:ext uri="{FF2B5EF4-FFF2-40B4-BE49-F238E27FC236}">
                <a16:creationId xmlns:a16="http://schemas.microsoft.com/office/drawing/2014/main" xmlns="" id="{1EAB86A5-F826-4A26-ACC0-81AFEE4BFD6E}"/>
              </a:ext>
            </a:extLst>
          </p:cNvPr>
          <p:cNvSpPr/>
          <p:nvPr/>
        </p:nvSpPr>
        <p:spPr>
          <a:xfrm>
            <a:off x="1403648" y="4254599"/>
            <a:ext cx="6901339" cy="2308324"/>
          </a:xfrm>
          <a:prstGeom prst="rect">
            <a:avLst/>
          </a:prstGeom>
        </p:spPr>
        <p:txBody>
          <a:bodyPr wrap="square">
            <a:spAutoFit/>
          </a:bodyPr>
          <a:lstStyle/>
          <a:p>
            <a:r>
              <a:rPr lang="en-US" sz="1600" dirty="0"/>
              <a:t>In cooperation with the Institute of Public Health Dr. Andrija </a:t>
            </a:r>
            <a:r>
              <a:rPr lang="en-US" sz="1600" dirty="0" err="1"/>
              <a:t>Štampar</a:t>
            </a:r>
            <a:r>
              <a:rPr lang="en-US" sz="1600" dirty="0"/>
              <a:t>, develops the ZAGREB ECOLOGICAL MAP. It is an innovative program of the City of Zagreb, which aims is to unify many existing environmental monitoring data, networking of all city offices and competent institutions and informing citizens. The Eco Map provides an overview of updated data on water consumption for human consumption, urban areas of the city, soil of city gardens, weather data, pollen allergen data and air quality data in real time (on line) from  eight locations in the City of Zagreb.  Link:</a:t>
            </a:r>
          </a:p>
          <a:p>
            <a:r>
              <a:rPr lang="en-US" sz="1600" dirty="0"/>
              <a:t>https://ekokartazagreb.stampar.hr/ </a:t>
            </a:r>
          </a:p>
        </p:txBody>
      </p:sp>
    </p:spTree>
    <p:extLst>
      <p:ext uri="{BB962C8B-B14F-4D97-AF65-F5344CB8AC3E}">
        <p14:creationId xmlns:p14="http://schemas.microsoft.com/office/powerpoint/2010/main" val="3618217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6965" y="5009"/>
            <a:ext cx="8474086" cy="646331"/>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Highlighting behavior change</a:t>
            </a:r>
            <a:endParaRPr lang="fr-BE" sz="3600" b="1" dirty="0">
              <a:solidFill>
                <a:schemeClr val="bg1"/>
              </a:solidFill>
              <a:latin typeface="Calibri" panose="020F0502020204030204" pitchFamily="34" charset="0"/>
              <a:cs typeface="Calibri" panose="020F0502020204030204" pitchFamily="34" charset="0"/>
            </a:endParaRPr>
          </a:p>
        </p:txBody>
      </p:sp>
      <p:sp>
        <p:nvSpPr>
          <p:cNvPr id="6" name="TextBox 5"/>
          <p:cNvSpPr txBox="1"/>
          <p:nvPr/>
        </p:nvSpPr>
        <p:spPr>
          <a:xfrm>
            <a:off x="334957" y="1167311"/>
            <a:ext cx="8186054" cy="7879080"/>
          </a:xfrm>
          <a:prstGeom prst="rect">
            <a:avLst/>
          </a:prstGeom>
          <a:noFill/>
        </p:spPr>
        <p:txBody>
          <a:bodyPr wrap="square" rtlCol="0">
            <a:spAutoFit/>
          </a:bodyPr>
          <a:lstStyle/>
          <a:p>
            <a:r>
              <a:rPr lang="fr-BE" sz="2200" b="1" dirty="0"/>
              <a:t>Milan:</a:t>
            </a:r>
          </a:p>
          <a:p>
            <a:r>
              <a:rPr lang="fr-BE" sz="2200" dirty="0" err="1"/>
              <a:t>Website</a:t>
            </a:r>
            <a:r>
              <a:rPr lang="fr-BE" sz="2200" dirty="0"/>
              <a:t> of congestion charge </a:t>
            </a:r>
            <a:r>
              <a:rPr lang="fr-BE" sz="2200" dirty="0" err="1"/>
              <a:t>with</a:t>
            </a:r>
            <a:r>
              <a:rPr lang="fr-BE" sz="2200" dirty="0"/>
              <a:t> monitoring</a:t>
            </a:r>
          </a:p>
          <a:p>
            <a:r>
              <a:rPr lang="fr-BE" sz="2200" dirty="0"/>
              <a:t>black </a:t>
            </a:r>
            <a:r>
              <a:rPr lang="fr-BE" sz="2200" dirty="0" err="1"/>
              <a:t>carbon</a:t>
            </a:r>
            <a:r>
              <a:rPr lang="fr-BE" sz="2200" dirty="0"/>
              <a:t> monitoring </a:t>
            </a:r>
            <a:r>
              <a:rPr lang="fr-BE" sz="2200" dirty="0" err="1"/>
              <a:t>campaign</a:t>
            </a:r>
            <a:r>
              <a:rPr lang="fr-BE" sz="2200" dirty="0"/>
              <a:t> </a:t>
            </a:r>
            <a:r>
              <a:rPr lang="fr-BE" sz="2200" dirty="0" err="1"/>
              <a:t>were</a:t>
            </a:r>
            <a:r>
              <a:rPr lang="fr-BE" sz="2200" dirty="0"/>
              <a:t> </a:t>
            </a:r>
            <a:r>
              <a:rPr lang="fr-BE" sz="2200" dirty="0" err="1"/>
              <a:t>presented</a:t>
            </a:r>
            <a:r>
              <a:rPr lang="fr-BE" sz="2200" dirty="0"/>
              <a:t> </a:t>
            </a:r>
          </a:p>
          <a:p>
            <a:r>
              <a:rPr lang="fr-BE" sz="2200" dirty="0"/>
              <a:t>at public </a:t>
            </a:r>
            <a:r>
              <a:rPr lang="fr-BE" sz="2200" dirty="0" err="1"/>
              <a:t>conferences</a:t>
            </a:r>
            <a:r>
              <a:rPr lang="fr-BE" sz="2200" dirty="0"/>
              <a:t> and </a:t>
            </a:r>
            <a:r>
              <a:rPr lang="fr-BE" sz="2200" dirty="0" err="1"/>
              <a:t>events</a:t>
            </a:r>
            <a:endParaRPr lang="fr-BE" sz="2200" dirty="0"/>
          </a:p>
          <a:p>
            <a:endParaRPr lang="fr-BE" sz="2200" dirty="0"/>
          </a:p>
          <a:p>
            <a:endParaRPr lang="fr-BE" sz="2200" dirty="0"/>
          </a:p>
          <a:p>
            <a:endParaRPr lang="fr-BE" sz="2200" dirty="0"/>
          </a:p>
          <a:p>
            <a:endParaRPr lang="fr-BE" sz="2200" dirty="0"/>
          </a:p>
          <a:p>
            <a:endParaRPr lang="fr-BE" sz="2200" dirty="0"/>
          </a:p>
          <a:p>
            <a:endParaRPr lang="fr-BE" sz="2200" dirty="0"/>
          </a:p>
          <a:p>
            <a:r>
              <a:rPr lang="fr-BE" sz="2200" b="1" dirty="0"/>
              <a:t>Utrecht:</a:t>
            </a:r>
          </a:p>
          <a:p>
            <a:r>
              <a:rPr lang="fr-BE" sz="2200" dirty="0" err="1"/>
              <a:t>Promoting</a:t>
            </a:r>
            <a:r>
              <a:rPr lang="fr-BE" sz="2200" dirty="0"/>
              <a:t> the use of bicycles</a:t>
            </a:r>
          </a:p>
          <a:p>
            <a:endParaRPr lang="fr-BE" sz="2200" dirty="0"/>
          </a:p>
          <a:p>
            <a:endParaRPr lang="fr-BE" sz="2200" dirty="0"/>
          </a:p>
          <a:p>
            <a:endParaRPr lang="fr-BE" sz="2200" dirty="0"/>
          </a:p>
          <a:p>
            <a:r>
              <a:rPr lang="fr-BE" sz="2200" dirty="0"/>
              <a:t>				</a:t>
            </a:r>
          </a:p>
          <a:p>
            <a:endParaRPr lang="fr-BE" sz="2200" dirty="0"/>
          </a:p>
          <a:p>
            <a:endParaRPr lang="fr-BE" sz="2200" dirty="0"/>
          </a:p>
          <a:p>
            <a:endParaRPr lang="fr-BE" sz="2200" dirty="0"/>
          </a:p>
          <a:p>
            <a:endParaRPr lang="fr-BE" sz="2200" dirty="0"/>
          </a:p>
          <a:p>
            <a:endParaRPr lang="fr-BE" sz="2200" dirty="0"/>
          </a:p>
          <a:p>
            <a:endParaRPr lang="fr-BE" sz="2200" dirty="0"/>
          </a:p>
          <a:p>
            <a:endParaRPr lang="fr-BE" sz="2200" dirty="0"/>
          </a:p>
        </p:txBody>
      </p:sp>
      <p:pic>
        <p:nvPicPr>
          <p:cNvPr id="2" name="Picture 1">
            <a:extLst>
              <a:ext uri="{FF2B5EF4-FFF2-40B4-BE49-F238E27FC236}">
                <a16:creationId xmlns:a16="http://schemas.microsoft.com/office/drawing/2014/main" xmlns="" id="{C3ED7082-7948-41F7-8C27-65F779496E22}"/>
              </a:ext>
            </a:extLst>
          </p:cNvPr>
          <p:cNvPicPr>
            <a:picLocks noChangeAspect="1"/>
          </p:cNvPicPr>
          <p:nvPr/>
        </p:nvPicPr>
        <p:blipFill>
          <a:blip r:embed="rId2"/>
          <a:stretch>
            <a:fillRect/>
          </a:stretch>
        </p:blipFill>
        <p:spPr>
          <a:xfrm>
            <a:off x="7525749" y="1132839"/>
            <a:ext cx="1513032" cy="1599883"/>
          </a:xfrm>
          <a:prstGeom prst="rect">
            <a:avLst/>
          </a:prstGeom>
        </p:spPr>
      </p:pic>
      <p:pic>
        <p:nvPicPr>
          <p:cNvPr id="3" name="Picture 2">
            <a:extLst>
              <a:ext uri="{FF2B5EF4-FFF2-40B4-BE49-F238E27FC236}">
                <a16:creationId xmlns:a16="http://schemas.microsoft.com/office/drawing/2014/main" xmlns="" id="{378602F1-155B-4C27-810E-2898A7E0B07B}"/>
              </a:ext>
            </a:extLst>
          </p:cNvPr>
          <p:cNvPicPr>
            <a:picLocks noChangeAspect="1"/>
          </p:cNvPicPr>
          <p:nvPr/>
        </p:nvPicPr>
        <p:blipFill>
          <a:blip r:embed="rId3"/>
          <a:stretch>
            <a:fillRect/>
          </a:stretch>
        </p:blipFill>
        <p:spPr>
          <a:xfrm>
            <a:off x="4079049" y="4866310"/>
            <a:ext cx="1598397" cy="1559765"/>
          </a:xfrm>
          <a:prstGeom prst="rect">
            <a:avLst/>
          </a:prstGeom>
        </p:spPr>
      </p:pic>
      <p:pic>
        <p:nvPicPr>
          <p:cNvPr id="5" name="Picture 4">
            <a:extLst>
              <a:ext uri="{FF2B5EF4-FFF2-40B4-BE49-F238E27FC236}">
                <a16:creationId xmlns:a16="http://schemas.microsoft.com/office/drawing/2014/main" xmlns="" id="{A7F47EE9-1EDE-429D-B8FB-F99B7DC04FBB}"/>
              </a:ext>
            </a:extLst>
          </p:cNvPr>
          <p:cNvPicPr>
            <a:picLocks noChangeAspect="1"/>
          </p:cNvPicPr>
          <p:nvPr/>
        </p:nvPicPr>
        <p:blipFill>
          <a:blip r:embed="rId4"/>
          <a:stretch>
            <a:fillRect/>
          </a:stretch>
        </p:blipFill>
        <p:spPr>
          <a:xfrm>
            <a:off x="6213258" y="4725144"/>
            <a:ext cx="2566638" cy="1700931"/>
          </a:xfrm>
          <a:prstGeom prst="rect">
            <a:avLst/>
          </a:prstGeom>
        </p:spPr>
      </p:pic>
      <p:pic>
        <p:nvPicPr>
          <p:cNvPr id="7" name="Picture 6">
            <a:extLst>
              <a:ext uri="{FF2B5EF4-FFF2-40B4-BE49-F238E27FC236}">
                <a16:creationId xmlns:a16="http://schemas.microsoft.com/office/drawing/2014/main" xmlns="" id="{3869C39C-896A-433F-9614-0DD769595EE4}"/>
              </a:ext>
            </a:extLst>
          </p:cNvPr>
          <p:cNvPicPr>
            <a:picLocks noChangeAspect="1"/>
          </p:cNvPicPr>
          <p:nvPr/>
        </p:nvPicPr>
        <p:blipFill>
          <a:blip r:embed="rId5"/>
          <a:stretch>
            <a:fillRect/>
          </a:stretch>
        </p:blipFill>
        <p:spPr>
          <a:xfrm>
            <a:off x="1099183" y="2842735"/>
            <a:ext cx="6657602" cy="742971"/>
          </a:xfrm>
          <a:prstGeom prst="rect">
            <a:avLst/>
          </a:prstGeom>
        </p:spPr>
      </p:pic>
    </p:spTree>
    <p:extLst>
      <p:ext uri="{BB962C8B-B14F-4D97-AF65-F5344CB8AC3E}">
        <p14:creationId xmlns:p14="http://schemas.microsoft.com/office/powerpoint/2010/main" val="73645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6386" y="142449"/>
            <a:ext cx="8474086" cy="646331"/>
          </a:xfrm>
          <a:prstGeom prst="rect">
            <a:avLst/>
          </a:prstGeom>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Involving residents in air quality efforts</a:t>
            </a:r>
            <a:endParaRPr lang="fr-BE" sz="3600" b="1" dirty="0">
              <a:solidFill>
                <a:schemeClr val="bg1"/>
              </a:solidFill>
              <a:latin typeface="Calibri" panose="020F0502020204030204" pitchFamily="34" charset="0"/>
              <a:cs typeface="Calibri" panose="020F0502020204030204" pitchFamily="34" charset="0"/>
            </a:endParaRPr>
          </a:p>
        </p:txBody>
      </p:sp>
      <p:sp>
        <p:nvSpPr>
          <p:cNvPr id="6" name="TextBox 5"/>
          <p:cNvSpPr txBox="1"/>
          <p:nvPr/>
        </p:nvSpPr>
        <p:spPr>
          <a:xfrm>
            <a:off x="346386" y="1052736"/>
            <a:ext cx="8186054" cy="4247317"/>
          </a:xfrm>
          <a:prstGeom prst="rect">
            <a:avLst/>
          </a:prstGeom>
          <a:noFill/>
        </p:spPr>
        <p:txBody>
          <a:bodyPr wrap="square" rtlCol="0">
            <a:spAutoFit/>
          </a:bodyPr>
          <a:lstStyle/>
          <a:p>
            <a:r>
              <a:rPr lang="en-US" dirty="0"/>
              <a:t>At the end of 2017, the city of </a:t>
            </a:r>
            <a:r>
              <a:rPr lang="en-US" b="1" dirty="0"/>
              <a:t>Duisburg, Germany</a:t>
            </a:r>
            <a:r>
              <a:rPr lang="en-US" dirty="0"/>
              <a:t> launched its network air quality, a </a:t>
            </a:r>
            <a:r>
              <a:rPr lang="en-US" sz="2000" b="1" dirty="0"/>
              <a:t>citizens’ science project: </a:t>
            </a:r>
          </a:p>
          <a:p>
            <a:pPr marL="285750" indent="-285750">
              <a:buFont typeface="Arial" panose="020B0604020202020204" pitchFamily="34" charset="0"/>
              <a:buChar char="•"/>
            </a:pPr>
            <a:r>
              <a:rPr lang="en-US" dirty="0"/>
              <a:t>7 professional monitoring stations, run by the state agency of nature, environment and consumer protection, covering an area of 233 square </a:t>
            </a:r>
            <a:r>
              <a:rPr lang="en-US" dirty="0" err="1"/>
              <a:t>kilometres</a:t>
            </a:r>
            <a:r>
              <a:rPr lang="en-US" dirty="0"/>
              <a:t>. </a:t>
            </a:r>
          </a:p>
          <a:p>
            <a:pPr marL="285750" indent="-285750">
              <a:buFont typeface="Arial" panose="020B0604020202020204" pitchFamily="34" charset="0"/>
              <a:buChar char="•"/>
            </a:pPr>
            <a:r>
              <a:rPr lang="en-US" dirty="0"/>
              <a:t>City officials stated that this monitoring only gives a rough picture of the exposure to air pollution, and thus invited residents to build their own monitors to measure particulate matter. </a:t>
            </a:r>
          </a:p>
          <a:p>
            <a:pPr marL="285750" indent="-285750">
              <a:buFont typeface="Arial" panose="020B0604020202020204" pitchFamily="34" charset="0"/>
              <a:buChar char="•"/>
            </a:pPr>
            <a:r>
              <a:rPr lang="en-US" dirty="0"/>
              <a:t>The city offers special workshops on how to assembly the air monitors. The data is then feed into the website luftdaten.info, initiated by Ok Lab Stuttgart.</a:t>
            </a:r>
            <a:endParaRPr lang="aa-ET" dirty="0"/>
          </a:p>
          <a:p>
            <a:endParaRPr lang="en-US" u="sng" dirty="0"/>
          </a:p>
          <a:p>
            <a:endParaRPr lang="en-US" u="sng" dirty="0"/>
          </a:p>
          <a:p>
            <a:endParaRPr lang="en-US" u="sng" dirty="0"/>
          </a:p>
          <a:p>
            <a:endParaRPr lang="en-US" u="sng" dirty="0"/>
          </a:p>
          <a:p>
            <a:endParaRPr lang="en-US" u="sng" dirty="0"/>
          </a:p>
          <a:p>
            <a:endParaRPr lang="en-US" u="sng" dirty="0"/>
          </a:p>
        </p:txBody>
      </p:sp>
      <p:pic>
        <p:nvPicPr>
          <p:cNvPr id="2" name="Picture 1">
            <a:extLst>
              <a:ext uri="{FF2B5EF4-FFF2-40B4-BE49-F238E27FC236}">
                <a16:creationId xmlns:a16="http://schemas.microsoft.com/office/drawing/2014/main" xmlns="" id="{A2A22810-D614-44AD-A93A-5D846E7ACE21}"/>
              </a:ext>
            </a:extLst>
          </p:cNvPr>
          <p:cNvPicPr>
            <a:picLocks noChangeAspect="1"/>
          </p:cNvPicPr>
          <p:nvPr/>
        </p:nvPicPr>
        <p:blipFill>
          <a:blip r:embed="rId3"/>
          <a:stretch>
            <a:fillRect/>
          </a:stretch>
        </p:blipFill>
        <p:spPr>
          <a:xfrm>
            <a:off x="4943510" y="3933056"/>
            <a:ext cx="3997265" cy="2261682"/>
          </a:xfrm>
          <a:prstGeom prst="rect">
            <a:avLst/>
          </a:prstGeom>
        </p:spPr>
      </p:pic>
      <p:sp>
        <p:nvSpPr>
          <p:cNvPr id="3" name="TextBox 2">
            <a:extLst>
              <a:ext uri="{FF2B5EF4-FFF2-40B4-BE49-F238E27FC236}">
                <a16:creationId xmlns:a16="http://schemas.microsoft.com/office/drawing/2014/main" xmlns="" id="{9E927492-5DC5-4733-9347-4DB355D37F7B}"/>
              </a:ext>
            </a:extLst>
          </p:cNvPr>
          <p:cNvSpPr txBox="1"/>
          <p:nvPr/>
        </p:nvSpPr>
        <p:spPr>
          <a:xfrm>
            <a:off x="1958680" y="6194738"/>
            <a:ext cx="7200800" cy="646331"/>
          </a:xfrm>
          <a:prstGeom prst="rect">
            <a:avLst/>
          </a:prstGeom>
          <a:noFill/>
        </p:spPr>
        <p:txBody>
          <a:bodyPr wrap="square" rtlCol="0">
            <a:spAutoFit/>
          </a:bodyPr>
          <a:lstStyle/>
          <a:p>
            <a:r>
              <a:rPr lang="en-US"/>
              <a:t>https://www.duisburg.de/allgemein/fachbereiche/31/netzwerk-luftqualitaet.php </a:t>
            </a:r>
            <a:endParaRPr lang="en-US" dirty="0"/>
          </a:p>
        </p:txBody>
      </p:sp>
      <p:sp>
        <p:nvSpPr>
          <p:cNvPr id="4" name="Oval 3">
            <a:extLst>
              <a:ext uri="{FF2B5EF4-FFF2-40B4-BE49-F238E27FC236}">
                <a16:creationId xmlns:a16="http://schemas.microsoft.com/office/drawing/2014/main" xmlns="" id="{80E8D3CE-535A-4841-99B5-184E9653FAB3}"/>
              </a:ext>
            </a:extLst>
          </p:cNvPr>
          <p:cNvSpPr/>
          <p:nvPr/>
        </p:nvSpPr>
        <p:spPr>
          <a:xfrm>
            <a:off x="990714" y="3933056"/>
            <a:ext cx="3514355"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 citizens science projects in:</a:t>
            </a:r>
          </a:p>
          <a:p>
            <a:pPr algn="ctr"/>
            <a:r>
              <a:rPr lang="en-US" dirty="0"/>
              <a:t>Utrecht, Rennes, </a:t>
            </a:r>
            <a:r>
              <a:rPr lang="en-US" dirty="0" err="1"/>
              <a:t>Zaandstad</a:t>
            </a:r>
            <a:r>
              <a:rPr lang="en-US" dirty="0"/>
              <a:t>, Amersfoort, </a:t>
            </a:r>
            <a:r>
              <a:rPr lang="en-US" dirty="0" err="1"/>
              <a:t>Leerdam</a:t>
            </a:r>
            <a:r>
              <a:rPr lang="en-US" dirty="0"/>
              <a:t>, Alkmaar…</a:t>
            </a:r>
          </a:p>
          <a:p>
            <a:pPr algn="ctr"/>
            <a:endParaRPr lang="aa-ET" dirty="0"/>
          </a:p>
        </p:txBody>
      </p:sp>
    </p:spTree>
    <p:extLst>
      <p:ext uri="{BB962C8B-B14F-4D97-AF65-F5344CB8AC3E}">
        <p14:creationId xmlns:p14="http://schemas.microsoft.com/office/powerpoint/2010/main" val="2350496381"/>
      </p:ext>
    </p:extLst>
  </p:cSld>
  <p:clrMapOvr>
    <a:masterClrMapping/>
  </p:clrMapOvr>
</p:sld>
</file>

<file path=ppt/theme/theme1.xml><?xml version="1.0" encoding="utf-8"?>
<a:theme xmlns:a="http://schemas.openxmlformats.org/drawingml/2006/main" name="etsc">
  <a:themeElements>
    <a:clrScheme name="HEAL scheme">
      <a:dk1>
        <a:sysClr val="windowText" lastClr="000000"/>
      </a:dk1>
      <a:lt1>
        <a:sysClr val="window" lastClr="FFFFFF"/>
      </a:lt1>
      <a:dk2>
        <a:srgbClr val="006F82"/>
      </a:dk2>
      <a:lt2>
        <a:srgbClr val="A9ABAE"/>
      </a:lt2>
      <a:accent1>
        <a:srgbClr val="B5DC11"/>
      </a:accent1>
      <a:accent2>
        <a:srgbClr val="ED1B24"/>
      </a:accent2>
      <a:accent3>
        <a:srgbClr val="F1992B"/>
      </a:accent3>
      <a:accent4>
        <a:srgbClr val="7B648E"/>
      </a:accent4>
      <a:accent5>
        <a:srgbClr val="4A85AF"/>
      </a:accent5>
      <a:accent6>
        <a:srgbClr val="FDC301"/>
      </a:accent6>
      <a:hlink>
        <a:srgbClr val="006F82"/>
      </a:hlink>
      <a:folHlink>
        <a:srgbClr val="B5DC11"/>
      </a:folHlink>
    </a:clrScheme>
    <a:fontScheme name="etsc">
      <a:majorFont>
        <a:latin typeface="Frutiger-Bold"/>
        <a:ea typeface=""/>
        <a:cs typeface=""/>
      </a:majorFont>
      <a:minorFont>
        <a:latin typeface="Frutiger-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ts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ts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ts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ts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ts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ts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ts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563</Words>
  <Application>Microsoft Office PowerPoint</Application>
  <PresentationFormat>On-screen Show (4:3)</PresentationFormat>
  <Paragraphs>131</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Frutiger-Bold</vt:lpstr>
      <vt:lpstr>Frutiger-Roman</vt:lpstr>
      <vt:lpstr>Times New Roman</vt:lpstr>
      <vt:lpstr>etsc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&amp; Environment Alliance (HEAL) Anne Stauffer  Director for Strategy and Campaigns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Vlatka Matkovic Puljic</dc:creator>
  <cp:lastModifiedBy>luigi lo piparo</cp:lastModifiedBy>
  <cp:revision>173</cp:revision>
  <cp:lastPrinted>2017-09-06T09:18:12Z</cp:lastPrinted>
  <dcterms:created xsi:type="dcterms:W3CDTF">2015-02-10T09:41:20Z</dcterms:created>
  <dcterms:modified xsi:type="dcterms:W3CDTF">2018-10-10T08:59:55Z</dcterms:modified>
</cp:coreProperties>
</file>